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Layouts/slideLayout23.xml" ContentType="application/vnd.openxmlformats-officedocument.presentationml.slideLayout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32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theme/theme5.xml" ContentType="application/vnd.openxmlformats-officedocument.theme+xml"/>
  <Default Extension="vml" ContentType="application/vnd.openxmlformats-officedocument.vmlDrawing"/>
  <Default Extension="png" ContentType="image/png"/>
  <Override PartName="/ppt/embeddings/Microsoft_Equation1.bin" ContentType="application/vnd.openxmlformats-officedocument.oleObject"/>
  <Override PartName="/ppt/slides/slide27.xml" ContentType="application/vnd.openxmlformats-officedocument.presentationml.slide+xml"/>
  <Override PartName="/ppt/slideLayouts/slideLayout26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slideLayouts/slideLayout30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5.xml" ContentType="application/vnd.openxmlformats-officedocument.presentationml.slideLayout+xml"/>
  <Default Extension="xml" ContentType="application/xml"/>
  <Override PartName="/ppt/slideLayouts/slideLayout29.xml" ContentType="application/vnd.openxmlformats-officedocument.presentationml.slideLayout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5.xml" ContentType="application/vnd.openxmlformats-officedocument.presentationml.slide+xml"/>
  <Override PartName="/ppt/embeddings/Microsoft_Equation2.bin" ContentType="application/vnd.openxmlformats-officedocument.oleObject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34.xml" ContentType="application/vnd.openxmlformats-officedocument.presentationml.slide+xml"/>
  <Override PartName="/ppt/slideLayouts/slideLayout28.xml" ContentType="application/vnd.openxmlformats-officedocument.presentationml.slideLayout+xml"/>
  <Override PartName="/ppt/slides/slide44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31.xml" ContentType="application/vnd.openxmlformats-officedocument.presentationml.slideLayout+xml"/>
  <Override PartName="/ppt/slides/slide15.xml" ContentType="application/vnd.openxmlformats-officedocument.presentationml.slide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Default Extension="pdf" ContentType="application/pdf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 autoCompressPictures="0">
  <p:sldMasterIdLst>
    <p:sldMasterId r:id="rId1"/>
    <p:sldMasterId r:id="rId2"/>
    <p:sldMasterId r:id="rId3"/>
  </p:sldMasterIdLst>
  <p:notesMasterIdLst>
    <p:notesMasterId r:id="rId52"/>
  </p:notesMasterIdLst>
  <p:handoutMasterIdLst>
    <p:handoutMasterId r:id="rId53"/>
  </p:handoutMasterIdLst>
  <p:sldIdLst>
    <p:sldId id="256" r:id="rId4"/>
    <p:sldId id="257" r:id="rId5"/>
    <p:sldId id="268" r:id="rId6"/>
    <p:sldId id="286" r:id="rId7"/>
    <p:sldId id="287" r:id="rId8"/>
    <p:sldId id="326" r:id="rId9"/>
    <p:sldId id="328" r:id="rId10"/>
    <p:sldId id="289" r:id="rId11"/>
    <p:sldId id="269" r:id="rId12"/>
    <p:sldId id="290" r:id="rId13"/>
    <p:sldId id="291" r:id="rId14"/>
    <p:sldId id="309" r:id="rId15"/>
    <p:sldId id="292" r:id="rId16"/>
    <p:sldId id="296" r:id="rId17"/>
    <p:sldId id="297" r:id="rId18"/>
    <p:sldId id="299" r:id="rId19"/>
    <p:sldId id="298" r:id="rId20"/>
    <p:sldId id="310" r:id="rId21"/>
    <p:sldId id="293" r:id="rId22"/>
    <p:sldId id="294" r:id="rId23"/>
    <p:sldId id="295" r:id="rId24"/>
    <p:sldId id="311" r:id="rId25"/>
    <p:sldId id="300" r:id="rId26"/>
    <p:sldId id="301" r:id="rId27"/>
    <p:sldId id="304" r:id="rId28"/>
    <p:sldId id="305" r:id="rId29"/>
    <p:sldId id="330" r:id="rId30"/>
    <p:sldId id="329" r:id="rId31"/>
    <p:sldId id="306" r:id="rId32"/>
    <p:sldId id="312" r:id="rId33"/>
    <p:sldId id="307" r:id="rId34"/>
    <p:sldId id="334" r:id="rId35"/>
    <p:sldId id="338" r:id="rId36"/>
    <p:sldId id="332" r:id="rId37"/>
    <p:sldId id="333" r:id="rId38"/>
    <p:sldId id="283" r:id="rId39"/>
    <p:sldId id="279" r:id="rId40"/>
    <p:sldId id="280" r:id="rId41"/>
    <p:sldId id="313" r:id="rId42"/>
    <p:sldId id="320" r:id="rId43"/>
    <p:sldId id="321" r:id="rId44"/>
    <p:sldId id="322" r:id="rId45"/>
    <p:sldId id="318" r:id="rId46"/>
    <p:sldId id="325" r:id="rId47"/>
    <p:sldId id="324" r:id="rId48"/>
    <p:sldId id="335" r:id="rId49"/>
    <p:sldId id="336" r:id="rId50"/>
    <p:sldId id="337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2F2F2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58" autoAdjust="0"/>
    <p:restoredTop sz="94687" autoAdjust="0"/>
  </p:normalViewPr>
  <p:slideViewPr>
    <p:cSldViewPr snapToObjects="1">
      <p:cViewPr varScale="1">
        <p:scale>
          <a:sx n="103" d="100"/>
          <a:sy n="103" d="100"/>
        </p:scale>
        <p:origin x="-48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6.xml"/><Relationship Id="rId7" Type="http://schemas.openxmlformats.org/officeDocument/2006/relationships/slide" Target="slides/slide4.xml"/><Relationship Id="rId43" Type="http://schemas.openxmlformats.org/officeDocument/2006/relationships/slide" Target="slides/slide40.xml"/><Relationship Id="rId25" Type="http://schemas.openxmlformats.org/officeDocument/2006/relationships/slide" Target="slides/slide22.xml"/><Relationship Id="rId10" Type="http://schemas.openxmlformats.org/officeDocument/2006/relationships/slide" Target="slides/slide7.xml"/><Relationship Id="rId50" Type="http://schemas.openxmlformats.org/officeDocument/2006/relationships/slide" Target="slides/slide47.xml"/><Relationship Id="rId17" Type="http://schemas.openxmlformats.org/officeDocument/2006/relationships/slide" Target="slides/slide14.xml"/><Relationship Id="rId9" Type="http://schemas.openxmlformats.org/officeDocument/2006/relationships/slide" Target="slides/slide6.xml"/><Relationship Id="rId18" Type="http://schemas.openxmlformats.org/officeDocument/2006/relationships/slide" Target="slides/slide15.xml"/><Relationship Id="rId27" Type="http://schemas.openxmlformats.org/officeDocument/2006/relationships/slide" Target="slides/slide24.xml"/><Relationship Id="rId14" Type="http://schemas.openxmlformats.org/officeDocument/2006/relationships/slide" Target="slides/slide11.xml"/><Relationship Id="rId4" Type="http://schemas.openxmlformats.org/officeDocument/2006/relationships/slide" Target="slides/slide1.xml"/><Relationship Id="rId28" Type="http://schemas.openxmlformats.org/officeDocument/2006/relationships/slide" Target="slides/slide25.xml"/><Relationship Id="rId45" Type="http://schemas.openxmlformats.org/officeDocument/2006/relationships/slide" Target="slides/slide42.xml"/><Relationship Id="rId58" Type="http://schemas.openxmlformats.org/officeDocument/2006/relationships/tableStyles" Target="tableStyles.xml"/><Relationship Id="rId42" Type="http://schemas.openxmlformats.org/officeDocument/2006/relationships/slide" Target="slides/slide39.xml"/><Relationship Id="rId6" Type="http://schemas.openxmlformats.org/officeDocument/2006/relationships/slide" Target="slides/slide3.xml"/><Relationship Id="rId49" Type="http://schemas.openxmlformats.org/officeDocument/2006/relationships/slide" Target="slides/slide46.xml"/><Relationship Id="rId44" Type="http://schemas.openxmlformats.org/officeDocument/2006/relationships/slide" Target="slides/slide41.xml"/><Relationship Id="rId19" Type="http://schemas.openxmlformats.org/officeDocument/2006/relationships/slide" Target="slides/slide16.xml"/><Relationship Id="rId38" Type="http://schemas.openxmlformats.org/officeDocument/2006/relationships/slide" Target="slides/slide35.xml"/><Relationship Id="rId20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46" Type="http://schemas.openxmlformats.org/officeDocument/2006/relationships/slide" Target="slides/slide43.xml"/><Relationship Id="rId57" Type="http://schemas.openxmlformats.org/officeDocument/2006/relationships/theme" Target="theme/theme1.xml"/><Relationship Id="rId35" Type="http://schemas.openxmlformats.org/officeDocument/2006/relationships/slide" Target="slides/slide32.xml"/><Relationship Id="rId51" Type="http://schemas.openxmlformats.org/officeDocument/2006/relationships/slide" Target="slides/slide48.xml"/><Relationship Id="rId55" Type="http://schemas.openxmlformats.org/officeDocument/2006/relationships/presProps" Target="presProps.xml"/><Relationship Id="rId31" Type="http://schemas.openxmlformats.org/officeDocument/2006/relationships/slide" Target="slides/slide28.xml"/><Relationship Id="rId34" Type="http://schemas.openxmlformats.org/officeDocument/2006/relationships/slide" Target="slides/slide31.xml"/><Relationship Id="rId40" Type="http://schemas.openxmlformats.org/officeDocument/2006/relationships/slide" Target="slides/slide37.xml"/><Relationship Id="rId36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1.xml"/><Relationship Id="rId47" Type="http://schemas.openxmlformats.org/officeDocument/2006/relationships/slide" Target="slides/slide44.xml"/><Relationship Id="rId56" Type="http://schemas.openxmlformats.org/officeDocument/2006/relationships/viewProps" Target="viewProps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2" Type="http://schemas.openxmlformats.org/officeDocument/2006/relationships/notesMaster" Target="notesMasters/notesMaster1.xml"/><Relationship Id="rId54" Type="http://schemas.openxmlformats.org/officeDocument/2006/relationships/printerSettings" Target="printerSettings/printerSettings1.bin"/><Relationship Id="rId12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3" Type="http://schemas.openxmlformats.org/officeDocument/2006/relationships/slide" Target="slides/slide20.xml"/><Relationship Id="rId53" Type="http://schemas.openxmlformats.org/officeDocument/2006/relationships/handoutMaster" Target="handoutMasters/handoutMaster1.xml"/><Relationship Id="rId26" Type="http://schemas.openxmlformats.org/officeDocument/2006/relationships/slide" Target="slides/slide23.xml"/><Relationship Id="rId30" Type="http://schemas.openxmlformats.org/officeDocument/2006/relationships/slide" Target="slides/slide27.xml"/><Relationship Id="rId11" Type="http://schemas.openxmlformats.org/officeDocument/2006/relationships/slide" Target="slides/slide8.xml"/><Relationship Id="rId29" Type="http://schemas.openxmlformats.org/officeDocument/2006/relationships/slide" Target="slides/slide26.xml"/><Relationship Id="rId16" Type="http://schemas.openxmlformats.org/officeDocument/2006/relationships/slide" Target="slides/slide13.xml"/><Relationship Id="rId33" Type="http://schemas.openxmlformats.org/officeDocument/2006/relationships/slide" Target="slides/slide30.xml"/><Relationship Id="rId41" Type="http://schemas.openxmlformats.org/officeDocument/2006/relationships/slide" Target="slides/slide3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2" Type="http://schemas.openxmlformats.org/officeDocument/2006/relationships/slide" Target="slides/slide19.xml"/><Relationship Id="rId21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2213B-AA87-E648-A629-D71A00DA9449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09F14B-EE13-064D-A30C-9E491D228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EADB3-4D54-EB43-ABC1-016670862AC8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3E55B-DA02-004E-A997-8D66B0D29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E5B4-0592-794D-B3FF-3CCBDE18F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E5B4-0592-794D-B3FF-3CCBDE18F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E5B4-0592-794D-B3FF-3CCBDE18F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E5B4-0592-794D-B3FF-3CCBDE18F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E5B4-0592-794D-B3FF-3CCBDE18F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E5B4-0592-794D-B3FF-3CCBDE18F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E5B4-0592-794D-B3FF-3CCBDE18F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E5B4-0592-794D-B3FF-3CCBDE18F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E5B4-0592-794D-B3FF-3CCBDE18F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E5B4-0592-794D-B3FF-3CCBDE18F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E5B4-0592-794D-B3FF-3CCBDE18F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96B6-AE37-7D46-BEB4-3AB0810519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96B6-AE37-7D46-BEB4-3AB0810519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96B6-AE37-7D46-BEB4-3AB0810519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96B6-AE37-7D46-BEB4-3AB0810519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96B6-AE37-7D46-BEB4-3AB0810519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96B6-AE37-7D46-BEB4-3AB0810519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96B6-AE37-7D46-BEB4-3AB0810519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0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96B6-AE37-7D46-BEB4-3AB0810519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96B6-AE37-7D46-BEB4-3AB0810519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96B6-AE37-7D46-BEB4-3AB0810519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96B6-AE37-7D46-BEB4-3AB0810519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df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9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chemeClr val="bg2">
                <a:tint val="80000"/>
                <a:satMod val="300000"/>
                <a:alpha val="85000"/>
              </a:schemeClr>
            </a:gs>
            <a:gs pos="100000">
              <a:schemeClr val="bg2">
                <a:shade val="30000"/>
                <a:satMod val="200000"/>
                <a:alpha val="3000"/>
              </a:schemeClr>
            </a:gs>
          </a:gsLst>
          <a:lin ang="414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0"/>
            <a:ext cx="9144000" cy="1015663"/>
          </a:xfrm>
          <a:prstGeom prst="rect">
            <a:avLst/>
          </a:prstGeom>
          <a:gradFill flip="none" rotWithShape="1">
            <a:gsLst>
              <a:gs pos="70000">
                <a:srgbClr val="F2F2F2">
                  <a:alpha val="85000"/>
                </a:srgbClr>
              </a:gs>
              <a:gs pos="100000">
                <a:srgbClr val="000000">
                  <a:alpha val="85000"/>
                </a:srgbClr>
              </a:gs>
            </a:gsLst>
            <a:lin ang="10800000" scaled="0"/>
            <a:tileRect/>
          </a:gra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sz="2400" dirty="0" smtClean="0"/>
          </a:p>
          <a:p>
            <a:endParaRPr lang="en-US" dirty="0" smtClean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Christian Soldner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196EC875-2826-CC4E-B819-09F5DF2D31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t3b-notext-transp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077200" y="0"/>
            <a:ext cx="1066800" cy="1066800"/>
          </a:xfrm>
          <a:prstGeom prst="rect">
            <a:avLst/>
          </a:prstGeom>
        </p:spPr>
      </p:pic>
      <p:pic>
        <p:nvPicPr>
          <p:cNvPr id="8" name="Picture 7" descr="minerva.pdf"/>
          <p:cNvPicPr>
            <a:picLocks noChangeAspect="1"/>
          </p:cNvPicPr>
          <p:nvPr userDrawn="1"/>
        </p:nvPicPr>
        <mc:AlternateContent xmlns:ma="http://schemas.microsoft.com/office/mac/drawingml/2008/main">
          <mc:Choice Requires="ma">
            <p:blipFill>
              <a:blip r:embed="rId1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152400" y="76200"/>
            <a:ext cx="914400" cy="91440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gradFill flip="none" rotWithShape="1">
          <a:gsLst>
            <a:gs pos="0">
              <a:schemeClr val="bg2">
                <a:tint val="80000"/>
                <a:satMod val="300000"/>
                <a:alpha val="85000"/>
              </a:schemeClr>
            </a:gs>
            <a:gs pos="100000">
              <a:schemeClr val="bg2">
                <a:shade val="30000"/>
                <a:satMod val="200000"/>
                <a:alpha val="3000"/>
              </a:schemeClr>
            </a:gs>
          </a:gsLst>
          <a:lin ang="414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AE5B4-0592-794D-B3FF-3CCBDE18F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gradFill flip="none" rotWithShape="1">
          <a:gsLst>
            <a:gs pos="0">
              <a:schemeClr val="bg2">
                <a:tint val="80000"/>
                <a:satMod val="300000"/>
                <a:alpha val="85000"/>
              </a:schemeClr>
            </a:gs>
            <a:gs pos="100000">
              <a:schemeClr val="bg2">
                <a:shade val="30000"/>
                <a:satMod val="200000"/>
                <a:alpha val="3000"/>
              </a:schemeClr>
            </a:gs>
          </a:gsLst>
          <a:lin ang="414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DESY, 20.01.2011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796B6-AE37-7D46-BEB4-3AB0810519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df"/><Relationship Id="rId3" Type="http://schemas.openxmlformats.org/officeDocument/2006/relationships/image" Target="../media/image571.png"/><Relationship Id="rId5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Relationship Id="rId5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3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Relationship Id="rId5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5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Relationship Id="rId5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Relationship Id="rId5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df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1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df"/><Relationship Id="rId3" Type="http://schemas.openxmlformats.org/officeDocument/2006/relationships/image" Target="../media/image30.png"/><Relationship Id="rId5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35.pdf"/><Relationship Id="rId5" Type="http://schemas.openxmlformats.org/officeDocument/2006/relationships/image" Target="../media/image36.png"/><Relationship Id="rId7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df"/><Relationship Id="rId3" Type="http://schemas.openxmlformats.org/officeDocument/2006/relationships/image" Target="../media/image34.png"/><Relationship Id="rId6" Type="http://schemas.openxmlformats.org/officeDocument/2006/relationships/image" Target="../media/image37.pdf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1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df"/><Relationship Id="rId3" Type="http://schemas.openxmlformats.org/officeDocument/2006/relationships/image" Target="../media/image40.png"/><Relationship Id="rId5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df"/><Relationship Id="rId3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image" Target="../media/image47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df"/><Relationship Id="rId3" Type="http://schemas.openxmlformats.org/officeDocument/2006/relationships/image" Target="../media/image46.png"/><Relationship Id="rId5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image" Target="../media/image51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df"/><Relationship Id="rId3" Type="http://schemas.openxmlformats.org/officeDocument/2006/relationships/image" Target="../media/image50.png"/><Relationship Id="rId5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df"/><Relationship Id="rId3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image" Target="../media/image57.png"/><Relationship Id="rId5" Type="http://schemas.openxmlformats.org/officeDocument/2006/relationships/image" Target="../media/image58.pdf"/><Relationship Id="rId7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6.pdf"/><Relationship Id="rId6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.bin"/><Relationship Id="rId1" Type="http://schemas.openxmlformats.org/officeDocument/2006/relationships/vmlDrawing" Target="../drawings/vmlDrawing2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image" Target="../media/image63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df"/><Relationship Id="rId3" Type="http://schemas.openxmlformats.org/officeDocument/2006/relationships/image" Target="../media/image62.png"/><Relationship Id="rId5" Type="http://schemas.openxmlformats.org/officeDocument/2006/relationships/image" Target="../media/image6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df"/><Relationship Id="rId3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9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df"/><Relationship Id="rId3" Type="http://schemas.openxmlformats.org/officeDocument/2006/relationships/image" Target="../media/image68.png"/><Relationship Id="rId5" Type="http://schemas.openxmlformats.org/officeDocument/2006/relationships/image" Target="../media/image70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3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df"/><Relationship Id="rId3" Type="http://schemas.openxmlformats.org/officeDocument/2006/relationships/image" Target="../media/image72.png"/><Relationship Id="rId5" Type="http://schemas.openxmlformats.org/officeDocument/2006/relationships/image" Target="../media/image7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image" Target="../media/image11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pdf"/><Relationship Id="rId5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df"/><Relationship Id="rId3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df"/><Relationship Id="rId3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df"/><Relationship Id="rId3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df"/><Relationship Id="rId3" Type="http://schemas.openxmlformats.org/officeDocument/2006/relationships/image" Target="../media/image82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df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image" Target="../media/image85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df"/><Relationship Id="rId3" Type="http://schemas.openxmlformats.org/officeDocument/2006/relationships/image" Target="../media/image84.png"/><Relationship Id="rId5" Type="http://schemas.openxmlformats.org/officeDocument/2006/relationships/image" Target="../media/image86.png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image" Target="../media/image89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df"/><Relationship Id="rId3" Type="http://schemas.openxmlformats.org/officeDocument/2006/relationships/image" Target="../media/image88.png"/><Relationship Id="rId5" Type="http://schemas.openxmlformats.org/officeDocument/2006/relationships/image" Target="../media/image90.png"/></Relationships>
</file>

<file path=ppt/slides/_rels/slide48.xml.rels><?xml version="1.0" encoding="UTF-8" standalone="yes"?>
<Relationships xmlns="http://schemas.openxmlformats.org/package/2006/relationships"><Relationship Id="rId4" Type="http://schemas.openxmlformats.org/officeDocument/2006/relationships/image" Target="../media/image93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df"/><Relationship Id="rId3" Type="http://schemas.openxmlformats.org/officeDocument/2006/relationships/image" Target="../media/image92.png"/><Relationship Id="rId5" Type="http://schemas.openxmlformats.org/officeDocument/2006/relationships/image" Target="../media/image9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8.pd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df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df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d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df"/><Relationship Id="rId3" Type="http://schemas.openxmlformats.org/officeDocument/2006/relationships/image" Target="../media/image16.png"/><Relationship Id="rId5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523999"/>
          </a:xfrm>
        </p:spPr>
        <p:txBody>
          <a:bodyPr>
            <a:noAutofit/>
          </a:bodyPr>
          <a:lstStyle/>
          <a:p>
            <a:r>
              <a:rPr lang="en-US" sz="5000" u="sng" dirty="0" smtClean="0"/>
              <a:t>First </a:t>
            </a:r>
            <a:r>
              <a:rPr lang="en-US" sz="5000" u="sng" smtClean="0"/>
              <a:t>Results from T3B</a:t>
            </a:r>
            <a:endParaRPr lang="en-US" sz="5000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495800"/>
            <a:ext cx="7772400" cy="60960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latin typeface="Princetown LET"/>
                <a:cs typeface="Princetown LET"/>
              </a:rPr>
              <a:t>Calice</a:t>
            </a:r>
            <a:r>
              <a:rPr lang="en-US" sz="2000" dirty="0" smtClean="0">
                <a:latin typeface="Princetown LET"/>
                <a:cs typeface="Princetown LET"/>
              </a:rPr>
              <a:t> AHCAL Meeting </a:t>
            </a:r>
            <a:r>
              <a:rPr lang="en-US" sz="2000" dirty="0" smtClean="0">
                <a:latin typeface="Princetown LET"/>
                <a:cs typeface="Princetown LET"/>
              </a:rPr>
              <a:t>–</a:t>
            </a:r>
            <a:r>
              <a:rPr lang="en-US" sz="2000" dirty="0" smtClean="0">
                <a:latin typeface="Princetown LET"/>
                <a:cs typeface="Princetown LET"/>
              </a:rPr>
              <a:t> </a:t>
            </a:r>
            <a:r>
              <a:rPr lang="en-US" sz="2000" dirty="0" err="1" smtClean="0">
                <a:latin typeface="Princetown LET"/>
                <a:cs typeface="Princetown LET"/>
              </a:rPr>
              <a:t>Desy</a:t>
            </a:r>
            <a:r>
              <a:rPr lang="en-US" sz="2000" dirty="0" smtClean="0">
                <a:latin typeface="Princetown LET"/>
                <a:cs typeface="Princetown LET"/>
              </a:rPr>
              <a:t>, January 2011</a:t>
            </a:r>
            <a:endParaRPr lang="en-US" sz="2000" dirty="0">
              <a:latin typeface="Princetown LET"/>
              <a:cs typeface="Princetown LET"/>
            </a:endParaRPr>
          </a:p>
        </p:txBody>
      </p:sp>
      <p:pic>
        <p:nvPicPr>
          <p:cNvPr id="5" name="Picture 4" descr="MPP_logo_cmyk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85800" y="4953000"/>
            <a:ext cx="2166549" cy="1511300"/>
          </a:xfrm>
          <a:prstGeom prst="rect">
            <a:avLst/>
          </a:prstGeom>
        </p:spPr>
      </p:pic>
      <p:pic>
        <p:nvPicPr>
          <p:cNvPr id="6" name="Picture 5" descr="Logo_universeClust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7741" y="4953000"/>
            <a:ext cx="1450459" cy="1511300"/>
          </a:xfrm>
          <a:prstGeom prst="rect">
            <a:avLst/>
          </a:prstGeom>
        </p:spPr>
      </p:pic>
      <p:pic>
        <p:nvPicPr>
          <p:cNvPr id="7" name="Picture 6" descr="calice_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2400" y="6032500"/>
            <a:ext cx="1748420" cy="825500"/>
          </a:xfrm>
          <a:prstGeom prst="rect">
            <a:avLst/>
          </a:prstGeom>
        </p:spPr>
      </p:pic>
      <p:pic>
        <p:nvPicPr>
          <p:cNvPr id="9" name="Picture 8" descr="t3b-transp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2800" y="1874519"/>
            <a:ext cx="2392681" cy="23926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00400" y="5105400"/>
            <a:ext cx="3151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Christian </a:t>
            </a:r>
            <a:r>
              <a:rPr lang="en-US" dirty="0" err="1" smtClean="0">
                <a:solidFill>
                  <a:srgbClr val="000000"/>
                </a:solidFill>
              </a:rPr>
              <a:t>Soldner</a:t>
            </a:r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en-US" u="sng" dirty="0" smtClean="0">
                <a:solidFill>
                  <a:srgbClr val="000000"/>
                </a:solidFill>
              </a:rPr>
              <a:t>Max-Planck-Institute for Physics</a:t>
            </a:r>
            <a:endParaRPr lang="en-US" u="sng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The T3B Analysis Framework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Rectangle 10"/>
          <p:cNvSpPr txBox="1">
            <a:spLocks noChangeArrowheads="1"/>
          </p:cNvSpPr>
          <p:nvPr/>
        </p:nvSpPr>
        <p:spPr bwMode="auto">
          <a:xfrm>
            <a:off x="457200" y="1295400"/>
            <a:ext cx="8229600" cy="5060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166398" bIns="50800" numCol="1" anchor="t" anchorCtr="0" compatLnSpc="1">
            <a:prstTxWarp prst="textNoShape">
              <a:avLst/>
            </a:prstTxWarp>
          </a:bodyPr>
          <a:lstStyle/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The T3B Analysis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Framework is written </a:t>
            </a:r>
            <a:r>
              <a:rPr lang="en-US" sz="2000" kern="0" dirty="0" smtClean="0">
                <a:solidFill>
                  <a:schemeClr val="bg1"/>
                </a:solidFill>
                <a:sym typeface="Gill Sans" pitchFamily="-65" charset="0"/>
              </a:rPr>
              <a:t>in object-oriented C++ using the STL, ROOT and QT Core libraries</a:t>
            </a:r>
          </a:p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tabLst/>
              <a:defRPr/>
            </a:pPr>
            <a:endParaRPr kumimoji="0" lang="en-US" sz="20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sym typeface="Gill Sans" pitchFamily="-65" charset="0"/>
            </a:endParaRPr>
          </a:p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tabLst/>
              <a:defRPr/>
            </a:pPr>
            <a:r>
              <a:rPr lang="en-US" sz="2000" kern="0" dirty="0" smtClean="0">
                <a:solidFill>
                  <a:schemeClr val="bg1"/>
                </a:solidFill>
                <a:sym typeface="Gill Sans" pitchFamily="-65" charset="0"/>
              </a:rPr>
              <a:t>Main Tasks (so far stand-alone T3B):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sym typeface="Gill Sans" pitchFamily="-65" charset="0"/>
            </a:endParaRPr>
          </a:p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Easy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and efficient a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ccess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of the data taken during the TB period</a:t>
            </a:r>
          </a:p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  <a:tabLst/>
              <a:defRPr/>
            </a:pPr>
            <a:r>
              <a:rPr lang="en-US" sz="2000" kern="0" dirty="0" smtClean="0">
                <a:solidFill>
                  <a:schemeClr val="bg1"/>
                </a:solidFill>
                <a:sym typeface="Gill Sans" pitchFamily="-65" charset="0"/>
              </a:rPr>
              <a:t>Calibrate the raw Waveforms (from ADC bits)</a:t>
            </a:r>
            <a:endParaRPr kumimoji="0" lang="en-US" sz="20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sym typeface="Gill Sans" pitchFamily="-65" charset="0"/>
            </a:endParaRPr>
          </a:p>
          <a:p>
            <a:pPr marL="357188" lvl="0" indent="-317500" defTabSz="91440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  <a:defRPr/>
            </a:pPr>
            <a:r>
              <a:rPr lang="en-US" sz="2000" kern="0" dirty="0" smtClean="0">
                <a:solidFill>
                  <a:schemeClr val="bg1"/>
                </a:solidFill>
                <a:sym typeface="Gill Sans" pitchFamily="-65" charset="0"/>
              </a:rPr>
              <a:t>Cycle through the Waveforms and extract the Info of interest</a:t>
            </a:r>
          </a:p>
          <a:p>
            <a:pPr marL="357188" lvl="0" indent="-317500" defTabSz="91440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  <a:defRPr/>
            </a:pPr>
            <a:r>
              <a:rPr lang="en-US" sz="2000" kern="0" dirty="0" smtClean="0">
                <a:solidFill>
                  <a:schemeClr val="bg1"/>
                </a:solidFill>
                <a:sym typeface="Gill Sans" pitchFamily="-65" charset="0"/>
              </a:rPr>
              <a:t>Analyze the Waveforms and Create Plots</a:t>
            </a:r>
          </a:p>
          <a:p>
            <a:pPr marL="357188" indent="-317500" defTabSz="91440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  <a:defRPr/>
            </a:pPr>
            <a:r>
              <a:rPr lang="en-US" sz="2000" kern="0" dirty="0" smtClean="0">
                <a:solidFill>
                  <a:schemeClr val="bg1"/>
                </a:solidFill>
                <a:sym typeface="Gill Sans" pitchFamily="-65" charset="0"/>
              </a:rPr>
              <a:t>Designed to be modular and easily extendable (work in progress…</a:t>
            </a:r>
            <a:r>
              <a:rPr lang="en-US" sz="2000" kern="0" dirty="0" smtClean="0">
                <a:solidFill>
                  <a:schemeClr val="bg1"/>
                </a:solidFill>
                <a:sym typeface="Gill Sans" pitchFamily="-65" charset="0"/>
              </a:rPr>
              <a:t>)</a:t>
            </a:r>
          </a:p>
          <a:p>
            <a:pPr marL="357188" lvl="0" indent="-317500" defTabSz="91440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defRPr/>
            </a:pPr>
            <a:endParaRPr lang="en-US" sz="2000" kern="0" dirty="0" smtClean="0">
              <a:solidFill>
                <a:schemeClr val="bg1"/>
              </a:solidFill>
              <a:sym typeface="Gill Sans" pitchFamily="-65" charset="0"/>
            </a:endParaRPr>
          </a:p>
          <a:p>
            <a:pPr marL="357188" indent="-317500" defTabSz="91440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defRPr/>
            </a:pPr>
            <a:r>
              <a:rPr lang="en-US" sz="2000" kern="0" dirty="0" smtClean="0">
                <a:solidFill>
                  <a:schemeClr val="bg1"/>
                </a:solidFill>
                <a:sym typeface="Gill Sans" pitchFamily="-65" charset="0"/>
              </a:rPr>
              <a:t> </a:t>
            </a:r>
            <a:r>
              <a:rPr lang="en-US" sz="2000" kern="0" dirty="0" smtClean="0">
                <a:solidFill>
                  <a:schemeClr val="bg1"/>
                </a:solidFill>
                <a:sym typeface="Gill Sans" pitchFamily="-65" charset="0"/>
              </a:rPr>
              <a:t>Provide a set of Analysis Modes, Software Triggers, Filters and Access Classes (e.g. for the Temperature Information, Pedestal </a:t>
            </a:r>
            <a:r>
              <a:rPr lang="en-US" sz="2000" kern="0" dirty="0" err="1" smtClean="0">
                <a:solidFill>
                  <a:schemeClr val="bg1"/>
                </a:solidFill>
                <a:sym typeface="Gill Sans" pitchFamily="-65" charset="0"/>
              </a:rPr>
              <a:t>Substraction</a:t>
            </a:r>
            <a:r>
              <a:rPr lang="en-US" sz="2000" kern="0" dirty="0" smtClean="0">
                <a:solidFill>
                  <a:schemeClr val="bg1"/>
                </a:solidFill>
                <a:sym typeface="Gill Sans" pitchFamily="-65" charset="0"/>
              </a:rPr>
              <a:t>…)</a:t>
            </a:r>
          </a:p>
          <a:p>
            <a:pPr marL="357188" lvl="0" indent="-317500" defTabSz="91440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defRPr/>
            </a:pPr>
            <a:endParaRPr lang="en-US" sz="2000" kern="0" dirty="0" smtClean="0">
              <a:solidFill>
                <a:schemeClr val="bg1"/>
              </a:solidFill>
              <a:sym typeface="Gill Sans" pitchFamily="-65" charset="0"/>
            </a:endParaRPr>
          </a:p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  <a:tabLst/>
              <a:defRPr/>
            </a:pPr>
            <a:endParaRPr lang="en-US" sz="2000" kern="0" dirty="0" smtClean="0">
              <a:solidFill>
                <a:schemeClr val="bg1"/>
              </a:solidFill>
              <a:sym typeface="Gill Sans" pitchFamily="-65" charset="0"/>
            </a:endParaRPr>
          </a:p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sym typeface="Gill Sans" pitchFamily="-65" charset="0"/>
            </a:endParaRPr>
          </a:p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sym typeface="Gill Sans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The Analysis Framework: Overview</a:t>
            </a:r>
            <a:endParaRPr lang="en-US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1219200"/>
            <a:ext cx="2133600" cy="1015663"/>
          </a:xfrm>
          <a:prstGeom prst="rect">
            <a:avLst/>
          </a:prstGeom>
          <a:solidFill>
            <a:schemeClr val="tx1"/>
          </a:solidFill>
          <a:ln w="50800">
            <a:solidFill>
              <a:schemeClr val="bg1"/>
            </a:solidFill>
          </a:ln>
        </p:spPr>
        <p:txBody>
          <a:bodyPr vert="horz" wrap="square" rtlCol="0" anchor="t" anchorCtr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Analysis Mode</a:t>
            </a:r>
          </a:p>
          <a:p>
            <a:pPr algn="ctr"/>
            <a:endParaRPr lang="en-US" sz="1200" dirty="0" smtClean="0">
              <a:solidFill>
                <a:schemeClr val="bg1"/>
              </a:solidFill>
            </a:endParaRP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Process the waveforms to look like on an oscilloscope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762000" y="1674812"/>
            <a:ext cx="2133600" cy="1588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3108693" y="1219200"/>
            <a:ext cx="5882907" cy="2316704"/>
            <a:chOff x="3108693" y="1219200"/>
            <a:chExt cx="5882907" cy="2316704"/>
          </a:xfrm>
        </p:grpSpPr>
        <p:sp>
          <p:nvSpPr>
            <p:cNvPr id="13" name="TextBox 12"/>
            <p:cNvSpPr txBox="1"/>
            <p:nvPr/>
          </p:nvSpPr>
          <p:spPr>
            <a:xfrm>
              <a:off x="4495800" y="2520241"/>
              <a:ext cx="2133600" cy="1015663"/>
            </a:xfrm>
            <a:prstGeom prst="rect">
              <a:avLst/>
            </a:prstGeom>
            <a:solidFill>
              <a:schemeClr val="tx1"/>
            </a:solidFill>
            <a:ln w="50800">
              <a:solidFill>
                <a:schemeClr val="bg1"/>
              </a:solidFill>
            </a:ln>
          </p:spPr>
          <p:txBody>
            <a:bodyPr vert="horz" wrap="square" rtlCol="0" anchor="t" anchorCtr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Filter</a:t>
              </a:r>
            </a:p>
            <a:p>
              <a:pPr algn="ctr"/>
              <a:endParaRPr lang="en-US" sz="12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Reject </a:t>
              </a:r>
              <a:r>
                <a:rPr lang="en-US" sz="1200" smtClean="0">
                  <a:solidFill>
                    <a:schemeClr val="bg1"/>
                  </a:solidFill>
                </a:rPr>
                <a:t>Waveforms that do not match certain criteria</a:t>
              </a:r>
              <a:endParaRPr lang="en-US" sz="1200" dirty="0" smtClean="0">
                <a:solidFill>
                  <a:schemeClr val="bg1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4495800" y="2975853"/>
              <a:ext cx="2133600" cy="1588"/>
            </a:xfrm>
            <a:prstGeom prst="line">
              <a:avLst/>
            </a:prstGeom>
            <a:ln w="508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Down Arrow 14"/>
            <p:cNvSpPr/>
            <p:nvPr/>
          </p:nvSpPr>
          <p:spPr>
            <a:xfrm rot="5400000">
              <a:off x="4705884" y="-181959"/>
              <a:ext cx="217558" cy="3324675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58000" y="1219200"/>
              <a:ext cx="2133600" cy="1015663"/>
            </a:xfrm>
            <a:prstGeom prst="rect">
              <a:avLst/>
            </a:prstGeom>
            <a:solidFill>
              <a:schemeClr val="tx1"/>
            </a:solidFill>
            <a:ln w="50800">
              <a:solidFill>
                <a:schemeClr val="bg1"/>
              </a:solidFill>
            </a:ln>
          </p:spPr>
          <p:txBody>
            <a:bodyPr vert="horz" wrap="square" rtlCol="0" anchor="t" anchorCtr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Trigger</a:t>
              </a:r>
            </a:p>
            <a:p>
              <a:pPr algn="ctr"/>
              <a:endParaRPr lang="en-US" sz="12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Trigger Waveforms from the full acquisition window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6858000" y="1674812"/>
              <a:ext cx="2133600" cy="1588"/>
            </a:xfrm>
            <a:prstGeom prst="line">
              <a:avLst/>
            </a:prstGeom>
            <a:ln w="508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Down Arrow 17"/>
            <p:cNvSpPr/>
            <p:nvPr/>
          </p:nvSpPr>
          <p:spPr>
            <a:xfrm rot="7380000">
              <a:off x="3650214" y="1581774"/>
              <a:ext cx="228176" cy="1311217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495800" y="2454551"/>
            <a:ext cx="4495800" cy="3870049"/>
            <a:chOff x="4495800" y="2454551"/>
            <a:chExt cx="4495800" cy="3870049"/>
          </a:xfrm>
        </p:grpSpPr>
        <p:sp>
          <p:nvSpPr>
            <p:cNvPr id="19" name="TextBox 18"/>
            <p:cNvSpPr txBox="1"/>
            <p:nvPr/>
          </p:nvSpPr>
          <p:spPr>
            <a:xfrm>
              <a:off x="4495800" y="4293275"/>
              <a:ext cx="2133600" cy="203132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 w="50800">
              <a:solidFill>
                <a:schemeClr val="tx1">
                  <a:lumMod val="95000"/>
                </a:schemeClr>
              </a:solidFill>
            </a:ln>
          </p:spPr>
          <p:txBody>
            <a:bodyPr vert="horz" wrap="square" rtlCol="0" anchor="t" anchorCtr="0">
              <a:spAutoFit/>
            </a:bodyPr>
            <a:lstStyle/>
            <a:p>
              <a:pPr algn="ctr"/>
              <a:r>
                <a:rPr lang="en-US" sz="1400" u="sng" dirty="0" err="1" smtClean="0">
                  <a:solidFill>
                    <a:schemeClr val="bg1"/>
                  </a:solidFill>
                </a:rPr>
                <a:t>Scintillator</a:t>
              </a:r>
              <a:r>
                <a:rPr lang="en-US" sz="1400" u="sng" dirty="0" smtClean="0">
                  <a:solidFill>
                    <a:schemeClr val="bg1"/>
                  </a:solidFill>
                </a:rPr>
                <a:t> Coincidence</a:t>
              </a:r>
            </a:p>
            <a:p>
              <a:pPr algn="ctr"/>
              <a:endParaRPr lang="en-US" sz="1400" u="sng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u="sng" dirty="0" smtClean="0">
                  <a:solidFill>
                    <a:schemeClr val="bg1"/>
                  </a:solidFill>
                </a:rPr>
                <a:t>Total Waveform Integral</a:t>
              </a:r>
            </a:p>
            <a:p>
              <a:pPr algn="ctr"/>
              <a:endParaRPr lang="en-US" sz="1400" u="sng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u="sng" dirty="0" smtClean="0">
                  <a:solidFill>
                    <a:schemeClr val="bg1"/>
                  </a:solidFill>
                </a:rPr>
                <a:t>Typical Trigger Time</a:t>
              </a:r>
            </a:p>
            <a:p>
              <a:pPr algn="ctr"/>
              <a:endParaRPr lang="en-US" sz="14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.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.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20" name="Down Arrow 19"/>
            <p:cNvSpPr/>
            <p:nvPr/>
          </p:nvSpPr>
          <p:spPr>
            <a:xfrm>
              <a:off x="5410200" y="3657600"/>
              <a:ext cx="217558" cy="521302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58000" y="3163239"/>
              <a:ext cx="2133600" cy="203132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 w="50800">
              <a:solidFill>
                <a:schemeClr val="tx1">
                  <a:lumMod val="95000"/>
                </a:schemeClr>
              </a:solidFill>
            </a:ln>
          </p:spPr>
          <p:txBody>
            <a:bodyPr vert="horz" wrap="square" rtlCol="0" anchor="t" anchorCtr="0">
              <a:spAutoFit/>
            </a:bodyPr>
            <a:lstStyle/>
            <a:p>
              <a:pPr algn="ctr"/>
              <a:r>
                <a:rPr lang="en-US" sz="1400" u="sng" dirty="0" smtClean="0">
                  <a:solidFill>
                    <a:schemeClr val="bg1"/>
                  </a:solidFill>
                </a:rPr>
                <a:t>Rising Edge</a:t>
              </a:r>
            </a:p>
            <a:p>
              <a:pPr algn="ctr"/>
              <a:endParaRPr lang="en-US" sz="1400" u="sng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u="sng" dirty="0" smtClean="0">
                  <a:solidFill>
                    <a:schemeClr val="bg1"/>
                  </a:solidFill>
                </a:rPr>
                <a:t>Rising and Falling Edge</a:t>
              </a:r>
            </a:p>
            <a:p>
              <a:pPr algn="ctr"/>
              <a:endParaRPr lang="en-US" sz="1400" u="sng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u="sng" dirty="0" smtClean="0">
                  <a:solidFill>
                    <a:schemeClr val="bg1"/>
                  </a:solidFill>
                </a:rPr>
                <a:t>Default</a:t>
              </a:r>
            </a:p>
            <a:p>
              <a:pPr algn="ctr"/>
              <a:endParaRPr lang="en-US" sz="14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.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.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22" name="Down Arrow 21"/>
            <p:cNvSpPr/>
            <p:nvPr/>
          </p:nvSpPr>
          <p:spPr>
            <a:xfrm>
              <a:off x="7848600" y="2454551"/>
              <a:ext cx="217558" cy="521302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52400" y="2327214"/>
            <a:ext cx="1600200" cy="4365230"/>
            <a:chOff x="152400" y="2327214"/>
            <a:chExt cx="1600200" cy="4365230"/>
          </a:xfrm>
        </p:grpSpPr>
        <p:sp>
          <p:nvSpPr>
            <p:cNvPr id="23" name="TextBox 22"/>
            <p:cNvSpPr txBox="1"/>
            <p:nvPr/>
          </p:nvSpPr>
          <p:spPr>
            <a:xfrm>
              <a:off x="152400" y="2794337"/>
              <a:ext cx="1600200" cy="1015663"/>
            </a:xfrm>
            <a:prstGeom prst="rect">
              <a:avLst/>
            </a:prstGeom>
            <a:solidFill>
              <a:schemeClr val="tx1"/>
            </a:solidFill>
            <a:ln w="50800">
              <a:solidFill>
                <a:schemeClr val="bg1"/>
              </a:solidFill>
            </a:ln>
          </p:spPr>
          <p:txBody>
            <a:bodyPr vert="horz" wrap="square" rtlCol="0" anchor="t" anchorCtr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Calibration</a:t>
              </a:r>
            </a:p>
            <a:p>
              <a:pPr algn="ctr"/>
              <a:endParaRPr lang="en-US" sz="12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Create calibration files for Analysis Modes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152400" y="3249949"/>
              <a:ext cx="1600200" cy="1588"/>
            </a:xfrm>
            <a:prstGeom prst="line">
              <a:avLst/>
            </a:prstGeom>
            <a:ln w="508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52400" y="4445675"/>
              <a:ext cx="1600200" cy="2246769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 w="50800">
              <a:solidFill>
                <a:schemeClr val="tx1">
                  <a:lumMod val="95000"/>
                </a:schemeClr>
              </a:solidFill>
            </a:ln>
          </p:spPr>
          <p:txBody>
            <a:bodyPr vert="horz" wrap="square" rtlCol="0" anchor="t" anchorCtr="0">
              <a:spAutoFit/>
            </a:bodyPr>
            <a:lstStyle/>
            <a:p>
              <a:pPr algn="ctr"/>
              <a:r>
                <a:rPr lang="en-US" sz="1400" u="sng" dirty="0" smtClean="0">
                  <a:solidFill>
                    <a:schemeClr val="bg1"/>
                  </a:solidFill>
                </a:rPr>
                <a:t>Pedestal </a:t>
              </a:r>
              <a:r>
                <a:rPr lang="en-US" sz="1400" u="sng" dirty="0" err="1" smtClean="0">
                  <a:solidFill>
                    <a:schemeClr val="bg1"/>
                  </a:solidFill>
                </a:rPr>
                <a:t>Substraction</a:t>
              </a:r>
              <a:endParaRPr lang="en-US" sz="1400" u="sng" dirty="0" smtClean="0">
                <a:solidFill>
                  <a:schemeClr val="bg1"/>
                </a:solidFill>
              </a:endParaRPr>
            </a:p>
            <a:p>
              <a:pPr algn="ctr"/>
              <a:endParaRPr lang="en-US" sz="1400" u="sng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u="sng" dirty="0" err="1" smtClean="0">
                  <a:solidFill>
                    <a:schemeClr val="bg1"/>
                  </a:solidFill>
                </a:rPr>
                <a:t>SiPM</a:t>
              </a:r>
              <a:r>
                <a:rPr lang="en-US" sz="1400" u="sng" dirty="0" smtClean="0">
                  <a:solidFill>
                    <a:schemeClr val="bg1"/>
                  </a:solidFill>
                </a:rPr>
                <a:t> Gain</a:t>
              </a:r>
            </a:p>
            <a:p>
              <a:pPr algn="ctr"/>
              <a:endParaRPr lang="en-US" sz="1400" u="sng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u="sng" dirty="0" smtClean="0">
                  <a:solidFill>
                    <a:schemeClr val="bg1"/>
                  </a:solidFill>
                </a:rPr>
                <a:t>(MIP)</a:t>
              </a:r>
            </a:p>
            <a:p>
              <a:pPr algn="ctr"/>
              <a:endParaRPr lang="en-US" sz="1400" u="sng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u="sng" dirty="0" smtClean="0">
                  <a:solidFill>
                    <a:schemeClr val="bg1"/>
                  </a:solidFill>
                </a:rPr>
                <a:t>(Saturation)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.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28" name="Down Arrow 27"/>
            <p:cNvSpPr/>
            <p:nvPr/>
          </p:nvSpPr>
          <p:spPr>
            <a:xfrm>
              <a:off x="762000" y="3898298"/>
              <a:ext cx="217558" cy="521302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Down Arrow 33"/>
            <p:cNvSpPr/>
            <p:nvPr/>
          </p:nvSpPr>
          <p:spPr>
            <a:xfrm>
              <a:off x="1219200" y="2327214"/>
              <a:ext cx="217558" cy="339786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905000" y="2350348"/>
            <a:ext cx="1600200" cy="4342096"/>
            <a:chOff x="1905000" y="2350348"/>
            <a:chExt cx="1600200" cy="4342096"/>
          </a:xfrm>
        </p:grpSpPr>
        <p:sp>
          <p:nvSpPr>
            <p:cNvPr id="29" name="TextBox 28"/>
            <p:cNvSpPr txBox="1"/>
            <p:nvPr/>
          </p:nvSpPr>
          <p:spPr>
            <a:xfrm>
              <a:off x="1905000" y="2794337"/>
              <a:ext cx="1600200" cy="1015663"/>
            </a:xfrm>
            <a:prstGeom prst="rect">
              <a:avLst/>
            </a:prstGeom>
            <a:solidFill>
              <a:schemeClr val="tx1"/>
            </a:solidFill>
            <a:ln w="50800">
              <a:solidFill>
                <a:schemeClr val="bg1"/>
              </a:solidFill>
            </a:ln>
          </p:spPr>
          <p:txBody>
            <a:bodyPr vert="horz" wrap="square" rtlCol="0" anchor="t" anchorCtr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Analysis</a:t>
              </a:r>
            </a:p>
            <a:p>
              <a:pPr algn="ctr"/>
              <a:endParaRPr lang="en-US" sz="12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Analyze the Data and create plots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1905000" y="3249949"/>
              <a:ext cx="1600200" cy="1588"/>
            </a:xfrm>
            <a:prstGeom prst="line">
              <a:avLst/>
            </a:prstGeom>
            <a:ln w="508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905000" y="4445675"/>
              <a:ext cx="1600200" cy="2246769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 w="50800">
              <a:solidFill>
                <a:schemeClr val="tx1">
                  <a:lumMod val="95000"/>
                </a:schemeClr>
              </a:solidFill>
            </a:ln>
          </p:spPr>
          <p:txBody>
            <a:bodyPr vert="horz" wrap="square" rtlCol="0" anchor="t" anchorCtr="0">
              <a:spAutoFit/>
            </a:bodyPr>
            <a:lstStyle/>
            <a:p>
              <a:pPr algn="ctr"/>
              <a:r>
                <a:rPr lang="en-US" sz="1400" u="sng" dirty="0" err="1" smtClean="0">
                  <a:solidFill>
                    <a:schemeClr val="bg1"/>
                  </a:solidFill>
                </a:rPr>
                <a:t>Hadron</a:t>
              </a:r>
              <a:r>
                <a:rPr lang="en-US" sz="1400" u="sng" dirty="0" smtClean="0">
                  <a:solidFill>
                    <a:schemeClr val="bg1"/>
                  </a:solidFill>
                </a:rPr>
                <a:t> Analysis</a:t>
              </a:r>
            </a:p>
            <a:p>
              <a:pPr algn="ctr"/>
              <a:endParaRPr lang="en-US" sz="1400" u="sng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u="sng" dirty="0" err="1" smtClean="0">
                  <a:solidFill>
                    <a:schemeClr val="bg1"/>
                  </a:solidFill>
                </a:rPr>
                <a:t>Muon</a:t>
              </a:r>
              <a:r>
                <a:rPr lang="en-US" sz="1400" u="sng" dirty="0" smtClean="0">
                  <a:solidFill>
                    <a:schemeClr val="bg1"/>
                  </a:solidFill>
                </a:rPr>
                <a:t> Analysis</a:t>
              </a:r>
            </a:p>
            <a:p>
              <a:pPr algn="ctr"/>
              <a:endParaRPr lang="en-US" sz="1400" u="sng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u="sng" dirty="0" smtClean="0">
                  <a:solidFill>
                    <a:schemeClr val="bg1"/>
                  </a:solidFill>
                </a:rPr>
                <a:t>Random Trigger</a:t>
              </a:r>
            </a:p>
            <a:p>
              <a:pPr algn="ctr"/>
              <a:r>
                <a:rPr lang="en-US" sz="1400" u="sng" dirty="0" smtClean="0">
                  <a:solidFill>
                    <a:schemeClr val="bg1"/>
                  </a:solidFill>
                </a:rPr>
                <a:t>Analysis</a:t>
              </a:r>
            </a:p>
            <a:p>
              <a:pPr algn="ctr"/>
              <a:endParaRPr lang="en-US" sz="14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.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.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32" name="Down Arrow 31"/>
            <p:cNvSpPr/>
            <p:nvPr/>
          </p:nvSpPr>
          <p:spPr>
            <a:xfrm>
              <a:off x="2514600" y="3898298"/>
              <a:ext cx="217558" cy="521302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Down Arrow 34"/>
            <p:cNvSpPr/>
            <p:nvPr/>
          </p:nvSpPr>
          <p:spPr>
            <a:xfrm>
              <a:off x="2297042" y="2350348"/>
              <a:ext cx="217558" cy="339786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895600"/>
            <a:ext cx="7772400" cy="1362075"/>
          </a:xfrm>
        </p:spPr>
        <p:txBody>
          <a:bodyPr/>
          <a:lstStyle/>
          <a:p>
            <a:pPr algn="ctr"/>
            <a:r>
              <a:rPr lang="en-US" u="sng" dirty="0" smtClean="0"/>
              <a:t>Software Triggering</a:t>
            </a:r>
            <a:endParaRPr lang="en-US" u="sng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awWfm-TotalTimeWindow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8080"/>
              <a:stretch>
                <a:fillRect/>
              </a:stretch>
            </p:blipFill>
          </mc:Choice>
          <mc:Fallback>
            <p:blipFill>
              <a:blip r:embed="rId3"/>
              <a:srcRect t="8080"/>
              <a:stretch>
                <a:fillRect/>
              </a:stretch>
            </p:blipFill>
          </mc:Fallback>
        </mc:AlternateContent>
        <p:spPr>
          <a:xfrm>
            <a:off x="358048" y="990600"/>
            <a:ext cx="8328751" cy="47152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Framework: </a:t>
            </a:r>
            <a:r>
              <a:rPr lang="en-US" u="sng" dirty="0" smtClean="0"/>
              <a:t>Trigger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9800" y="1295400"/>
            <a:ext cx="2286000" cy="646331"/>
          </a:xfrm>
          <a:prstGeom prst="rect">
            <a:avLst/>
          </a:prstGeom>
          <a:solidFill>
            <a:srgbClr val="FF0000">
              <a:alpha val="7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Waveform of Total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 Acquisition window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705812"/>
            <a:ext cx="67633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Software Trigger: Rising and </a:t>
            </a:r>
            <a:r>
              <a:rPr lang="en-US" sz="2400" dirty="0" smtClean="0">
                <a:solidFill>
                  <a:srgbClr val="000000"/>
                </a:solidFill>
              </a:rPr>
              <a:t>f</a:t>
            </a:r>
            <a:r>
              <a:rPr lang="en-US" sz="2400" dirty="0" smtClean="0">
                <a:solidFill>
                  <a:srgbClr val="000000"/>
                </a:solidFill>
              </a:rPr>
              <a:t>alling edge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Extract acquisition window if sample above and later below threshold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Time resolved triggering of individual energy depositions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039906" y="2057400"/>
            <a:ext cx="5046694" cy="2375154"/>
            <a:chOff x="2039906" y="2057400"/>
            <a:chExt cx="5046694" cy="2375154"/>
          </a:xfrm>
        </p:grpSpPr>
        <p:pic>
          <p:nvPicPr>
            <p:cNvPr id="10" name="Picture 9" descr="RawWfm-Part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rcRect l="446" t="10283" r="8520" b="-122"/>
                <a:stretch>
                  <a:fillRect/>
                </a:stretch>
              </p:blipFill>
            </mc:Choice>
            <mc:Fallback>
              <p:blipFill>
                <a:blip r:embed="rId5"/>
                <a:srcRect l="446" t="10283" r="8520" b="-122"/>
                <a:stretch>
                  <a:fillRect/>
                </a:stretch>
              </p:blipFill>
            </mc:Fallback>
          </mc:AlternateContent>
          <p:spPr>
            <a:xfrm>
              <a:off x="3733800" y="2057400"/>
              <a:ext cx="3352800" cy="2375154"/>
            </a:xfrm>
            <a:prstGeom prst="rect">
              <a:avLst/>
            </a:prstGeom>
          </p:spPr>
        </p:pic>
        <p:sp>
          <p:nvSpPr>
            <p:cNvPr id="11" name="Down Arrow 10"/>
            <p:cNvSpPr/>
            <p:nvPr/>
          </p:nvSpPr>
          <p:spPr>
            <a:xfrm rot="5400000">
              <a:off x="2759083" y="1692285"/>
              <a:ext cx="255540" cy="1693893"/>
            </a:xfrm>
            <a:prstGeom prst="downArrow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awWfm-TotalTimeWindow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8080"/>
              <a:stretch>
                <a:fillRect/>
              </a:stretch>
            </p:blipFill>
          </mc:Choice>
          <mc:Fallback>
            <p:blipFill>
              <a:blip r:embed="rId3"/>
              <a:srcRect t="8080"/>
              <a:stretch>
                <a:fillRect/>
              </a:stretch>
            </p:blipFill>
          </mc:Fallback>
        </mc:AlternateContent>
        <p:spPr>
          <a:xfrm>
            <a:off x="358048" y="990600"/>
            <a:ext cx="8328751" cy="47152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Framework: </a:t>
            </a:r>
            <a:r>
              <a:rPr lang="en-US" u="sng" dirty="0" smtClean="0"/>
              <a:t>Trigger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9800" y="1295400"/>
            <a:ext cx="2286000" cy="646331"/>
          </a:xfrm>
          <a:prstGeom prst="rect">
            <a:avLst/>
          </a:prstGeom>
          <a:solidFill>
            <a:srgbClr val="FF0000">
              <a:alpha val="7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Waveform of Total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 Acquisition window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705812"/>
            <a:ext cx="67633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Software Trigger: Rising and </a:t>
            </a:r>
            <a:r>
              <a:rPr lang="en-US" sz="2400" dirty="0" smtClean="0">
                <a:solidFill>
                  <a:srgbClr val="000000"/>
                </a:solidFill>
              </a:rPr>
              <a:t>f</a:t>
            </a:r>
            <a:r>
              <a:rPr lang="en-US" sz="2400" dirty="0" smtClean="0">
                <a:solidFill>
                  <a:srgbClr val="000000"/>
                </a:solidFill>
              </a:rPr>
              <a:t>alling edge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Extract acquisition window if sample above and later below threshold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Time resolved triggering of individual energy depositions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 descr="RawWfm-Part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t="8722" r="8520"/>
              <a:stretch>
                <a:fillRect/>
              </a:stretch>
            </p:blipFill>
          </mc:Choice>
          <mc:Fallback>
            <p:blipFill>
              <a:blip r:embed="rId5"/>
              <a:srcRect t="8722" r="8520"/>
              <a:stretch>
                <a:fillRect/>
              </a:stretch>
            </p:blipFill>
          </mc:Fallback>
        </mc:AlternateContent>
        <p:spPr>
          <a:xfrm>
            <a:off x="3733800" y="2006463"/>
            <a:ext cx="3262859" cy="2336937"/>
          </a:xfrm>
          <a:prstGeom prst="rect">
            <a:avLst/>
          </a:prstGeom>
        </p:spPr>
      </p:pic>
      <p:sp>
        <p:nvSpPr>
          <p:cNvPr id="13" name="Bent-Up Arrow 12"/>
          <p:cNvSpPr/>
          <p:nvPr/>
        </p:nvSpPr>
        <p:spPr>
          <a:xfrm rot="10800000">
            <a:off x="2133600" y="3368038"/>
            <a:ext cx="1600199" cy="822961"/>
          </a:xfrm>
          <a:prstGeom prst="bentUpArrow">
            <a:avLst>
              <a:gd name="adj1" fmla="val 16011"/>
              <a:gd name="adj2" fmla="val 10018"/>
              <a:gd name="adj3" fmla="val 14513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awWfm-TotalTimeWindow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8080"/>
              <a:stretch>
                <a:fillRect/>
              </a:stretch>
            </p:blipFill>
          </mc:Choice>
          <mc:Fallback>
            <p:blipFill>
              <a:blip r:embed="rId3"/>
              <a:srcRect t="8080"/>
              <a:stretch>
                <a:fillRect/>
              </a:stretch>
            </p:blipFill>
          </mc:Fallback>
        </mc:AlternateContent>
        <p:spPr>
          <a:xfrm>
            <a:off x="358048" y="990600"/>
            <a:ext cx="8328751" cy="47152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Framework: </a:t>
            </a:r>
            <a:r>
              <a:rPr lang="en-US" u="sng" dirty="0" smtClean="0"/>
              <a:t>Trigger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9800" y="1295400"/>
            <a:ext cx="2286000" cy="646331"/>
          </a:xfrm>
          <a:prstGeom prst="rect">
            <a:avLst/>
          </a:prstGeom>
          <a:solidFill>
            <a:srgbClr val="FF0000">
              <a:alpha val="7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Waveform of Total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 Acquisition window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705812"/>
            <a:ext cx="67633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Software Trigger: Rising and </a:t>
            </a:r>
            <a:r>
              <a:rPr lang="en-US" sz="2400" dirty="0" smtClean="0">
                <a:solidFill>
                  <a:srgbClr val="000000"/>
                </a:solidFill>
              </a:rPr>
              <a:t>f</a:t>
            </a:r>
            <a:r>
              <a:rPr lang="en-US" sz="2400" dirty="0" smtClean="0">
                <a:solidFill>
                  <a:srgbClr val="000000"/>
                </a:solidFill>
              </a:rPr>
              <a:t>alling edge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Extract acquisition window if sample above and later below threshold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Time resolved triggering of individual energy depositions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Bent-Up Arrow 12"/>
          <p:cNvSpPr/>
          <p:nvPr/>
        </p:nvSpPr>
        <p:spPr>
          <a:xfrm rot="10800000">
            <a:off x="2362199" y="3048000"/>
            <a:ext cx="1371599" cy="822961"/>
          </a:xfrm>
          <a:prstGeom prst="bentUpArrow">
            <a:avLst>
              <a:gd name="adj1" fmla="val 16011"/>
              <a:gd name="adj2" fmla="val 10018"/>
              <a:gd name="adj3" fmla="val 14513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 descr="RawWfm-Part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t="8722"/>
              <a:stretch>
                <a:fillRect/>
              </a:stretch>
            </p:blipFill>
          </mc:Choice>
          <mc:Fallback>
            <p:blipFill>
              <a:blip r:embed="rId5"/>
              <a:srcRect t="8722"/>
              <a:stretch>
                <a:fillRect/>
              </a:stretch>
            </p:blipFill>
          </mc:Fallback>
        </mc:AlternateContent>
        <p:spPr>
          <a:xfrm>
            <a:off x="3810000" y="1996438"/>
            <a:ext cx="3582039" cy="2346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awWfm-TotalTimeWindow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8080"/>
              <a:stretch>
                <a:fillRect/>
              </a:stretch>
            </p:blipFill>
          </mc:Choice>
          <mc:Fallback>
            <p:blipFill>
              <a:blip r:embed="rId3"/>
              <a:srcRect t="8080"/>
              <a:stretch>
                <a:fillRect/>
              </a:stretch>
            </p:blipFill>
          </mc:Fallback>
        </mc:AlternateContent>
        <p:spPr>
          <a:xfrm>
            <a:off x="358048" y="990600"/>
            <a:ext cx="8328751" cy="47152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Framework: </a:t>
            </a:r>
            <a:r>
              <a:rPr lang="en-US" u="sng" dirty="0" smtClean="0"/>
              <a:t>Trigger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9800" y="1295400"/>
            <a:ext cx="2286000" cy="646331"/>
          </a:xfrm>
          <a:prstGeom prst="rect">
            <a:avLst/>
          </a:prstGeom>
          <a:solidFill>
            <a:srgbClr val="FF0000">
              <a:alpha val="7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Waveform of Total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 Acquisition window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705812"/>
            <a:ext cx="67633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Software Trigger: Rising and </a:t>
            </a:r>
            <a:r>
              <a:rPr lang="en-US" sz="2400" dirty="0" smtClean="0">
                <a:solidFill>
                  <a:srgbClr val="000000"/>
                </a:solidFill>
              </a:rPr>
              <a:t>f</a:t>
            </a:r>
            <a:r>
              <a:rPr lang="en-US" sz="2400" dirty="0" smtClean="0">
                <a:solidFill>
                  <a:srgbClr val="000000"/>
                </a:solidFill>
              </a:rPr>
              <a:t>alling edge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Extract acquisition window if sample above and later below threshold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Time resolved triggering of individual energy depositions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Bent-Up Arrow 12"/>
          <p:cNvSpPr/>
          <p:nvPr/>
        </p:nvSpPr>
        <p:spPr>
          <a:xfrm rot="10800000">
            <a:off x="3212298" y="3368036"/>
            <a:ext cx="750102" cy="822961"/>
          </a:xfrm>
          <a:prstGeom prst="bentUpArrow">
            <a:avLst>
              <a:gd name="adj1" fmla="val 16011"/>
              <a:gd name="adj2" fmla="val 16886"/>
              <a:gd name="adj3" fmla="val 14513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" name="Picture 9" descr="RawWfm-Part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t="8722"/>
              <a:stretch>
                <a:fillRect/>
              </a:stretch>
            </p:blipFill>
          </mc:Choice>
          <mc:Fallback>
            <p:blipFill>
              <a:blip r:embed="rId5"/>
              <a:srcRect t="8722"/>
              <a:stretch>
                <a:fillRect/>
              </a:stretch>
            </p:blipFill>
          </mc:Fallback>
        </mc:AlternateContent>
        <p:spPr>
          <a:xfrm>
            <a:off x="3950503" y="2057400"/>
            <a:ext cx="3517097" cy="2304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awWfm-TotalTimeWindow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8080"/>
              <a:stretch>
                <a:fillRect/>
              </a:stretch>
            </p:blipFill>
          </mc:Choice>
          <mc:Fallback>
            <p:blipFill>
              <a:blip r:embed="rId3"/>
              <a:srcRect t="8080"/>
              <a:stretch>
                <a:fillRect/>
              </a:stretch>
            </p:blipFill>
          </mc:Fallback>
        </mc:AlternateContent>
        <p:spPr>
          <a:xfrm>
            <a:off x="358048" y="990600"/>
            <a:ext cx="8328751" cy="47152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Framework: </a:t>
            </a:r>
            <a:r>
              <a:rPr lang="en-US" u="sng" dirty="0" smtClean="0"/>
              <a:t>Trigger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9800" y="1295400"/>
            <a:ext cx="2286000" cy="646331"/>
          </a:xfrm>
          <a:prstGeom prst="rect">
            <a:avLst/>
          </a:prstGeom>
          <a:solidFill>
            <a:srgbClr val="FF0000">
              <a:alpha val="7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Waveform of Total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 Acquisition window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705812"/>
            <a:ext cx="67633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Software Trigger: Rising and </a:t>
            </a:r>
            <a:r>
              <a:rPr lang="en-US" sz="2400" dirty="0" smtClean="0">
                <a:solidFill>
                  <a:srgbClr val="000000"/>
                </a:solidFill>
              </a:rPr>
              <a:t>f</a:t>
            </a:r>
            <a:r>
              <a:rPr lang="en-US" sz="2400" dirty="0" smtClean="0">
                <a:solidFill>
                  <a:srgbClr val="000000"/>
                </a:solidFill>
              </a:rPr>
              <a:t>alling edge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Extract acquisition window if sample above and later below threshold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Time resolved triggering of individual energy depositions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352800" y="4343400"/>
            <a:ext cx="685800" cy="518160"/>
          </a:xfrm>
          <a:prstGeom prst="ellipse">
            <a:avLst/>
          </a:prstGeom>
          <a:noFill/>
          <a:ln w="444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Oval 13"/>
          <p:cNvSpPr/>
          <p:nvPr/>
        </p:nvSpPr>
        <p:spPr>
          <a:xfrm>
            <a:off x="6858000" y="4419600"/>
            <a:ext cx="685800" cy="518160"/>
          </a:xfrm>
          <a:prstGeom prst="ellipse">
            <a:avLst/>
          </a:prstGeom>
          <a:noFill/>
          <a:ln w="444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Down Arrow 14"/>
          <p:cNvSpPr/>
          <p:nvPr/>
        </p:nvSpPr>
        <p:spPr>
          <a:xfrm rot="1680000">
            <a:off x="4100465" y="3015481"/>
            <a:ext cx="82103" cy="1354872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 rot="18900000">
            <a:off x="6214551" y="2868583"/>
            <a:ext cx="111338" cy="1681737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500891" y="2613838"/>
            <a:ext cx="3357109" cy="461665"/>
          </a:xfrm>
          <a:prstGeom prst="rect">
            <a:avLst/>
          </a:prstGeom>
          <a:noFill/>
          <a:ln w="222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Ignore e.g. all 1p.e. peaks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895600"/>
            <a:ext cx="7772400" cy="1362075"/>
          </a:xfrm>
        </p:spPr>
        <p:txBody>
          <a:bodyPr/>
          <a:lstStyle/>
          <a:p>
            <a:pPr algn="ctr"/>
            <a:r>
              <a:rPr lang="en-US" u="sng" dirty="0" smtClean="0"/>
              <a:t>Waveform Rejection:</a:t>
            </a:r>
            <a:br>
              <a:rPr lang="en-US" u="sng" dirty="0" smtClean="0"/>
            </a:br>
            <a:r>
              <a:rPr lang="en-US" u="sng" dirty="0" smtClean="0"/>
              <a:t>Filters</a:t>
            </a:r>
            <a:endParaRPr lang="en-US" u="sng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 Filter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04800" y="1219200"/>
            <a:ext cx="871821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The 16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 T3B Channel was connected to the </a:t>
            </a:r>
            <a:r>
              <a:rPr lang="en-US" dirty="0" err="1" smtClean="0">
                <a:solidFill>
                  <a:srgbClr val="000000"/>
                </a:solidFill>
              </a:rPr>
              <a:t>scintillator</a:t>
            </a:r>
            <a:r>
              <a:rPr lang="en-US" dirty="0" smtClean="0">
                <a:solidFill>
                  <a:srgbClr val="000000"/>
                </a:solidFill>
              </a:rPr>
              <a:t> coincidence signal in front of CALICE</a:t>
            </a:r>
          </a:p>
          <a:p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Unfortunately, we had a cable reflection in the NIM Signal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Double Signal = 1 particle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146300"/>
            <a:ext cx="4743450" cy="3422650"/>
            <a:chOff x="4400550" y="2139950"/>
            <a:chExt cx="4743450" cy="3422650"/>
          </a:xfrm>
        </p:grpSpPr>
        <p:pic>
          <p:nvPicPr>
            <p:cNvPr id="16" name="Picture 15" descr="CoincidenceWaveform-singleEvent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rcRect t="7248"/>
                <a:stretch>
                  <a:fillRect/>
                </a:stretch>
              </p:blipFill>
            </mc:Choice>
            <mc:Fallback>
              <p:blipFill>
                <a:blip r:embed="rId3"/>
                <a:srcRect t="7248"/>
                <a:stretch>
                  <a:fillRect/>
                </a:stretch>
              </p:blipFill>
            </mc:Fallback>
          </mc:AlternateContent>
          <p:spPr>
            <a:xfrm>
              <a:off x="4400550" y="2139950"/>
              <a:ext cx="4743450" cy="342265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5898685" y="3276600"/>
              <a:ext cx="26928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0000"/>
                  </a:solidFill>
                </a:rPr>
                <a:t>Single Particle Event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" y="2146300"/>
            <a:ext cx="8686800" cy="4711700"/>
            <a:chOff x="457200" y="2146300"/>
            <a:chExt cx="8686800" cy="4711700"/>
          </a:xfrm>
        </p:grpSpPr>
        <p:sp>
          <p:nvSpPr>
            <p:cNvPr id="13" name="TextBox 12"/>
            <p:cNvSpPr txBox="1"/>
            <p:nvPr/>
          </p:nvSpPr>
          <p:spPr>
            <a:xfrm>
              <a:off x="457200" y="5565338"/>
              <a:ext cx="8229600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solidFill>
                    <a:srgbClr val="000000"/>
                  </a:solidFill>
                </a:rPr>
                <a:t>Scintillator</a:t>
              </a:r>
              <a:r>
                <a:rPr lang="en-US" sz="2400" dirty="0" smtClean="0">
                  <a:solidFill>
                    <a:srgbClr val="000000"/>
                  </a:solidFill>
                </a:rPr>
                <a:t> Coincidence Filter:</a:t>
              </a:r>
            </a:p>
            <a:p>
              <a:pPr>
                <a:buFont typeface="Arial"/>
                <a:buChar char="•"/>
              </a:pPr>
              <a:r>
                <a:rPr lang="en-US" dirty="0" smtClean="0">
                  <a:solidFill>
                    <a:srgbClr val="000000"/>
                  </a:solidFill>
                </a:rPr>
                <a:t> All Events which contain a number of coincidences != 1 are rejected</a:t>
              </a:r>
            </a:p>
            <a:p>
              <a:pPr>
                <a:buFont typeface="Arial"/>
                <a:buChar char="•"/>
              </a:pPr>
              <a:r>
                <a:rPr lang="en-US" dirty="0" smtClean="0">
                  <a:solidFill>
                    <a:srgbClr val="000000"/>
                  </a:solidFill>
                </a:rPr>
                <a:t> Protection from multiple hits in one event</a:t>
              </a:r>
            </a:p>
            <a:p>
              <a:pPr>
                <a:buFont typeface="Arial"/>
                <a:buChar char="•"/>
              </a:pPr>
              <a:r>
                <a:rPr lang="en-US" dirty="0" smtClean="0">
                  <a:solidFill>
                    <a:srgbClr val="000000"/>
                  </a:solidFill>
                </a:rPr>
                <a:t> Additional noise rejection 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4495800" y="2146300"/>
              <a:ext cx="4648200" cy="3429000"/>
              <a:chOff x="1" y="2133600"/>
              <a:chExt cx="4648200" cy="3429000"/>
            </a:xfrm>
          </p:grpSpPr>
          <p:pic>
            <p:nvPicPr>
              <p:cNvPr id="15" name="Picture 14" descr="CoincidenceWaveform-doubleEvent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4"/>
                  <a:srcRect t="7248"/>
                  <a:stretch>
                    <a:fillRect/>
                  </a:stretch>
                </p:blipFill>
              </mc:Choice>
              <mc:Fallback>
                <p:blipFill>
                  <a:blip r:embed="rId5"/>
                  <a:srcRect t="7248"/>
                  <a:stretch>
                    <a:fillRect/>
                  </a:stretch>
                </p:blipFill>
              </mc:Fallback>
            </mc:AlternateContent>
            <p:spPr>
              <a:xfrm>
                <a:off x="1" y="2133600"/>
                <a:ext cx="4648200" cy="3429000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2938363" y="3207603"/>
                <a:ext cx="1176437" cy="1200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0000"/>
                    </a:solidFill>
                  </a:rPr>
                  <a:t>Double Particle Event</a:t>
                </a: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Outline</a:t>
            </a:r>
            <a:endParaRPr lang="en-US" u="sng" dirty="0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>
          <a:xfrm>
            <a:off x="1524000" y="2133600"/>
            <a:ext cx="6324600" cy="3352800"/>
          </a:xfr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2500"/>
          </a:bodyPr>
          <a:lstStyle/>
          <a:p>
            <a:r>
              <a:rPr lang="en-US" sz="2800" dirty="0" smtClean="0"/>
              <a:t>Overview of T3B </a:t>
            </a:r>
            <a:r>
              <a:rPr lang="en-US" sz="2000" dirty="0" smtClean="0"/>
              <a:t>(</a:t>
            </a:r>
            <a:r>
              <a:rPr lang="en-US" sz="2000" dirty="0" smtClean="0"/>
              <a:t>Tungsten Timing Test Beam)</a:t>
            </a:r>
            <a:endParaRPr lang="en-US" sz="2800" dirty="0" smtClean="0"/>
          </a:p>
          <a:p>
            <a:r>
              <a:rPr lang="en-US" sz="2800" dirty="0" smtClean="0"/>
              <a:t>Creation of an Analysis Framework</a:t>
            </a:r>
          </a:p>
          <a:p>
            <a:r>
              <a:rPr lang="en-US" sz="2800" dirty="0" smtClean="0"/>
              <a:t>Software </a:t>
            </a:r>
            <a:r>
              <a:rPr lang="en-US" sz="2800" dirty="0" smtClean="0"/>
              <a:t>Triggering</a:t>
            </a:r>
          </a:p>
          <a:p>
            <a:r>
              <a:rPr lang="en-US" sz="2800" dirty="0" smtClean="0"/>
              <a:t>Waveform </a:t>
            </a:r>
            <a:r>
              <a:rPr lang="en-US" sz="2800" dirty="0" smtClean="0"/>
              <a:t>Rejection: Filters</a:t>
            </a:r>
          </a:p>
          <a:p>
            <a:r>
              <a:rPr lang="en-US" sz="2800" dirty="0" smtClean="0"/>
              <a:t>First Steps Towards </a:t>
            </a:r>
            <a:r>
              <a:rPr lang="en-US" sz="2800" dirty="0" smtClean="0"/>
              <a:t>Calibration</a:t>
            </a:r>
          </a:p>
          <a:p>
            <a:r>
              <a:rPr lang="en-US" sz="2839" dirty="0" smtClean="0"/>
              <a:t>Where we want to </a:t>
            </a:r>
            <a:r>
              <a:rPr lang="en-US" sz="2839" dirty="0" smtClean="0"/>
              <a:t>go: Timing </a:t>
            </a:r>
            <a:r>
              <a:rPr lang="en-US" sz="2839" dirty="0" smtClean="0"/>
              <a:t>Analysis</a:t>
            </a:r>
            <a:endParaRPr lang="en-US" sz="2839" dirty="0" smtClean="0"/>
          </a:p>
          <a:p>
            <a:r>
              <a:rPr lang="en-US" sz="2800" dirty="0" smtClean="0"/>
              <a:t>Summary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85" name="Date Placeholder 8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87" name="Footer Placeholder 8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86" name="Slide Number Placeholder 8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2971800"/>
            <a:ext cx="8839200" cy="3886200"/>
            <a:chOff x="0" y="2971800"/>
            <a:chExt cx="8839200" cy="3886200"/>
          </a:xfrm>
        </p:grpSpPr>
        <p:pic>
          <p:nvPicPr>
            <p:cNvPr id="9" name="Picture 8" descr="timeOfScintillatorCoincidences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0" y="2971800"/>
              <a:ext cx="5791200" cy="38862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943600" y="5048071"/>
              <a:ext cx="2895600" cy="646331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Multi-particle hits equally distributed over time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81200" y="3609488"/>
            <a:ext cx="6858000" cy="3019912"/>
            <a:chOff x="1981200" y="3609488"/>
            <a:chExt cx="6858000" cy="3019912"/>
          </a:xfrm>
        </p:grpSpPr>
        <p:pic>
          <p:nvPicPr>
            <p:cNvPr id="15" name="Picture 14" descr="CoincidenceWaveform-doubleEventOverlap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rcRect t="7248"/>
                <a:stretch>
                  <a:fillRect/>
                </a:stretch>
              </p:blipFill>
            </mc:Choice>
            <mc:Fallback>
              <p:blipFill>
                <a:blip r:embed="rId5"/>
                <a:srcRect t="7248"/>
                <a:stretch>
                  <a:fillRect/>
                </a:stretch>
              </p:blipFill>
            </mc:Fallback>
          </mc:AlternateContent>
          <p:spPr>
            <a:xfrm>
              <a:off x="1981200" y="3609488"/>
              <a:ext cx="3048000" cy="202931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5943600" y="5706070"/>
              <a:ext cx="2895600" cy="92333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Gap due to hold-off time</a:t>
              </a:r>
            </a:p>
            <a:p>
              <a:r>
                <a:rPr lang="en-US" dirty="0" smtClean="0">
                  <a:solidFill>
                    <a:srgbClr val="000000"/>
                  </a:solidFill>
                </a:rPr>
                <a:t>Can be avoided in next step</a:t>
              </a:r>
            </a:p>
            <a:p>
              <a:r>
                <a:rPr lang="en-US" dirty="0" smtClean="0">
                  <a:solidFill>
                    <a:srgbClr val="000000"/>
                  </a:solidFill>
                </a:rPr>
                <a:t>… to be continued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 Filter</a:t>
            </a:r>
            <a:endParaRPr lang="en-US" u="sng" dirty="0"/>
          </a:p>
        </p:txBody>
      </p:sp>
      <p:pic>
        <p:nvPicPr>
          <p:cNvPr id="8" name="Picture 7" descr="NrCoincidenceWaveformPerEven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733800" y="990600"/>
            <a:ext cx="5410200" cy="381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1000" y="1219200"/>
            <a:ext cx="2907166" cy="156966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1 Particle </a:t>
            </a:r>
            <a:r>
              <a:rPr lang="en-US" sz="2400" dirty="0" err="1" smtClean="0">
                <a:solidFill>
                  <a:srgbClr val="000000"/>
                </a:solidFill>
              </a:rPr>
              <a:t>Ev</a:t>
            </a:r>
            <a:r>
              <a:rPr lang="en-US" sz="2400" dirty="0" smtClean="0">
                <a:solidFill>
                  <a:srgbClr val="000000"/>
                </a:solidFill>
              </a:rPr>
              <a:t>:   </a:t>
            </a:r>
            <a:r>
              <a:rPr lang="en-US" sz="2400" dirty="0" smtClean="0">
                <a:solidFill>
                  <a:srgbClr val="000000"/>
                </a:solidFill>
              </a:rPr>
              <a:t>97.85%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2 Particle </a:t>
            </a:r>
            <a:r>
              <a:rPr lang="en-US" sz="2400" dirty="0" err="1" smtClean="0">
                <a:solidFill>
                  <a:srgbClr val="000000"/>
                </a:solidFill>
              </a:rPr>
              <a:t>Ev</a:t>
            </a:r>
            <a:r>
              <a:rPr lang="en-US" sz="2400" dirty="0" smtClean="0">
                <a:solidFill>
                  <a:srgbClr val="000000"/>
                </a:solidFill>
              </a:rPr>
              <a:t>:  </a:t>
            </a:r>
            <a:r>
              <a:rPr lang="en-US" sz="2400" dirty="0" smtClean="0">
                <a:solidFill>
                  <a:srgbClr val="000000"/>
                </a:solidFill>
              </a:rPr>
              <a:t> 2.02%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3 Particle </a:t>
            </a:r>
            <a:r>
              <a:rPr lang="en-US" sz="2400" dirty="0" err="1" smtClean="0">
                <a:solidFill>
                  <a:srgbClr val="000000"/>
                </a:solidFill>
              </a:rPr>
              <a:t>Ev</a:t>
            </a:r>
            <a:r>
              <a:rPr lang="en-US" sz="2400" dirty="0" smtClean="0">
                <a:solidFill>
                  <a:srgbClr val="000000"/>
                </a:solidFill>
              </a:rPr>
              <a:t>:   0.04%</a:t>
            </a:r>
            <a:endParaRPr lang="en-US" sz="2400" dirty="0" smtClean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0 </a:t>
            </a:r>
            <a:r>
              <a:rPr lang="en-US" sz="2400" dirty="0" smtClean="0">
                <a:solidFill>
                  <a:srgbClr val="000000"/>
                </a:solidFill>
              </a:rPr>
              <a:t>Particle </a:t>
            </a:r>
            <a:r>
              <a:rPr lang="en-US" sz="2400" dirty="0" err="1" smtClean="0">
                <a:solidFill>
                  <a:srgbClr val="000000"/>
                </a:solidFill>
              </a:rPr>
              <a:t>Ev</a:t>
            </a:r>
            <a:r>
              <a:rPr lang="en-US" sz="2400" dirty="0" smtClean="0">
                <a:solidFill>
                  <a:srgbClr val="000000"/>
                </a:solidFill>
              </a:rPr>
              <a:t>:   </a:t>
            </a:r>
            <a:r>
              <a:rPr lang="en-US" sz="2400" dirty="0" smtClean="0">
                <a:solidFill>
                  <a:srgbClr val="000000"/>
                </a:solidFill>
              </a:rPr>
              <a:t>0.09%</a:t>
            </a:r>
            <a:endParaRPr lang="en-US" sz="2400" dirty="0" smtClean="0">
              <a:solidFill>
                <a:srgbClr val="000000"/>
              </a:solidFill>
            </a:endParaRPr>
          </a:p>
          <a:p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990600"/>
            <a:ext cx="5192787" cy="3727450"/>
            <a:chOff x="0" y="990600"/>
            <a:chExt cx="5192787" cy="3727450"/>
          </a:xfrm>
        </p:grpSpPr>
        <p:pic>
          <p:nvPicPr>
            <p:cNvPr id="9" name="Picture 8" descr="totalWaveformIntegral-allOscisAndChannels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0" y="990600"/>
              <a:ext cx="5192787" cy="372745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2438400" y="2743200"/>
              <a:ext cx="1971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SW Trigger @ 4p.e.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 Filter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4800600"/>
            <a:ext cx="82296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rgbClr val="000000"/>
                </a:solidFill>
              </a:rPr>
              <a:t>Total Waveform Integral Filter: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All Waveforms with a total Waveform Integral (in full acquisition window) below the minimum of the distribution (at 0.6MIP) are rejected 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Efficient way to reject noise events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Only possible with a dedicated pedestal </a:t>
            </a:r>
            <a:r>
              <a:rPr lang="en-US" dirty="0" err="1" smtClean="0">
                <a:solidFill>
                  <a:srgbClr val="000000"/>
                </a:solidFill>
              </a:rPr>
              <a:t>substraction</a:t>
            </a:r>
            <a:r>
              <a:rPr lang="en-US" dirty="0" smtClean="0">
                <a:solidFill>
                  <a:srgbClr val="000000"/>
                </a:solidFill>
              </a:rPr>
              <a:t> (see later)</a:t>
            </a:r>
          </a:p>
          <a:p>
            <a:pPr>
              <a:buFont typeface="Arial"/>
              <a:buChar char="•"/>
            </a:pPr>
            <a:endParaRPr lang="en-US" sz="800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so far just coarse estimation 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requires fits (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Langau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) </a:t>
            </a:r>
            <a:r>
              <a:rPr lang="en-US" dirty="0" smtClean="0">
                <a:solidFill>
                  <a:srgbClr val="000000"/>
                </a:solidFill>
              </a:rPr>
              <a:t> 		work in progress…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371600" y="1296194"/>
            <a:ext cx="7772400" cy="3428206"/>
            <a:chOff x="1371600" y="1296194"/>
            <a:chExt cx="7772400" cy="3428206"/>
          </a:xfrm>
        </p:grpSpPr>
        <p:pic>
          <p:nvPicPr>
            <p:cNvPr id="10" name="Picture 9" descr="MuonDistribution-TilePos0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tretch>
                  <a:fillRect/>
                </a:stretch>
              </p:blipFill>
            </mc:Choice>
            <mc:Fallback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5192787" y="2104196"/>
              <a:ext cx="3951213" cy="2620204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086600" y="2667000"/>
              <a:ext cx="1447799" cy="120032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Integral distribution of a</a:t>
              </a:r>
            </a:p>
            <a:p>
              <a:r>
                <a:rPr lang="en-US" dirty="0" err="1" smtClean="0">
                  <a:solidFill>
                    <a:schemeClr val="bg1"/>
                  </a:solidFill>
                </a:rPr>
                <a:t>muon</a:t>
              </a:r>
              <a:r>
                <a:rPr lang="en-US" dirty="0" smtClean="0">
                  <a:solidFill>
                    <a:schemeClr val="bg1"/>
                  </a:solidFill>
                </a:rPr>
                <a:t> run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6200000" flipV="1">
              <a:off x="-152002" y="2819796"/>
              <a:ext cx="3047206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481190" y="1919530"/>
              <a:ext cx="728610" cy="369332"/>
            </a:xfrm>
            <a:prstGeom prst="rect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 MIP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895600"/>
            <a:ext cx="7772400" cy="1362075"/>
          </a:xfrm>
        </p:spPr>
        <p:txBody>
          <a:bodyPr/>
          <a:lstStyle/>
          <a:p>
            <a:pPr algn="ctr"/>
            <a:r>
              <a:rPr lang="en-US" u="sng" dirty="0" smtClean="0"/>
              <a:t>First Steps Towards Calibration</a:t>
            </a:r>
            <a:endParaRPr lang="en-US" u="sng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 Calibration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00400" cy="365125"/>
          </a:xfrm>
        </p:spPr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1219200"/>
            <a:ext cx="84274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rgbClr val="000000"/>
                </a:solidFill>
              </a:rPr>
              <a:t>Calibration Mode: Pedestal </a:t>
            </a:r>
            <a:r>
              <a:rPr lang="en-US" sz="2400" u="sng" dirty="0" err="1" smtClean="0">
                <a:solidFill>
                  <a:srgbClr val="000000"/>
                </a:solidFill>
              </a:rPr>
              <a:t>Substraction</a:t>
            </a:r>
            <a:endParaRPr lang="en-US" sz="2400" u="sng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disadvantage of recording so many “zeros” is an advantage for this calibration mode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0" y="1981200"/>
            <a:ext cx="8884656" cy="4893648"/>
            <a:chOff x="0" y="1981200"/>
            <a:chExt cx="8884656" cy="4893648"/>
          </a:xfrm>
        </p:grpSpPr>
        <p:pic>
          <p:nvPicPr>
            <p:cNvPr id="16" name="Picture 15" descr="PedestalSubstractionDistribution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0" y="2089150"/>
              <a:ext cx="5910513" cy="415925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019799" y="1981200"/>
              <a:ext cx="2864857" cy="4893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u="sng" dirty="0" smtClean="0">
                  <a:solidFill>
                    <a:srgbClr val="000000"/>
                  </a:solidFill>
                </a:rPr>
                <a:t>Procedure</a:t>
              </a:r>
              <a:r>
                <a:rPr lang="en-US" sz="2400" dirty="0" smtClean="0">
                  <a:solidFill>
                    <a:srgbClr val="000000"/>
                  </a:solidFill>
                </a:rPr>
                <a:t>:</a:t>
              </a:r>
            </a:p>
            <a:p>
              <a:r>
                <a:rPr lang="en-US" dirty="0" smtClean="0">
                  <a:solidFill>
                    <a:srgbClr val="000000"/>
                  </a:solidFill>
                </a:rPr>
                <a:t>Determine the distribution of all possible oscilloscope values</a:t>
              </a:r>
            </a:p>
            <a:p>
              <a:pPr>
                <a:buFont typeface="Wingdings" charset="2"/>
                <a:buChar char="à"/>
              </a:pPr>
              <a:r>
                <a:rPr lang="en-US" dirty="0" smtClean="0">
                  <a:solidFill>
                    <a:srgbClr val="000000"/>
                  </a:solidFill>
                  <a:sym typeface="Wingdings"/>
                </a:rPr>
                <a:t>Extract the bins which contain more than 5% of all histogram entries</a:t>
              </a:r>
            </a:p>
            <a:p>
              <a:r>
                <a:rPr lang="en-US" dirty="0" smtClean="0">
                  <a:solidFill>
                    <a:srgbClr val="000000"/>
                  </a:solidFill>
                  <a:sym typeface="Wingdings"/>
                </a:rPr>
                <a:t>(mostly 2-3 bins)</a:t>
              </a:r>
            </a:p>
            <a:p>
              <a:pPr>
                <a:buFont typeface="Wingdings" charset="2"/>
                <a:buChar char="à"/>
              </a:pPr>
              <a:r>
                <a:rPr lang="en-US" dirty="0" smtClean="0">
                  <a:solidFill>
                    <a:srgbClr val="000000"/>
                  </a:solidFill>
                  <a:sym typeface="Wingdings"/>
                </a:rPr>
                <a:t>The mean equals the pedestal</a:t>
              </a:r>
            </a:p>
            <a:p>
              <a:pPr>
                <a:buFont typeface="Wingdings" charset="2"/>
                <a:buChar char="à"/>
              </a:pPr>
              <a:endParaRPr lang="en-US" dirty="0" smtClean="0">
                <a:solidFill>
                  <a:srgbClr val="008000"/>
                </a:solidFill>
                <a:sym typeface="Wingdings"/>
              </a:endParaRPr>
            </a:p>
            <a:p>
              <a:pPr>
                <a:buFont typeface="Wingdings" charset="2"/>
                <a:buChar char="à"/>
              </a:pPr>
              <a:r>
                <a:rPr lang="en-US" dirty="0" smtClean="0">
                  <a:solidFill>
                    <a:srgbClr val="008000"/>
                  </a:solidFill>
                  <a:sym typeface="Wingdings"/>
                </a:rPr>
                <a:t>Pedestal value is determined on a spill by spill basis for each channel</a:t>
              </a:r>
            </a:p>
            <a:p>
              <a:pPr>
                <a:buFont typeface="Wingdings" charset="2"/>
                <a:buChar char="à"/>
              </a:pPr>
              <a:endParaRPr lang="en-US" dirty="0" smtClean="0">
                <a:solidFill>
                  <a:srgbClr val="008000"/>
                </a:solidFill>
                <a:sym typeface="Wingdings"/>
              </a:endParaRPr>
            </a:p>
            <a:p>
              <a:r>
                <a:rPr lang="en-US" dirty="0" smtClean="0">
                  <a:solidFill>
                    <a:srgbClr val="008000"/>
                  </a:solidFill>
                  <a:sym typeface="Wingdings"/>
                </a:rPr>
                <a:t>Procedure proved to be very stable</a:t>
              </a:r>
            </a:p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 Calibration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28600" y="1143000"/>
            <a:ext cx="48577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rgbClr val="000000"/>
                </a:solidFill>
              </a:rPr>
              <a:t>Calibration Mode: </a:t>
            </a:r>
            <a:r>
              <a:rPr lang="en-US" sz="2800" u="sng" dirty="0" err="1" smtClean="0">
                <a:solidFill>
                  <a:srgbClr val="000000"/>
                </a:solidFill>
              </a:rPr>
              <a:t>SiPM</a:t>
            </a:r>
            <a:r>
              <a:rPr lang="en-US" sz="2800" u="sng" dirty="0" smtClean="0">
                <a:solidFill>
                  <a:srgbClr val="000000"/>
                </a:solidFill>
              </a:rPr>
              <a:t> Gain</a:t>
            </a:r>
          </a:p>
          <a:p>
            <a:endParaRPr lang="en-US" sz="2800" u="sng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sym typeface="Wingdings"/>
              </a:rPr>
              <a:t>We have ~125 </a:t>
            </a:r>
            <a:r>
              <a:rPr lang="en-US" sz="2200" dirty="0" err="1" smtClean="0">
                <a:solidFill>
                  <a:srgbClr val="000000"/>
                </a:solidFill>
                <a:sym typeface="Wingdings"/>
              </a:rPr>
              <a:t>Darkrate</a:t>
            </a:r>
            <a:r>
              <a:rPr lang="en-US" sz="2200" dirty="0" smtClean="0">
                <a:solidFill>
                  <a:srgbClr val="000000"/>
                </a:solidFill>
                <a:sym typeface="Wingdings"/>
              </a:rPr>
              <a:t> Events per Channel after each spill </a:t>
            </a:r>
            <a:r>
              <a:rPr lang="en-US" sz="2200" dirty="0" smtClean="0">
                <a:solidFill>
                  <a:srgbClr val="000000"/>
                </a:solidFill>
                <a:sym typeface="Wingdings"/>
              </a:rPr>
              <a:t>processing</a:t>
            </a:r>
          </a:p>
        </p:txBody>
      </p:sp>
      <p:pic>
        <p:nvPicPr>
          <p:cNvPr id="14" name="Picture 13" descr="AllSiPMGainsInOneHis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334000" y="3870325"/>
            <a:ext cx="3843724" cy="2759075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228600" y="1066800"/>
            <a:ext cx="8915400" cy="2748542"/>
            <a:chOff x="228600" y="1066800"/>
            <a:chExt cx="8915400" cy="2748542"/>
          </a:xfrm>
        </p:grpSpPr>
        <p:grpSp>
          <p:nvGrpSpPr>
            <p:cNvPr id="11" name="Group 10"/>
            <p:cNvGrpSpPr/>
            <p:nvPr/>
          </p:nvGrpSpPr>
          <p:grpSpPr>
            <a:xfrm>
              <a:off x="5314950" y="1066800"/>
              <a:ext cx="3829050" cy="2748542"/>
              <a:chOff x="3045967" y="3607808"/>
              <a:chExt cx="3829050" cy="2748542"/>
            </a:xfrm>
          </p:grpSpPr>
          <p:pic>
            <p:nvPicPr>
              <p:cNvPr id="9" name="Picture 8" descr="SiPMGainDetermination-DistributionWithFits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4"/>
                  <a:stretch>
                    <a:fillRect/>
                  </a:stretch>
                </p:blipFill>
              </mc:Choice>
              <mc:Fallback>
                <p:blipFill>
                  <a:blip r:embed="rId5"/>
                  <a:stretch>
                    <a:fillRect/>
                  </a:stretch>
                </p:blipFill>
              </mc:Fallback>
            </mc:AlternateContent>
            <p:spPr>
              <a:xfrm>
                <a:off x="3045967" y="3607808"/>
                <a:ext cx="3829050" cy="2748542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4419599" y="4184650"/>
                <a:ext cx="167640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</a:rPr>
                  <a:t>Gain Extraction with only 3000 Events possible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228600" y="2667000"/>
              <a:ext cx="485775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/>
                <a:buChar char="•"/>
              </a:pPr>
              <a:endParaRPr lang="en-US" sz="2200" dirty="0" smtClean="0">
                <a:solidFill>
                  <a:srgbClr val="000000"/>
                </a:solidFill>
                <a:sym typeface="Wingdings"/>
              </a:endParaRPr>
            </a:p>
            <a:p>
              <a:pPr>
                <a:buFont typeface="Arial"/>
                <a:buChar char="•"/>
              </a:pPr>
              <a:r>
                <a:rPr lang="en-US" sz="2200" dirty="0" smtClean="0">
                  <a:solidFill>
                    <a:srgbClr val="000000"/>
                  </a:solidFill>
                  <a:sym typeface="Wingdings"/>
                </a:rPr>
                <a:t> </a:t>
              </a:r>
              <a:r>
                <a:rPr lang="en-US" sz="2200" dirty="0" smtClean="0">
                  <a:solidFill>
                    <a:srgbClr val="000000"/>
                  </a:solidFill>
                  <a:sym typeface="Wingdings"/>
                </a:rPr>
                <a:t> ~</a:t>
              </a:r>
              <a:r>
                <a:rPr lang="en-US" sz="2200" dirty="0" smtClean="0">
                  <a:solidFill>
                    <a:srgbClr val="000000"/>
                  </a:solidFill>
                  <a:sym typeface="Wingdings"/>
                </a:rPr>
                <a:t>3000-4000 </a:t>
              </a:r>
              <a:r>
                <a:rPr lang="en-US" sz="2200" dirty="0" smtClean="0">
                  <a:solidFill>
                    <a:srgbClr val="000000"/>
                  </a:solidFill>
                  <a:sym typeface="Wingdings"/>
                </a:rPr>
                <a:t>Events</a:t>
              </a:r>
              <a:r>
                <a:rPr lang="en-US" sz="2200" dirty="0" smtClean="0">
                  <a:solidFill>
                    <a:srgbClr val="000000"/>
                  </a:solidFill>
                  <a:sym typeface="Wingdings"/>
                </a:rPr>
                <a:t> suffice </a:t>
              </a:r>
              <a:r>
                <a:rPr lang="en-US" sz="2200" dirty="0" smtClean="0">
                  <a:solidFill>
                    <a:srgbClr val="000000"/>
                  </a:solidFill>
                  <a:sym typeface="Wingdings"/>
                </a:rPr>
                <a:t>for </a:t>
              </a:r>
              <a:r>
                <a:rPr lang="en-US" sz="2200" dirty="0" err="1" smtClean="0">
                  <a:solidFill>
                    <a:srgbClr val="000000"/>
                  </a:solidFill>
                  <a:sym typeface="Wingdings"/>
                </a:rPr>
                <a:t>SiPM</a:t>
              </a:r>
              <a:r>
                <a:rPr lang="en-US" sz="2200" dirty="0" smtClean="0">
                  <a:solidFill>
                    <a:srgbClr val="000000"/>
                  </a:solidFill>
                  <a:sym typeface="Wingdings"/>
                </a:rPr>
                <a:t> Gain </a:t>
              </a:r>
              <a:r>
                <a:rPr lang="en-US" sz="2200" dirty="0" smtClean="0">
                  <a:solidFill>
                    <a:srgbClr val="000000"/>
                  </a:solidFill>
                  <a:sym typeface="Wingdings"/>
                </a:rPr>
                <a:t>extraction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28600" y="3938588"/>
            <a:ext cx="4857750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>
                <a:solidFill>
                  <a:srgbClr val="000000"/>
                </a:solidFill>
                <a:sym typeface="Wingdings"/>
              </a:rPr>
              <a:t> choose 31 </a:t>
            </a:r>
            <a:r>
              <a:rPr lang="en-US" sz="2200" dirty="0" smtClean="0">
                <a:solidFill>
                  <a:srgbClr val="000000"/>
                </a:solidFill>
                <a:sym typeface="Wingdings"/>
              </a:rPr>
              <a:t>Spills</a:t>
            </a:r>
            <a:r>
              <a:rPr lang="en-US" sz="2200" dirty="0" smtClean="0">
                <a:solidFill>
                  <a:srgbClr val="000000"/>
                </a:solidFill>
                <a:sym typeface="Wingdings"/>
              </a:rPr>
              <a:t> </a:t>
            </a:r>
          </a:p>
          <a:p>
            <a:r>
              <a:rPr lang="en-US" sz="2200" dirty="0" smtClean="0">
                <a:solidFill>
                  <a:srgbClr val="000000"/>
                </a:solidFill>
                <a:sym typeface="Wingdings"/>
              </a:rPr>
              <a:t>	</a:t>
            </a:r>
            <a:r>
              <a:rPr lang="en-US" sz="2200" dirty="0" err="1" smtClean="0">
                <a:solidFill>
                  <a:srgbClr val="000000"/>
                </a:solidFill>
                <a:sym typeface="Wingdings"/>
              </a:rPr>
              <a:t></a:t>
            </a:r>
            <a:r>
              <a:rPr lang="en-US" sz="2200" dirty="0" smtClean="0">
                <a:solidFill>
                  <a:srgbClr val="000000"/>
                </a:solidFill>
                <a:sym typeface="Wingdings"/>
              </a:rPr>
              <a:t> one independent gain </a:t>
            </a:r>
            <a:r>
              <a:rPr lang="en-US" sz="2200" dirty="0" err="1" smtClean="0">
                <a:solidFill>
                  <a:srgbClr val="000000"/>
                </a:solidFill>
                <a:sym typeface="Wingdings"/>
              </a:rPr>
              <a:t>calib</a:t>
            </a:r>
            <a:r>
              <a:rPr lang="en-US" sz="2200" dirty="0" smtClean="0">
                <a:solidFill>
                  <a:srgbClr val="000000"/>
                </a:solidFill>
                <a:sym typeface="Wingdings"/>
              </a:rPr>
              <a:t> 	value every ≈ 12minutes 	(assuming on average 2 Spills per 	</a:t>
            </a:r>
            <a:r>
              <a:rPr lang="en-US" sz="2200" dirty="0" err="1" smtClean="0">
                <a:solidFill>
                  <a:srgbClr val="000000"/>
                </a:solidFill>
                <a:sym typeface="Wingdings"/>
              </a:rPr>
              <a:t>supercycle</a:t>
            </a:r>
            <a:r>
              <a:rPr lang="en-US" sz="2200" dirty="0" smtClean="0">
                <a:solidFill>
                  <a:srgbClr val="000000"/>
                </a:solidFill>
                <a:sym typeface="Wingdings"/>
              </a:rPr>
              <a:t>)</a:t>
            </a:r>
          </a:p>
          <a:p>
            <a:endParaRPr lang="en-US" sz="2200" dirty="0" smtClean="0">
              <a:solidFill>
                <a:srgbClr val="000000"/>
              </a:solidFill>
              <a:sym typeface="Wingdings"/>
            </a:endParaRPr>
          </a:p>
          <a:p>
            <a:r>
              <a:rPr lang="en-US" sz="2200" dirty="0" smtClean="0">
                <a:ln>
                  <a:solidFill>
                    <a:srgbClr val="008000"/>
                  </a:solidFill>
                </a:ln>
                <a:solidFill>
                  <a:srgbClr val="000000"/>
                </a:solidFill>
                <a:sym typeface="Wingdings"/>
              </a:rPr>
              <a:t>Very high gain extraction efficiency (</a:t>
            </a:r>
            <a:r>
              <a:rPr lang="en-US" sz="2200" dirty="0" smtClean="0">
                <a:solidFill>
                  <a:srgbClr val="000000"/>
                </a:solidFill>
                <a:sym typeface="Wingdings"/>
              </a:rPr>
              <a:t>≈</a:t>
            </a:r>
            <a:r>
              <a:rPr lang="en-US" sz="2200" dirty="0" smtClean="0">
                <a:ln>
                  <a:solidFill>
                    <a:srgbClr val="008000"/>
                  </a:solidFill>
                </a:ln>
                <a:solidFill>
                  <a:srgbClr val="000000"/>
                </a:solidFill>
                <a:sym typeface="Wingdings"/>
              </a:rPr>
              <a:t>100%)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 Calibration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00400" cy="365125"/>
          </a:xfrm>
        </p:spPr>
        <p:txBody>
          <a:bodyPr/>
          <a:lstStyle/>
          <a:p>
            <a:r>
              <a:rPr lang="en-US" smtClean="0"/>
              <a:t>Christian Soldner</a:t>
            </a:r>
            <a:endParaRPr lang="en-US" dirty="0"/>
          </a:p>
        </p:txBody>
      </p:sp>
      <p:pic>
        <p:nvPicPr>
          <p:cNvPr id="11" name="Picture 10" descr="SiPMGain-Run179-TempVsTim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" y="3904343"/>
            <a:ext cx="4114800" cy="295365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52400" y="1143000"/>
            <a:ext cx="853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</a:rPr>
              <a:t>Long Term Stability of Gain Extraction: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Choosing Run_179 with 2100 Spills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52400" y="2217003"/>
            <a:ext cx="8991599" cy="4640997"/>
            <a:chOff x="152400" y="2217003"/>
            <a:chExt cx="8991599" cy="4640997"/>
          </a:xfrm>
        </p:grpSpPr>
        <p:pic>
          <p:nvPicPr>
            <p:cNvPr id="16" name="Picture 15" descr="SiPMGain-Run179-GainVsTemperature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tretch>
                  <a:fillRect/>
                </a:stretch>
              </p:blipFill>
            </mc:Choice>
            <mc:Fallback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4114800" y="3247976"/>
              <a:ext cx="5029199" cy="3610024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152400" y="2217003"/>
              <a:ext cx="85344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/>
                <a:buChar char="•"/>
              </a:pPr>
              <a:r>
                <a:rPr lang="en-US" sz="2400" dirty="0" smtClean="0">
                  <a:solidFill>
                    <a:schemeClr val="bg1"/>
                  </a:solidFill>
                </a:rPr>
                <a:t> Correct tendency of the gain-temperature can be seen at only    0.8C Temperature difference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 Calibration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00400" cy="365125"/>
          </a:xfrm>
        </p:spPr>
        <p:txBody>
          <a:bodyPr/>
          <a:lstStyle/>
          <a:p>
            <a:r>
              <a:rPr lang="en-US" smtClean="0"/>
              <a:t>Christian Soldner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04800" y="4648200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Wide Temperature Range of </a:t>
            </a:r>
            <a:r>
              <a:rPr lang="en-US" sz="2400" dirty="0" smtClean="0">
                <a:solidFill>
                  <a:schemeClr val="bg1"/>
                </a:solidFill>
              </a:rPr>
              <a:t>17.5C</a:t>
            </a:r>
            <a:r>
              <a:rPr lang="en-US" sz="2400" dirty="0" smtClean="0">
                <a:solidFill>
                  <a:schemeClr val="bg1"/>
                </a:solidFill>
              </a:rPr>
              <a:t>-</a:t>
            </a:r>
            <a:r>
              <a:rPr lang="en-US" sz="2400" dirty="0" smtClean="0">
                <a:solidFill>
                  <a:schemeClr val="bg1"/>
                </a:solidFill>
              </a:rPr>
              <a:t>24C </a:t>
            </a:r>
            <a:r>
              <a:rPr lang="en-US" sz="2400" dirty="0" smtClean="0">
                <a:solidFill>
                  <a:schemeClr val="bg1"/>
                </a:solidFill>
              </a:rPr>
              <a:t>during TB </a:t>
            </a:r>
            <a:r>
              <a:rPr lang="en-US" sz="2400" dirty="0" smtClean="0">
                <a:solidFill>
                  <a:schemeClr val="bg1"/>
                </a:solidFill>
              </a:rPr>
              <a:t>Phase</a:t>
            </a:r>
          </a:p>
        </p:txBody>
      </p:sp>
      <p:pic>
        <p:nvPicPr>
          <p:cNvPr id="10" name="Picture 9" descr="timeVsTemperature-wholeTBPerio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1" y="1219200"/>
            <a:ext cx="9151881" cy="3276600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304800" y="1458575"/>
            <a:ext cx="8382000" cy="4112955"/>
            <a:chOff x="304800" y="1458575"/>
            <a:chExt cx="8382000" cy="4112955"/>
          </a:xfrm>
        </p:grpSpPr>
        <p:sp>
          <p:nvSpPr>
            <p:cNvPr id="15" name="Oval 14"/>
            <p:cNvSpPr/>
            <p:nvPr/>
          </p:nvSpPr>
          <p:spPr>
            <a:xfrm>
              <a:off x="4953000" y="1920240"/>
              <a:ext cx="533400" cy="518160"/>
            </a:xfrm>
            <a:prstGeom prst="ellipse">
              <a:avLst/>
            </a:prstGeom>
            <a:noFill/>
            <a:ln w="444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Down Arrow 18"/>
            <p:cNvSpPr/>
            <p:nvPr/>
          </p:nvSpPr>
          <p:spPr>
            <a:xfrm rot="17100000">
              <a:off x="4486447" y="1426202"/>
              <a:ext cx="152040" cy="886177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890644" y="1458575"/>
              <a:ext cx="13003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Run_134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4800" y="5109865"/>
              <a:ext cx="8382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solidFill>
                    <a:schemeClr val="bg1"/>
                  </a:solidFill>
                  <a:sym typeface="Wingdings"/>
                </a:rPr>
                <a:t></a:t>
              </a:r>
              <a:r>
                <a:rPr lang="en-US" sz="2400" dirty="0" smtClean="0">
                  <a:solidFill>
                    <a:schemeClr val="bg1"/>
                  </a:solidFill>
                  <a:sym typeface="Wingdings"/>
                </a:rPr>
                <a:t> Choosing 3 good Runs with extreme temperatures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5796156" y="3672840"/>
              <a:ext cx="533400" cy="518160"/>
            </a:xfrm>
            <a:prstGeom prst="ellipse">
              <a:avLst/>
            </a:prstGeom>
            <a:noFill/>
            <a:ln w="444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Down Arrow 22"/>
            <p:cNvSpPr/>
            <p:nvPr/>
          </p:nvSpPr>
          <p:spPr>
            <a:xfrm rot="14820000">
              <a:off x="5277611" y="3762417"/>
              <a:ext cx="152040" cy="886177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732751" y="4110335"/>
              <a:ext cx="12964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Run_168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6025805" y="2987040"/>
              <a:ext cx="533400" cy="518160"/>
            </a:xfrm>
            <a:prstGeom prst="ellipse">
              <a:avLst/>
            </a:prstGeom>
            <a:noFill/>
            <a:ln w="444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Down Arrow 25"/>
            <p:cNvSpPr/>
            <p:nvPr/>
          </p:nvSpPr>
          <p:spPr>
            <a:xfrm rot="1920000">
              <a:off x="6395450" y="2136526"/>
              <a:ext cx="152040" cy="886177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553200" y="1701904"/>
              <a:ext cx="12964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Run_179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 Calibration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pic>
        <p:nvPicPr>
          <p:cNvPr id="9" name="Picture 8" descr="SiPMGain-Run134Run168Run179-GainVsTemperatur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733800" y="990600"/>
            <a:ext cx="5410200" cy="388351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8600" y="1339334"/>
            <a:ext cx="342601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Gain Temperature Dependence for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all channels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pPr>
              <a:buFont typeface="Wingdings" charset="2"/>
              <a:buChar char="à"/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Extracting the gain drop</a:t>
            </a:r>
          </a:p>
          <a:p>
            <a:r>
              <a:rPr lang="en-US" dirty="0" smtClean="0">
                <a:solidFill>
                  <a:srgbClr val="000000"/>
                </a:solidFill>
                <a:sym typeface="Wingdings"/>
              </a:rPr>
              <a:t>    1/G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dG/dT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from Fits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0" y="3359150"/>
            <a:ext cx="8311954" cy="3498850"/>
            <a:chOff x="0" y="3359150"/>
            <a:chExt cx="8311954" cy="3498850"/>
          </a:xfrm>
        </p:grpSpPr>
        <p:pic>
          <p:nvPicPr>
            <p:cNvPr id="11" name="Picture 10" descr="SiPMGain-Run134Run168Run179-GainDropVsTilePosition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5"/>
                <a:stretch>
                  <a:fillRect/>
                </a:stretch>
              </p:blipFill>
            </mc:Choice>
            <mc:Fallback>
              <p:blipFill>
                <a:blip r:embed="rId6"/>
                <a:stretch>
                  <a:fillRect/>
                </a:stretch>
              </p:blipFill>
            </mc:Fallback>
          </mc:AlternateContent>
          <p:spPr>
            <a:xfrm>
              <a:off x="0" y="3359150"/>
              <a:ext cx="4874319" cy="349885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412603" y="5257800"/>
              <a:ext cx="28993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0000"/>
                  </a:solidFill>
                </a:rPr>
                <a:t>Average Gain drop of:</a:t>
              </a:r>
            </a:p>
          </p:txBody>
        </p:sp>
        <p:graphicFrame>
          <p:nvGraphicFramePr>
            <p:cNvPr id="16" name="Object 15"/>
            <p:cNvGraphicFramePr>
              <a:graphicFrameLocks noChangeAspect="1"/>
            </p:cNvGraphicFramePr>
            <p:nvPr/>
          </p:nvGraphicFramePr>
          <p:xfrm>
            <a:off x="5791200" y="5791200"/>
            <a:ext cx="2057400" cy="840346"/>
          </p:xfrm>
          <a:graphic>
            <a:graphicData uri="http://schemas.openxmlformats.org/presentationml/2006/ole">
              <p:oleObj spid="_x0000_s117762" name="Equation" r:id="rId7" imgW="901700" imgH="3683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 Calibration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00400" cy="365125"/>
          </a:xfrm>
        </p:spPr>
        <p:txBody>
          <a:bodyPr/>
          <a:lstStyle/>
          <a:p>
            <a:r>
              <a:rPr lang="en-US" smtClean="0"/>
              <a:t>Christian Soldner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04800" y="1145738"/>
            <a:ext cx="8382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bg1"/>
                </a:solidFill>
              </a:rPr>
              <a:t>Next Steps: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Gain extraction fit has still room for improvement </a:t>
            </a:r>
            <a:r>
              <a:rPr lang="en-US" dirty="0" err="1" smtClean="0">
                <a:solidFill>
                  <a:schemeClr val="bg1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 reduce fluctuations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  <a:sym typeface="Wingdings"/>
              </a:rPr>
              <a:t> get </a:t>
            </a:r>
            <a:r>
              <a:rPr lang="en-US" dirty="0" err="1" smtClean="0">
                <a:solidFill>
                  <a:schemeClr val="bg1"/>
                </a:solidFill>
                <a:sym typeface="Wingdings"/>
              </a:rPr>
              <a:t>SiPM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 Gain values for all runs</a:t>
            </a:r>
          </a:p>
          <a:p>
            <a:pPr>
              <a:buFont typeface="Arial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04800" y="3124200"/>
            <a:ext cx="8382000" cy="2154436"/>
            <a:chOff x="304800" y="3124200"/>
            <a:chExt cx="8382000" cy="2154436"/>
          </a:xfrm>
        </p:grpSpPr>
        <p:sp>
          <p:nvSpPr>
            <p:cNvPr id="9" name="TextBox 8"/>
            <p:cNvSpPr txBox="1"/>
            <p:nvPr/>
          </p:nvSpPr>
          <p:spPr>
            <a:xfrm>
              <a:off x="304800" y="3124200"/>
              <a:ext cx="8382000" cy="2154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/>
                <a:buChar char="•"/>
              </a:pPr>
              <a:r>
                <a:rPr lang="en-US" sz="2000" dirty="0" smtClean="0">
                  <a:solidFill>
                    <a:srgbClr val="000000"/>
                  </a:solidFill>
                </a:rPr>
                <a:t> </a:t>
              </a:r>
              <a:r>
                <a:rPr lang="en-US" sz="2000" u="sng" dirty="0" smtClean="0">
                  <a:solidFill>
                    <a:srgbClr val="000000"/>
                  </a:solidFill>
                </a:rPr>
                <a:t>Test Bench: Gain-Amplitude Correlation</a:t>
              </a:r>
            </a:p>
            <a:p>
              <a:pPr>
                <a:buFont typeface="Wingdings" pitchFamily="-65" charset="2"/>
                <a:buChar char="à"/>
              </a:pPr>
              <a:r>
                <a:rPr lang="en-US" dirty="0" smtClean="0">
                  <a:solidFill>
                    <a:srgbClr val="000000"/>
                  </a:solidFill>
                  <a:sym typeface="Wingdings"/>
                </a:rPr>
                <a:t> Measure #</a:t>
              </a:r>
              <a:r>
                <a:rPr lang="en-US" dirty="0" err="1" smtClean="0">
                  <a:solidFill>
                    <a:srgbClr val="000000"/>
                  </a:solidFill>
                  <a:sym typeface="Wingdings"/>
                </a:rPr>
                <a:t>p.e</a:t>
              </a:r>
              <a:r>
                <a:rPr lang="en-US" dirty="0" smtClean="0">
                  <a:solidFill>
                    <a:srgbClr val="000000"/>
                  </a:solidFill>
                  <a:sym typeface="Wingdings"/>
                </a:rPr>
                <a:t>./MIP with Sr90 </a:t>
              </a:r>
            </a:p>
            <a:p>
              <a:r>
                <a:rPr lang="en-US" dirty="0" smtClean="0">
                  <a:solidFill>
                    <a:srgbClr val="000000"/>
                  </a:solidFill>
                  <a:sym typeface="Wingdings"/>
                </a:rPr>
                <a:t>     (note: </a:t>
              </a:r>
              <a:r>
                <a:rPr lang="en-US" dirty="0" err="1" smtClean="0">
                  <a:solidFill>
                    <a:srgbClr val="000000"/>
                  </a:solidFill>
                  <a:sym typeface="Wingdings"/>
                </a:rPr>
                <a:t>e</a:t>
              </a:r>
              <a:r>
                <a:rPr lang="en-US" dirty="0" smtClean="0">
                  <a:solidFill>
                    <a:srgbClr val="000000"/>
                  </a:solidFill>
                  <a:sym typeface="Wingdings"/>
                </a:rPr>
                <a:t>- ≠ MIP but correlation identical)</a:t>
              </a:r>
            </a:p>
            <a:p>
              <a:pPr>
                <a:buFont typeface="Wingdings" pitchFamily="-65" charset="2"/>
                <a:buChar char="à"/>
              </a:pPr>
              <a:r>
                <a:rPr lang="en-US" dirty="0" smtClean="0">
                  <a:solidFill>
                    <a:srgbClr val="000000"/>
                  </a:solidFill>
                  <a:sym typeface="Wingdings"/>
                </a:rPr>
                <a:t> Steer through different Bias Voltages </a:t>
              </a:r>
              <a:r>
                <a:rPr lang="en-US" dirty="0" smtClean="0">
                  <a:solidFill>
                    <a:srgbClr val="000000"/>
                  </a:solidFill>
                  <a:sym typeface="Wingdings"/>
                </a:rPr>
                <a:t>and Temperatures and create dictionary</a:t>
              </a:r>
            </a:p>
            <a:p>
              <a:pPr>
                <a:buFont typeface="Wingdings" pitchFamily="-65" charset="2"/>
                <a:buChar char="à"/>
              </a:pPr>
              <a:endParaRPr lang="en-US" sz="1200" dirty="0" smtClean="0">
                <a:solidFill>
                  <a:srgbClr val="000000"/>
                </a:solidFill>
                <a:sym typeface="Wingdings"/>
              </a:endParaRPr>
            </a:p>
            <a:p>
              <a:pPr>
                <a:buFont typeface="Wingdings" pitchFamily="-65" charset="2"/>
                <a:buChar char="à"/>
              </a:pPr>
              <a:r>
                <a:rPr lang="en-US" dirty="0" smtClean="0">
                  <a:solidFill>
                    <a:srgbClr val="000000"/>
                  </a:solidFill>
                  <a:sym typeface="Wingdings"/>
                </a:rPr>
                <a:t> Obtain</a:t>
              </a:r>
              <a:r>
                <a:rPr lang="en-US" dirty="0" smtClean="0">
                  <a:solidFill>
                    <a:srgbClr val="000000"/>
                  </a:solidFill>
                  <a:sym typeface="Wingdings"/>
                </a:rPr>
                <a:t>:</a:t>
              </a:r>
            </a:p>
            <a:p>
              <a:pPr>
                <a:buFont typeface="Wingdings" pitchFamily="-65" charset="2"/>
                <a:buChar char="à"/>
              </a:pPr>
              <a:endParaRPr lang="en-US" sz="1200" dirty="0" smtClean="0">
                <a:solidFill>
                  <a:srgbClr val="000000"/>
                </a:solidFill>
                <a:sym typeface="Wingdings"/>
              </a:endParaRPr>
            </a:p>
            <a:p>
              <a:pPr>
                <a:buFont typeface="Wingdings" pitchFamily="-65" charset="2"/>
                <a:buChar char="à"/>
              </a:pPr>
              <a:r>
                <a:rPr lang="en-US" dirty="0" smtClean="0">
                  <a:solidFill>
                    <a:srgbClr val="000000"/>
                  </a:solidFill>
                  <a:sym typeface="Wingdings"/>
                </a:rPr>
                <a:t> Check consistency for different cells </a:t>
              </a:r>
            </a:p>
          </p:txBody>
        </p:sp>
        <p:graphicFrame>
          <p:nvGraphicFramePr>
            <p:cNvPr id="11" name="Object 10"/>
            <p:cNvGraphicFramePr>
              <a:graphicFrameLocks noChangeAspect="1"/>
            </p:cNvGraphicFramePr>
            <p:nvPr/>
          </p:nvGraphicFramePr>
          <p:xfrm>
            <a:off x="1530350" y="4435475"/>
            <a:ext cx="3803650" cy="365125"/>
          </p:xfrm>
          <a:graphic>
            <a:graphicData uri="http://schemas.openxmlformats.org/presentationml/2006/ole">
              <p:oleObj spid="_x0000_s115714" name="Equation" r:id="rId3" imgW="2120900" imgH="203200" progId="Equation.3">
                <p:embed/>
              </p:oleObj>
            </a:graphicData>
          </a:graphic>
        </p:graphicFrame>
      </p:grpSp>
      <p:sp>
        <p:nvSpPr>
          <p:cNvPr id="14" name="TextBox 13"/>
          <p:cNvSpPr txBox="1"/>
          <p:nvPr/>
        </p:nvSpPr>
        <p:spPr>
          <a:xfrm>
            <a:off x="304800" y="5341203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>
                <a:solidFill>
                  <a:srgbClr val="008000"/>
                </a:solidFill>
              </a:rPr>
              <a:t>Perform a</a:t>
            </a:r>
            <a:r>
              <a:rPr lang="en-US" sz="2400" u="sng" dirty="0" smtClean="0">
                <a:solidFill>
                  <a:srgbClr val="008000"/>
                </a:solidFill>
              </a:rPr>
              <a:t> MIP Calibration </a:t>
            </a:r>
            <a:r>
              <a:rPr lang="en-US" sz="2400" u="sng" dirty="0" smtClean="0">
                <a:solidFill>
                  <a:srgbClr val="008000"/>
                </a:solidFill>
              </a:rPr>
              <a:t>using</a:t>
            </a:r>
          </a:p>
          <a:p>
            <a:pPr algn="ctr"/>
            <a:r>
              <a:rPr lang="en-US" sz="2400" u="sng" dirty="0" err="1" smtClean="0">
                <a:solidFill>
                  <a:srgbClr val="008000"/>
                </a:solidFill>
              </a:rPr>
              <a:t>SiPM</a:t>
            </a:r>
            <a:r>
              <a:rPr lang="en-US" sz="2400" u="sng" dirty="0" smtClean="0">
                <a:solidFill>
                  <a:srgbClr val="008000"/>
                </a:solidFill>
              </a:rPr>
              <a:t> Gain Data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4800" y="2364938"/>
            <a:ext cx="838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bg1"/>
                </a:solidFill>
              </a:rPr>
              <a:t>But: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Gain Calibration is not the end of the story </a:t>
            </a:r>
            <a:r>
              <a:rPr lang="en-US" sz="2000" dirty="0" err="1" smtClean="0">
                <a:solidFill>
                  <a:schemeClr val="bg1"/>
                </a:solidFill>
                <a:sym typeface="Wingdings"/>
              </a:rPr>
              <a:t></a:t>
            </a:r>
            <a:r>
              <a:rPr lang="en-US" sz="2000" dirty="0" smtClean="0">
                <a:solidFill>
                  <a:schemeClr val="bg1"/>
                </a:solidFill>
                <a:sym typeface="Wingdings"/>
              </a:rPr>
              <a:t> Need MIP Calibration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 Calibration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00400" cy="365125"/>
          </a:xfrm>
        </p:spPr>
        <p:txBody>
          <a:bodyPr/>
          <a:lstStyle/>
          <a:p>
            <a:r>
              <a:rPr lang="en-US" smtClean="0"/>
              <a:t>Christian Soldner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04800" y="1066800"/>
            <a:ext cx="838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bg1"/>
                </a:solidFill>
              </a:rPr>
              <a:t>Further Challenges: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Arial"/>
              <a:buChar char="•"/>
            </a:pPr>
            <a:r>
              <a:rPr lang="en-US" sz="2200" u="sng" dirty="0" smtClean="0">
                <a:solidFill>
                  <a:srgbClr val="800000"/>
                </a:solidFill>
              </a:rPr>
              <a:t> </a:t>
            </a:r>
            <a:r>
              <a:rPr lang="en-US" sz="2200" u="sng" dirty="0" err="1" smtClean="0">
                <a:solidFill>
                  <a:srgbClr val="800000"/>
                </a:solidFill>
              </a:rPr>
              <a:t>SiPM</a:t>
            </a:r>
            <a:r>
              <a:rPr lang="en-US" sz="2200" u="sng" dirty="0" smtClean="0">
                <a:solidFill>
                  <a:srgbClr val="800000"/>
                </a:solidFill>
              </a:rPr>
              <a:t> Saturation correction: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	</a:t>
            </a:r>
            <a:r>
              <a:rPr lang="en-US" dirty="0" err="1" smtClean="0">
                <a:solidFill>
                  <a:schemeClr val="bg1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 Requires another Test Bench Setup, a calibrated low-intensity blue emitting 	  	      LED, an efficient method to couple the light into the tile, and quite some time…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2667000"/>
            <a:ext cx="838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u="sng" dirty="0" smtClean="0">
                <a:solidFill>
                  <a:srgbClr val="800000"/>
                </a:solidFill>
              </a:rPr>
              <a:t> Correction for </a:t>
            </a:r>
            <a:r>
              <a:rPr lang="en-US" sz="2200" u="sng" dirty="0" err="1" smtClean="0">
                <a:solidFill>
                  <a:srgbClr val="800000"/>
                </a:solidFill>
              </a:rPr>
              <a:t>Afterpulsing</a:t>
            </a:r>
            <a:r>
              <a:rPr lang="en-US" sz="2200" u="sng" dirty="0" smtClean="0">
                <a:solidFill>
                  <a:srgbClr val="800000"/>
                </a:solidFill>
              </a:rPr>
              <a:t>:</a:t>
            </a:r>
          </a:p>
          <a:p>
            <a:pPr lvl="1">
              <a:buFont typeface="Wingdings" charset="2"/>
              <a:buChar char="à"/>
            </a:pPr>
            <a:r>
              <a:rPr lang="en-US" dirty="0" smtClean="0">
                <a:solidFill>
                  <a:schemeClr val="bg1"/>
                </a:solidFill>
                <a:sym typeface="Wingdings"/>
              </a:rPr>
              <a:t> Need a dictionary: which pulse height causes on average which </a:t>
            </a:r>
            <a:r>
              <a:rPr lang="en-US" dirty="0" err="1" smtClean="0">
                <a:solidFill>
                  <a:schemeClr val="bg1"/>
                </a:solidFill>
                <a:sym typeface="Wingdings"/>
              </a:rPr>
              <a:t>afterpulse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 contribution at a certain time after the initial pulse?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657600"/>
            <a:ext cx="8382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200" dirty="0" smtClean="0">
                <a:solidFill>
                  <a:srgbClr val="008000"/>
                </a:solidFill>
                <a:sym typeface="Wingdings"/>
              </a:rPr>
              <a:t>Procedure:</a:t>
            </a:r>
          </a:p>
          <a:p>
            <a:pPr lvl="1">
              <a:buFont typeface="Wingdings" charset="2"/>
              <a:buChar char="à"/>
            </a:pPr>
            <a:r>
              <a:rPr lang="en-US" dirty="0" smtClean="0">
                <a:solidFill>
                  <a:schemeClr val="bg1"/>
                </a:solidFill>
                <a:sym typeface="Wingdings"/>
              </a:rPr>
              <a:t> Record </a:t>
            </a:r>
            <a:r>
              <a:rPr lang="en-US" dirty="0" err="1" smtClean="0">
                <a:solidFill>
                  <a:schemeClr val="bg1"/>
                </a:solidFill>
                <a:sym typeface="Wingdings"/>
              </a:rPr>
              <a:t>cosmics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 and rare very high </a:t>
            </a:r>
            <a:r>
              <a:rPr lang="en-US" dirty="0" err="1" smtClean="0">
                <a:solidFill>
                  <a:schemeClr val="bg1"/>
                </a:solidFill>
                <a:sym typeface="Wingdings"/>
              </a:rPr>
              <a:t>darkpulses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 </a:t>
            </a:r>
          </a:p>
          <a:p>
            <a:pPr lvl="1">
              <a:buFont typeface="Wingdings" charset="2"/>
              <a:buChar char="à"/>
            </a:pPr>
            <a:r>
              <a:rPr lang="en-US" dirty="0" smtClean="0">
                <a:solidFill>
                  <a:schemeClr val="bg1"/>
                </a:solidFill>
                <a:sym typeface="Wingdings"/>
              </a:rPr>
              <a:t> Average all waveforms in a certain pulse height range</a:t>
            </a:r>
          </a:p>
          <a:p>
            <a:pPr lvl="1">
              <a:buFont typeface="Wingdings" charset="2"/>
              <a:buChar char="à"/>
            </a:pPr>
            <a:r>
              <a:rPr lang="en-US" dirty="0" smtClean="0">
                <a:solidFill>
                  <a:schemeClr val="bg1"/>
                </a:solidFill>
                <a:sym typeface="Wingdings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/>
              </a:rPr>
              <a:t>Substract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 the extracted AC from the average energy deposition at a certain time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5029200"/>
            <a:ext cx="8382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200" dirty="0" smtClean="0">
                <a:solidFill>
                  <a:srgbClr val="008000"/>
                </a:solidFill>
                <a:sym typeface="Wingdings"/>
              </a:rPr>
              <a:t>Challenge:</a:t>
            </a:r>
          </a:p>
          <a:p>
            <a:pPr lvl="1">
              <a:buFont typeface="Wingdings" charset="2"/>
              <a:buChar char="à"/>
            </a:pPr>
            <a:r>
              <a:rPr lang="en-US" dirty="0" smtClean="0">
                <a:solidFill>
                  <a:schemeClr val="bg1"/>
                </a:solidFill>
                <a:sym typeface="Wingdings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/>
              </a:rPr>
              <a:t>Aquiring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 enough statistics requires a long term measurement</a:t>
            </a:r>
          </a:p>
          <a:p>
            <a:pPr lvl="1">
              <a:buFont typeface="Wingdings" charset="2"/>
              <a:buChar char="à"/>
            </a:pPr>
            <a:r>
              <a:rPr lang="en-US" dirty="0" smtClean="0">
                <a:solidFill>
                  <a:schemeClr val="bg1"/>
                </a:solidFill>
                <a:sym typeface="Wingdings"/>
              </a:rPr>
              <a:t> This was already done over the Christmas Holidays</a:t>
            </a:r>
          </a:p>
          <a:p>
            <a:pPr lvl="1">
              <a:buFont typeface="Wingdings" charset="2"/>
              <a:buChar char="à"/>
            </a:pPr>
            <a:r>
              <a:rPr lang="en-US" dirty="0" smtClean="0">
                <a:solidFill>
                  <a:schemeClr val="bg1"/>
                </a:solidFill>
                <a:sym typeface="Wingdings"/>
              </a:rPr>
              <a:t> Analysis is still to be done …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895600"/>
            <a:ext cx="7772400" cy="1362075"/>
          </a:xfrm>
        </p:spPr>
        <p:txBody>
          <a:bodyPr/>
          <a:lstStyle/>
          <a:p>
            <a:pPr algn="ctr"/>
            <a:r>
              <a:rPr lang="en-US" u="sng" dirty="0" smtClean="0"/>
              <a:t>Overview </a:t>
            </a:r>
            <a:r>
              <a:rPr lang="en-US" u="sng" dirty="0" smtClean="0"/>
              <a:t>of </a:t>
            </a:r>
            <a:r>
              <a:rPr lang="en-US" u="sng" dirty="0" smtClean="0"/>
              <a:t>T3B</a:t>
            </a:r>
            <a:endParaRPr lang="en-US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Christian </a:t>
            </a:r>
            <a:r>
              <a:rPr lang="en-US" dirty="0" err="1" smtClean="0"/>
              <a:t>Soldner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895600"/>
            <a:ext cx="7772400" cy="1362075"/>
          </a:xfrm>
        </p:spPr>
        <p:txBody>
          <a:bodyPr/>
          <a:lstStyle/>
          <a:p>
            <a:pPr algn="ctr"/>
            <a:r>
              <a:rPr lang="en-US" u="sng" dirty="0" smtClean="0"/>
              <a:t>Where we want to go:</a:t>
            </a:r>
            <a:br>
              <a:rPr lang="en-US" u="sng" dirty="0" smtClean="0"/>
            </a:br>
            <a:r>
              <a:rPr lang="en-US" u="sng" dirty="0" smtClean="0"/>
              <a:t>Timing Analysis</a:t>
            </a:r>
            <a:endParaRPr lang="en-US" u="sng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</a:t>
            </a:r>
            <a:r>
              <a:rPr lang="en-US" u="sng" dirty="0" smtClean="0"/>
              <a:t> Analysis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00400" cy="365125"/>
          </a:xfrm>
        </p:spPr>
        <p:txBody>
          <a:bodyPr/>
          <a:lstStyle/>
          <a:p>
            <a:r>
              <a:rPr lang="en-US" smtClean="0"/>
              <a:t>Christian Soldner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04800" y="1143001"/>
            <a:ext cx="8382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8000"/>
                </a:solidFill>
              </a:rPr>
              <a:t>Long-term Goal: Measure the time resolved development of </a:t>
            </a:r>
          </a:p>
          <a:p>
            <a:pPr algn="ctr"/>
            <a:r>
              <a:rPr lang="en-US" sz="2000" dirty="0" smtClean="0">
                <a:solidFill>
                  <a:srgbClr val="008000"/>
                </a:solidFill>
              </a:rPr>
              <a:t>	  </a:t>
            </a:r>
            <a:r>
              <a:rPr lang="en-US" sz="2000" dirty="0" err="1" smtClean="0">
                <a:solidFill>
                  <a:srgbClr val="008000"/>
                </a:solidFill>
              </a:rPr>
              <a:t>hadronic</a:t>
            </a:r>
            <a:r>
              <a:rPr lang="en-US" sz="2000" dirty="0" smtClean="0">
                <a:solidFill>
                  <a:srgbClr val="008000"/>
                </a:solidFill>
              </a:rPr>
              <a:t> showers in a WHCAL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Important key parameters at CLIC: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Mean Time of First Hit, Mean Time of Hit, Energy Deposition vs. Time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The developed framework is capable of producing those plots, but a lot more work is to be done till they are perfectly reliable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Regard them as a first glimpse towards what’s to come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4343400"/>
            <a:ext cx="8610600" cy="1938992"/>
          </a:xfrm>
          <a:prstGeom prst="rect">
            <a:avLst/>
          </a:prstGeom>
          <a:solidFill>
            <a:schemeClr val="tx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Configuration:	T3B </a:t>
            </a:r>
            <a:r>
              <a:rPr lang="en-US" sz="2000" dirty="0" smtClean="0">
                <a:solidFill>
                  <a:schemeClr val="bg1"/>
                </a:solidFill>
              </a:rPr>
              <a:t>Standalone Analysis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				Particles: </a:t>
            </a:r>
            <a:r>
              <a:rPr lang="en-US" sz="2000" dirty="0" err="1" smtClean="0">
                <a:solidFill>
                  <a:schemeClr val="bg1"/>
                </a:solidFill>
              </a:rPr>
              <a:t>Hadron</a:t>
            </a:r>
            <a:r>
              <a:rPr lang="en-US" sz="2000" dirty="0" smtClean="0">
                <a:solidFill>
                  <a:schemeClr val="bg1"/>
                </a:solidFill>
              </a:rPr>
              <a:t>-Lepton Mix		Energy: -10GeV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				Statistics: 450.000 Events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Framework:		Trigger:	</a:t>
            </a:r>
            <a:r>
              <a:rPr lang="en-US" sz="2000" dirty="0" err="1" smtClean="0">
                <a:solidFill>
                  <a:schemeClr val="bg1"/>
                </a:solidFill>
              </a:rPr>
              <a:t>RisingAndFalling</a:t>
            </a:r>
            <a:r>
              <a:rPr lang="en-US" sz="2000" dirty="0" smtClean="0">
                <a:solidFill>
                  <a:schemeClr val="bg1"/>
                </a:solidFill>
              </a:rPr>
              <a:t>	Thresholds: </a:t>
            </a:r>
            <a:r>
              <a:rPr lang="en-US" sz="2000" dirty="0" err="1" smtClean="0">
                <a:solidFill>
                  <a:schemeClr val="bg1"/>
                </a:solidFill>
              </a:rPr>
              <a:t>r</a:t>
            </a:r>
            <a:r>
              <a:rPr lang="en-US" sz="2000" dirty="0" smtClean="0">
                <a:solidFill>
                  <a:schemeClr val="bg1"/>
                </a:solidFill>
              </a:rPr>
              <a:t>: 2.5p.e.   ,   f:0.5p.e.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				Filter: </a:t>
            </a:r>
            <a:r>
              <a:rPr lang="en-US" sz="2000" dirty="0" err="1" smtClean="0">
                <a:solidFill>
                  <a:schemeClr val="bg1"/>
                </a:solidFill>
              </a:rPr>
              <a:t>Scintillator</a:t>
            </a:r>
            <a:r>
              <a:rPr lang="en-US" sz="2000" dirty="0" smtClean="0">
                <a:solidFill>
                  <a:schemeClr val="bg1"/>
                </a:solidFill>
              </a:rPr>
              <a:t> Coincidence, Total Waveform Integral (0.6MIP)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				applied Calibration: Pedestal </a:t>
            </a:r>
            <a:r>
              <a:rPr lang="en-US" sz="2000" dirty="0" err="1" smtClean="0">
                <a:solidFill>
                  <a:schemeClr val="bg1"/>
                </a:solidFill>
              </a:rPr>
              <a:t>Substraction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</a:t>
            </a:r>
            <a:r>
              <a:rPr lang="en-US" u="sng" dirty="0" smtClean="0"/>
              <a:t> Analysis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00400" cy="365125"/>
          </a:xfrm>
        </p:spPr>
        <p:txBody>
          <a:bodyPr/>
          <a:lstStyle/>
          <a:p>
            <a:r>
              <a:rPr lang="en-US" smtClean="0"/>
              <a:t>Christian Soldner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00900" y="1263134"/>
            <a:ext cx="19431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Time of First Hit: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Least biased by the incomplete calibration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Entries accumulate in a narrow region around the typical trigger time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Mean time of first hit increasing with distance from shower core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9" name="Picture 8" descr="Timing-TimeOfFirstHit-43k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990600"/>
            <a:ext cx="7200900" cy="5168900"/>
          </a:xfrm>
          <a:prstGeom prst="rect">
            <a:avLst/>
          </a:prstGeom>
        </p:spPr>
      </p:pic>
      <p:pic>
        <p:nvPicPr>
          <p:cNvPr id="15" name="Picture 14" descr="Timing-TimeOfFirstHit-zoomed-43k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990600"/>
            <a:ext cx="7200900" cy="516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</a:t>
            </a:r>
            <a:r>
              <a:rPr lang="en-US" u="sng" dirty="0" smtClean="0"/>
              <a:t> Analysis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00400" cy="365125"/>
          </a:xfrm>
        </p:spPr>
        <p:txBody>
          <a:bodyPr/>
          <a:lstStyle/>
          <a:p>
            <a:r>
              <a:rPr lang="en-US" smtClean="0"/>
              <a:t>Christian Soldner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00900" y="1263134"/>
            <a:ext cx="19431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Time of First Hit: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Least biased by the incomplete calibration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Entries accumulate in a narrow region around the typical trigger time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Mean time of first hit increasing with distance from shower core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" name="Picture 9" descr="Timing-MeanTimeOfFirstHit-43k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990600"/>
            <a:ext cx="7200900" cy="513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</a:t>
            </a:r>
            <a:r>
              <a:rPr lang="en-US" u="sng" dirty="0" smtClean="0"/>
              <a:t> Analysis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00400" cy="365125"/>
          </a:xfrm>
        </p:spPr>
        <p:txBody>
          <a:bodyPr/>
          <a:lstStyle/>
          <a:p>
            <a:r>
              <a:rPr lang="en-US" smtClean="0"/>
              <a:t>Christian Soldner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00900" y="1263134"/>
            <a:ext cx="19431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Time of Hit: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Additional late energy depositions above trigger threshold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Afterpulsing</a:t>
            </a:r>
            <a:r>
              <a:rPr lang="en-US" dirty="0" smtClean="0">
                <a:solidFill>
                  <a:srgbClr val="000000"/>
                </a:solidFill>
              </a:rPr>
              <a:t> contribution not yet accounted for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Time Gap: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Typical Signal Width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Software trigger waits for falling threshold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6" name="Picture 15" descr="Timing-TimeOfHit-43k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990600"/>
            <a:ext cx="7200900" cy="5168900"/>
          </a:xfrm>
          <a:prstGeom prst="rect">
            <a:avLst/>
          </a:prstGeom>
        </p:spPr>
      </p:pic>
      <p:pic>
        <p:nvPicPr>
          <p:cNvPr id="17" name="Picture 16" descr="Timing-TimeOfHit-zoomed-43k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990600"/>
            <a:ext cx="7200900" cy="516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iming-CountsvsEdepVsTime-43k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990600"/>
            <a:ext cx="7200900" cy="5168900"/>
          </a:xfrm>
          <a:prstGeom prst="rect">
            <a:avLst/>
          </a:prstGeom>
        </p:spPr>
      </p:pic>
      <p:pic>
        <p:nvPicPr>
          <p:cNvPr id="20" name="Picture 19" descr="Timing-CountsvsEdepVsTime-zoomed-43k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990600"/>
            <a:ext cx="7200900" cy="5168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</a:t>
            </a:r>
            <a:r>
              <a:rPr lang="en-US" u="sng" dirty="0" smtClean="0"/>
              <a:t> Analysis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00400" cy="365125"/>
          </a:xfrm>
        </p:spPr>
        <p:txBody>
          <a:bodyPr/>
          <a:lstStyle/>
          <a:p>
            <a:r>
              <a:rPr lang="en-US" smtClean="0"/>
              <a:t>Christian Soldner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00900" y="1263134"/>
            <a:ext cx="19431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EDep</a:t>
            </a:r>
            <a:r>
              <a:rPr lang="en-US" dirty="0" smtClean="0">
                <a:solidFill>
                  <a:srgbClr val="000000"/>
                </a:solidFill>
              </a:rPr>
              <a:t> vs. Time</a:t>
            </a:r>
          </a:p>
          <a:p>
            <a:pPr algn="ctr"/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High energy depositions are mostly within first 10-20ns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Few late </a:t>
            </a:r>
            <a:r>
              <a:rPr lang="en-US" dirty="0" err="1" smtClean="0">
                <a:solidFill>
                  <a:srgbClr val="000000"/>
                </a:solidFill>
              </a:rPr>
              <a:t>Edeps</a:t>
            </a:r>
            <a:r>
              <a:rPr lang="en-US" dirty="0" smtClean="0">
                <a:solidFill>
                  <a:srgbClr val="000000"/>
                </a:solidFill>
              </a:rPr>
              <a:t> above 1MIP, mostly below 0.5MIP 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Afterpulsing</a:t>
            </a:r>
            <a:r>
              <a:rPr lang="en-US" dirty="0" smtClean="0">
                <a:solidFill>
                  <a:srgbClr val="000000"/>
                </a:solidFill>
              </a:rPr>
              <a:t> and Saturation correction will have influence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6200000" flipV="1">
            <a:off x="-152399" y="3581399"/>
            <a:ext cx="4114800" cy="2"/>
          </a:xfrm>
          <a:prstGeom prst="line">
            <a:avLst/>
          </a:prstGeom>
          <a:ln w="539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14590" y="3214930"/>
            <a:ext cx="728610" cy="369332"/>
          </a:xfrm>
          <a:prstGeom prst="rect">
            <a:avLst/>
          </a:prstGeom>
          <a:solidFill>
            <a:schemeClr val="tx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 MIP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895600"/>
            <a:ext cx="7772400" cy="1362075"/>
          </a:xfrm>
        </p:spPr>
        <p:txBody>
          <a:bodyPr/>
          <a:lstStyle/>
          <a:p>
            <a:pPr algn="ctr"/>
            <a:r>
              <a:rPr lang="en-US" u="sng" dirty="0" smtClean="0"/>
              <a:t>Summary</a:t>
            </a:r>
            <a:endParaRPr lang="en-US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Summary</a:t>
            </a:r>
            <a:endParaRPr lang="en-US" u="sn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7" name="Rectangle 10"/>
          <p:cNvSpPr txBox="1">
            <a:spLocks noChangeArrowheads="1"/>
          </p:cNvSpPr>
          <p:nvPr/>
        </p:nvSpPr>
        <p:spPr bwMode="auto">
          <a:xfrm>
            <a:off x="152400" y="1143000"/>
            <a:ext cx="8763000" cy="2743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166398" bIns="50800" numCol="1" anchor="t" anchorCtr="0" compatLnSpc="1">
            <a:prstTxWarp prst="textNoShape">
              <a:avLst/>
            </a:prstTxWarp>
          </a:bodyPr>
          <a:lstStyle/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tabLst/>
              <a:defRPr/>
            </a:pPr>
            <a:r>
              <a:rPr kumimoji="0" lang="en-US" sz="2200" b="0" i="0" u="sng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Achieved so far:</a:t>
            </a:r>
          </a:p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Arial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Started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d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evelopment of an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Analysis Framework for T3B (so far standalone)</a:t>
            </a:r>
          </a:p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Arial"/>
              <a:buChar char="•"/>
              <a:tabLst/>
              <a:defRPr/>
            </a:pPr>
            <a:r>
              <a:rPr lang="en-US" kern="0" dirty="0" err="1" smtClean="0">
                <a:solidFill>
                  <a:schemeClr val="bg1"/>
                </a:solidFill>
                <a:sym typeface="Gill Sans" pitchFamily="-65" charset="0"/>
              </a:rPr>
              <a:t>SiPM</a:t>
            </a:r>
            <a:r>
              <a:rPr lang="en-US" kern="0" dirty="0" smtClean="0">
                <a:solidFill>
                  <a:schemeClr val="bg1"/>
                </a:solidFill>
                <a:sym typeface="Gill Sans" pitchFamily="-65" charset="0"/>
              </a:rPr>
              <a:t> properties require dedicated analysis methods </a:t>
            </a:r>
            <a:r>
              <a:rPr lang="en-US" sz="1600" kern="0" dirty="0" smtClean="0">
                <a:solidFill>
                  <a:schemeClr val="bg1"/>
                </a:solidFill>
                <a:sym typeface="Gill Sans" pitchFamily="-65" charset="0"/>
              </a:rPr>
              <a:t>(</a:t>
            </a:r>
            <a:r>
              <a:rPr lang="en-US" sz="1600" kern="0" dirty="0" err="1" smtClean="0">
                <a:solidFill>
                  <a:schemeClr val="bg1"/>
                </a:solidFill>
                <a:sym typeface="Gill Sans" pitchFamily="-65" charset="0"/>
              </a:rPr>
              <a:t>Dakrate</a:t>
            </a:r>
            <a:r>
              <a:rPr lang="en-US" sz="1600" kern="0" dirty="0" smtClean="0">
                <a:solidFill>
                  <a:schemeClr val="bg1"/>
                </a:solidFill>
                <a:sym typeface="Gill Sans" pitchFamily="-65" charset="0"/>
              </a:rPr>
              <a:t>, </a:t>
            </a:r>
            <a:r>
              <a:rPr lang="en-US" sz="1600" kern="0" dirty="0" err="1" smtClean="0">
                <a:solidFill>
                  <a:schemeClr val="bg1"/>
                </a:solidFill>
                <a:sym typeface="Gill Sans" pitchFamily="-65" charset="0"/>
              </a:rPr>
              <a:t>Afterpulsing</a:t>
            </a:r>
            <a:r>
              <a:rPr lang="en-US" sz="1600" kern="0" dirty="0" smtClean="0">
                <a:solidFill>
                  <a:schemeClr val="bg1"/>
                </a:solidFill>
                <a:sym typeface="Gill Sans" pitchFamily="-65" charset="0"/>
              </a:rPr>
              <a:t>, T-dependence…)</a:t>
            </a:r>
            <a:endParaRPr kumimoji="0" lang="en-US" sz="16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sym typeface="Gill Sans" pitchFamily="-65" charset="0"/>
            </a:endParaRPr>
          </a:p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Arial"/>
              <a:buChar char="•"/>
              <a:tabLst/>
              <a:defRPr/>
            </a:pPr>
            <a:r>
              <a:rPr lang="en-US" kern="0" baseline="0" dirty="0" smtClean="0">
                <a:solidFill>
                  <a:schemeClr val="bg1"/>
                </a:solidFill>
                <a:sym typeface="Gill Sans" pitchFamily="-65" charset="0"/>
              </a:rPr>
              <a:t>First set of Software</a:t>
            </a:r>
            <a:r>
              <a:rPr lang="en-US" kern="0" dirty="0" smtClean="0">
                <a:solidFill>
                  <a:schemeClr val="bg1"/>
                </a:solidFill>
                <a:sym typeface="Gill Sans" pitchFamily="-65" charset="0"/>
              </a:rPr>
              <a:t> Triggers, Waveform Filters and Data Access classes available</a:t>
            </a:r>
          </a:p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Arial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Pedestal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Substraction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and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SiPM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Gain Calibration (through DR) works and seems stable</a:t>
            </a:r>
          </a:p>
          <a:p>
            <a:pPr marL="814388" lvl="1" indent="-317500" defTabSz="91440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defRPr/>
            </a:pPr>
            <a:r>
              <a:rPr lang="en-US" kern="0" baseline="0" dirty="0" err="1" smtClean="0">
                <a:solidFill>
                  <a:schemeClr val="bg1"/>
                </a:solidFill>
                <a:sym typeface="Wingdings"/>
              </a:rPr>
              <a:t></a:t>
            </a:r>
            <a:r>
              <a:rPr lang="en-US" kern="0" baseline="0" dirty="0" smtClean="0">
                <a:solidFill>
                  <a:schemeClr val="bg1"/>
                </a:solidFill>
                <a:sym typeface="Wingdings"/>
              </a:rPr>
              <a:t> </a:t>
            </a:r>
            <a:r>
              <a:rPr lang="en-US" kern="0" dirty="0" smtClean="0">
                <a:solidFill>
                  <a:schemeClr val="bg1"/>
                </a:solidFill>
                <a:sym typeface="Wingdings"/>
              </a:rPr>
              <a:t>Both v</a:t>
            </a:r>
            <a:r>
              <a:rPr lang="en-US" kern="0" baseline="0" dirty="0" smtClean="0">
                <a:solidFill>
                  <a:schemeClr val="bg1"/>
                </a:solidFill>
                <a:sym typeface="Wingdings"/>
              </a:rPr>
              <a:t>alues</a:t>
            </a:r>
            <a:r>
              <a:rPr lang="en-US" kern="0" dirty="0" smtClean="0">
                <a:solidFill>
                  <a:schemeClr val="bg1"/>
                </a:solidFill>
                <a:sym typeface="Wingdings"/>
              </a:rPr>
              <a:t> available for each spill and each channel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sym typeface="Gill Sans" pitchFamily="-65" charset="0"/>
            </a:endParaRPr>
          </a:p>
        </p:txBody>
      </p:sp>
      <p:sp>
        <p:nvSpPr>
          <p:cNvPr id="8" name="Rectangle 10"/>
          <p:cNvSpPr txBox="1">
            <a:spLocks noChangeArrowheads="1"/>
          </p:cNvSpPr>
          <p:nvPr/>
        </p:nvSpPr>
        <p:spPr bwMode="auto">
          <a:xfrm>
            <a:off x="152400" y="3886199"/>
            <a:ext cx="8763000" cy="2835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166398" bIns="50800" numCol="1" anchor="t" anchorCtr="0" compatLnSpc="1">
            <a:prstTxWarp prst="textNoShape">
              <a:avLst/>
            </a:prstTxWarp>
          </a:bodyPr>
          <a:lstStyle/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tabLst/>
              <a:defRPr/>
            </a:pPr>
            <a:r>
              <a:rPr lang="en-US" sz="2200" u="sng" kern="0" dirty="0" smtClean="0">
                <a:solidFill>
                  <a:schemeClr val="bg1"/>
                </a:solidFill>
                <a:sym typeface="Gill Sans" pitchFamily="-65" charset="0"/>
              </a:rPr>
              <a:t>There is still a lot of work to do</a:t>
            </a:r>
            <a:r>
              <a:rPr kumimoji="0" lang="en-US" sz="2200" b="0" i="0" u="sng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:</a:t>
            </a:r>
          </a:p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Complete the missing calibration steps (MIP</a:t>
            </a:r>
            <a:r>
              <a:rPr lang="en-US" kern="0" baseline="0" dirty="0" smtClean="0">
                <a:solidFill>
                  <a:schemeClr val="bg1"/>
                </a:solidFill>
                <a:sym typeface="Gill Sans" pitchFamily="-65" charset="0"/>
              </a:rPr>
              <a:t>,</a:t>
            </a:r>
            <a:r>
              <a:rPr lang="en-US" kern="0" dirty="0" smtClean="0">
                <a:solidFill>
                  <a:schemeClr val="bg1"/>
                </a:solidFill>
                <a:sym typeface="Gill Sans" pitchFamily="-65" charset="0"/>
              </a:rPr>
              <a:t> Saturation, </a:t>
            </a:r>
            <a:r>
              <a:rPr lang="en-US" kern="0" dirty="0" err="1" smtClean="0">
                <a:solidFill>
                  <a:schemeClr val="bg1"/>
                </a:solidFill>
                <a:sym typeface="Gill Sans" pitchFamily="-65" charset="0"/>
              </a:rPr>
              <a:t>Afterpulsing</a:t>
            </a:r>
            <a:r>
              <a:rPr lang="en-US" kern="0" dirty="0" smtClean="0">
                <a:solidFill>
                  <a:schemeClr val="bg1"/>
                </a:solidFill>
                <a:sym typeface="Gill Sans" pitchFamily="-65" charset="0"/>
              </a:rPr>
              <a:t>)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sym typeface="Gill Sans" pitchFamily="-65" charset="0"/>
            </a:endParaRPr>
          </a:p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Continue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</a:t>
            </a:r>
            <a:r>
              <a:rPr lang="en-US" kern="0" dirty="0" smtClean="0">
                <a:solidFill>
                  <a:schemeClr val="bg1"/>
                </a:solidFill>
                <a:sym typeface="Gill Sans" pitchFamily="-65" charset="0"/>
              </a:rPr>
              <a:t>working on synchronization with CALICE </a:t>
            </a:r>
          </a:p>
          <a:p>
            <a:pPr marL="814388" lvl="1" indent="-317500" defTabSz="91440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defRPr/>
            </a:pPr>
            <a:r>
              <a:rPr lang="en-US" kern="0" dirty="0" err="1" smtClean="0">
                <a:solidFill>
                  <a:schemeClr val="bg1"/>
                </a:solidFill>
                <a:sym typeface="Wingdings"/>
              </a:rPr>
              <a:t></a:t>
            </a:r>
            <a:r>
              <a:rPr lang="en-US" kern="0" dirty="0" smtClean="0">
                <a:solidFill>
                  <a:schemeClr val="bg1"/>
                </a:solidFill>
                <a:sym typeface="Wingdings"/>
              </a:rPr>
              <a:t> Needed for shower start and particle ID</a:t>
            </a:r>
            <a:endParaRPr lang="en-US" kern="0" dirty="0" smtClean="0">
              <a:solidFill>
                <a:schemeClr val="bg1"/>
              </a:solidFill>
              <a:sym typeface="Gill Sans" pitchFamily="-65" charset="0"/>
            </a:endParaRPr>
          </a:p>
          <a:p>
            <a:pPr marL="357188" lvl="0" indent="-317500" defTabSz="91440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  <a:defRPr/>
            </a:pPr>
            <a:r>
              <a:rPr lang="en-US" kern="0" dirty="0" smtClean="0">
                <a:solidFill>
                  <a:schemeClr val="bg1"/>
                </a:solidFill>
                <a:sym typeface="Gill Sans" pitchFamily="-65" charset="0"/>
              </a:rPr>
              <a:t>Simulate </a:t>
            </a:r>
            <a:r>
              <a:rPr lang="en-US" kern="0" dirty="0" smtClean="0">
                <a:solidFill>
                  <a:schemeClr val="bg1"/>
                </a:solidFill>
                <a:sym typeface="Gill Sans" pitchFamily="-65" charset="0"/>
              </a:rPr>
              <a:t>T3B</a:t>
            </a:r>
            <a:r>
              <a:rPr lang="en-US" kern="0" dirty="0" smtClean="0">
                <a:solidFill>
                  <a:schemeClr val="bg1"/>
                </a:solidFill>
                <a:sym typeface="Gill Sans" pitchFamily="-65" charset="0"/>
              </a:rPr>
              <a:t> </a:t>
            </a:r>
            <a:r>
              <a:rPr lang="en-US" kern="0" dirty="0" smtClean="0">
                <a:solidFill>
                  <a:schemeClr val="bg1"/>
                </a:solidFill>
                <a:sym typeface="Gill Sans" pitchFamily="-65" charset="0"/>
              </a:rPr>
              <a:t>e</a:t>
            </a:r>
            <a:r>
              <a:rPr lang="en-US" kern="0" dirty="0" smtClean="0">
                <a:solidFill>
                  <a:schemeClr val="bg1"/>
                </a:solidFill>
                <a:sym typeface="Gill Sans" pitchFamily="-65" charset="0"/>
              </a:rPr>
              <a:t>vents and </a:t>
            </a:r>
            <a:r>
              <a:rPr lang="en-US" kern="0" dirty="0" err="1" smtClean="0">
                <a:solidFill>
                  <a:schemeClr val="bg1"/>
                </a:solidFill>
                <a:sym typeface="Gill Sans" pitchFamily="-65" charset="0"/>
              </a:rPr>
              <a:t>d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evelop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a digitization procedure</a:t>
            </a:r>
          </a:p>
          <a:p>
            <a:pPr marL="357188" lvl="0" indent="-317500" defTabSz="91440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  <a:defRPr/>
            </a:pPr>
            <a:r>
              <a:rPr lang="en-US" kern="0" baseline="0" dirty="0" smtClean="0">
                <a:solidFill>
                  <a:schemeClr val="bg1"/>
                </a:solidFill>
                <a:sym typeface="Gill Sans" pitchFamily="-65" charset="0"/>
              </a:rPr>
              <a:t>Compare simulation and </a:t>
            </a:r>
            <a:r>
              <a:rPr lang="en-US" kern="0" dirty="0" smtClean="0">
                <a:solidFill>
                  <a:schemeClr val="bg1"/>
                </a:solidFill>
                <a:sym typeface="Gill Sans" pitchFamily="-65" charset="0"/>
              </a:rPr>
              <a:t>d</a:t>
            </a:r>
            <a:r>
              <a:rPr lang="en-US" kern="0" baseline="0" dirty="0" smtClean="0">
                <a:solidFill>
                  <a:schemeClr val="bg1"/>
                </a:solidFill>
                <a:sym typeface="Gill Sans" pitchFamily="-65" charset="0"/>
              </a:rPr>
              <a:t>ata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sym typeface="Gill Sans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Special Thanks to: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358139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Frank Simon and Lars </a:t>
            </a:r>
            <a:r>
              <a:rPr lang="en-US" dirty="0" err="1" smtClean="0"/>
              <a:t>Weuste</a:t>
            </a:r>
            <a:r>
              <a:rPr lang="en-US" dirty="0" smtClean="0"/>
              <a:t>, whose commitment at CERN Commissioning and at Data Analysis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The CALICE AHCAL Group, whose permanent support</a:t>
            </a:r>
          </a:p>
          <a:p>
            <a:pPr algn="ctr">
              <a:buNone/>
            </a:pPr>
            <a:r>
              <a:rPr lang="en-US" dirty="0" smtClean="0"/>
              <a:t> </a:t>
            </a:r>
          </a:p>
          <a:p>
            <a:pPr algn="ctr">
              <a:buNone/>
            </a:pPr>
            <a:r>
              <a:rPr lang="en-US" dirty="0" smtClean="0"/>
              <a:t>Make this experiment possible!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895600"/>
            <a:ext cx="7772400" cy="1362075"/>
          </a:xfrm>
        </p:spPr>
        <p:txBody>
          <a:bodyPr/>
          <a:lstStyle/>
          <a:p>
            <a:pPr algn="ctr"/>
            <a:r>
              <a:rPr lang="en-US" u="sng" dirty="0" smtClean="0"/>
              <a:t>Backup</a:t>
            </a:r>
            <a:endParaRPr lang="en-US" u="sng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The Test Beam Setup of T3B</a:t>
            </a:r>
            <a:endParaRPr lang="en-US" u="sng" dirty="0"/>
          </a:p>
        </p:txBody>
      </p:sp>
      <p:sp>
        <p:nvSpPr>
          <p:cNvPr id="9" name="Rectangle 10"/>
          <p:cNvSpPr txBox="1">
            <a:spLocks noChangeArrowheads="1"/>
          </p:cNvSpPr>
          <p:nvPr/>
        </p:nvSpPr>
        <p:spPr bwMode="auto">
          <a:xfrm>
            <a:off x="0" y="990601"/>
            <a:ext cx="4453031" cy="335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166398" bIns="50800" numCol="1" anchor="t" anchorCtr="0" compatLnSpc="1">
            <a:prstTxWarp prst="textNoShape">
              <a:avLst/>
            </a:prstTxWarp>
          </a:bodyPr>
          <a:lstStyle/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One layer = row of 15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scintillator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tiles</a:t>
            </a:r>
          </a:p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Tile size: 3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x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3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x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0.5 cm</a:t>
            </a:r>
            <a:r>
              <a:rPr lang="en-US" sz="2000" kern="0" baseline="32000" dirty="0" smtClean="0">
                <a:solidFill>
                  <a:schemeClr val="bg1"/>
                </a:solidFill>
                <a:sym typeface="Gill Sans" pitchFamily="-65" charset="0"/>
              </a:rPr>
              <a:t>3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</a:t>
            </a:r>
          </a:p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SiPM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: Hamamatsu MPPC-50C </a:t>
            </a:r>
          </a:p>
          <a:p>
            <a:pPr marL="357188" marR="0" lvl="0" indent="-31750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Readout: 4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x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PicoScope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6403</a:t>
            </a:r>
          </a:p>
          <a:p>
            <a:pPr marL="814388" lvl="1" indent="-317500" defTabSz="91440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Fast Digitizer (1.25GSa/s on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4CH)</a:t>
            </a:r>
          </a:p>
          <a:p>
            <a:pPr marL="814388" lvl="1" indent="-317500" defTabSz="91440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</a:pP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Deep memory (1GSa)</a:t>
            </a:r>
          </a:p>
          <a:p>
            <a:pPr marL="814388" lvl="1" indent="-317500" defTabSz="91440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29000"/>
              <a:buFont typeface="Gill Sans" pitchFamily="-65" charset="0"/>
              <a:buChar char="•"/>
            </a:pP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Fast </a:t>
            </a:r>
            <a:r>
              <a:rPr lang="en-US" kern="0" dirty="0" smtClean="0">
                <a:solidFill>
                  <a:schemeClr val="bg1"/>
                </a:solidFill>
                <a:sym typeface="Gill Sans" pitchFamily="-65" charset="0"/>
              </a:rPr>
              <a:t>data capturing (up to 1MHz)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Gill Sans" pitchFamily="-65" charset="0"/>
              </a:rPr>
              <a:t> </a:t>
            </a:r>
          </a:p>
        </p:txBody>
      </p:sp>
      <p:pic>
        <p:nvPicPr>
          <p:cNvPr id="11" name="Picture 10" descr="PicoScope-60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114800"/>
            <a:ext cx="3002213" cy="1748789"/>
          </a:xfrm>
          <a:prstGeom prst="rect">
            <a:avLst/>
          </a:prstGeom>
        </p:spPr>
      </p:pic>
      <p:pic>
        <p:nvPicPr>
          <p:cNvPr id="12" name="Picture 11" descr="TileChain-Asymmetric-CompactView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688013" y="5331484"/>
            <a:ext cx="5184839" cy="993116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pic>
        <p:nvPicPr>
          <p:cNvPr id="21" name="Picture 20" descr="22102010085.jpg"/>
          <p:cNvPicPr>
            <a:picLocks noChangeAspect="1"/>
          </p:cNvPicPr>
          <p:nvPr/>
        </p:nvPicPr>
        <p:blipFill>
          <a:blip r:embed="rId5"/>
          <a:srcRect t="15443" r="18207" b="11754"/>
          <a:stretch>
            <a:fillRect/>
          </a:stretch>
        </p:blipFill>
        <p:spPr>
          <a:xfrm>
            <a:off x="4613370" y="914400"/>
            <a:ext cx="3879659" cy="2590801"/>
          </a:xfrm>
          <a:prstGeom prst="rect">
            <a:avLst/>
          </a:prstGeom>
        </p:spPr>
      </p:pic>
      <p:pic>
        <p:nvPicPr>
          <p:cNvPr id="22" name="Picture 21" descr="22102010086.jpg"/>
          <p:cNvPicPr>
            <a:picLocks noChangeAspect="1"/>
          </p:cNvPicPr>
          <p:nvPr/>
        </p:nvPicPr>
        <p:blipFill>
          <a:blip r:embed="rId6"/>
          <a:srcRect l="22348" r="3294" b="7601"/>
          <a:stretch>
            <a:fillRect/>
          </a:stretch>
        </p:blipFill>
        <p:spPr>
          <a:xfrm rot="16200000">
            <a:off x="6035278" y="2727722"/>
            <a:ext cx="1905000" cy="3155155"/>
          </a:xfrm>
          <a:prstGeom prst="rect">
            <a:avLst/>
          </a:prstGeom>
        </p:spPr>
      </p:pic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00400" cy="365125"/>
          </a:xfrm>
        </p:spPr>
        <p:txBody>
          <a:bodyPr/>
          <a:lstStyle/>
          <a:p>
            <a:r>
              <a:rPr lang="en-US" dirty="0" smtClean="0"/>
              <a:t>Christian </a:t>
            </a:r>
            <a:r>
              <a:rPr lang="en-US" dirty="0" err="1" smtClean="0"/>
              <a:t>Soldner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96EC875-2826-CC4E-B819-09F5DF2D31C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Backup: CTS</a:t>
            </a:r>
            <a:endParaRPr lang="en-US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8" name="Picture 7" descr="CTS-#VsThreshol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143000"/>
            <a:ext cx="9144000" cy="53702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Backup: CTS</a:t>
            </a:r>
            <a:endParaRPr lang="en-US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9" name="Picture 8" descr="CTS-#VsThresholdTabl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25661" r="13492"/>
              <a:stretch>
                <a:fillRect/>
              </a:stretch>
            </p:blipFill>
          </mc:Choice>
          <mc:Fallback>
            <p:blipFill>
              <a:blip r:embed="rId3"/>
              <a:srcRect l="25661" r="13492"/>
              <a:stretch>
                <a:fillRect/>
              </a:stretch>
            </p:blipFill>
          </mc:Fallback>
        </mc:AlternateContent>
        <p:spPr>
          <a:xfrm>
            <a:off x="0" y="1035049"/>
            <a:ext cx="4953000" cy="58431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Backup: CTS</a:t>
            </a:r>
            <a:endParaRPr lang="en-US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7" name="Picture 6" descr="CTS-nrPEVsThreshol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36606" y="990600"/>
            <a:ext cx="8173994" cy="586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895600"/>
            <a:ext cx="7772400" cy="1362075"/>
          </a:xfrm>
        </p:spPr>
        <p:txBody>
          <a:bodyPr/>
          <a:lstStyle/>
          <a:p>
            <a:pPr algn="ctr"/>
            <a:r>
              <a:rPr lang="en-US" u="sng" smtClean="0"/>
              <a:t>OLD Backup</a:t>
            </a:r>
            <a:endParaRPr lang="en-US" u="sng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Testbeam</a:t>
            </a:r>
            <a:r>
              <a:rPr lang="de-DE" dirty="0" smtClean="0"/>
              <a:t> Setup November 2010</a:t>
            </a:r>
            <a:endParaRPr lang="de-DE" dirty="0"/>
          </a:p>
        </p:txBody>
      </p:sp>
      <p:pic>
        <p:nvPicPr>
          <p:cNvPr id="7" name="Content Placeholder 6" descr="beamline.eps"/>
          <p:cNvPicPr>
            <a:picLocks noGrp="1" noChangeAspect="1"/>
          </p:cNvPicPr>
          <p:nvPr>
            <p:ph sz="half"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-19424" b="-21555"/>
              <a:stretch>
                <a:fillRect/>
              </a:stretch>
            </p:blipFill>
          </mc:Choice>
          <mc:Fallback>
            <p:blipFill>
              <a:blip r:embed="rId3"/>
              <a:srcRect t="-19424" b="-21555"/>
              <a:stretch>
                <a:fillRect/>
              </a:stretch>
            </p:blipFill>
          </mc:Fallback>
        </mc:AlternateContent>
        <p:spPr>
          <a:xfrm>
            <a:off x="457200" y="990600"/>
            <a:ext cx="8229600" cy="3591098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" y="4495800"/>
            <a:ext cx="8229600" cy="1630363"/>
          </a:xfrm>
        </p:spPr>
        <p:txBody>
          <a:bodyPr/>
          <a:lstStyle/>
          <a:p>
            <a:r>
              <a:rPr lang="de-DE" dirty="0" err="1" smtClean="0"/>
              <a:t>Cerenkov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particle</a:t>
            </a:r>
            <a:r>
              <a:rPr lang="de-DE" dirty="0" smtClean="0"/>
              <a:t> ID</a:t>
            </a:r>
          </a:p>
          <a:p>
            <a:r>
              <a:rPr lang="de-DE" dirty="0" err="1" smtClean="0"/>
              <a:t>MicroMegas</a:t>
            </a:r>
            <a:r>
              <a:rPr lang="de-DE" dirty="0" smtClean="0"/>
              <a:t> in front of T3B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Recap: Aims of the T3B Experiment</a:t>
            </a:r>
            <a:endParaRPr lang="en-US" u="sng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8288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Information about the time structure of </a:t>
            </a:r>
            <a:r>
              <a:rPr lang="en-US" sz="2400" dirty="0" err="1" smtClean="0"/>
              <a:t>hadronic</a:t>
            </a:r>
            <a:r>
              <a:rPr lang="en-US" sz="2400" dirty="0" smtClean="0"/>
              <a:t> showers in Tungsten is crucial for the development of a CLIC HCAL</a:t>
            </a:r>
          </a:p>
          <a:p>
            <a:pPr lvl="1"/>
            <a:r>
              <a:rPr lang="en-US" sz="2000" dirty="0" smtClean="0"/>
              <a:t>The observed Time Structure depends on the active medium (sensitivity to neutrons)  </a:t>
            </a:r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smtClean="0"/>
              <a:t>Need </a:t>
            </a:r>
            <a:r>
              <a:rPr lang="en-US" sz="2000" dirty="0" err="1" smtClean="0"/>
              <a:t>scintillators</a:t>
            </a:r>
            <a:r>
              <a:rPr lang="en-US" sz="2000" dirty="0" smtClean="0"/>
              <a:t> to evaluate an analog HCAL</a:t>
            </a:r>
          </a:p>
          <a:p>
            <a:pPr lvl="1"/>
            <a:r>
              <a:rPr lang="en-US" sz="2000" dirty="0" smtClean="0"/>
              <a:t>Directly coupled </a:t>
            </a:r>
            <a:r>
              <a:rPr lang="en-US" sz="2000" dirty="0" err="1" smtClean="0"/>
              <a:t>scintillator</a:t>
            </a:r>
            <a:r>
              <a:rPr lang="en-US" sz="2000" dirty="0" smtClean="0"/>
              <a:t> tiles, read out with fast digitizers can be used for detailed measurements of the time structure of the shower</a:t>
            </a:r>
          </a:p>
          <a:p>
            <a:pPr lvl="1"/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44</a:t>
            </a:fld>
            <a:endParaRPr lang="en-US"/>
          </a:p>
        </p:txBody>
      </p:sp>
      <p:grpSp>
        <p:nvGrpSpPr>
          <p:cNvPr id="2" name="Group 11"/>
          <p:cNvGrpSpPr/>
          <p:nvPr/>
        </p:nvGrpSpPr>
        <p:grpSpPr>
          <a:xfrm>
            <a:off x="457200" y="3048000"/>
            <a:ext cx="8229600" cy="3308350"/>
            <a:chOff x="457200" y="3048000"/>
            <a:chExt cx="8229600" cy="3308350"/>
          </a:xfrm>
        </p:grpSpPr>
        <p:pic>
          <p:nvPicPr>
            <p:cNvPr id="9" name="Picture 8" descr="TileChain-Asymmetric-CompactView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1490353" y="3048000"/>
              <a:ext cx="5901047" cy="1130300"/>
            </a:xfrm>
            <a:prstGeom prst="rect">
              <a:avLst/>
            </a:prstGeom>
          </p:spPr>
        </p:pic>
        <p:sp>
          <p:nvSpPr>
            <p:cNvPr id="11" name="Content Placeholder 7"/>
            <p:cNvSpPr txBox="1">
              <a:spLocks/>
            </p:cNvSpPr>
            <p:nvPr/>
          </p:nvSpPr>
          <p:spPr>
            <a:xfrm>
              <a:off x="457200" y="4267200"/>
              <a:ext cx="8229600" cy="208915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10000"/>
            </a:bodyPr>
            <a:lstStyle/>
            <a:p>
              <a:pPr marL="742950" marR="0" lvl="1" indent="-28575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Char char="–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Construct one timing layer = one strip of tiles</a:t>
              </a:r>
            </a:p>
            <a:p>
              <a:pPr marL="742950" marR="0" lvl="1" indent="-28575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Char char="–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Run together with the CALICE AHCAL at CERN PS in November</a:t>
              </a:r>
            </a:p>
            <a:p>
              <a:pPr marL="742950" marR="0" lvl="1" indent="-28575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Char char="–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Match T3B Events to CALICE Events to obtain the shower start</a:t>
              </a:r>
            </a:p>
            <a:p>
              <a:pPr marL="742950" marR="0" lvl="1" indent="-285750" algn="ctr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742950" marR="0" lvl="1" indent="-285750" algn="ctr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Obtain first information on the timing of the lateral and longitudinal shower profile</a:t>
              </a: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</a:t>
            </a:r>
            <a:r>
              <a:rPr lang="en-US" u="sng" dirty="0" smtClean="0"/>
              <a:t> Analysis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00400" cy="365125"/>
          </a:xfrm>
        </p:spPr>
        <p:txBody>
          <a:bodyPr/>
          <a:lstStyle/>
          <a:p>
            <a:r>
              <a:rPr lang="en-US" smtClean="0"/>
              <a:t>Christian Soldner</a:t>
            </a:r>
            <a:endParaRPr lang="en-US" dirty="0"/>
          </a:p>
        </p:txBody>
      </p:sp>
      <p:pic>
        <p:nvPicPr>
          <p:cNvPr id="10" name="Picture 9" descr="Timing-TimeOfFirstHi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003300"/>
            <a:ext cx="7200900" cy="5168900"/>
          </a:xfrm>
          <a:prstGeom prst="rect">
            <a:avLst/>
          </a:prstGeom>
        </p:spPr>
      </p:pic>
      <p:pic>
        <p:nvPicPr>
          <p:cNvPr id="11" name="Picture 10" descr="Timing-TimeOfFirstHit-zoome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1003300"/>
            <a:ext cx="7200900" cy="51689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200900" y="1263134"/>
            <a:ext cx="19431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Time of First Hit: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Least biased by the incomplete calibration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Entries accumulate in a narrow region around the typical trigger time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Mean time of first hit increasing with distance from shower core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</a:t>
            </a:r>
            <a:r>
              <a:rPr lang="en-US" u="sng" dirty="0" smtClean="0"/>
              <a:t> Analysis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00400" cy="365125"/>
          </a:xfrm>
        </p:spPr>
        <p:txBody>
          <a:bodyPr/>
          <a:lstStyle/>
          <a:p>
            <a:r>
              <a:rPr lang="en-US" smtClean="0"/>
              <a:t>Christian Soldner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00900" y="1263134"/>
            <a:ext cx="19431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Time of Hit: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Additional late energy depositions above trigger threshold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Afterpulsing</a:t>
            </a:r>
            <a:r>
              <a:rPr lang="en-US" dirty="0" smtClean="0">
                <a:solidFill>
                  <a:srgbClr val="000000"/>
                </a:solidFill>
              </a:rPr>
              <a:t> contribution not yet accounted for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Time Gap: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Typical Signal Width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Software trigger waits for falling threshold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9" name="Picture 8" descr="Timing-TimeOfHi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003300"/>
            <a:ext cx="7200900" cy="5168900"/>
          </a:xfrm>
          <a:prstGeom prst="rect">
            <a:avLst/>
          </a:prstGeom>
        </p:spPr>
      </p:pic>
      <p:pic>
        <p:nvPicPr>
          <p:cNvPr id="15" name="Picture 14" descr="Timing-TimeOfHit-zoome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1003300"/>
            <a:ext cx="7200900" cy="516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T3B Framework</a:t>
            </a:r>
            <a:r>
              <a:rPr lang="en-US" u="sng" dirty="0" smtClean="0"/>
              <a:t>:</a:t>
            </a:r>
            <a:r>
              <a:rPr lang="en-US" u="sng" dirty="0" smtClean="0"/>
              <a:t> Analysis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00400" cy="365125"/>
          </a:xfrm>
        </p:spPr>
        <p:txBody>
          <a:bodyPr/>
          <a:lstStyle/>
          <a:p>
            <a:r>
              <a:rPr lang="en-US" smtClean="0"/>
              <a:t>Christian Soldner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00900" y="1263134"/>
            <a:ext cx="19431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EDep</a:t>
            </a:r>
            <a:r>
              <a:rPr lang="en-US" dirty="0" smtClean="0">
                <a:solidFill>
                  <a:srgbClr val="000000"/>
                </a:solidFill>
              </a:rPr>
              <a:t> vs. Time</a:t>
            </a:r>
          </a:p>
          <a:p>
            <a:pPr algn="ctr"/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High energy depositions are mostly within first 10-20ns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Few late </a:t>
            </a:r>
            <a:r>
              <a:rPr lang="en-US" dirty="0" err="1" smtClean="0">
                <a:solidFill>
                  <a:srgbClr val="000000"/>
                </a:solidFill>
              </a:rPr>
              <a:t>Edeps</a:t>
            </a:r>
            <a:r>
              <a:rPr lang="en-US" dirty="0" smtClean="0">
                <a:solidFill>
                  <a:srgbClr val="000000"/>
                </a:solidFill>
              </a:rPr>
              <a:t> above 1MIP, mostly below 0.5MIP 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Afterpulsing</a:t>
            </a:r>
            <a:r>
              <a:rPr lang="en-US" dirty="0" smtClean="0">
                <a:solidFill>
                  <a:srgbClr val="000000"/>
                </a:solidFill>
              </a:rPr>
              <a:t> and Saturation correction will have influence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9" name="Picture 8" descr="Timing-CountsvsEdepVsTim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990600"/>
            <a:ext cx="7200900" cy="5168900"/>
          </a:xfrm>
          <a:prstGeom prst="rect">
            <a:avLst/>
          </a:prstGeom>
        </p:spPr>
      </p:pic>
      <p:pic>
        <p:nvPicPr>
          <p:cNvPr id="15" name="Picture 14" descr="Timing-CountsvsEdepVsTime-zoome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990600"/>
            <a:ext cx="7200900" cy="516890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rot="16200000" flipV="1">
            <a:off x="-152399" y="3581399"/>
            <a:ext cx="4114800" cy="2"/>
          </a:xfrm>
          <a:prstGeom prst="line">
            <a:avLst/>
          </a:prstGeom>
          <a:ln w="539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14590" y="3214930"/>
            <a:ext cx="728610" cy="369332"/>
          </a:xfrm>
          <a:prstGeom prst="rect">
            <a:avLst/>
          </a:prstGeom>
          <a:solidFill>
            <a:schemeClr val="tx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 MIP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T3B as </a:t>
            </a:r>
            <a:r>
              <a:rPr lang="de-DE" dirty="0" err="1" smtClean="0"/>
              <a:t>parasitic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in CALICE</a:t>
            </a:r>
            <a:endParaRPr lang="de-DE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1219200"/>
            <a:ext cx="4495800" cy="4906963"/>
          </a:xfrm>
        </p:spPr>
        <p:txBody>
          <a:bodyPr>
            <a:normAutofit/>
          </a:bodyPr>
          <a:lstStyle/>
          <a:p>
            <a:r>
              <a:rPr lang="de-DE" dirty="0" smtClean="0"/>
              <a:t>T3B </a:t>
            </a:r>
            <a:r>
              <a:rPr lang="de-DE" dirty="0" err="1" smtClean="0"/>
              <a:t>Layer</a:t>
            </a:r>
            <a:r>
              <a:rPr lang="de-DE" dirty="0" smtClean="0"/>
              <a:t> </a:t>
            </a:r>
            <a:r>
              <a:rPr lang="de-DE" dirty="0" err="1" smtClean="0"/>
              <a:t>positioned</a:t>
            </a:r>
            <a:r>
              <a:rPr lang="de-DE" dirty="0" smtClean="0"/>
              <a:t> </a:t>
            </a:r>
            <a:r>
              <a:rPr lang="de-DE" dirty="0" err="1" smtClean="0"/>
              <a:t>behind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CALICE         W</a:t>
            </a:r>
            <a:r>
              <a:rPr lang="de-DE" dirty="0" smtClean="0"/>
              <a:t>-</a:t>
            </a:r>
            <a:r>
              <a:rPr lang="de-DE" dirty="0" smtClean="0"/>
              <a:t>H</a:t>
            </a:r>
            <a:r>
              <a:rPr lang="en-US" dirty="0" smtClean="0"/>
              <a:t>CAL</a:t>
            </a:r>
            <a:endParaRPr lang="de-DE" dirty="0" smtClean="0"/>
          </a:p>
          <a:p>
            <a:r>
              <a:rPr lang="de-DE" dirty="0" err="1" smtClean="0"/>
              <a:t>T</a:t>
            </a:r>
            <a:r>
              <a:rPr lang="de-DE" dirty="0" err="1" smtClean="0"/>
              <a:t>estbeam</a:t>
            </a:r>
            <a:r>
              <a:rPr lang="de-DE" dirty="0" smtClean="0"/>
              <a:t> in Nov 2010 @ </a:t>
            </a:r>
            <a:r>
              <a:rPr lang="de-DE" dirty="0" smtClean="0"/>
              <a:t>CERN </a:t>
            </a:r>
            <a:r>
              <a:rPr lang="de-DE" dirty="0" smtClean="0"/>
              <a:t>PS</a:t>
            </a:r>
            <a:endParaRPr lang="de-DE" dirty="0" smtClean="0"/>
          </a:p>
          <a:p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composition</a:t>
            </a:r>
            <a:r>
              <a:rPr lang="de-DE" dirty="0" smtClean="0"/>
              <a:t>: </a:t>
            </a:r>
            <a:r>
              <a:rPr lang="de-DE" dirty="0" err="1" smtClean="0"/>
              <a:t>Hadron</a:t>
            </a:r>
            <a:r>
              <a:rPr lang="de-DE" dirty="0" smtClean="0"/>
              <a:t> mix (</a:t>
            </a:r>
            <a:r>
              <a:rPr lang="de-DE" dirty="0" err="1" smtClean="0"/>
              <a:t>e,mu,pi,K,p</a:t>
            </a:r>
            <a:r>
              <a:rPr lang="de-DE" dirty="0" smtClean="0"/>
              <a:t>)</a:t>
            </a:r>
          </a:p>
          <a:p>
            <a:r>
              <a:rPr lang="de-DE" dirty="0" smtClean="0"/>
              <a:t>Energy </a:t>
            </a:r>
            <a:r>
              <a:rPr lang="de-DE" dirty="0" err="1" smtClean="0"/>
              <a:t>range</a:t>
            </a:r>
            <a:r>
              <a:rPr lang="de-DE" dirty="0" smtClean="0"/>
              <a:t>: 2</a:t>
            </a:r>
            <a:r>
              <a:rPr lang="de-DE" dirty="0" smtClean="0"/>
              <a:t>-10GeV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grpSp>
        <p:nvGrpSpPr>
          <p:cNvPr id="3" name="Group 17"/>
          <p:cNvGrpSpPr/>
          <p:nvPr/>
        </p:nvGrpSpPr>
        <p:grpSpPr>
          <a:xfrm>
            <a:off x="4648200" y="1524000"/>
            <a:ext cx="4224654" cy="3073400"/>
            <a:chOff x="4648200" y="1524000"/>
            <a:chExt cx="4224654" cy="3073400"/>
          </a:xfrm>
        </p:grpSpPr>
        <p:pic>
          <p:nvPicPr>
            <p:cNvPr id="20" name="Picture 19" descr="DSCF0877.JPG"/>
            <p:cNvPicPr>
              <a:picLocks noChangeAspect="1"/>
            </p:cNvPicPr>
            <p:nvPr/>
          </p:nvPicPr>
          <p:blipFill>
            <a:blip r:embed="rId2"/>
            <a:srcRect l="10159" r="12520"/>
            <a:stretch>
              <a:fillRect/>
            </a:stretch>
          </p:blipFill>
          <p:spPr>
            <a:xfrm>
              <a:off x="4648200" y="1524000"/>
              <a:ext cx="4224652" cy="3073400"/>
            </a:xfrm>
            <a:prstGeom prst="rect">
              <a:avLst/>
            </a:prstGeom>
          </p:spPr>
        </p:pic>
        <p:cxnSp>
          <p:nvCxnSpPr>
            <p:cNvPr id="21" name="Straight Arrow Connector 20"/>
            <p:cNvCxnSpPr/>
            <p:nvPr/>
          </p:nvCxnSpPr>
          <p:spPr>
            <a:xfrm rot="10800000" flipV="1">
              <a:off x="7239001" y="2667000"/>
              <a:ext cx="1633853" cy="381000"/>
            </a:xfrm>
            <a:prstGeom prst="straightConnector1">
              <a:avLst/>
            </a:prstGeom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8" name="Picture 27" descr="TileChain-Asymmetric-CompactView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648200" y="5363000"/>
            <a:ext cx="4224652" cy="809200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00400" cy="365125"/>
          </a:xfrm>
        </p:spPr>
        <p:txBody>
          <a:bodyPr/>
          <a:lstStyle/>
          <a:p>
            <a:r>
              <a:rPr lang="en-US" dirty="0" smtClean="0"/>
              <a:t>Christian </a:t>
            </a:r>
            <a:r>
              <a:rPr lang="en-US" dirty="0" err="1" smtClean="0"/>
              <a:t>Soldner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96EC875-2826-CC4E-B819-09F5DF2D31C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 descr="LayerGeomWithT3B-lowerTransparenc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113148" y="0"/>
            <a:ext cx="6964052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" name="Picture 9" descr="LayerGeomWithT3B-lowerTransparenc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9182" t="28889" r="14224" b="33333"/>
              <a:stretch>
                <a:fillRect/>
              </a:stretch>
            </p:blipFill>
          </mc:Choice>
          <mc:Fallback>
            <p:blipFill>
              <a:blip r:embed="rId3"/>
              <a:srcRect l="9182" t="28889" r="14224" b="33333"/>
              <a:stretch>
                <a:fillRect/>
              </a:stretch>
            </p:blipFill>
          </mc:Fallback>
        </mc:AlternateContent>
        <p:spPr>
          <a:xfrm>
            <a:off x="0" y="1295399"/>
            <a:ext cx="9144000" cy="444137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9600" y="76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T3B</a:t>
            </a:r>
            <a:r>
              <a:rPr kumimoji="0" lang="de-DE" sz="32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Strip Position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CALICE &lt;-&gt; T3B: Synchronisation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70037"/>
            <a:ext cx="8229600" cy="2011363"/>
          </a:xfrm>
        </p:spPr>
        <p:txBody>
          <a:bodyPr>
            <a:normAutofit/>
          </a:bodyPr>
          <a:lstStyle/>
          <a:p>
            <a:r>
              <a:rPr lang="de-DE" dirty="0" smtClean="0"/>
              <a:t>Goal: </a:t>
            </a:r>
            <a:r>
              <a:rPr lang="de-DE" dirty="0" err="1" smtClean="0"/>
              <a:t>Use</a:t>
            </a:r>
            <a:r>
              <a:rPr lang="de-DE" dirty="0" smtClean="0"/>
              <a:t> CALICE </a:t>
            </a:r>
            <a:r>
              <a:rPr lang="de-DE" dirty="0" smtClean="0"/>
              <a:t>H</a:t>
            </a:r>
            <a:r>
              <a:rPr lang="en-US" dirty="0" smtClean="0"/>
              <a:t>C</a:t>
            </a:r>
            <a:r>
              <a:rPr lang="de-DE" dirty="0" smtClean="0"/>
              <a:t>AL</a:t>
            </a:r>
            <a:r>
              <a:rPr lang="de-DE" dirty="0" smtClean="0"/>
              <a:t> </a:t>
            </a:r>
            <a:r>
              <a:rPr lang="de-DE" dirty="0" smtClean="0"/>
              <a:t>to </a:t>
            </a:r>
            <a:r>
              <a:rPr lang="de-DE" dirty="0" err="1" smtClean="0"/>
              <a:t>determine</a:t>
            </a:r>
            <a:r>
              <a:rPr lang="de-DE" dirty="0" smtClean="0"/>
              <a:t> </a:t>
            </a:r>
            <a:r>
              <a:rPr lang="de-DE" dirty="0" err="1" smtClean="0"/>
              <a:t>shower</a:t>
            </a:r>
            <a:r>
              <a:rPr lang="de-DE" dirty="0" smtClean="0"/>
              <a:t> start </a:t>
            </a:r>
            <a:r>
              <a:rPr lang="de-DE" dirty="0" err="1" smtClean="0"/>
              <a:t>information</a:t>
            </a:r>
            <a:endParaRPr lang="de-DE" dirty="0" smtClean="0"/>
          </a:p>
          <a:p>
            <a:pPr lvl="1"/>
            <a:r>
              <a:rPr lang="de-DE" dirty="0" smtClean="0"/>
              <a:t>T3B </a:t>
            </a:r>
            <a:r>
              <a:rPr lang="de-DE" dirty="0" err="1" smtClean="0"/>
              <a:t>events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to </a:t>
            </a:r>
            <a:r>
              <a:rPr lang="de-DE" dirty="0" err="1" smtClean="0"/>
              <a:t>be</a:t>
            </a:r>
            <a:r>
              <a:rPr lang="de-DE" dirty="0" smtClean="0"/>
              <a:t> in </a:t>
            </a:r>
            <a:r>
              <a:rPr lang="de-DE" dirty="0" err="1" smtClean="0"/>
              <a:t>sync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smtClean="0"/>
              <a:t>CALICE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 dirty="0"/>
          </a:p>
        </p:txBody>
      </p:sp>
      <p:pic>
        <p:nvPicPr>
          <p:cNvPr id="8" name="Picture 7" descr="Trigger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657600" y="3048000"/>
            <a:ext cx="4827420" cy="2057400"/>
          </a:xfrm>
          <a:prstGeom prst="rect">
            <a:avLst/>
          </a:prstGeom>
        </p:spPr>
      </p:pic>
      <p:pic>
        <p:nvPicPr>
          <p:cNvPr id="9" name="Picture 8" descr="Trigger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630780" y="3036569"/>
            <a:ext cx="4854240" cy="2068831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505200"/>
            <a:ext cx="8229600" cy="2667000"/>
          </a:xfrm>
        </p:spPr>
        <p:txBody>
          <a:bodyPr>
            <a:normAutofit/>
          </a:bodyPr>
          <a:lstStyle/>
          <a:p>
            <a:r>
              <a:rPr lang="de-DE" dirty="0" err="1" smtClean="0"/>
              <a:t>Trigger</a:t>
            </a:r>
            <a:r>
              <a:rPr lang="de-DE" dirty="0" smtClean="0"/>
              <a:t> </a:t>
            </a:r>
            <a:r>
              <a:rPr lang="de-DE" dirty="0" smtClean="0"/>
              <a:t>Setup:</a:t>
            </a:r>
          </a:p>
          <a:p>
            <a:pPr lvl="1"/>
            <a:r>
              <a:rPr lang="de-DE" dirty="0" smtClean="0"/>
              <a:t>CALICE </a:t>
            </a:r>
            <a:r>
              <a:rPr lang="de-DE" dirty="0" err="1" smtClean="0"/>
              <a:t>Trigger</a:t>
            </a:r>
            <a:r>
              <a:rPr lang="de-DE" dirty="0" smtClean="0"/>
              <a:t> on </a:t>
            </a:r>
            <a:br>
              <a:rPr lang="de-DE" dirty="0" smtClean="0"/>
            </a:br>
            <a:r>
              <a:rPr lang="de-DE" dirty="0" err="1" smtClean="0"/>
              <a:t>Scintilltor</a:t>
            </a:r>
            <a:r>
              <a:rPr lang="de-DE" dirty="0" smtClean="0"/>
              <a:t> </a:t>
            </a:r>
            <a:r>
              <a:rPr lang="de-DE" dirty="0" err="1" smtClean="0"/>
              <a:t>Concidence</a:t>
            </a:r>
            <a:endParaRPr lang="de-DE" dirty="0" smtClean="0"/>
          </a:p>
          <a:p>
            <a:pPr lvl="1"/>
            <a:r>
              <a:rPr lang="de-DE" dirty="0" smtClean="0"/>
              <a:t>T3B </a:t>
            </a:r>
            <a:r>
              <a:rPr lang="de-DE" dirty="0" err="1" smtClean="0"/>
              <a:t>Trigger</a:t>
            </a:r>
            <a:r>
              <a:rPr lang="de-DE" dirty="0" smtClean="0"/>
              <a:t> on </a:t>
            </a:r>
            <a:r>
              <a:rPr lang="de-DE" dirty="0" smtClean="0"/>
              <a:t>CALICE</a:t>
            </a:r>
          </a:p>
          <a:p>
            <a:pPr lvl="1"/>
            <a:r>
              <a:rPr lang="de-DE" dirty="0" smtClean="0"/>
              <a:t>T3B </a:t>
            </a:r>
            <a:r>
              <a:rPr lang="de-DE" dirty="0" err="1" smtClean="0"/>
              <a:t>monitors</a:t>
            </a:r>
            <a:r>
              <a:rPr lang="de-DE" dirty="0" smtClean="0"/>
              <a:t> </a:t>
            </a:r>
            <a:r>
              <a:rPr lang="de-DE" dirty="0" err="1" smtClean="0"/>
              <a:t>Scintillator</a:t>
            </a:r>
            <a:r>
              <a:rPr lang="de-DE" dirty="0" smtClean="0"/>
              <a:t> </a:t>
            </a:r>
            <a:r>
              <a:rPr lang="de-DE" dirty="0" err="1" smtClean="0"/>
              <a:t>Coincidence</a:t>
            </a:r>
            <a:r>
              <a:rPr lang="de-DE" dirty="0" smtClean="0"/>
              <a:t> on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channel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895600"/>
            <a:ext cx="7772400" cy="1362075"/>
          </a:xfrm>
        </p:spPr>
        <p:txBody>
          <a:bodyPr/>
          <a:lstStyle/>
          <a:p>
            <a:pPr algn="ctr"/>
            <a:r>
              <a:rPr lang="en-US" u="sng" dirty="0" smtClean="0"/>
              <a:t>Creation of an analysis framework</a:t>
            </a:r>
            <a:endParaRPr lang="en-US" u="sng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DESY, 20.01.2011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Soldner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C875-2826-CC4E-B819-09F5DF2D31C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itl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10612</TotalTime>
  <Words>2233</Words>
  <Application>Microsoft Macintosh PowerPoint</Application>
  <PresentationFormat>On-screen Show (4:3)</PresentationFormat>
  <Paragraphs>471</Paragraphs>
  <Slides>48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3" baseType="lpstr">
      <vt:lpstr>Office Theme</vt:lpstr>
      <vt:lpstr>title master</vt:lpstr>
      <vt:lpstr>Office Theme</vt:lpstr>
      <vt:lpstr>Microsoft Equation</vt:lpstr>
      <vt:lpstr>Equation</vt:lpstr>
      <vt:lpstr>First Results from T3B</vt:lpstr>
      <vt:lpstr>Outline</vt:lpstr>
      <vt:lpstr>Overview of T3B</vt:lpstr>
      <vt:lpstr>The Test Beam Setup of T3B</vt:lpstr>
      <vt:lpstr>T3B as parasitic experiment in CALICE</vt:lpstr>
      <vt:lpstr> </vt:lpstr>
      <vt:lpstr> </vt:lpstr>
      <vt:lpstr>CALICE &lt;-&gt; T3B: Synchronisation</vt:lpstr>
      <vt:lpstr>Creation of an analysis framework</vt:lpstr>
      <vt:lpstr>The T3B Analysis Framework</vt:lpstr>
      <vt:lpstr>The Analysis Framework: Overview</vt:lpstr>
      <vt:lpstr>Software Triggering</vt:lpstr>
      <vt:lpstr>T3B Framework: Trigger</vt:lpstr>
      <vt:lpstr>T3B Framework: Trigger</vt:lpstr>
      <vt:lpstr>T3B Framework: Trigger</vt:lpstr>
      <vt:lpstr>T3B Framework: Trigger</vt:lpstr>
      <vt:lpstr>T3B Framework: Trigger</vt:lpstr>
      <vt:lpstr>Waveform Rejection: Filters</vt:lpstr>
      <vt:lpstr>T3B Framework: Filter</vt:lpstr>
      <vt:lpstr>T3B Framework: Filter</vt:lpstr>
      <vt:lpstr>T3B Framework: Filter</vt:lpstr>
      <vt:lpstr>First Steps Towards Calibration</vt:lpstr>
      <vt:lpstr>T3B Framework: Calibration</vt:lpstr>
      <vt:lpstr>T3B Framework: Calibration</vt:lpstr>
      <vt:lpstr>T3B Framework: Calibration</vt:lpstr>
      <vt:lpstr>T3B Framework: Calibration</vt:lpstr>
      <vt:lpstr>T3B Framework: Calibration</vt:lpstr>
      <vt:lpstr>T3B Framework: Calibration</vt:lpstr>
      <vt:lpstr>T3B Framework: Calibration</vt:lpstr>
      <vt:lpstr>Where we want to go: Timing Analysis</vt:lpstr>
      <vt:lpstr>T3B Framework: Analysis</vt:lpstr>
      <vt:lpstr>T3B Framework: Analysis</vt:lpstr>
      <vt:lpstr>T3B Framework: Analysis</vt:lpstr>
      <vt:lpstr>T3B Framework: Analysis</vt:lpstr>
      <vt:lpstr>T3B Framework: Analysis</vt:lpstr>
      <vt:lpstr>Summary</vt:lpstr>
      <vt:lpstr>Summary</vt:lpstr>
      <vt:lpstr>Special Thanks to:</vt:lpstr>
      <vt:lpstr>Backup</vt:lpstr>
      <vt:lpstr>Backup: CTS</vt:lpstr>
      <vt:lpstr>Backup: CTS</vt:lpstr>
      <vt:lpstr>Backup: CTS</vt:lpstr>
      <vt:lpstr>OLD Backup</vt:lpstr>
      <vt:lpstr>Testbeam Setup November 2010</vt:lpstr>
      <vt:lpstr>Recap: Aims of the T3B Experiment</vt:lpstr>
      <vt:lpstr>T3B Framework: Analysis</vt:lpstr>
      <vt:lpstr>T3B Framework: Analysis</vt:lpstr>
      <vt:lpstr>T3B Framework: Analysis</vt:lpstr>
    </vt:vector>
  </TitlesOfParts>
  <Company>MPI Munich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Christian Soldner</dc:creator>
  <cp:lastModifiedBy>Christian Soldner</cp:lastModifiedBy>
  <cp:revision>337</cp:revision>
  <dcterms:created xsi:type="dcterms:W3CDTF">2011-01-17T11:07:42Z</dcterms:created>
  <dcterms:modified xsi:type="dcterms:W3CDTF">2011-01-20T10:53:26Z</dcterms:modified>
</cp:coreProperties>
</file>