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8627" autoAdjust="0"/>
  </p:normalViewPr>
  <p:slideViewPr>
    <p:cSldViewPr snapToGrid="0" snapToObjects="1">
      <p:cViewPr varScale="1">
        <p:scale>
          <a:sx n="82" d="100"/>
          <a:sy n="82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2232C-CE9F-2544-889E-02FB833A4846}" type="datetimeFigureOut">
              <a:rPr lang="ja-JP" altLang="en-US" smtClean="0"/>
              <a:t>10.12.15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BCE51-05E6-F840-8FFE-0B6F6DD1B700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F7CF3-F52D-1B47-B99F-8E1B78D09229}" type="datetimeFigureOut">
              <a:rPr lang="ja-JP" altLang="en-US" smtClean="0"/>
              <a:t>10.12.15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EBC6A-25E7-3643-A9D0-17553A72FE0B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F3F71-103B-DB48-A67F-EE453EFEC48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D84EBB-4EBF-1E49-B658-9E00AD20FE67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  <p:pic>
        <p:nvPicPr>
          <p:cNvPr id="7174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17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7179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6349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Dec. 15</a:t>
            </a:r>
            <a:r>
              <a:rPr lang="en-US" altLang="ja-JP" b="1" dirty="0" smtClean="0"/>
              <a:t>, </a:t>
            </a:r>
            <a:r>
              <a:rPr lang="en-US" altLang="ja-JP" b="1" dirty="0" smtClean="0"/>
              <a:t>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7200" y="1833515"/>
            <a:ext cx="8221095" cy="4522835"/>
          </a:xfrm>
          <a:ln>
            <a:solidFill>
              <a:srgbClr val="4F81BD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PMs</a:t>
            </a:r>
            <a:r>
              <a:rPr lang="en-US" altLang="ja-JP" dirty="0" smtClean="0">
                <a:solidFill>
                  <a:srgbClr val="000090"/>
                </a:solidFill>
              </a:rPr>
              <a:t> </a:t>
            </a:r>
            <a:r>
              <a:rPr lang="en-US" altLang="ja-JP" dirty="0" smtClean="0"/>
              <a:t>				(15 min.)</a:t>
            </a:r>
            <a:endParaRPr lang="en-US" altLang="ja-JP" dirty="0" smtClean="0"/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Preparation for the BAW-2 (Ross/Walker)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Report of visiting </a:t>
            </a:r>
            <a:r>
              <a:rPr lang="en-US" altLang="ja-JP" dirty="0" err="1" smtClean="0">
                <a:solidFill>
                  <a:srgbClr val="3366FF"/>
                </a:solidFill>
              </a:rPr>
              <a:t>Saclay</a:t>
            </a:r>
            <a:r>
              <a:rPr lang="en-US" altLang="ja-JP" dirty="0" smtClean="0">
                <a:solidFill>
                  <a:srgbClr val="3366FF"/>
                </a:solidFill>
              </a:rPr>
              <a:t> Laboratory (Yamamoto/Ross)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Communication with Industry (Yamamoto) 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General </a:t>
            </a:r>
            <a:r>
              <a:rPr lang="en-US" altLang="ja-JP" dirty="0" smtClean="0">
                <a:solidFill>
                  <a:srgbClr val="000090"/>
                </a:solidFill>
              </a:rPr>
              <a:t>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GLs</a:t>
            </a:r>
            <a:r>
              <a:rPr lang="en-US" altLang="ja-JP" dirty="0" smtClean="0">
                <a:solidFill>
                  <a:srgbClr val="000090"/>
                </a:solidFill>
              </a:rPr>
              <a:t>		(15 min.</a:t>
            </a:r>
            <a:r>
              <a:rPr lang="en-US" altLang="ja-JP" dirty="0" smtClean="0">
                <a:solidFill>
                  <a:srgbClr val="000090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Cavity Gradient	(R. </a:t>
            </a:r>
            <a:r>
              <a:rPr lang="en-US" altLang="ja-JP" dirty="0" err="1" smtClean="0">
                <a:solidFill>
                  <a:srgbClr val="3366FF"/>
                </a:solidFill>
              </a:rPr>
              <a:t>Geng</a:t>
            </a:r>
            <a:r>
              <a:rPr lang="en-US" altLang="ja-JP" dirty="0" smtClean="0">
                <a:solidFill>
                  <a:srgbClr val="3366FF"/>
                </a:solidFill>
              </a:rPr>
              <a:t> / J. </a:t>
            </a:r>
            <a:r>
              <a:rPr lang="en-US" altLang="ja-JP" dirty="0" err="1" smtClean="0">
                <a:solidFill>
                  <a:srgbClr val="3366FF"/>
                </a:solidFill>
              </a:rPr>
              <a:t>Kerby</a:t>
            </a:r>
            <a:r>
              <a:rPr lang="en-US" altLang="ja-JP" dirty="0" smtClean="0">
                <a:solidFill>
                  <a:srgbClr val="3366FF"/>
                </a:solidFill>
              </a:rPr>
              <a:t>) 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Cavity Integration  (H. </a:t>
            </a:r>
            <a:r>
              <a:rPr lang="en-US" altLang="ja-JP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dirty="0" smtClean="0">
                <a:solidFill>
                  <a:srgbClr val="3366FF"/>
                </a:solidFill>
              </a:rPr>
              <a:t> (N. Ohuchi)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Cryogenics (T. Peterson)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HLRF (S. Fukuda / C/ </a:t>
            </a:r>
            <a:r>
              <a:rPr lang="en-US" altLang="ja-JP" dirty="0" err="1" smtClean="0">
                <a:solidFill>
                  <a:srgbClr val="3366FF"/>
                </a:solidFill>
              </a:rPr>
              <a:t>Nantista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ML Integration (C. </a:t>
            </a:r>
            <a:r>
              <a:rPr lang="en-US" altLang="ja-JP" dirty="0" err="1" smtClean="0">
                <a:solidFill>
                  <a:srgbClr val="3366FF"/>
                </a:solidFill>
              </a:rPr>
              <a:t>Adolphsen</a:t>
            </a:r>
            <a:r>
              <a:rPr lang="en-US" altLang="ja-JP" dirty="0" smtClean="0">
                <a:solidFill>
                  <a:srgbClr val="3366FF"/>
                </a:solidFill>
              </a:rPr>
              <a:t>) 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Special Discussions 				(30 min.)</a:t>
            </a:r>
            <a:endParaRPr lang="en-US" altLang="ja-JP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Interim report editing   (General: Walker/ S|CRF: Yamamoto/</a:t>
            </a:r>
            <a:r>
              <a:rPr lang="en-US" altLang="ja-JP" dirty="0" err="1" smtClean="0">
                <a:solidFill>
                  <a:srgbClr val="3366FF"/>
                </a:solidFill>
              </a:rPr>
              <a:t>Kerby</a:t>
            </a:r>
            <a:r>
              <a:rPr lang="en-US" altLang="ja-JP" dirty="0" smtClean="0">
                <a:solidFill>
                  <a:srgbClr val="3366FF"/>
                </a:solidFill>
              </a:rPr>
              <a:t>/Ross)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FLASH 9 </a:t>
            </a:r>
            <a:r>
              <a:rPr lang="en-US" altLang="ja-JP" dirty="0" err="1" smtClean="0">
                <a:solidFill>
                  <a:srgbClr val="3366FF"/>
                </a:solidFill>
              </a:rPr>
              <a:t>mA</a:t>
            </a:r>
            <a:r>
              <a:rPr lang="en-US" altLang="ja-JP" dirty="0" smtClean="0">
                <a:solidFill>
                  <a:srgbClr val="3366FF"/>
                </a:solidFill>
              </a:rPr>
              <a:t> study status  (J. </a:t>
            </a:r>
            <a:r>
              <a:rPr lang="en-US" altLang="ja-JP" dirty="0" err="1" smtClean="0">
                <a:solidFill>
                  <a:srgbClr val="3366FF"/>
                </a:solidFill>
              </a:rPr>
              <a:t>Carwardine</a:t>
            </a:r>
            <a:r>
              <a:rPr lang="en-US" altLang="ja-JP" dirty="0" smtClean="0">
                <a:solidFill>
                  <a:srgbClr val="3366FF"/>
                </a:solidFill>
              </a:rPr>
              <a:t>) </a:t>
            </a:r>
            <a:r>
              <a:rPr lang="en-US" altLang="ja-JP" dirty="0" smtClean="0"/>
              <a:t>	</a:t>
            </a:r>
            <a:r>
              <a:rPr lang="en-US" altLang="ja-JP" dirty="0" smtClean="0"/>
              <a:t>	</a:t>
            </a:r>
          </a:p>
          <a:p>
            <a:pPr marL="971550" lvl="1" indent="-514350" algn="l"/>
            <a:endParaRPr lang="en-US" altLang="ja-JP" dirty="0" smtClean="0"/>
          </a:p>
          <a:p>
            <a:pPr marL="1428750" lvl="2" indent="-514350" algn="l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 related to</a:t>
            </a:r>
            <a:r>
              <a:rPr lang="en-US" altLang="ja-JP" dirty="0" smtClean="0"/>
              <a:t> SCRF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800" dirty="0" smtClean="0">
                <a:solidFill>
                  <a:srgbClr val="3366FF"/>
                </a:solidFill>
              </a:rPr>
              <a:t>Nov</a:t>
            </a:r>
            <a:r>
              <a:rPr lang="en-US" altLang="ja-JP" sz="2800" dirty="0" smtClean="0">
                <a:solidFill>
                  <a:srgbClr val="3366FF"/>
                </a:solidFill>
              </a:rPr>
              <a:t>. 17: 		</a:t>
            </a:r>
            <a:r>
              <a:rPr lang="en-US" altLang="ja-JP" sz="28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, previous</a:t>
            </a:r>
            <a:r>
              <a:rPr lang="en-US" altLang="ja-JP" sz="28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dirty="0" smtClean="0">
                <a:solidFill>
                  <a:srgbClr val="3366FF"/>
                </a:solidFill>
              </a:rPr>
              <a:t>		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Dec. 9:		</a:t>
            </a:r>
            <a:r>
              <a:rPr lang="en-US" altLang="ja-JP" sz="2800" dirty="0" smtClean="0">
                <a:solidFill>
                  <a:srgbClr val="3366FF"/>
                </a:solidFill>
              </a:rPr>
              <a:t>		PM </a:t>
            </a:r>
            <a:r>
              <a:rPr lang="en-US" altLang="ja-JP" sz="2800" dirty="0" smtClean="0">
                <a:solidFill>
                  <a:srgbClr val="3366FF"/>
                </a:solidFill>
              </a:rPr>
              <a:t>Visit CEA/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Saclay</a:t>
            </a:r>
            <a:r>
              <a:rPr lang="en-US" altLang="ja-JP" sz="2800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Dec. 15:	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dirty="0" smtClean="0">
                <a:solidFill>
                  <a:srgbClr val="3366FF"/>
                </a:solidFill>
              </a:rPr>
              <a:t>,</a:t>
            </a:r>
            <a:r>
              <a:rPr lang="en-US" altLang="ja-JP" sz="2800" dirty="0" smtClean="0">
                <a:solidFill>
                  <a:srgbClr val="3366FF"/>
                </a:solidFill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</a:rPr>
              <a:t>today !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6-7:	</a:t>
            </a:r>
            <a:r>
              <a:rPr lang="en-US" altLang="ja-JP" sz="28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dirty="0">
                <a:solidFill>
                  <a:srgbClr val="3366FF"/>
                </a:solidFill>
              </a:rPr>
              <a:t>	</a:t>
            </a:r>
            <a:r>
              <a:rPr lang="en-US" altLang="ja-JP" sz="2800" dirty="0" smtClean="0">
                <a:solidFill>
                  <a:srgbClr val="3366FF"/>
                </a:solidFill>
              </a:rPr>
              <a:t>Visit to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JLab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12:		</a:t>
            </a:r>
            <a:r>
              <a:rPr lang="en-US" altLang="ja-JP" sz="2800" dirty="0" smtClean="0">
                <a:solidFill>
                  <a:srgbClr val="3366FF"/>
                </a:solidFill>
              </a:rPr>
              <a:t>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, next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18 – 21:		BAW-2, </a:t>
            </a:r>
            <a:r>
              <a:rPr lang="en-US" altLang="ja-JP" sz="2800" dirty="0" smtClean="0">
                <a:solidFill>
                  <a:srgbClr val="3366FF"/>
                </a:solidFill>
              </a:rPr>
              <a:t>SLAC</a:t>
            </a: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Middle Feb.:		</a:t>
            </a:r>
            <a:r>
              <a:rPr lang="en-US" altLang="ja-JP" sz="2800" dirty="0">
                <a:solidFill>
                  <a:srgbClr val="008000"/>
                </a:solidFill>
              </a:rPr>
              <a:t>V</a:t>
            </a:r>
            <a:r>
              <a:rPr lang="en-US" altLang="ja-JP" sz="2800" dirty="0" smtClean="0">
                <a:solidFill>
                  <a:srgbClr val="008000"/>
                </a:solidFill>
              </a:rPr>
              <a:t>isits to Asian SCRF C/C industry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r>
              <a:rPr lang="en-US" altLang="ja-JP" sz="2400" dirty="0" smtClean="0">
                <a:solidFill>
                  <a:srgbClr val="3366FF"/>
                </a:solidFill>
              </a:rPr>
              <a:t>Feb. 28 – Mar. 3</a:t>
            </a:r>
            <a:r>
              <a:rPr lang="en-US" altLang="ja-JP" sz="2400" dirty="0" smtClean="0">
                <a:solidFill>
                  <a:srgbClr val="3366FF"/>
                </a:solidFill>
              </a:rPr>
              <a:t>:	</a:t>
            </a:r>
            <a:r>
              <a:rPr lang="en-US" altLang="ja-JP" sz="28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dirty="0" smtClean="0">
                <a:solidFill>
                  <a:srgbClr val="3366FF"/>
                </a:solidFill>
              </a:rPr>
              <a:t>TTC at INFN/Milano</a:t>
            </a:r>
            <a:r>
              <a:rPr lang="en-US" altLang="ja-JP" sz="2800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Early March :		</a:t>
            </a:r>
            <a:r>
              <a:rPr lang="en-US" altLang="ja-JP" sz="2800" dirty="0">
                <a:solidFill>
                  <a:srgbClr val="008000"/>
                </a:solidFill>
              </a:rPr>
              <a:t>V</a:t>
            </a:r>
            <a:r>
              <a:rPr lang="en-US" altLang="ja-JP" sz="2800" dirty="0" smtClean="0">
                <a:solidFill>
                  <a:srgbClr val="008000"/>
                </a:solidFill>
              </a:rPr>
              <a:t>isits to EC SCRF C/C industry</a:t>
            </a: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Later March:		Visits to </a:t>
            </a:r>
            <a:r>
              <a:rPr lang="en-US" altLang="ja-JP" sz="2800" dirty="0" err="1" smtClean="0">
                <a:solidFill>
                  <a:srgbClr val="008000"/>
                </a:solidFill>
              </a:rPr>
              <a:t>AMs</a:t>
            </a:r>
            <a:r>
              <a:rPr lang="en-US" altLang="ja-JP" sz="2800" dirty="0" smtClean="0">
                <a:solidFill>
                  <a:srgbClr val="008000"/>
                </a:solidFill>
              </a:rPr>
              <a:t> SCRF C/C industry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March 18 – 22:	GDE/ALCPG meeting, Univ. Oregon, Eugene, 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381000"/>
          </a:xfrm>
        </p:spPr>
        <p:txBody>
          <a:bodyPr/>
          <a:lstStyle/>
          <a:p>
            <a:r>
              <a:rPr lang="en-US" altLang="ja-JP" sz="3200" b="1" dirty="0" smtClean="0"/>
              <a:t>Plan for Industrial Communication</a:t>
            </a:r>
            <a:endParaRPr lang="ja-JP" altLang="en-US" sz="3200" b="1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457200" y="1143000"/>
          <a:ext cx="8229601" cy="50240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"/>
                <a:gridCol w="1459524"/>
                <a:gridCol w="5855677"/>
              </a:tblGrid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Period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Occasion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Action Items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20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IWLC-10: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GDE SCRF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Discuss</a:t>
                      </a:r>
                      <a:r>
                        <a:rPr kumimoji="1" lang="en-US" altLang="ja-JP" sz="1800" baseline="0" dirty="0" smtClean="0"/>
                        <a:t> ‘cavity and CM specification’ and industrial model, and study plan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</a:p>
                    <a:p>
                      <a:r>
                        <a:rPr kumimoji="1" lang="en-US" altLang="ja-JP" sz="1800" dirty="0" smtClean="0"/>
                        <a:t>25-26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Visit DESY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Learn</a:t>
                      </a:r>
                      <a:r>
                        <a:rPr kumimoji="1" lang="en-US" altLang="ja-JP" sz="1800" baseline="0" dirty="0" smtClean="0"/>
                        <a:t> E-XFEL cavity and </a:t>
                      </a:r>
                      <a:r>
                        <a:rPr kumimoji="1" lang="en-US" altLang="ja-JP" sz="1800" baseline="0" dirty="0" err="1" smtClean="0"/>
                        <a:t>cryomodule</a:t>
                      </a:r>
                      <a:r>
                        <a:rPr kumimoji="1" lang="en-US" altLang="ja-JP" sz="1800" baseline="0" dirty="0" smtClean="0"/>
                        <a:t> specification and procurement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Nov.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11-12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008000"/>
                          </a:solidFill>
                        </a:rPr>
                        <a:t>ILC-PAC</a:t>
                      </a:r>
                      <a:endParaRPr kumimoji="1" lang="ja-JP" alt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Report</a:t>
                      </a:r>
                      <a:r>
                        <a:rPr kumimoji="1" lang="en-US" altLang="ja-JP" sz="1800" baseline="0" dirty="0" smtClean="0"/>
                        <a:t> the study plan / preparation plan for industry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000090"/>
                          </a:solidFill>
                        </a:rPr>
                        <a:t>Dec.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rgbClr val="000090"/>
                          </a:solidFill>
                        </a:rPr>
                        <a:t>9</a:t>
                      </a:r>
                      <a:endParaRPr kumimoji="1" lang="ja-JP" alt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000090"/>
                          </a:solidFill>
                        </a:rPr>
                        <a:t>Visit </a:t>
                      </a:r>
                      <a:r>
                        <a:rPr kumimoji="1" lang="en-US" altLang="ja-JP" sz="1800" dirty="0" err="1" smtClean="0">
                          <a:solidFill>
                            <a:srgbClr val="000090"/>
                          </a:solidFill>
                        </a:rPr>
                        <a:t>Saclay</a:t>
                      </a:r>
                      <a:endParaRPr kumimoji="1" lang="ja-JP" alt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000090"/>
                          </a:solidFill>
                        </a:rPr>
                        <a:t>Learn</a:t>
                      </a:r>
                      <a:r>
                        <a:rPr kumimoji="1" lang="en-US" altLang="ja-JP" sz="1800" baseline="0" dirty="0" smtClean="0">
                          <a:solidFill>
                            <a:srgbClr val="000090"/>
                          </a:solidFill>
                        </a:rPr>
                        <a:t> E-XFEL </a:t>
                      </a:r>
                      <a:r>
                        <a:rPr kumimoji="1" lang="en-US" altLang="ja-JP" sz="1800" baseline="0" dirty="0" err="1" smtClean="0">
                          <a:solidFill>
                            <a:srgbClr val="000090"/>
                          </a:solidFill>
                        </a:rPr>
                        <a:t>cryomodule</a:t>
                      </a:r>
                      <a:r>
                        <a:rPr kumimoji="1" lang="en-US" altLang="ja-JP" sz="1800" baseline="0" dirty="0" smtClean="0">
                          <a:solidFill>
                            <a:srgbClr val="000090"/>
                          </a:solidFill>
                        </a:rPr>
                        <a:t> assembly contract:</a:t>
                      </a:r>
                    </a:p>
                    <a:p>
                      <a:r>
                        <a:rPr kumimoji="1" lang="en-US" altLang="ja-JP" sz="1800" baseline="0" dirty="0" smtClean="0">
                          <a:solidFill>
                            <a:srgbClr val="000090"/>
                          </a:solidFill>
                        </a:rPr>
                        <a:t>Hosted by  </a:t>
                      </a:r>
                      <a:r>
                        <a:rPr kumimoji="1" lang="en-US" altLang="ja-JP" sz="1800" baseline="0" dirty="0" err="1" smtClean="0">
                          <a:solidFill>
                            <a:srgbClr val="000090"/>
                          </a:solidFill>
                        </a:rPr>
                        <a:t>Saclay</a:t>
                      </a:r>
                      <a:r>
                        <a:rPr kumimoji="1" lang="en-US" altLang="ja-JP" sz="1800" baseline="0" dirty="0" smtClean="0">
                          <a:solidFill>
                            <a:srgbClr val="000090"/>
                          </a:solidFill>
                        </a:rPr>
                        <a:t> lab., and contracted by companies </a:t>
                      </a:r>
                      <a:endParaRPr kumimoji="1" lang="ja-JP" alt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Jan.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the technical specification,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and </a:t>
                      </a:r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Distribute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 it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 and to visit possible 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vendors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April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/May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Receive  responses from vendor</a:t>
                      </a: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Oct.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new cost estimate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02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BAW-2 Agenda, Jan. 18, </a:t>
            </a:r>
            <a:endParaRPr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457200" y="944863"/>
            <a:ext cx="8229600" cy="541148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altLang="ja-JP" sz="4923" b="1" dirty="0" smtClean="0">
                <a:solidFill>
                  <a:srgbClr val="3366FF"/>
                </a:solidFill>
              </a:rPr>
              <a:t>Reduced Bunch Number</a:t>
            </a:r>
          </a:p>
          <a:p>
            <a:r>
              <a:rPr lang="en-US" altLang="ja-JP" sz="5600" dirty="0" smtClean="0"/>
              <a:t>          09:00		Welcome 15'</a:t>
            </a:r>
          </a:p>
          <a:p>
            <a:r>
              <a:rPr lang="en-US" altLang="ja-JP" sz="5600" dirty="0" smtClean="0"/>
              <a:t>            			Speaker: 	Norbert </a:t>
            </a:r>
            <a:r>
              <a:rPr lang="en-US" altLang="ja-JP" sz="5600" dirty="0" err="1" smtClean="0"/>
              <a:t>Holtkamp</a:t>
            </a:r>
            <a:r>
              <a:rPr lang="en-US" altLang="ja-JP" sz="5600" dirty="0" smtClean="0"/>
              <a:t> (SLAC)</a:t>
            </a:r>
          </a:p>
          <a:p>
            <a:r>
              <a:rPr lang="en-US" altLang="ja-JP" sz="5600" dirty="0" smtClean="0"/>
              <a:t>          09:15		Top Level Change Control 15'</a:t>
            </a:r>
          </a:p>
          <a:p>
            <a:r>
              <a:rPr lang="en-US" altLang="ja-JP" sz="5600" dirty="0" smtClean="0"/>
              <a:t>            			Speaker: 	Barry </a:t>
            </a:r>
            <a:r>
              <a:rPr lang="en-US" altLang="ja-JP" sz="5600" dirty="0" err="1" smtClean="0"/>
              <a:t>Barish</a:t>
            </a:r>
            <a:r>
              <a:rPr lang="en-US" altLang="ja-JP" sz="5600" dirty="0" smtClean="0"/>
              <a:t> (GDE)</a:t>
            </a:r>
          </a:p>
          <a:p>
            <a:r>
              <a:rPr lang="en-US" altLang="ja-JP" sz="5600" dirty="0" smtClean="0"/>
              <a:t>           09:30		Overview 1h00'</a:t>
            </a:r>
          </a:p>
          <a:p>
            <a:r>
              <a:rPr lang="en-US" altLang="ja-JP" sz="5600" dirty="0" smtClean="0"/>
              <a:t>            			Speaker: 	Marc Ross (FNAL)</a:t>
            </a:r>
          </a:p>
          <a:p>
            <a:r>
              <a:rPr lang="en-US" altLang="ja-JP" sz="5600" dirty="0" smtClean="0">
                <a:solidFill>
                  <a:schemeClr val="bg1">
                    <a:lumMod val="65000"/>
                  </a:schemeClr>
                </a:solidFill>
              </a:rPr>
              <a:t>          10:30		break 30'</a:t>
            </a:r>
          </a:p>
          <a:p>
            <a:r>
              <a:rPr lang="en-US" altLang="ja-JP" sz="7200" b="1" dirty="0" smtClean="0">
                <a:solidFill>
                  <a:srgbClr val="3366FF"/>
                </a:solidFill>
              </a:rPr>
              <a:t>        </a:t>
            </a:r>
            <a:r>
              <a:rPr lang="en-US" altLang="ja-JP" sz="6400" b="1" dirty="0" smtClean="0">
                <a:solidFill>
                  <a:srgbClr val="3366FF"/>
                </a:solidFill>
              </a:rPr>
              <a:t>11:00		</a:t>
            </a:r>
            <a:r>
              <a:rPr lang="en-US" altLang="ja-JP" sz="6400" b="1" dirty="0" err="1" smtClean="0">
                <a:solidFill>
                  <a:srgbClr val="3366FF"/>
                </a:solidFill>
              </a:rPr>
              <a:t>Linac</a:t>
            </a:r>
            <a:r>
              <a:rPr lang="en-US" altLang="ja-JP" sz="6400" b="1" dirty="0" smtClean="0">
                <a:solidFill>
                  <a:srgbClr val="3366FF"/>
                </a:solidFill>
              </a:rPr>
              <a:t> KCS 45'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  			Speakers: 	Chris </a:t>
            </a:r>
            <a:r>
              <a:rPr lang="en-US" altLang="ja-JP" sz="5600" b="1" dirty="0" err="1" smtClean="0">
                <a:solidFill>
                  <a:srgbClr val="3366FF"/>
                </a:solidFill>
              </a:rPr>
              <a:t>Adolphsen</a:t>
            </a:r>
            <a:r>
              <a:rPr lang="en-US" altLang="ja-JP" sz="5600" b="1" dirty="0" smtClean="0">
                <a:solidFill>
                  <a:srgbClr val="3366FF"/>
                </a:solidFill>
              </a:rPr>
              <a:t> (SLAC) , Christopher </a:t>
            </a:r>
            <a:r>
              <a:rPr lang="en-US" altLang="ja-JP" sz="5600" b="1" dirty="0" err="1" smtClean="0">
                <a:solidFill>
                  <a:srgbClr val="3366FF"/>
                </a:solidFill>
              </a:rPr>
              <a:t>Nantista</a:t>
            </a:r>
            <a:r>
              <a:rPr lang="en-US" altLang="ja-JP" sz="5600" b="1" dirty="0" smtClean="0">
                <a:solidFill>
                  <a:srgbClr val="3366FF"/>
                </a:solidFill>
              </a:rPr>
              <a:t> (SLAC)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11:45		DRFS 45'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			Speaker: 	Shigeki Fukuda (KEK)</a:t>
            </a:r>
          </a:p>
          <a:p>
            <a:endParaRPr lang="en-US" altLang="ja-JP" sz="5600" dirty="0" smtClean="0"/>
          </a:p>
          <a:p>
            <a:r>
              <a:rPr lang="en-US" altLang="ja-JP" sz="5600" dirty="0" smtClean="0">
                <a:solidFill>
                  <a:srgbClr val="FF6600"/>
                </a:solidFill>
              </a:rPr>
              <a:t>          12:30lunch 1h30’</a:t>
            </a:r>
          </a:p>
          <a:p>
            <a:endParaRPr lang="en-US" altLang="ja-JP" sz="5600" dirty="0" smtClean="0"/>
          </a:p>
          <a:p>
            <a:r>
              <a:rPr lang="en-US" altLang="ja-JP" sz="5600" dirty="0" smtClean="0"/>
              <a:t>          14:00		DR and upgrade 1h00'</a:t>
            </a:r>
          </a:p>
          <a:p>
            <a:r>
              <a:rPr lang="en-US" altLang="ja-JP" sz="5600" dirty="0" smtClean="0"/>
              <a:t>            			Speakers: 	Susanna </a:t>
            </a:r>
            <a:r>
              <a:rPr lang="en-US" altLang="ja-JP" sz="5600" dirty="0" err="1" smtClean="0"/>
              <a:t>Guiducci</a:t>
            </a:r>
            <a:r>
              <a:rPr lang="en-US" altLang="ja-JP" sz="5600" dirty="0" smtClean="0"/>
              <a:t> (INFN) , Mark Palmer (Cornell University LEPP)</a:t>
            </a:r>
          </a:p>
          <a:p>
            <a:r>
              <a:rPr lang="en-US" altLang="ja-JP" sz="5600" dirty="0" smtClean="0"/>
              <a:t>          15:00		Bunch Compressor 20'</a:t>
            </a:r>
          </a:p>
          <a:p>
            <a:r>
              <a:rPr lang="en-US" altLang="ja-JP" sz="5600" dirty="0" smtClean="0"/>
              <a:t>            			Speaker: 	</a:t>
            </a:r>
            <a:r>
              <a:rPr lang="en-US" altLang="ja-JP" sz="5600" dirty="0" err="1" smtClean="0"/>
              <a:t>Nikolay</a:t>
            </a:r>
            <a:r>
              <a:rPr lang="en-US" altLang="ja-JP" sz="5600" dirty="0" smtClean="0"/>
              <a:t> </a:t>
            </a:r>
            <a:r>
              <a:rPr lang="en-US" altLang="ja-JP" sz="5600" dirty="0" err="1" smtClean="0"/>
              <a:t>Solyak</a:t>
            </a:r>
            <a:r>
              <a:rPr lang="en-US" altLang="ja-JP" sz="5600" dirty="0" smtClean="0"/>
              <a:t> (FNAL)</a:t>
            </a:r>
          </a:p>
          <a:p>
            <a:r>
              <a:rPr lang="en-US" altLang="ja-JP" sz="5600" dirty="0" smtClean="0">
                <a:solidFill>
                  <a:srgbClr val="A6A6A6"/>
                </a:solidFill>
              </a:rPr>
              <a:t>          15:20		break 30'</a:t>
            </a:r>
          </a:p>
          <a:p>
            <a:r>
              <a:rPr lang="en-US" altLang="ja-JP" sz="5600" dirty="0" smtClean="0"/>
              <a:t>          15:50		</a:t>
            </a:r>
            <a:r>
              <a:rPr lang="en-US" altLang="ja-JP" sz="5600" dirty="0" err="1" smtClean="0"/>
              <a:t>e</a:t>
            </a:r>
            <a:r>
              <a:rPr lang="en-US" altLang="ja-JP" sz="5600" dirty="0" smtClean="0"/>
              <a:t>- 15'</a:t>
            </a:r>
          </a:p>
          <a:p>
            <a:r>
              <a:rPr lang="en-US" altLang="ja-JP" sz="5600" dirty="0" smtClean="0"/>
              <a:t>           			 Speaker: 	Axel </a:t>
            </a:r>
            <a:r>
              <a:rPr lang="en-US" altLang="ja-JP" sz="5600" dirty="0" err="1" smtClean="0"/>
              <a:t>Brachmann</a:t>
            </a:r>
            <a:r>
              <a:rPr lang="en-US" altLang="ja-JP" sz="5600" dirty="0" smtClean="0"/>
              <a:t> (SLAC)</a:t>
            </a:r>
          </a:p>
          <a:p>
            <a:r>
              <a:rPr lang="en-US" altLang="ja-JP" sz="6400" b="1" dirty="0" smtClean="0">
                <a:solidFill>
                  <a:srgbClr val="3366FF"/>
                </a:solidFill>
              </a:rPr>
              <a:t>          16:05		</a:t>
            </a:r>
            <a:r>
              <a:rPr lang="en-US" altLang="ja-JP" sz="6400" b="1" dirty="0" err="1" smtClean="0">
                <a:solidFill>
                  <a:srgbClr val="3366FF"/>
                </a:solidFill>
              </a:rPr>
              <a:t>Cryo</a:t>
            </a:r>
            <a:r>
              <a:rPr lang="en-US" altLang="ja-JP" sz="6400" b="1" dirty="0" smtClean="0">
                <a:solidFill>
                  <a:srgbClr val="3366FF"/>
                </a:solidFill>
              </a:rPr>
              <a:t> 15'</a:t>
            </a:r>
          </a:p>
          <a:p>
            <a:r>
              <a:rPr lang="en-US" altLang="ja-JP" sz="6400" b="1" dirty="0" smtClean="0">
                <a:solidFill>
                  <a:srgbClr val="3366FF"/>
                </a:solidFill>
              </a:rPr>
              <a:t>            			Speakers: 	Tom Peterson (FNAL) , Akira Yamamoto (KEK)</a:t>
            </a:r>
          </a:p>
          <a:p>
            <a:r>
              <a:rPr lang="en-US" altLang="ja-JP" sz="5600" dirty="0" smtClean="0"/>
              <a:t>          16:20		Discussion 1h00'</a:t>
            </a:r>
            <a:endParaRPr lang="ja-JP" altLang="en-US" sz="5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SCRF Industrialization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1589"/>
          </a:xfrm>
        </p:spPr>
        <p:txBody>
          <a:bodyPr/>
          <a:lstStyle/>
          <a:p>
            <a:r>
              <a:rPr lang="en-US" altLang="ja-JP" dirty="0" smtClean="0"/>
              <a:t>BAW-2, Jan. 19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46228"/>
            <a:ext cx="8229600" cy="4979936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sz="3840" b="1" dirty="0" smtClean="0">
                <a:solidFill>
                  <a:srgbClr val="3366FF"/>
                </a:solidFill>
              </a:rPr>
              <a:t>Reduced Bunch Number</a:t>
            </a:r>
          </a:p>
          <a:p>
            <a:r>
              <a:rPr lang="en-US" altLang="ja-JP" dirty="0" smtClean="0"/>
              <a:t>    09:00		CFS 30'</a:t>
            </a:r>
          </a:p>
          <a:p>
            <a:r>
              <a:rPr lang="en-US" altLang="ja-JP" dirty="0" smtClean="0"/>
              <a:t>      			Speaker: 	Victor </a:t>
            </a:r>
            <a:r>
              <a:rPr lang="en-US" altLang="ja-JP" dirty="0" err="1" smtClean="0"/>
              <a:t>Kuchler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    09:30		Cost Impact 1h00'</a:t>
            </a:r>
          </a:p>
          <a:p>
            <a:r>
              <a:rPr lang="en-US" altLang="ja-JP" dirty="0" smtClean="0"/>
              <a:t>      			Speaker: 	Peter </a:t>
            </a:r>
            <a:r>
              <a:rPr lang="en-US" altLang="ja-JP" dirty="0" err="1" smtClean="0"/>
              <a:t>Garbincius</a:t>
            </a:r>
            <a:r>
              <a:rPr lang="en-US" altLang="ja-JP" dirty="0" smtClean="0"/>
              <a:t> (FNAL)</a:t>
            </a:r>
          </a:p>
          <a:p>
            <a:r>
              <a:rPr lang="en-US" altLang="ja-JP" dirty="0" smtClean="0">
                <a:solidFill>
                  <a:srgbClr val="A6A6A6"/>
                </a:solidFill>
              </a:rPr>
              <a:t>    10:30		break 30'</a:t>
            </a:r>
          </a:p>
          <a:p>
            <a:r>
              <a:rPr lang="en-US" altLang="ja-JP" dirty="0" smtClean="0"/>
              <a:t>    11:00		BDS at reduced beam parameters 1h30'</a:t>
            </a:r>
          </a:p>
          <a:p>
            <a:r>
              <a:rPr lang="en-US" altLang="ja-JP" dirty="0" smtClean="0"/>
              <a:t>      			Speaker: 	Andrei </a:t>
            </a:r>
            <a:r>
              <a:rPr lang="en-US" altLang="ja-JP" dirty="0" err="1" smtClean="0"/>
              <a:t>Seryi</a:t>
            </a:r>
            <a:r>
              <a:rPr lang="en-US" altLang="ja-JP" dirty="0" smtClean="0"/>
              <a:t> (John Adams Institute)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FF6600"/>
                </a:solidFill>
              </a:rPr>
              <a:t>    12:30lunch 1h30’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  14:00		Physics impact 1h30'</a:t>
            </a:r>
          </a:p>
          <a:p>
            <a:r>
              <a:rPr lang="en-US" altLang="ja-JP" dirty="0" smtClean="0"/>
              <a:t>      			Speaker: 	Jim </a:t>
            </a:r>
            <a:r>
              <a:rPr lang="en-US" altLang="ja-JP" dirty="0" err="1" smtClean="0"/>
              <a:t>Brau</a:t>
            </a:r>
            <a:r>
              <a:rPr lang="en-US" altLang="ja-JP" dirty="0" smtClean="0"/>
              <a:t> (U. Oregon)</a:t>
            </a:r>
          </a:p>
          <a:p>
            <a:r>
              <a:rPr lang="en-US" altLang="ja-JP" dirty="0" smtClean="0">
                <a:solidFill>
                  <a:srgbClr val="A6A6A6"/>
                </a:solidFill>
              </a:rPr>
              <a:t>    15:30		break 30'</a:t>
            </a:r>
          </a:p>
          <a:p>
            <a:r>
              <a:rPr lang="en-US" altLang="ja-JP" dirty="0" smtClean="0"/>
              <a:t>    16:00		Summary / discussion 1h30'</a:t>
            </a:r>
          </a:p>
          <a:p>
            <a:r>
              <a:rPr lang="en-US" altLang="ja-JP" dirty="0" smtClean="0"/>
              <a:t>      			Speaker: 	Nicholas Walker (DESY)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6</a:t>
            </a:fld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669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BAW-2, Jan. 20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91332"/>
            <a:ext cx="8229600" cy="5365018"/>
          </a:xfrm>
        </p:spPr>
        <p:txBody>
          <a:bodyPr>
            <a:noAutofit/>
          </a:bodyPr>
          <a:lstStyle/>
          <a:p>
            <a:r>
              <a:rPr lang="en-US" altLang="ja-JP" sz="1600" b="1" dirty="0" smtClean="0">
                <a:solidFill>
                  <a:srgbClr val="3366FF"/>
                </a:solidFill>
              </a:rPr>
              <a:t>Positron Source Relocation</a:t>
            </a:r>
          </a:p>
          <a:p>
            <a:r>
              <a:rPr lang="en-US" altLang="ja-JP" sz="1200" dirty="0" smtClean="0"/>
              <a:t>    09:00		Overview and Layout 45'</a:t>
            </a:r>
          </a:p>
          <a:p>
            <a:r>
              <a:rPr lang="en-US" altLang="ja-JP" sz="1200" dirty="0" smtClean="0"/>
              <a:t>      		Speaker: 	Ewan Paterson (SLAC)</a:t>
            </a:r>
          </a:p>
          <a:p>
            <a:r>
              <a:rPr lang="en-US" altLang="ja-JP" sz="1200" dirty="0" smtClean="0"/>
              <a:t>    09:45		Positron system performance 45'</a:t>
            </a:r>
          </a:p>
          <a:p>
            <a:r>
              <a:rPr lang="en-US" altLang="ja-JP" sz="1200" dirty="0" smtClean="0"/>
              <a:t>      		Speaker: 	</a:t>
            </a:r>
            <a:r>
              <a:rPr lang="en-US" altLang="ja-JP" sz="1200" dirty="0" err="1" smtClean="0"/>
              <a:t>Gai</a:t>
            </a:r>
            <a:endParaRPr lang="en-US" altLang="ja-JP" sz="1200" dirty="0" smtClean="0"/>
          </a:p>
          <a:p>
            <a:r>
              <a:rPr lang="en-US" altLang="ja-JP" sz="1200" dirty="0" smtClean="0">
                <a:solidFill>
                  <a:srgbClr val="A6A6A6"/>
                </a:solidFill>
              </a:rPr>
              <a:t>    10:30		break 30'</a:t>
            </a:r>
          </a:p>
          <a:p>
            <a:r>
              <a:rPr lang="en-US" altLang="ja-JP" sz="1200" dirty="0" smtClean="0"/>
              <a:t>    11:00		DRFS operation at lower gradient (10Hz) 30'</a:t>
            </a:r>
          </a:p>
          <a:p>
            <a:r>
              <a:rPr lang="en-US" altLang="ja-JP" sz="1200" dirty="0" smtClean="0"/>
              <a:t>      		Speaker: 	Shigeki Fukuda (KEK)</a:t>
            </a:r>
          </a:p>
          <a:p>
            <a:r>
              <a:rPr lang="en-US" altLang="ja-JP" sz="1200" dirty="0" smtClean="0"/>
              <a:t>    11:30		KCS operation at lower gradient (10Hz) 30'</a:t>
            </a:r>
          </a:p>
          <a:p>
            <a:r>
              <a:rPr lang="en-US" altLang="ja-JP" sz="1200" dirty="0" smtClean="0"/>
              <a:t>      		Speakers: 	Chris </a:t>
            </a:r>
            <a:r>
              <a:rPr lang="en-US" altLang="ja-JP" sz="1200" dirty="0" err="1" smtClean="0"/>
              <a:t>Adolphsen</a:t>
            </a:r>
            <a:r>
              <a:rPr lang="en-US" altLang="ja-JP" sz="1200" dirty="0" smtClean="0"/>
              <a:t> (SLAC) , Christopher </a:t>
            </a:r>
            <a:r>
              <a:rPr lang="en-US" altLang="ja-JP" sz="1200" dirty="0" err="1" smtClean="0"/>
              <a:t>Nantista</a:t>
            </a:r>
            <a:r>
              <a:rPr lang="en-US" altLang="ja-JP" sz="1200" dirty="0" smtClean="0"/>
              <a:t> (SLAC)</a:t>
            </a:r>
          </a:p>
          <a:p>
            <a:r>
              <a:rPr lang="en-US" altLang="ja-JP" sz="1200" dirty="0" smtClean="0"/>
              <a:t>    12:00		CFS for 10 Hz 30'</a:t>
            </a:r>
          </a:p>
          <a:p>
            <a:r>
              <a:rPr lang="en-US" altLang="ja-JP" sz="1200" dirty="0" smtClean="0"/>
              <a:t>      		Speaker: 	Victor </a:t>
            </a:r>
            <a:r>
              <a:rPr lang="en-US" altLang="ja-JP" sz="1200" dirty="0" err="1" smtClean="0"/>
              <a:t>Kuchler</a:t>
            </a:r>
            <a:r>
              <a:rPr lang="en-US" altLang="ja-JP" sz="1200" dirty="0" smtClean="0"/>
              <a:t> (</a:t>
            </a:r>
            <a:r>
              <a:rPr lang="en-US" altLang="ja-JP" sz="1200" dirty="0" err="1" smtClean="0"/>
              <a:t>Fermilab</a:t>
            </a:r>
            <a:r>
              <a:rPr lang="en-US" altLang="ja-JP" sz="1200" dirty="0" smtClean="0"/>
              <a:t>)</a:t>
            </a:r>
          </a:p>
          <a:p>
            <a:r>
              <a:rPr lang="en-US" altLang="ja-JP" sz="1200" dirty="0" smtClean="0"/>
              <a:t>   		</a:t>
            </a:r>
            <a:r>
              <a:rPr lang="en-US" altLang="ja-JP" sz="1200" dirty="0" smtClean="0">
                <a:solidFill>
                  <a:srgbClr val="FF6600"/>
                </a:solidFill>
              </a:rPr>
              <a:t> 12:30lunch 1h30'</a:t>
            </a:r>
          </a:p>
          <a:p>
            <a:r>
              <a:rPr lang="en-US" altLang="ja-JP" sz="1200" dirty="0" smtClean="0"/>
              <a:t>    14:00		DR @ 10 Hz 30'</a:t>
            </a:r>
          </a:p>
          <a:p>
            <a:r>
              <a:rPr lang="en-US" altLang="ja-JP" sz="1200" dirty="0" smtClean="0"/>
              <a:t>      		Speakers: 	Susanna </a:t>
            </a:r>
            <a:r>
              <a:rPr lang="en-US" altLang="ja-JP" sz="1200" dirty="0" err="1" smtClean="0"/>
              <a:t>Guiducci</a:t>
            </a:r>
            <a:r>
              <a:rPr lang="en-US" altLang="ja-JP" sz="1200" dirty="0" smtClean="0"/>
              <a:t> (INFN) , Mark Palmer (Cornell University LEPP)</a:t>
            </a:r>
          </a:p>
          <a:p>
            <a:r>
              <a:rPr lang="en-US" altLang="ja-JP" sz="1200" dirty="0" smtClean="0"/>
              <a:t>    14:30		Source @ 10 Hz 30'</a:t>
            </a:r>
          </a:p>
          <a:p>
            <a:r>
              <a:rPr lang="en-US" altLang="ja-JP" sz="1200" dirty="0" smtClean="0"/>
              <a:t>      		Speaker: 	Axel </a:t>
            </a:r>
            <a:r>
              <a:rPr lang="en-US" altLang="ja-JP" sz="1200" dirty="0" err="1" smtClean="0"/>
              <a:t>Brachmann</a:t>
            </a:r>
            <a:r>
              <a:rPr lang="en-US" altLang="ja-JP" sz="1200" dirty="0" smtClean="0"/>
              <a:t> (SLAC)</a:t>
            </a:r>
          </a:p>
          <a:p>
            <a:r>
              <a:rPr lang="en-US" altLang="ja-JP" sz="1200" dirty="0" smtClean="0"/>
              <a:t>    15:00		Alternate pulse operation in electron Main </a:t>
            </a:r>
            <a:r>
              <a:rPr lang="en-US" altLang="ja-JP" sz="1200" dirty="0" err="1" smtClean="0"/>
              <a:t>Linac</a:t>
            </a:r>
            <a:r>
              <a:rPr lang="en-US" altLang="ja-JP" sz="1200" dirty="0" smtClean="0"/>
              <a:t> 30'</a:t>
            </a:r>
          </a:p>
          <a:p>
            <a:r>
              <a:rPr lang="en-US" altLang="ja-JP" sz="1200" dirty="0" smtClean="0"/>
              <a:t>      		Speaker: 	Kiyoshi Kubo (KEK)</a:t>
            </a:r>
          </a:p>
          <a:p>
            <a:r>
              <a:rPr lang="en-US" altLang="ja-JP" sz="1200" dirty="0" smtClean="0">
                <a:solidFill>
                  <a:srgbClr val="A6A6A6"/>
                </a:solidFill>
              </a:rPr>
              <a:t>    15:30		break 30'</a:t>
            </a:r>
          </a:p>
          <a:p>
            <a:r>
              <a:rPr lang="en-US" altLang="ja-JP" sz="1200" dirty="0" smtClean="0"/>
              <a:t>    16:00		Cost implications 1h00'</a:t>
            </a:r>
          </a:p>
          <a:p>
            <a:r>
              <a:rPr lang="en-US" altLang="ja-JP" sz="1200" dirty="0" smtClean="0"/>
              <a:t>      		Speaker: 	Peter </a:t>
            </a:r>
            <a:r>
              <a:rPr lang="en-US" altLang="ja-JP" sz="1200" dirty="0" err="1" smtClean="0"/>
              <a:t>Garbincius</a:t>
            </a:r>
            <a:r>
              <a:rPr lang="en-US" altLang="ja-JP" sz="1200" dirty="0" smtClean="0"/>
              <a:t> (FNAL)</a:t>
            </a:r>
          </a:p>
          <a:p>
            <a:r>
              <a:rPr lang="en-US" altLang="ja-JP" sz="1200" dirty="0" smtClean="0"/>
              <a:t>    17:00		Discussion 30'</a:t>
            </a:r>
            <a:endParaRPr lang="ja-JP" altLang="en-US" sz="12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7</a:t>
            </a:fld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BAW-2, Jan. 21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b="1" dirty="0" smtClean="0">
                <a:solidFill>
                  <a:srgbClr val="3366FF"/>
                </a:solidFill>
              </a:rPr>
              <a:t>Positron Source Relocation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  09:00		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R &amp; D 30'</a:t>
            </a:r>
          </a:p>
          <a:p>
            <a:r>
              <a:rPr lang="en-US" altLang="ja-JP" dirty="0" smtClean="0"/>
              <a:t>      			Speaker: 	Jim Clarke (STFC </a:t>
            </a:r>
            <a:r>
              <a:rPr lang="en-US" altLang="ja-JP" dirty="0" err="1" smtClean="0"/>
              <a:t>Daresbury</a:t>
            </a:r>
            <a:r>
              <a:rPr lang="en-US" altLang="ja-JP" dirty="0" smtClean="0"/>
              <a:t> Lab)</a:t>
            </a:r>
          </a:p>
          <a:p>
            <a:r>
              <a:rPr lang="en-US" altLang="ja-JP" dirty="0" smtClean="0"/>
              <a:t>    09:30		Physics performance issues 1h00'</a:t>
            </a:r>
          </a:p>
          <a:p>
            <a:r>
              <a:rPr lang="en-US" altLang="ja-JP" dirty="0" smtClean="0"/>
              <a:t>      			Speaker: 	Jim </a:t>
            </a:r>
            <a:r>
              <a:rPr lang="en-US" altLang="ja-JP" dirty="0" err="1" smtClean="0"/>
              <a:t>Brau</a:t>
            </a:r>
            <a:r>
              <a:rPr lang="en-US" altLang="ja-JP" dirty="0" smtClean="0"/>
              <a:t> (U. Oregon)</a:t>
            </a:r>
          </a:p>
          <a:p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    10:30coffee 30'</a:t>
            </a:r>
          </a:p>
          <a:p>
            <a:r>
              <a:rPr lang="en-US" altLang="ja-JP" dirty="0" smtClean="0"/>
              <a:t>    11:00		Summary / discussion 1h30'</a:t>
            </a:r>
          </a:p>
          <a:p>
            <a:r>
              <a:rPr lang="en-US" altLang="ja-JP" dirty="0" smtClean="0"/>
              <a:t>      			Speaker: 	Nicholas Walker (DESY)</a:t>
            </a:r>
          </a:p>
          <a:p>
            <a:r>
              <a:rPr lang="en-US" altLang="ja-JP" dirty="0" smtClean="0"/>
              <a:t>    </a:t>
            </a:r>
          </a:p>
          <a:p>
            <a:r>
              <a:rPr lang="en-US" altLang="ja-JP" dirty="0" smtClean="0">
                <a:solidFill>
                  <a:srgbClr val="FF6600"/>
                </a:solidFill>
              </a:rPr>
              <a:t>12:30Lunch and close 1h00'</a:t>
            </a:r>
            <a:endParaRPr lang="ja-JP" altLang="en-US" dirty="0">
              <a:solidFill>
                <a:srgbClr val="FF66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10-12-15,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t>8</a:t>
            </a:fld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1295</Words>
  <Application>Microsoft Macintosh PowerPoint</Application>
  <PresentationFormat>画面に合わせる (4:3)</PresentationFormat>
  <Paragraphs>161</Paragraphs>
  <Slides>8</Slides>
  <Notes>0</Notes>
  <HiddenSlides>1</HiddenSlides>
  <MMClips>0</MMClips>
  <ScaleCrop>false</ScaleCrop>
  <HeadingPairs>
    <vt:vector size="4" baseType="variant"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テーマ</vt:lpstr>
      <vt:lpstr>11_Blank Presentation</vt:lpstr>
      <vt:lpstr>スライド 1</vt:lpstr>
      <vt:lpstr>SCRF Monthly WebEx Meeting Dec. 15, 2010</vt:lpstr>
      <vt:lpstr>Schedule related to SCRF</vt:lpstr>
      <vt:lpstr>Plan for Industrial Communication</vt:lpstr>
      <vt:lpstr>BAW-2 Agenda, Jan. 18, </vt:lpstr>
      <vt:lpstr>BAW-2, Jan. 19</vt:lpstr>
      <vt:lpstr>BAW-2, Jan. 20</vt:lpstr>
      <vt:lpstr>BAW-2, Jan. 21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Yamamoto Akira</dc:creator>
  <cp:lastModifiedBy>Yamamoto Akira</cp:lastModifiedBy>
  <cp:revision>1</cp:revision>
  <dcterms:created xsi:type="dcterms:W3CDTF">2010-12-15T11:21:09Z</dcterms:created>
  <dcterms:modified xsi:type="dcterms:W3CDTF">2010-12-15T12:43:50Z</dcterms:modified>
</cp:coreProperties>
</file>