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0" r:id="rId2"/>
    <p:sldId id="264" r:id="rId3"/>
    <p:sldId id="266" r:id="rId4"/>
    <p:sldId id="268" r:id="rId5"/>
    <p:sldId id="269" r:id="rId6"/>
    <p:sldId id="270" r:id="rId7"/>
    <p:sldId id="271" r:id="rId8"/>
    <p:sldId id="272" r:id="rId9"/>
    <p:sldId id="283" r:id="rId10"/>
    <p:sldId id="282" r:id="rId11"/>
    <p:sldId id="279" r:id="rId12"/>
    <p:sldId id="258" r:id="rId13"/>
    <p:sldId id="260" r:id="rId14"/>
    <p:sldId id="273" r:id="rId15"/>
    <p:sldId id="274" r:id="rId16"/>
    <p:sldId id="284" r:id="rId17"/>
    <p:sldId id="277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86975A84-9644-451A-A9A9-439B95F92E5E}" type="datetimeFigureOut">
              <a:rPr lang="en-US"/>
              <a:pPr/>
              <a:t>12/16/2010</a:t>
            </a:fld>
            <a:endParaRPr lang="en-US"/>
          </a:p>
        </p:txBody>
      </p:sp>
      <p:sp>
        <p:nvSpPr>
          <p:cNvPr id="2355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5AA6AB9-A66D-459B-A6D7-87592E6DD3D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3886200" y="8688388"/>
            <a:ext cx="2971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14" tIns="46157" rIns="92314" bIns="46157" anchor="b"/>
          <a:lstStyle/>
          <a:p>
            <a:pPr algn="r" defTabSz="922338" eaLnBrk="0" hangingPunct="0"/>
            <a:fld id="{F5F5B3BB-45EB-4FFD-A94B-2713D47282A2}" type="slidenum">
              <a:rPr lang="en-US" sz="1200">
                <a:latin typeface="Times" pitchFamily="18" charset="0"/>
                <a:ea typeface="ＭＳ Ｐゴシック" pitchFamily="34" charset="-128"/>
              </a:rPr>
              <a:pPr algn="r" defTabSz="922338" eaLnBrk="0" hangingPunct="0"/>
              <a:t>2</a:t>
            </a:fld>
            <a:endParaRPr lang="en-US" sz="1200"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2457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3213"/>
          </a:xfrm>
        </p:spPr>
        <p:txBody>
          <a:bodyPr lIns="92314" tIns="46157" rIns="92314" bIns="46157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42D80BD-9576-4923-A4E5-A5FF1FC86841}" type="slidenum">
              <a:rPr lang="en-US" sz="1200"/>
              <a:pPr algn="r"/>
              <a:t>3</a:t>
            </a:fld>
            <a:endParaRPr lang="en-US" sz="1200"/>
          </a:p>
        </p:txBody>
      </p:sp>
      <p:sp>
        <p:nvSpPr>
          <p:cNvPr id="276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2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GB"/>
          </a:p>
        </p:txBody>
      </p:sp>
      <p:sp>
        <p:nvSpPr>
          <p:cNvPr id="276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E2CD473-66DD-4675-BC8D-D9F9B9A23121}" type="slidenum">
              <a:rPr lang="en-US" sz="1200">
                <a:cs typeface="Arial" charset="0"/>
              </a:rPr>
              <a:pPr algn="r"/>
              <a:t>3</a:t>
            </a:fld>
            <a:endParaRPr lang="en-US" sz="120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C1375-2D05-402A-BABF-AD77F2D49A50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92CDD-8B94-4AFB-B121-2BC966AB7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D50D-F736-4982-9EBF-7B3E808C77BD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75F36-6F43-40A1-B2EC-41BD7E3EF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20AE5-C1AA-4AC3-A370-A7C64E4B5223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3FA69-9D82-4282-9E6B-B95B4AC3B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CA5BA-0E4A-4089-9A30-18344AC4320D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F7E77-56AA-4231-858F-33F127D43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507CF-FE6A-48B0-BC5B-2569B7597479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CA846-34DA-44BD-B670-B4D4E73A1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A421E-72F5-414B-8B20-2B5E36EFF953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87943-C9CE-49C8-82F8-63A8A8D6E6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0C5F0-2268-438D-A0F0-5C876F2A0626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8129C-31D3-46F5-9D45-2A2B8A241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3350D-7290-4350-ABD0-D03146D7B940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8AF2D-5EEB-4B44-B657-C20E9365D9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FFAD3-3475-4E8D-A94E-32AFA42B240D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0B645-0808-4F96-9796-17398A7F7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B4B1E-0A7C-41CF-9B4C-423B4EF5BD75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4E6A1-7FC8-4FAB-8C38-5C95FC4B60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6962E-D616-46D8-BFA6-C33F8EACDEF1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239D8-8AE5-4481-98BE-065DEE0ADD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2D2E22-9920-4546-B753-ACF56759987A}" type="datetimeFigureOut">
              <a:rPr lang="en-US"/>
              <a:pPr>
                <a:defRPr/>
              </a:pPr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B6DEA10-036C-4D76-97CD-6525E698BC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wmf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9.png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900113" y="1125538"/>
            <a:ext cx="7345362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  <a:buFontTx/>
              <a:buChar char="•"/>
            </a:pPr>
            <a:r>
              <a:rPr lang="en-US" sz="2400"/>
              <a:t> Simulations of Random Vibrations of large reinforced concrete structure.</a:t>
            </a:r>
          </a:p>
          <a:p>
            <a:pPr>
              <a:lnSpc>
                <a:spcPct val="130000"/>
              </a:lnSpc>
              <a:spcBef>
                <a:spcPct val="50000"/>
              </a:spcBef>
              <a:buFontTx/>
              <a:buChar char="•"/>
            </a:pPr>
            <a:r>
              <a:rPr lang="en-US" sz="2400"/>
              <a:t> Development of models: FEM and Analytical</a:t>
            </a:r>
          </a:p>
          <a:p>
            <a:pPr>
              <a:lnSpc>
                <a:spcPct val="130000"/>
              </a:lnSpc>
              <a:spcBef>
                <a:spcPct val="50000"/>
              </a:spcBef>
              <a:buFontTx/>
              <a:buChar char="•"/>
            </a:pPr>
            <a:r>
              <a:rPr lang="en-US" sz="2400"/>
              <a:t> Benchmark with existing, measurable structures</a:t>
            </a:r>
          </a:p>
          <a:p>
            <a:pPr>
              <a:lnSpc>
                <a:spcPct val="130000"/>
              </a:lnSpc>
              <a:spcBef>
                <a:spcPct val="50000"/>
              </a:spcBef>
              <a:buFontTx/>
              <a:buChar char="•"/>
            </a:pPr>
            <a:r>
              <a:rPr lang="en-US" sz="2400"/>
              <a:t> Extrapolation to the ILC case : THE PLATFORM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pla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3688" y="115888"/>
            <a:ext cx="4668837" cy="3792537"/>
          </a:xfrm>
          <a:prstGeom prst="rect">
            <a:avLst/>
          </a:prstGeom>
          <a:noFill/>
        </p:spPr>
      </p:pic>
      <p:pic>
        <p:nvPicPr>
          <p:cNvPr id="44035" name="Picture 3" descr="plat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81375" y="3949700"/>
            <a:ext cx="3033713" cy="2465388"/>
          </a:xfrm>
          <a:prstGeom prst="rect">
            <a:avLst/>
          </a:prstGeom>
          <a:noFill/>
        </p:spPr>
      </p:pic>
      <p:pic>
        <p:nvPicPr>
          <p:cNvPr id="44036" name="Picture 4" descr="plat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7000" y="3990975"/>
            <a:ext cx="2971800" cy="2414588"/>
          </a:xfrm>
          <a:prstGeom prst="rect">
            <a:avLst/>
          </a:prstGeom>
          <a:noFill/>
        </p:spPr>
      </p:pic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612775" y="2273300"/>
            <a:ext cx="1339850" cy="56832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38" name="Line 6"/>
          <p:cNvSpPr>
            <a:spLocks noChangeShapeType="1"/>
          </p:cNvSpPr>
          <p:nvPr/>
        </p:nvSpPr>
        <p:spPr bwMode="auto">
          <a:xfrm flipV="1">
            <a:off x="2257425" y="2081213"/>
            <a:ext cx="2147888" cy="78105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3133725" y="2459038"/>
            <a:ext cx="852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20 m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782638" y="2559050"/>
            <a:ext cx="852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18 m</a:t>
            </a: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420688" y="1414463"/>
            <a:ext cx="852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2 m</a:t>
            </a:r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631825" y="1774825"/>
            <a:ext cx="7938" cy="417513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815975" y="3106738"/>
            <a:ext cx="343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Reinforced concrete Slab</a:t>
            </a:r>
          </a:p>
        </p:txBody>
      </p:sp>
      <p:pic>
        <p:nvPicPr>
          <p:cNvPr id="44044" name="Image 7" descr="bottom iso view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18100" y="176213"/>
            <a:ext cx="3375025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5" name="ZoneTexte 9"/>
          <p:cNvSpPr txBox="1">
            <a:spLocks noChangeArrowheads="1"/>
          </p:cNvSpPr>
          <p:nvPr/>
        </p:nvSpPr>
        <p:spPr bwMode="auto">
          <a:xfrm>
            <a:off x="5216525" y="3160713"/>
            <a:ext cx="3282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400">
                <a:latin typeface="Helvetica" pitchFamily="34" charset="0"/>
                <a:ea typeface="ＭＳ Ｐゴシック" pitchFamily="34" charset="-128"/>
                <a:cs typeface="Arial" charset="0"/>
              </a:rPr>
              <a:t>Four support lines for 4’000 tons each</a:t>
            </a:r>
          </a:p>
        </p:txBody>
      </p:sp>
      <p:pic>
        <p:nvPicPr>
          <p:cNvPr id="44046" name="Image 5" descr="eps.tif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67475" y="3894138"/>
            <a:ext cx="26765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7" name="ZoneTexte 9"/>
          <p:cNvSpPr txBox="1">
            <a:spLocks noChangeArrowheads="1"/>
          </p:cNvSpPr>
          <p:nvPr/>
        </p:nvSpPr>
        <p:spPr bwMode="auto">
          <a:xfrm>
            <a:off x="6623050" y="6065838"/>
            <a:ext cx="2314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400">
                <a:latin typeface="Helvetica" pitchFamily="34" charset="0"/>
                <a:ea typeface="ＭＳ Ｐゴシック" pitchFamily="34" charset="-128"/>
                <a:cs typeface="Arial" charset="0"/>
              </a:rPr>
              <a:t>10kt Anti-seismic supports</a:t>
            </a:r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107950" y="5648325"/>
            <a:ext cx="28940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Steel plate 30 mm at the bottom</a:t>
            </a:r>
          </a:p>
        </p:txBody>
      </p:sp>
      <p:sp>
        <p:nvSpPr>
          <p:cNvPr id="44049" name="Rectangle 17"/>
          <p:cNvSpPr>
            <a:spLocks noChangeArrowheads="1"/>
          </p:cNvSpPr>
          <p:nvPr/>
        </p:nvSpPr>
        <p:spPr bwMode="auto">
          <a:xfrm>
            <a:off x="3570288" y="5713413"/>
            <a:ext cx="22748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Steel re-bars 16mm</a:t>
            </a:r>
            <a:r>
              <a:rPr lang="en-US" baseline="300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44050" name="Text Box 18"/>
          <p:cNvSpPr txBox="1">
            <a:spLocks noChangeArrowheads="1"/>
          </p:cNvSpPr>
          <p:nvPr/>
        </p:nvSpPr>
        <p:spPr bwMode="auto">
          <a:xfrm>
            <a:off x="1279525" y="390525"/>
            <a:ext cx="2476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Total mass 1800 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1"/>
          <p:cNvSpPr txBox="1">
            <a:spLocks noGrp="1"/>
          </p:cNvSpPr>
          <p:nvPr/>
        </p:nvSpPr>
        <p:spPr bwMode="auto">
          <a:xfrm>
            <a:off x="8656638" y="6559550"/>
            <a:ext cx="411162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2398AF5E-E6BB-47BA-A1B5-1E102361F618}" type="slidenum">
              <a:rPr lang="en-US" sz="1000"/>
              <a:pPr/>
              <a:t>11</a:t>
            </a:fld>
            <a:endParaRPr lang="en-US" sz="1000"/>
          </a:p>
        </p:txBody>
      </p:sp>
      <p:sp>
        <p:nvSpPr>
          <p:cNvPr id="40963" name="Rectangle 5"/>
          <p:cNvSpPr>
            <a:spLocks noChangeArrowheads="1"/>
          </p:cNvSpPr>
          <p:nvPr/>
        </p:nvSpPr>
        <p:spPr bwMode="auto">
          <a:xfrm>
            <a:off x="2994025" y="87313"/>
            <a:ext cx="38766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3366FF"/>
                </a:solidFill>
              </a:rPr>
              <a:t>Random vibrations study</a:t>
            </a:r>
          </a:p>
        </p:txBody>
      </p:sp>
      <p:pic>
        <p:nvPicPr>
          <p:cNvPr id="40964" name="Picture 8"/>
          <p:cNvPicPr>
            <a:picLocks noChangeAspect="1" noChangeArrowheads="1"/>
          </p:cNvPicPr>
          <p:nvPr/>
        </p:nvPicPr>
        <p:blipFill>
          <a:blip r:embed="rId3"/>
          <a:srcRect t="65691"/>
          <a:stretch>
            <a:fillRect/>
          </a:stretch>
        </p:blipFill>
        <p:spPr bwMode="auto">
          <a:xfrm>
            <a:off x="107950" y="1268413"/>
            <a:ext cx="26670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Text Box 10"/>
          <p:cNvSpPr txBox="1">
            <a:spLocks noChangeArrowheads="1"/>
          </p:cNvSpPr>
          <p:nvPr/>
        </p:nvSpPr>
        <p:spPr bwMode="auto">
          <a:xfrm>
            <a:off x="5651500" y="1557338"/>
            <a:ext cx="52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0966" name="Text Box 11"/>
          <p:cNvSpPr txBox="1">
            <a:spLocks noChangeArrowheads="1"/>
          </p:cNvSpPr>
          <p:nvPr/>
        </p:nvSpPr>
        <p:spPr bwMode="auto">
          <a:xfrm>
            <a:off x="2627313" y="1628775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=</a:t>
            </a:r>
          </a:p>
        </p:txBody>
      </p:sp>
      <p:grpSp>
        <p:nvGrpSpPr>
          <p:cNvPr id="40967" name="Group 36"/>
          <p:cNvGrpSpPr>
            <a:grpSpLocks/>
          </p:cNvGrpSpPr>
          <p:nvPr/>
        </p:nvGrpSpPr>
        <p:grpSpPr bwMode="auto">
          <a:xfrm>
            <a:off x="6156325" y="1196975"/>
            <a:ext cx="2701925" cy="1223963"/>
            <a:chOff x="417513" y="1448049"/>
            <a:chExt cx="2270125" cy="1058863"/>
          </a:xfrm>
        </p:grpSpPr>
        <p:pic>
          <p:nvPicPr>
            <p:cNvPr id="40968" name="Picture 7"/>
            <p:cNvPicPr>
              <a:picLocks noChangeAspect="1" noChangeArrowheads="1"/>
            </p:cNvPicPr>
            <p:nvPr/>
          </p:nvPicPr>
          <p:blipFill>
            <a:blip r:embed="rId3"/>
            <a:srcRect l="14099" b="67343"/>
            <a:stretch>
              <a:fillRect/>
            </a:stretch>
          </p:blipFill>
          <p:spPr bwMode="auto">
            <a:xfrm>
              <a:off x="417513" y="1448049"/>
              <a:ext cx="2270125" cy="777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69" name="Text Box 13"/>
            <p:cNvSpPr txBox="1">
              <a:spLocks noChangeArrowheads="1"/>
            </p:cNvSpPr>
            <p:nvPr/>
          </p:nvSpPr>
          <p:spPr bwMode="auto">
            <a:xfrm>
              <a:off x="760413" y="2232274"/>
              <a:ext cx="1725612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Ground Motion PSD</a:t>
              </a:r>
            </a:p>
          </p:txBody>
        </p:sp>
      </p:grpSp>
      <p:grpSp>
        <p:nvGrpSpPr>
          <p:cNvPr id="40970" name="Group 37"/>
          <p:cNvGrpSpPr>
            <a:grpSpLocks/>
          </p:cNvGrpSpPr>
          <p:nvPr/>
        </p:nvGrpSpPr>
        <p:grpSpPr bwMode="auto">
          <a:xfrm>
            <a:off x="3017838" y="1189038"/>
            <a:ext cx="2652712" cy="1374775"/>
            <a:chOff x="3017838" y="1189286"/>
            <a:chExt cx="2652712" cy="1374776"/>
          </a:xfrm>
        </p:grpSpPr>
        <p:pic>
          <p:nvPicPr>
            <p:cNvPr id="40971" name="Picture 9"/>
            <p:cNvPicPr>
              <a:picLocks noChangeAspect="1" noChangeArrowheads="1"/>
            </p:cNvPicPr>
            <p:nvPr/>
          </p:nvPicPr>
          <p:blipFill>
            <a:blip r:embed="rId3"/>
            <a:srcRect l="13626" t="34291" b="35005"/>
            <a:stretch>
              <a:fillRect/>
            </a:stretch>
          </p:blipFill>
          <p:spPr bwMode="auto">
            <a:xfrm>
              <a:off x="3176588" y="1471861"/>
              <a:ext cx="2303462" cy="738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72" name="Text Box 14"/>
            <p:cNvSpPr txBox="1">
              <a:spLocks noChangeArrowheads="1"/>
            </p:cNvSpPr>
            <p:nvPr/>
          </p:nvSpPr>
          <p:spPr bwMode="auto">
            <a:xfrm>
              <a:off x="3017838" y="2289424"/>
              <a:ext cx="2532062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Frequency Response Function</a:t>
              </a:r>
            </a:p>
          </p:txBody>
        </p:sp>
        <p:sp>
          <p:nvSpPr>
            <p:cNvPr id="40973" name="Line 16"/>
            <p:cNvSpPr>
              <a:spLocks noChangeShapeType="1"/>
            </p:cNvSpPr>
            <p:nvPr/>
          </p:nvSpPr>
          <p:spPr bwMode="auto">
            <a:xfrm>
              <a:off x="5424488" y="1317874"/>
              <a:ext cx="0" cy="908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74" name="Line 17"/>
            <p:cNvSpPr>
              <a:spLocks noChangeShapeType="1"/>
            </p:cNvSpPr>
            <p:nvPr/>
          </p:nvSpPr>
          <p:spPr bwMode="auto">
            <a:xfrm>
              <a:off x="3165475" y="1321049"/>
              <a:ext cx="0" cy="908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75" name="Text Box 18"/>
            <p:cNvSpPr txBox="1">
              <a:spLocks noChangeArrowheads="1"/>
            </p:cNvSpPr>
            <p:nvPr/>
          </p:nvSpPr>
          <p:spPr bwMode="auto">
            <a:xfrm>
              <a:off x="5399088" y="1189286"/>
              <a:ext cx="271462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2</a:t>
              </a:r>
            </a:p>
          </p:txBody>
        </p:sp>
      </p:grpSp>
      <p:graphicFrame>
        <p:nvGraphicFramePr>
          <p:cNvPr id="40976" name="Object 2"/>
          <p:cNvGraphicFramePr>
            <a:graphicFrameLocks noChangeAspect="1"/>
          </p:cNvGraphicFramePr>
          <p:nvPr/>
        </p:nvGraphicFramePr>
        <p:xfrm>
          <a:off x="2987675" y="2924175"/>
          <a:ext cx="3021013" cy="627063"/>
        </p:xfrm>
        <a:graphic>
          <a:graphicData uri="http://schemas.openxmlformats.org/presentationml/2006/ole">
            <p:oleObj spid="_x0000_s40976" name="Equation" r:id="rId4" imgW="1346040" imgH="279360" progId="Equation.3">
              <p:embed/>
            </p:oleObj>
          </a:graphicData>
        </a:graphic>
      </p:graphicFrame>
      <p:cxnSp>
        <p:nvCxnSpPr>
          <p:cNvPr id="36" name="Straight Arrow Connector 35"/>
          <p:cNvCxnSpPr/>
          <p:nvPr/>
        </p:nvCxnSpPr>
        <p:spPr>
          <a:xfrm rot="16200000" flipV="1">
            <a:off x="4248151" y="2816225"/>
            <a:ext cx="431800" cy="730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 flipH="1" flipV="1">
            <a:off x="5795962" y="2132013"/>
            <a:ext cx="1008063" cy="865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10800000">
            <a:off x="1835150" y="2060575"/>
            <a:ext cx="1223963" cy="1008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80" name="TextBox 43"/>
          <p:cNvSpPr txBox="1">
            <a:spLocks noChangeArrowheads="1"/>
          </p:cNvSpPr>
          <p:nvPr/>
        </p:nvSpPr>
        <p:spPr bwMode="auto">
          <a:xfrm>
            <a:off x="2555875" y="4221163"/>
            <a:ext cx="1944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Analytically</a:t>
            </a:r>
          </a:p>
        </p:txBody>
      </p:sp>
      <p:sp>
        <p:nvSpPr>
          <p:cNvPr id="40981" name="Rectangle 44"/>
          <p:cNvSpPr>
            <a:spLocks noChangeArrowheads="1"/>
          </p:cNvSpPr>
          <p:nvPr/>
        </p:nvSpPr>
        <p:spPr bwMode="auto">
          <a:xfrm>
            <a:off x="6875463" y="3960813"/>
            <a:ext cx="533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FEA</a:t>
            </a:r>
          </a:p>
        </p:txBody>
      </p:sp>
      <p:cxnSp>
        <p:nvCxnSpPr>
          <p:cNvPr id="47" name="Straight Arrow Connector 46"/>
          <p:cNvCxnSpPr>
            <a:endCxn id="40980" idx="0"/>
          </p:cNvCxnSpPr>
          <p:nvPr/>
        </p:nvCxnSpPr>
        <p:spPr>
          <a:xfrm rot="10800000" flipV="1">
            <a:off x="3527425" y="3500438"/>
            <a:ext cx="828675" cy="7207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4572000" y="3429000"/>
            <a:ext cx="1282700" cy="9429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3429000"/>
            <a:ext cx="1443037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85" name="Object 3"/>
          <p:cNvGraphicFramePr>
            <a:graphicFrameLocks noChangeAspect="1"/>
          </p:cNvGraphicFramePr>
          <p:nvPr/>
        </p:nvGraphicFramePr>
        <p:xfrm>
          <a:off x="323850" y="5373688"/>
          <a:ext cx="1943100" cy="903287"/>
        </p:xfrm>
        <a:graphic>
          <a:graphicData uri="http://schemas.openxmlformats.org/presentationml/2006/ole">
            <p:oleObj spid="_x0000_s40985" name="Equation" r:id="rId6" imgW="2374560" imgH="1104840" progId="Equation.3">
              <p:embed/>
            </p:oleObj>
          </a:graphicData>
        </a:graphic>
      </p:graphicFrame>
      <p:pic>
        <p:nvPicPr>
          <p:cNvPr id="40986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68538" y="5013325"/>
            <a:ext cx="2547937" cy="161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8" name="TextBox 27"/>
          <p:cNvSpPr txBox="1">
            <a:spLocks noChangeArrowheads="1"/>
          </p:cNvSpPr>
          <p:nvPr/>
        </p:nvSpPr>
        <p:spPr bwMode="auto">
          <a:xfrm>
            <a:off x="346075" y="579438"/>
            <a:ext cx="83597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 Model requires the Ground Motion Spectrum P(f) and the Frequency Response Function H(f) of the structure</a:t>
            </a:r>
          </a:p>
        </p:txBody>
      </p:sp>
      <p:sp>
        <p:nvSpPr>
          <p:cNvPr id="40989" name="Footer Placeholder 28"/>
          <p:cNvSpPr txBox="1">
            <a:spLocks noGrp="1"/>
          </p:cNvSpPr>
          <p:nvPr/>
        </p:nvSpPr>
        <p:spPr bwMode="auto">
          <a:xfrm>
            <a:off x="5680075" y="6565900"/>
            <a:ext cx="28956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800"/>
              <a:t>M.Oriunno, IWLC10 – Geneva, Oct.2010</a:t>
            </a:r>
          </a:p>
          <a:p>
            <a:pPr algn="ctr"/>
            <a:endParaRPr lang="en-US" sz="800"/>
          </a:p>
        </p:txBody>
      </p:sp>
      <p:pic>
        <p:nvPicPr>
          <p:cNvPr id="40990" name="Picture 30" descr="sidplat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11863" y="4314825"/>
            <a:ext cx="2808287" cy="2282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/>
          <a:srcRect t="3778" b="7439"/>
          <a:stretch>
            <a:fillRect/>
          </a:stretch>
        </p:blipFill>
        <p:spPr bwMode="auto">
          <a:xfrm>
            <a:off x="1017588" y="476250"/>
            <a:ext cx="710882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6"/>
          <p:cNvSpPr txBox="1">
            <a:spLocks noChangeArrowheads="1"/>
          </p:cNvSpPr>
          <p:nvPr/>
        </p:nvSpPr>
        <p:spPr bwMode="auto">
          <a:xfrm>
            <a:off x="1042988" y="1557338"/>
            <a:ext cx="28082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CMS Platform (as built)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683419" y="908844"/>
            <a:ext cx="720725" cy="1587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5" name="TextBox 9"/>
          <p:cNvSpPr txBox="1">
            <a:spLocks noChangeArrowheads="1"/>
          </p:cNvSpPr>
          <p:nvPr/>
        </p:nvSpPr>
        <p:spPr bwMode="auto">
          <a:xfrm>
            <a:off x="323850" y="692150"/>
            <a:ext cx="7191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2200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547813" y="476250"/>
            <a:ext cx="5903912" cy="158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TextBox 13"/>
          <p:cNvSpPr txBox="1">
            <a:spLocks noChangeArrowheads="1"/>
          </p:cNvSpPr>
          <p:nvPr/>
        </p:nvSpPr>
        <p:spPr bwMode="auto">
          <a:xfrm>
            <a:off x="3779838" y="115888"/>
            <a:ext cx="14398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20.5 m</a:t>
            </a:r>
          </a:p>
        </p:txBody>
      </p:sp>
      <p:sp>
        <p:nvSpPr>
          <p:cNvPr id="15368" name="TextBox 9"/>
          <p:cNvSpPr txBox="1">
            <a:spLocks noChangeArrowheads="1"/>
          </p:cNvSpPr>
          <p:nvPr/>
        </p:nvSpPr>
        <p:spPr bwMode="auto">
          <a:xfrm>
            <a:off x="7092950" y="2349500"/>
            <a:ext cx="1800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Detail of the support</a:t>
            </a:r>
          </a:p>
        </p:txBody>
      </p:sp>
      <p:pic>
        <p:nvPicPr>
          <p:cNvPr id="1536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133600"/>
            <a:ext cx="283845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5"/>
          <p:cNvPicPr>
            <a:picLocks noChangeAspect="1" noChangeArrowheads="1"/>
          </p:cNvPicPr>
          <p:nvPr/>
        </p:nvPicPr>
        <p:blipFill>
          <a:blip r:embed="rId4"/>
          <a:srcRect r="49879"/>
          <a:stretch>
            <a:fillRect/>
          </a:stretch>
        </p:blipFill>
        <p:spPr bwMode="auto">
          <a:xfrm>
            <a:off x="179388" y="4797425"/>
            <a:ext cx="1728787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1" name="TextBox 28"/>
          <p:cNvSpPr txBox="1">
            <a:spLocks noChangeArrowheads="1"/>
          </p:cNvSpPr>
          <p:nvPr/>
        </p:nvSpPr>
        <p:spPr bwMode="auto">
          <a:xfrm>
            <a:off x="2319338" y="4932363"/>
            <a:ext cx="30241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Iron re-bars (equivalent th. 25 mm)</a:t>
            </a:r>
          </a:p>
        </p:txBody>
      </p:sp>
      <p:sp>
        <p:nvSpPr>
          <p:cNvPr id="15372" name="Rectangle 29"/>
          <p:cNvSpPr>
            <a:spLocks noChangeArrowheads="1"/>
          </p:cNvSpPr>
          <p:nvPr/>
        </p:nvSpPr>
        <p:spPr bwMode="auto">
          <a:xfrm>
            <a:off x="2103438" y="6011863"/>
            <a:ext cx="2362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Iron re-bars (equivalent th. 25 mm)</a:t>
            </a:r>
          </a:p>
        </p:txBody>
      </p:sp>
      <p:sp>
        <p:nvSpPr>
          <p:cNvPr id="15373" name="Rectangle 30"/>
          <p:cNvSpPr>
            <a:spLocks noChangeArrowheads="1"/>
          </p:cNvSpPr>
          <p:nvPr/>
        </p:nvSpPr>
        <p:spPr bwMode="auto">
          <a:xfrm>
            <a:off x="2535238" y="5435600"/>
            <a:ext cx="1409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Concrete, 2150 mm</a:t>
            </a:r>
          </a:p>
        </p:txBody>
      </p:sp>
      <p:cxnSp>
        <p:nvCxnSpPr>
          <p:cNvPr id="32" name="Straight Arrow Connector 31"/>
          <p:cNvCxnSpPr>
            <a:stCxn id="15371" idx="1"/>
          </p:cNvCxnSpPr>
          <p:nvPr/>
        </p:nvCxnSpPr>
        <p:spPr>
          <a:xfrm rot="10800000" flipV="1">
            <a:off x="1816100" y="5070475"/>
            <a:ext cx="503238" cy="293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5372" idx="1"/>
          </p:cNvCxnSpPr>
          <p:nvPr/>
        </p:nvCxnSpPr>
        <p:spPr>
          <a:xfrm rot="10800000">
            <a:off x="1816100" y="5827713"/>
            <a:ext cx="287338" cy="3222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5373" idx="1"/>
          </p:cNvCxnSpPr>
          <p:nvPr/>
        </p:nvCxnSpPr>
        <p:spPr>
          <a:xfrm rot="10800000">
            <a:off x="1816100" y="5537200"/>
            <a:ext cx="719138" cy="365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7" name="TextBox 35"/>
          <p:cNvSpPr txBox="1">
            <a:spLocks noChangeArrowheads="1"/>
          </p:cNvSpPr>
          <p:nvPr/>
        </p:nvSpPr>
        <p:spPr bwMode="auto">
          <a:xfrm>
            <a:off x="2195513" y="6381750"/>
            <a:ext cx="1584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Total th. 2.2 m</a:t>
            </a:r>
          </a:p>
        </p:txBody>
      </p:sp>
      <p:pic>
        <p:nvPicPr>
          <p:cNvPr id="1537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56125" y="4076700"/>
            <a:ext cx="4418013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755650" y="115888"/>
            <a:ext cx="741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Calibri" pitchFamily="34" charset="0"/>
              </a:rPr>
              <a:t>Comparison with Static test performed on the platform</a:t>
            </a: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1854200" y="692150"/>
            <a:ext cx="6678613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Dummy load = 2500 tons, </a:t>
            </a:r>
          </a:p>
          <a:p>
            <a:r>
              <a:rPr lang="en-US">
                <a:latin typeface="Calibri" pitchFamily="34" charset="0"/>
              </a:rPr>
              <a:t>Weight of the platform =  1780 tons</a:t>
            </a:r>
          </a:p>
          <a:p>
            <a:r>
              <a:rPr lang="en-US">
                <a:latin typeface="Calibri" pitchFamily="34" charset="0"/>
              </a:rPr>
              <a:t>Max sag at the center = 3.5 mm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N.B. = Platform Simply supported on the edges</a:t>
            </a:r>
          </a:p>
        </p:txBody>
      </p:sp>
      <p:pic>
        <p:nvPicPr>
          <p:cNvPr id="17412" name="Picture 3" descr="stat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2636838"/>
            <a:ext cx="4075112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8" descr="C:\Documents and Settings\oriunno\Desktop\Pictur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781300"/>
            <a:ext cx="4375150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plate6mo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7188" y="4638675"/>
            <a:ext cx="2735262" cy="2103438"/>
          </a:xfrm>
          <a:prstGeom prst="rect">
            <a:avLst/>
          </a:prstGeom>
          <a:noFill/>
        </p:spPr>
      </p:pic>
      <p:pic>
        <p:nvPicPr>
          <p:cNvPr id="39939" name="Picture 3" descr="plate1mod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4450"/>
            <a:ext cx="2735263" cy="2103438"/>
          </a:xfrm>
          <a:prstGeom prst="rect">
            <a:avLst/>
          </a:prstGeom>
          <a:noFill/>
        </p:spPr>
      </p:pic>
      <p:pic>
        <p:nvPicPr>
          <p:cNvPr id="39940" name="Picture 4" descr="plate2mod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355850"/>
            <a:ext cx="2735263" cy="2103438"/>
          </a:xfrm>
          <a:prstGeom prst="rect">
            <a:avLst/>
          </a:prstGeom>
          <a:noFill/>
        </p:spPr>
      </p:pic>
      <p:pic>
        <p:nvPicPr>
          <p:cNvPr id="39941" name="Picture 5" descr="plate3mod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4638675"/>
            <a:ext cx="2736850" cy="2103438"/>
          </a:xfrm>
          <a:prstGeom prst="rect">
            <a:avLst/>
          </a:prstGeom>
          <a:noFill/>
        </p:spPr>
      </p:pic>
      <p:pic>
        <p:nvPicPr>
          <p:cNvPr id="39942" name="Picture 6" descr="plate4mod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64163" y="30163"/>
            <a:ext cx="2735262" cy="2103437"/>
          </a:xfrm>
          <a:prstGeom prst="rect">
            <a:avLst/>
          </a:prstGeom>
          <a:noFill/>
        </p:spPr>
      </p:pic>
      <p:pic>
        <p:nvPicPr>
          <p:cNvPr id="39943" name="Picture 7" descr="plate5mod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37188" y="2333625"/>
            <a:ext cx="2735262" cy="2103438"/>
          </a:xfrm>
          <a:prstGeom prst="rect">
            <a:avLst/>
          </a:prstGeom>
          <a:noFill/>
        </p:spPr>
      </p:pic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971550" y="115888"/>
            <a:ext cx="1223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chemeClr val="bg1"/>
                </a:solidFill>
              </a:rPr>
              <a:t>Mode 1</a:t>
            </a: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6227763" y="4724400"/>
            <a:ext cx="1223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chemeClr val="bg1"/>
                </a:solidFill>
              </a:rPr>
              <a:t>Mode 6</a:t>
            </a: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6156325" y="2349500"/>
            <a:ext cx="1223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chemeClr val="bg1"/>
                </a:solidFill>
              </a:rPr>
              <a:t>Mode 5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6156325" y="38100"/>
            <a:ext cx="1223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chemeClr val="bg1"/>
                </a:solidFill>
              </a:rPr>
              <a:t>Mode 4</a:t>
            </a: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900113" y="4724400"/>
            <a:ext cx="1223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chemeClr val="bg1"/>
                </a:solidFill>
              </a:rPr>
              <a:t>Mode 3</a:t>
            </a:r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900113" y="2420938"/>
            <a:ext cx="1223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chemeClr val="bg1"/>
                </a:solidFill>
              </a:rPr>
              <a:t>Mode 2</a:t>
            </a:r>
          </a:p>
        </p:txBody>
      </p:sp>
      <p:sp>
        <p:nvSpPr>
          <p:cNvPr id="39953" name="Rectangle 17"/>
          <p:cNvSpPr>
            <a:spLocks noChangeArrowheads="1"/>
          </p:cNvSpPr>
          <p:nvPr/>
        </p:nvSpPr>
        <p:spPr bwMode="auto">
          <a:xfrm>
            <a:off x="3203575" y="1916113"/>
            <a:ext cx="1854200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/>
              <a:t>Mode	FREQ   </a:t>
            </a:r>
          </a:p>
          <a:p>
            <a:r>
              <a:rPr lang="fr-FR"/>
              <a:t>     1 	18.318</a:t>
            </a:r>
          </a:p>
          <a:p>
            <a:r>
              <a:rPr lang="fr-FR"/>
              <a:t>     2 	44.315</a:t>
            </a:r>
          </a:p>
          <a:p>
            <a:r>
              <a:rPr lang="fr-FR"/>
              <a:t>     3 	44.315</a:t>
            </a:r>
          </a:p>
          <a:p>
            <a:r>
              <a:rPr lang="fr-FR"/>
              <a:t>     4 	66.142</a:t>
            </a:r>
          </a:p>
          <a:p>
            <a:r>
              <a:rPr lang="fr-FR"/>
              <a:t>     5 	82.536  </a:t>
            </a:r>
          </a:p>
          <a:p>
            <a:r>
              <a:rPr lang="fr-FR"/>
              <a:t>     6 	82.809 </a:t>
            </a:r>
          </a:p>
          <a:p>
            <a:r>
              <a:rPr lang="fr-FR"/>
              <a:t>     7 	89.630 </a:t>
            </a:r>
          </a:p>
          <a:p>
            <a:r>
              <a:rPr lang="fr-FR"/>
              <a:t>     8 	89.630</a:t>
            </a:r>
          </a:p>
          <a:p>
            <a:r>
              <a:rPr lang="fr-FR"/>
              <a:t>     9 	100.68</a:t>
            </a:r>
          </a:p>
          <a:p>
            <a:r>
              <a:rPr lang="fr-FR"/>
              <a:t>    10 	100.68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835150" y="188913"/>
            <a:ext cx="5976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Middle Point (Gephone N.3) Transfer Function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692150"/>
            <a:ext cx="7991475" cy="572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95" name="Picture 15"/>
          <p:cNvPicPr>
            <a:picLocks noChangeAspect="1" noChangeArrowheads="1"/>
          </p:cNvPicPr>
          <p:nvPr/>
        </p:nvPicPr>
        <p:blipFill>
          <a:blip r:embed="rId2"/>
          <a:srcRect l="5948" t="4813" r="6380" b="3537"/>
          <a:stretch>
            <a:fillRect/>
          </a:stretch>
        </p:blipFill>
        <p:spPr bwMode="auto">
          <a:xfrm>
            <a:off x="250825" y="633413"/>
            <a:ext cx="8280400" cy="610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083" name="Line 3"/>
          <p:cNvSpPr>
            <a:spLocks noChangeShapeType="1"/>
          </p:cNvSpPr>
          <p:nvPr/>
        </p:nvSpPr>
        <p:spPr bwMode="auto">
          <a:xfrm flipV="1">
            <a:off x="5724525" y="37893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4284663" y="4652963"/>
            <a:ext cx="252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Resonance at ~18 Hz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1908175" y="188913"/>
            <a:ext cx="6048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Simulations vs. Measured PSD (Platform middle Point)</a:t>
            </a:r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6948488" y="25654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6011863" y="1557338"/>
            <a:ext cx="223361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Peak 44 Hz</a:t>
            </a:r>
          </a:p>
          <a:p>
            <a:pPr algn="ctr">
              <a:spcBef>
                <a:spcPct val="50000"/>
              </a:spcBef>
            </a:pPr>
            <a:r>
              <a:rPr lang="en-US"/>
              <a:t>(Geoph. Offset from Platfom center ? )</a:t>
            </a:r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 flipH="1">
            <a:off x="7956550" y="2924175"/>
            <a:ext cx="43180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7812088" y="2565400"/>
            <a:ext cx="1365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Peak 89 Hz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/>
          <a:srcRect l="4585" t="3214" r="6273" b="4463"/>
          <a:stretch>
            <a:fillRect/>
          </a:stretch>
        </p:blipFill>
        <p:spPr bwMode="auto">
          <a:xfrm>
            <a:off x="250825" y="492125"/>
            <a:ext cx="8353425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339975" y="188913"/>
            <a:ext cx="48244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Integrated Displacement  (r.m.s.)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numéro de diapositive 5"/>
          <p:cNvSpPr txBox="1">
            <a:spLocks noGrp="1"/>
          </p:cNvSpPr>
          <p:nvPr/>
        </p:nvSpPr>
        <p:spPr bwMode="auto">
          <a:xfrm>
            <a:off x="6681788" y="6634163"/>
            <a:ext cx="1906587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578517EE-76F6-435B-A015-596D21292707}" type="slidenum">
              <a:rPr lang="en-US" sz="800">
                <a:latin typeface="Helvetica" pitchFamily="34" charset="0"/>
                <a:ea typeface="ＭＳ Ｐゴシック" pitchFamily="34" charset="-128"/>
              </a:rPr>
              <a:pPr algn="r" eaLnBrk="0" hangingPunct="0"/>
              <a:t>2</a:t>
            </a:fld>
            <a:endParaRPr lang="en-US" sz="800">
              <a:latin typeface="Helvetica" pitchFamily="34" charset="0"/>
              <a:ea typeface="ＭＳ Ｐゴシック" pitchFamily="34" charset="-128"/>
            </a:endParaRPr>
          </a:p>
        </p:txBody>
      </p:sp>
      <p:pic>
        <p:nvPicPr>
          <p:cNvPr id="22531" name="Picture 4" descr="DSCN0004-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6075" y="430213"/>
            <a:ext cx="3868738" cy="310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7" descr="DSC_30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0113" y="3716338"/>
            <a:ext cx="4271962" cy="28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7" descr="C:\Documents and Settings\oriunno\Desktop\CMS Platform 001.jpg"/>
          <p:cNvPicPr>
            <a:picLocks noChangeAspect="1" noChangeArrowheads="1"/>
          </p:cNvPicPr>
          <p:nvPr/>
        </p:nvPicPr>
        <p:blipFill>
          <a:blip r:embed="rId5"/>
          <a:srcRect l="17299"/>
          <a:stretch>
            <a:fillRect/>
          </a:stretch>
        </p:blipFill>
        <p:spPr bwMode="auto">
          <a:xfrm>
            <a:off x="539750" y="3643313"/>
            <a:ext cx="3427413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900" y="446088"/>
            <a:ext cx="3921125" cy="298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441575" y="0"/>
            <a:ext cx="3819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The CMS Plug</a:t>
            </a:r>
          </a:p>
        </p:txBody>
      </p:sp>
    </p:spTree>
  </p:cSld>
  <p:clrMapOvr>
    <a:masterClrMapping/>
  </p:clrMapOvr>
  <p:transition advTm="61264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7" descr="DSC_30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1375" y="2317750"/>
            <a:ext cx="4395788" cy="291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9"/>
          <p:cNvSpPr txBox="1">
            <a:spLocks noChangeArrowheads="1"/>
          </p:cNvSpPr>
          <p:nvPr/>
        </p:nvSpPr>
        <p:spPr bwMode="auto">
          <a:xfrm>
            <a:off x="952500" y="152400"/>
            <a:ext cx="6972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cs typeface="Arial" charset="0"/>
              </a:rPr>
              <a:t>Benchmark the FEA code: The CMS platform</a:t>
            </a:r>
          </a:p>
        </p:txBody>
      </p:sp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304800" y="760413"/>
            <a:ext cx="83820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bIns="0" anchor="ctr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en-US" sz="2000" dirty="0">
                <a:cs typeface="Arial" charset="0"/>
              </a:rPr>
              <a:t>The radiation cover shield of the PX56 shaft at the LHC Point 5 is has very close dimensions to the push-pull platform.</a:t>
            </a:r>
          </a:p>
          <a:p>
            <a:pPr marL="342900" indent="-342900">
              <a:buFontTx/>
              <a:buAutoNum type="arabicPeriod"/>
              <a:defRPr/>
            </a:pPr>
            <a:endParaRPr lang="en-US" sz="2000" dirty="0">
              <a:cs typeface="Arial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>
                <a:cs typeface="Arial" charset="0"/>
              </a:rPr>
              <a:t>It is </a:t>
            </a:r>
            <a:r>
              <a:rPr lang="en-US" sz="2000" dirty="0">
                <a:cs typeface="Arial" charset="0"/>
              </a:rPr>
              <a:t>an ideal benchmark</a:t>
            </a:r>
            <a:endParaRPr lang="en-US" sz="2000" dirty="0">
              <a:cs typeface="Arial" charset="0"/>
            </a:endParaRPr>
          </a:p>
        </p:txBody>
      </p:sp>
      <p:sp>
        <p:nvSpPr>
          <p:cNvPr id="26629" name="Slide Number Placeholder 5"/>
          <p:cNvSpPr txBox="1">
            <a:spLocks noGrp="1"/>
          </p:cNvSpPr>
          <p:nvPr/>
        </p:nvSpPr>
        <p:spPr bwMode="auto">
          <a:xfrm>
            <a:off x="8656638" y="6559550"/>
            <a:ext cx="411162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70E9262-5D86-41D5-B381-A7EEAAB55144}" type="slidenum">
              <a:rPr lang="en-US" sz="1000"/>
              <a:pPr algn="r"/>
              <a:t>3</a:t>
            </a:fld>
            <a:endParaRPr lang="en-US" sz="1000"/>
          </a:p>
        </p:txBody>
      </p:sp>
      <p:sp>
        <p:nvSpPr>
          <p:cNvPr id="26630" name="Footer Placeholder 6"/>
          <p:cNvSpPr txBox="1">
            <a:spLocks noGrp="1"/>
          </p:cNvSpPr>
          <p:nvPr/>
        </p:nvSpPr>
        <p:spPr bwMode="auto">
          <a:xfrm>
            <a:off x="5680075" y="6565900"/>
            <a:ext cx="28956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800"/>
              <a:t>M.Oriunno, IWLC10 – Geneva, Oct.2010</a:t>
            </a:r>
          </a:p>
          <a:p>
            <a:pPr algn="ctr"/>
            <a:endParaRPr lang="en-US" sz="800"/>
          </a:p>
        </p:txBody>
      </p:sp>
      <p:sp>
        <p:nvSpPr>
          <p:cNvPr id="26631" name="TextBox 6"/>
          <p:cNvSpPr txBox="1">
            <a:spLocks noChangeArrowheads="1"/>
          </p:cNvSpPr>
          <p:nvPr/>
        </p:nvSpPr>
        <p:spPr bwMode="auto">
          <a:xfrm>
            <a:off x="1763713" y="5362575"/>
            <a:ext cx="12287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Platform Closed</a:t>
            </a:r>
          </a:p>
        </p:txBody>
      </p:sp>
      <p:pic>
        <p:nvPicPr>
          <p:cNvPr id="26632" name="Picture 8" descr="C:\Documents and Settings\oriunno\Desktop\Picture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3825" y="2316163"/>
            <a:ext cx="4375150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3" name="TextBox 10"/>
          <p:cNvSpPr txBox="1">
            <a:spLocks noChangeArrowheads="1"/>
          </p:cNvSpPr>
          <p:nvPr/>
        </p:nvSpPr>
        <p:spPr bwMode="auto">
          <a:xfrm>
            <a:off x="6137275" y="5351463"/>
            <a:ext cx="12271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Platform half open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6078538" y="4845050"/>
            <a:ext cx="919162" cy="2111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V="1">
            <a:off x="1660526" y="4729162"/>
            <a:ext cx="958850" cy="3524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0"/>
            <a:ext cx="8610600" cy="614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3924300" y="47625"/>
            <a:ext cx="399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(CERN EDMS Document N.1099646)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549275"/>
            <a:ext cx="8424863" cy="599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8264525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8569325" cy="604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8713788" cy="602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2051050" y="404813"/>
            <a:ext cx="4537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Random vibrations with FEM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395288" y="1196975"/>
            <a:ext cx="8280400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/>
              <a:t>Full 3D mesh in conjuction with the  Random Vibration Solver Module: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/>
              <a:t>	</a:t>
            </a:r>
            <a:r>
              <a:rPr lang="en-US" sz="1600"/>
              <a:t>Huge model with ~300k elements, 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 sz="1600"/>
              <a:t>	Very Long Computing time ~ 12 hours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 sz="1600"/>
              <a:t>	Not suitable for parametric study, i.e. changes of geometry or material properties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/>
              <a:t>	</a:t>
            </a:r>
            <a:r>
              <a:rPr lang="en-US" sz="1600"/>
              <a:t>Solver as Black Box, hard to have full control of the algorithm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endParaRPr lang="en-US" sz="1600"/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 sz="1600"/>
              <a:t>Harmonic Analysis -&gt; Determination of the Transfer Functions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 sz="1600"/>
              <a:t>	Modal analysis of the full 3D mesh, still very long, computing time waste on several uniteresting local modes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 sz="1600"/>
              <a:t>	Simplified 3D or 2D model representing the master degree of interest: fast, reliable, flexible. One need to know exactly which global mode are of interest.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endParaRPr lang="en-US" sz="1600"/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 sz="1600"/>
              <a:t>	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endParaRPr lang="en-US" sz="1600"/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/>
              <a:t>	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377</Words>
  <Application>Microsoft Office PowerPoint</Application>
  <PresentationFormat>On-screen Show (4:3)</PresentationFormat>
  <Paragraphs>90</Paragraphs>
  <Slides>17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Calibri</vt:lpstr>
      <vt:lpstr>Arial</vt:lpstr>
      <vt:lpstr>Helvetica</vt:lpstr>
      <vt:lpstr>ＭＳ Ｐゴシック</vt:lpstr>
      <vt:lpstr>Times</vt:lpstr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SLAC</dc:creator>
  <cp:lastModifiedBy>m</cp:lastModifiedBy>
  <cp:revision>19</cp:revision>
  <dcterms:created xsi:type="dcterms:W3CDTF">2010-12-14T23:55:32Z</dcterms:created>
  <dcterms:modified xsi:type="dcterms:W3CDTF">2010-12-16T20:41:57Z</dcterms:modified>
</cp:coreProperties>
</file>