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6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6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206642-92FD-46EA-B7E9-20BEB1FD57EB}" type="datetimeFigureOut">
              <a:rPr kumimoji="1" lang="ja-JP" altLang="en-US" smtClean="0"/>
              <a:pPr/>
              <a:t>2010/12/14</a:t>
            </a:fld>
            <a:endParaRPr kumimoji="1"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99A5E-276D-49D6-B11C-75864FB550B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99A5E-276D-49D6-B11C-75864FB550B8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99A5E-276D-49D6-B11C-75864FB550B8}" type="slidenum">
              <a:rPr kumimoji="1" lang="ja-JP" altLang="en-US" smtClean="0"/>
              <a:pPr/>
              <a:t>10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99A5E-276D-49D6-B11C-75864FB550B8}" type="slidenum">
              <a:rPr kumimoji="1" lang="ja-JP" altLang="en-US" smtClean="0"/>
              <a:pPr/>
              <a:t>11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99A5E-276D-49D6-B11C-75864FB550B8}" type="slidenum">
              <a:rPr kumimoji="1" lang="ja-JP" altLang="en-US" smtClean="0"/>
              <a:pPr/>
              <a:t>12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99A5E-276D-49D6-B11C-75864FB550B8}" type="slidenum">
              <a:rPr kumimoji="1" lang="ja-JP" altLang="en-US" smtClean="0"/>
              <a:pPr/>
              <a:t>13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99A5E-276D-49D6-B11C-75864FB550B8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99A5E-276D-49D6-B11C-75864FB550B8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99A5E-276D-49D6-B11C-75864FB550B8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99A5E-276D-49D6-B11C-75864FB550B8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99A5E-276D-49D6-B11C-75864FB550B8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99A5E-276D-49D6-B11C-75864FB550B8}" type="slidenum">
              <a:rPr kumimoji="1" lang="ja-JP" altLang="en-US" smtClean="0"/>
              <a:pPr/>
              <a:t>7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99A5E-276D-49D6-B11C-75864FB550B8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99A5E-276D-49D6-B11C-75864FB550B8}" type="slidenum">
              <a:rPr kumimoji="1" lang="ja-JP" altLang="en-US" smtClean="0"/>
              <a:pPr/>
              <a:t>9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78098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Dynamic </a:t>
            </a:r>
            <a:r>
              <a:rPr kumimoji="1" lang="en-US" altLang="ja-JP" dirty="0" smtClean="0"/>
              <a:t>Loss Measurement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251520" y="1124744"/>
          <a:ext cx="8640947" cy="4738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574"/>
                <a:gridCol w="704943"/>
                <a:gridCol w="704943"/>
                <a:gridCol w="704943"/>
                <a:gridCol w="704943"/>
                <a:gridCol w="704943"/>
                <a:gridCol w="704943"/>
                <a:gridCol w="704943"/>
                <a:gridCol w="704943"/>
                <a:gridCol w="704943"/>
                <a:gridCol w="704943"/>
                <a:gridCol w="704943"/>
              </a:tblGrid>
              <a:tr h="635189"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C-4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C-1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A-3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A-2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A-2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4 C Cavities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4 </a:t>
                      </a:r>
                      <a:r>
                        <a:rPr kumimoji="1" lang="en-US" altLang="ja-JP" sz="1200" baseline="0" dirty="0" smtClean="0"/>
                        <a:t> A </a:t>
                      </a:r>
                      <a:r>
                        <a:rPr kumimoji="1" lang="en-US" altLang="ja-JP" sz="1200" dirty="0" smtClean="0"/>
                        <a:t>Cavities</a:t>
                      </a:r>
                      <a:endParaRPr kumimoji="1" lang="ja-JP" altLang="en-US" sz="1200" dirty="0" smtClean="0"/>
                    </a:p>
                    <a:p>
                      <a:pPr algn="ctr"/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4 C Cavities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4 A Cavities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7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Cavities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7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Cavities</a:t>
                      </a:r>
                      <a:endParaRPr kumimoji="1" lang="ja-JP" altLang="en-US" sz="1200" dirty="0" smtClean="0"/>
                    </a:p>
                    <a:p>
                      <a:pPr algn="ctr"/>
                      <a:endParaRPr kumimoji="1" lang="ja-JP" altLang="en-US" sz="1200" dirty="0"/>
                    </a:p>
                  </a:txBody>
                  <a:tcPr/>
                </a:tc>
              </a:tr>
              <a:tr h="370527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Date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Nov. 17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Nov. 19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Nov. 23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Nov. 24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Nov. 25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/>
                        <a:t>Nov. 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/>
                        <a:t>Nov. 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Dec. 2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Dec. 3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Dec. 9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Dec. 10</a:t>
                      </a:r>
                      <a:endParaRPr kumimoji="1" lang="ja-JP" altLang="en-US" sz="1100" dirty="0"/>
                    </a:p>
                  </a:txBody>
                  <a:tcPr/>
                </a:tc>
              </a:tr>
              <a:tr h="370527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Gradient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28 MV/m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25.2 MV/m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32.3 MV/m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38 MV/m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32 MV/m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/>
                        <a:t>32 MV/m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/>
                        <a:t>Detune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/>
                        <a:t>32 MV/m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/>
                        <a:t>Detune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20 </a:t>
                      </a:r>
                      <a:r>
                        <a:rPr kumimoji="1" lang="en-US" altLang="ja-JP" sz="1100" dirty="0" smtClean="0"/>
                        <a:t>.0 MV/m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/>
                        <a:t>26.9 </a:t>
                      </a:r>
                      <a:r>
                        <a:rPr kumimoji="1" lang="en-US" altLang="ja-JP" sz="1100" dirty="0" smtClean="0"/>
                        <a:t>MV/m</a:t>
                      </a:r>
                      <a:endParaRPr kumimoji="1" lang="ja-JP" altLang="en-US" sz="1100" dirty="0" smtClean="0"/>
                    </a:p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/>
                        <a:t>25.4 </a:t>
                      </a:r>
                      <a:r>
                        <a:rPr kumimoji="1" lang="en-US" altLang="ja-JP" sz="1100" dirty="0" smtClean="0"/>
                        <a:t>MV/m</a:t>
                      </a:r>
                      <a:endParaRPr kumimoji="1" lang="ja-JP" altLang="en-US" sz="1100" dirty="0" smtClean="0"/>
                    </a:p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20.4 MV/m</a:t>
                      </a:r>
                      <a:endParaRPr kumimoji="1" lang="ja-JP" altLang="en-US" sz="1100" dirty="0"/>
                    </a:p>
                  </a:txBody>
                  <a:tcPr/>
                </a:tc>
              </a:tr>
              <a:tr h="312628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Dynamic Loss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0.84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1.44</a:t>
                      </a:r>
                      <a:r>
                        <a:rPr kumimoji="1" lang="en-US" altLang="ja-JP" sz="1100" baseline="0" dirty="0" smtClean="0"/>
                        <a:t>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2.8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4.8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2.6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2.7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6.9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9.6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4.8 W</a:t>
                      </a:r>
                      <a:endParaRPr kumimoji="1" lang="ja-JP" altLang="en-US" sz="1100" dirty="0"/>
                    </a:p>
                  </a:txBody>
                  <a:tcPr/>
                </a:tc>
              </a:tr>
              <a:tr h="343720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Detuned</a:t>
                      </a:r>
                      <a:r>
                        <a:rPr kumimoji="1" lang="en-US" altLang="ja-JP" sz="1100" baseline="0" dirty="0" smtClean="0"/>
                        <a:t> Loss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0.09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0.18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0.7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1.8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1.2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/>
                        <a:t>0.5 W</a:t>
                      </a:r>
                      <a:endParaRPr kumimoji="1" lang="ja-JP" altLang="en-US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4.6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0.2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2.5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2.6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1.6 W</a:t>
                      </a:r>
                      <a:endParaRPr kumimoji="1" lang="ja-JP" altLang="en-US" sz="1100" dirty="0"/>
                    </a:p>
                  </a:txBody>
                  <a:tcPr/>
                </a:tc>
              </a:tr>
              <a:tr h="502632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Dynamic Loss at Cavity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0.75W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1.26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2.0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2.9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1.3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2.5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4.4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7.0 W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3.2 W</a:t>
                      </a:r>
                      <a:endParaRPr kumimoji="1" lang="ja-JP" altLang="en-US" sz="1100" dirty="0"/>
                    </a:p>
                  </a:txBody>
                  <a:tcPr/>
                </a:tc>
              </a:tr>
              <a:tr h="283576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Q</a:t>
                      </a:r>
                      <a:r>
                        <a:rPr kumimoji="1" lang="en-US" altLang="ja-JP" sz="1100" baseline="-25000" dirty="0" smtClean="0"/>
                        <a:t>0</a:t>
                      </a:r>
                      <a:endParaRPr kumimoji="1" lang="ja-JP" altLang="en-US" sz="11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8.8E9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/>
                        <a:t>4.3E9</a:t>
                      </a:r>
                      <a:endParaRPr kumimoji="1" lang="ja-JP" altLang="en-US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4.3E9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4.2E9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6.5E9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</a:tr>
              <a:tr h="283576">
                <a:tc>
                  <a:txBody>
                    <a:bodyPr/>
                    <a:lstStyle/>
                    <a:p>
                      <a:endParaRPr kumimoji="1" lang="ja-JP" altLang="en-US" sz="11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dirty="0" smtClean="0"/>
                        <a:t>C1=22.2</a:t>
                      </a:r>
                    </a:p>
                    <a:p>
                      <a:pPr algn="l"/>
                      <a:r>
                        <a:rPr kumimoji="1" lang="en-US" altLang="ja-JP" sz="1000" dirty="0" smtClean="0"/>
                        <a:t>C2=18.9</a:t>
                      </a:r>
                    </a:p>
                    <a:p>
                      <a:pPr algn="l"/>
                      <a:r>
                        <a:rPr kumimoji="1" lang="en-US" altLang="ja-JP" sz="1000" dirty="0" smtClean="0"/>
                        <a:t>C3=14.9</a:t>
                      </a:r>
                    </a:p>
                    <a:p>
                      <a:pPr algn="l"/>
                      <a:r>
                        <a:rPr kumimoji="1" lang="en-US" altLang="ja-JP" sz="1000" dirty="0" smtClean="0"/>
                        <a:t>C4=24.3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dirty="0" smtClean="0"/>
                        <a:t>A1=15.8</a:t>
                      </a:r>
                    </a:p>
                    <a:p>
                      <a:pPr algn="l"/>
                      <a:r>
                        <a:rPr kumimoji="1" lang="en-US" altLang="ja-JP" sz="1000" dirty="0" smtClean="0"/>
                        <a:t>A2=37.6</a:t>
                      </a:r>
                    </a:p>
                    <a:p>
                      <a:pPr algn="l"/>
                      <a:r>
                        <a:rPr kumimoji="1" lang="en-US" altLang="ja-JP" sz="1000" dirty="0" smtClean="0"/>
                        <a:t>A3=32.9</a:t>
                      </a:r>
                    </a:p>
                    <a:p>
                      <a:pPr algn="l"/>
                      <a:r>
                        <a:rPr kumimoji="1" lang="en-US" altLang="ja-JP" sz="1000" dirty="0" smtClean="0"/>
                        <a:t>A4=21.4</a:t>
                      </a:r>
                      <a:endParaRPr kumimoji="1" lang="ja-JP" altLang="en-US" sz="1000" dirty="0" smtClean="0"/>
                    </a:p>
                    <a:p>
                      <a:pPr algn="ctr"/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dirty="0" smtClean="0"/>
                        <a:t>C1=25.2</a:t>
                      </a:r>
                    </a:p>
                    <a:p>
                      <a:pPr algn="l"/>
                      <a:r>
                        <a:rPr kumimoji="1" lang="en-US" altLang="ja-JP" sz="1000" dirty="0" smtClean="0"/>
                        <a:t>C2=NA</a:t>
                      </a:r>
                    </a:p>
                    <a:p>
                      <a:pPr algn="l"/>
                      <a:r>
                        <a:rPr kumimoji="1" lang="en-US" altLang="ja-JP" sz="1000" dirty="0" smtClean="0"/>
                        <a:t>C3=17.6</a:t>
                      </a:r>
                    </a:p>
                    <a:p>
                      <a:pPr algn="l"/>
                      <a:r>
                        <a:rPr kumimoji="1" lang="en-US" altLang="ja-JP" sz="1000" dirty="0" smtClean="0"/>
                        <a:t>C4=28.8</a:t>
                      </a:r>
                    </a:p>
                    <a:p>
                      <a:pPr algn="l"/>
                      <a:r>
                        <a:rPr kumimoji="1" lang="en-US" altLang="ja-JP" sz="1000" dirty="0" smtClean="0"/>
                        <a:t>A1=15.3</a:t>
                      </a:r>
                    </a:p>
                    <a:p>
                      <a:pPr algn="l"/>
                      <a:r>
                        <a:rPr kumimoji="1" lang="en-US" altLang="ja-JP" sz="1000" dirty="0" smtClean="0"/>
                        <a:t>A2=37.4</a:t>
                      </a:r>
                    </a:p>
                    <a:p>
                      <a:pPr algn="l"/>
                      <a:r>
                        <a:rPr kumimoji="1" lang="en-US" altLang="ja-JP" sz="1000" dirty="0" smtClean="0"/>
                        <a:t>A3=32.4</a:t>
                      </a:r>
                    </a:p>
                    <a:p>
                      <a:pPr algn="l"/>
                      <a:r>
                        <a:rPr kumimoji="1" lang="en-US" altLang="ja-JP" sz="1000" dirty="0" smtClean="0"/>
                        <a:t>A4=20.9</a:t>
                      </a:r>
                      <a:endParaRPr kumimoji="1" lang="ja-JP" alt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dirty="0" smtClean="0"/>
                        <a:t>C1=20.1</a:t>
                      </a:r>
                    </a:p>
                    <a:p>
                      <a:pPr algn="l"/>
                      <a:r>
                        <a:rPr kumimoji="1" lang="en-US" altLang="ja-JP" sz="1000" dirty="0" smtClean="0"/>
                        <a:t>C2=NA</a:t>
                      </a:r>
                    </a:p>
                    <a:p>
                      <a:pPr algn="l"/>
                      <a:r>
                        <a:rPr kumimoji="1" lang="en-US" altLang="ja-JP" sz="1000" dirty="0" smtClean="0"/>
                        <a:t>C3=14.1</a:t>
                      </a:r>
                      <a:endParaRPr kumimoji="1" lang="en-US" altLang="ja-JP" sz="1000" dirty="0" smtClean="0"/>
                    </a:p>
                    <a:p>
                      <a:pPr algn="l"/>
                      <a:r>
                        <a:rPr kumimoji="1" lang="en-US" altLang="ja-JP" sz="1000" dirty="0" smtClean="0"/>
                        <a:t>C4=23.0</a:t>
                      </a:r>
                    </a:p>
                    <a:p>
                      <a:pPr algn="l"/>
                      <a:r>
                        <a:rPr kumimoji="1" lang="en-US" altLang="ja-JP" sz="1000" dirty="0" smtClean="0"/>
                        <a:t>A1=12.3</a:t>
                      </a:r>
                      <a:endParaRPr kumimoji="1" lang="en-US" altLang="ja-JP" sz="1000" dirty="0" smtClean="0"/>
                    </a:p>
                    <a:p>
                      <a:pPr algn="l"/>
                      <a:r>
                        <a:rPr kumimoji="1" lang="en-US" altLang="ja-JP" sz="1000" dirty="0" smtClean="0"/>
                        <a:t>A2=30.4</a:t>
                      </a:r>
                      <a:endParaRPr kumimoji="1" lang="en-US" altLang="ja-JP" sz="1000" dirty="0" smtClean="0"/>
                    </a:p>
                    <a:p>
                      <a:pPr algn="l"/>
                      <a:r>
                        <a:rPr kumimoji="1" lang="en-US" altLang="ja-JP" sz="1000" dirty="0" smtClean="0"/>
                        <a:t>A3=26.0</a:t>
                      </a:r>
                      <a:endParaRPr kumimoji="1" lang="en-US" altLang="ja-JP" sz="1000" dirty="0" smtClean="0"/>
                    </a:p>
                    <a:p>
                      <a:pPr algn="l"/>
                      <a:r>
                        <a:rPr kumimoji="1" lang="en-US" altLang="ja-JP" sz="1000" dirty="0" smtClean="0"/>
                        <a:t>A4=16.7</a:t>
                      </a:r>
                      <a:endParaRPr kumimoji="1" lang="ja-JP" alt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Four C cavities (20MV/m)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268760"/>
            <a:ext cx="835292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直線矢印コネクタ 6"/>
          <p:cNvCxnSpPr/>
          <p:nvPr/>
        </p:nvCxnSpPr>
        <p:spPr>
          <a:xfrm>
            <a:off x="4932040" y="2564904"/>
            <a:ext cx="504056" cy="1588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4788024" y="1988840"/>
            <a:ext cx="1002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2060"/>
                </a:solidFill>
              </a:rPr>
              <a:t>20.0 MV/m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5508104" y="3574604"/>
            <a:ext cx="432048" cy="1588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5004048" y="3645024"/>
            <a:ext cx="1379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2060"/>
                </a:solidFill>
              </a:rPr>
              <a:t>No RF</a:t>
            </a:r>
          </a:p>
          <a:p>
            <a:r>
              <a:rPr lang="en-US" altLang="ja-JP" sz="1400" dirty="0" smtClean="0">
                <a:solidFill>
                  <a:srgbClr val="002060"/>
                </a:solidFill>
              </a:rPr>
              <a:t>Static loss meas.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7020272" y="3501008"/>
            <a:ext cx="504056" cy="1588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6660232" y="2780928"/>
            <a:ext cx="1002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2060"/>
                </a:solidFill>
              </a:rPr>
              <a:t>20.0 MV/m</a:t>
            </a:r>
          </a:p>
          <a:p>
            <a:r>
              <a:rPr lang="en-US" altLang="ja-JP" sz="1400" dirty="0" smtClean="0">
                <a:solidFill>
                  <a:srgbClr val="002060"/>
                </a:solidFill>
              </a:rPr>
              <a:t>(detune)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7524328" y="3645024"/>
            <a:ext cx="504056" cy="1588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7452320" y="3717032"/>
            <a:ext cx="1379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2060"/>
                </a:solidFill>
              </a:rPr>
              <a:t>No RF</a:t>
            </a:r>
          </a:p>
          <a:p>
            <a:r>
              <a:rPr lang="en-US" altLang="ja-JP" sz="1400" dirty="0" smtClean="0">
                <a:solidFill>
                  <a:srgbClr val="002060"/>
                </a:solidFill>
              </a:rPr>
              <a:t>Static loss meas.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96752"/>
            <a:ext cx="835292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タイトル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Four A cavities (26.9 MV/m)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4788024" y="2492896"/>
            <a:ext cx="576064" cy="1588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4644008" y="2060848"/>
            <a:ext cx="1002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2060"/>
                </a:solidFill>
              </a:rPr>
              <a:t>26.9 MV/m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5364088" y="5013176"/>
            <a:ext cx="576064" cy="1588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5220072" y="5085184"/>
            <a:ext cx="1379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2060"/>
                </a:solidFill>
              </a:rPr>
              <a:t>No RF</a:t>
            </a:r>
          </a:p>
          <a:p>
            <a:r>
              <a:rPr lang="en-US" altLang="ja-JP" sz="1400" dirty="0" smtClean="0">
                <a:solidFill>
                  <a:srgbClr val="002060"/>
                </a:solidFill>
              </a:rPr>
              <a:t>Static loss meas.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6876256" y="4005064"/>
            <a:ext cx="504056" cy="1588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6444208" y="3429000"/>
            <a:ext cx="1002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2060"/>
                </a:solidFill>
              </a:rPr>
              <a:t>26.9 MV/m</a:t>
            </a:r>
          </a:p>
          <a:p>
            <a:r>
              <a:rPr lang="en-US" altLang="ja-JP" sz="1400" dirty="0" smtClean="0">
                <a:solidFill>
                  <a:srgbClr val="002060"/>
                </a:solidFill>
              </a:rPr>
              <a:t>(detune)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7380312" y="5085184"/>
            <a:ext cx="432048" cy="1588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7524328" y="4509120"/>
            <a:ext cx="1379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2060"/>
                </a:solidFill>
              </a:rPr>
              <a:t>No RF</a:t>
            </a:r>
          </a:p>
          <a:p>
            <a:r>
              <a:rPr lang="en-US" altLang="ja-JP" sz="1400" dirty="0" smtClean="0">
                <a:solidFill>
                  <a:srgbClr val="002060"/>
                </a:solidFill>
              </a:rPr>
              <a:t>Static loss meas.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24744"/>
            <a:ext cx="828092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タイトル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4400" dirty="0" smtClean="0">
                <a:latin typeface="+mj-lt"/>
                <a:ea typeface="+mj-ea"/>
                <a:cs typeface="+mj-cs"/>
              </a:rPr>
              <a:t>Seven</a:t>
            </a:r>
            <a:r>
              <a:rPr kumimoji="1" lang="en-US" altLang="ja-JP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cavities (25.4 MV/m)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1619672" y="2564904"/>
            <a:ext cx="504056" cy="1588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1331640" y="2708920"/>
            <a:ext cx="1002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2060"/>
                </a:solidFill>
              </a:rPr>
              <a:t>25.4 MV/m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2339752" y="4438700"/>
            <a:ext cx="720080" cy="1588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2195736" y="3717032"/>
            <a:ext cx="1379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2060"/>
                </a:solidFill>
              </a:rPr>
              <a:t>No RF</a:t>
            </a:r>
          </a:p>
          <a:p>
            <a:r>
              <a:rPr lang="en-US" altLang="ja-JP" sz="1400" dirty="0" smtClean="0">
                <a:solidFill>
                  <a:srgbClr val="002060"/>
                </a:solidFill>
              </a:rPr>
              <a:t>Static loss meas.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6156176" y="3358580"/>
            <a:ext cx="792088" cy="1588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6300192" y="2780928"/>
            <a:ext cx="1002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2060"/>
                </a:solidFill>
              </a:rPr>
              <a:t>25.4 MV/m</a:t>
            </a:r>
          </a:p>
          <a:p>
            <a:r>
              <a:rPr lang="en-US" altLang="ja-JP" sz="1400" dirty="0" smtClean="0">
                <a:solidFill>
                  <a:srgbClr val="002060"/>
                </a:solidFill>
              </a:rPr>
              <a:t>(detune)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6948264" y="4584304"/>
            <a:ext cx="936104" cy="1588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6948264" y="3789040"/>
            <a:ext cx="1379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2060"/>
                </a:solidFill>
              </a:rPr>
              <a:t>No RF</a:t>
            </a:r>
          </a:p>
          <a:p>
            <a:r>
              <a:rPr lang="en-US" altLang="ja-JP" sz="1400" dirty="0" smtClean="0">
                <a:solidFill>
                  <a:srgbClr val="002060"/>
                </a:solidFill>
              </a:rPr>
              <a:t>Static loss meas.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340768"/>
            <a:ext cx="835292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タイトル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4400" dirty="0" smtClean="0">
                <a:latin typeface="+mj-lt"/>
                <a:ea typeface="+mj-ea"/>
                <a:cs typeface="+mj-cs"/>
              </a:rPr>
              <a:t>Seven</a:t>
            </a:r>
            <a:r>
              <a:rPr kumimoji="1" lang="en-US" altLang="ja-JP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cavities (20.4 MV/m)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3995936" y="2636912"/>
            <a:ext cx="504056" cy="1588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3995936" y="2348880"/>
            <a:ext cx="1002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2060"/>
                </a:solidFill>
              </a:rPr>
              <a:t>20.4 MV/m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4499992" y="4653136"/>
            <a:ext cx="720080" cy="1588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3923928" y="3645024"/>
            <a:ext cx="1379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2060"/>
                </a:solidFill>
              </a:rPr>
              <a:t>No RF</a:t>
            </a:r>
          </a:p>
          <a:p>
            <a:r>
              <a:rPr lang="en-US" altLang="ja-JP" sz="1400" dirty="0" smtClean="0">
                <a:solidFill>
                  <a:srgbClr val="002060"/>
                </a:solidFill>
              </a:rPr>
              <a:t>Static loss meas.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6300192" y="3789040"/>
            <a:ext cx="504056" cy="1588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6084168" y="3284984"/>
            <a:ext cx="1002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2060"/>
                </a:solidFill>
              </a:rPr>
              <a:t>20.4 MV/m</a:t>
            </a:r>
          </a:p>
          <a:p>
            <a:r>
              <a:rPr lang="en-US" altLang="ja-JP" sz="1400" dirty="0" smtClean="0">
                <a:solidFill>
                  <a:srgbClr val="002060"/>
                </a:solidFill>
              </a:rPr>
              <a:t>(detune)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6804248" y="4654724"/>
            <a:ext cx="648072" cy="1588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6804248" y="4653136"/>
            <a:ext cx="1379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2060"/>
                </a:solidFill>
              </a:rPr>
              <a:t>No RF</a:t>
            </a:r>
          </a:p>
          <a:p>
            <a:r>
              <a:rPr lang="en-US" altLang="ja-JP" sz="1400" dirty="0" smtClean="0">
                <a:solidFill>
                  <a:srgbClr val="002060"/>
                </a:solidFill>
              </a:rPr>
              <a:t>Static loss meas.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9552" y="620688"/>
            <a:ext cx="8280920" cy="5328592"/>
          </a:xfrm>
        </p:spPr>
        <p:txBody>
          <a:bodyPr>
            <a:normAutofit/>
          </a:bodyPr>
          <a:lstStyle/>
          <a:p>
            <a:r>
              <a:rPr kumimoji="1" lang="en-US" altLang="ja-JP" sz="2800" dirty="0" smtClean="0"/>
              <a:t>Measured Q</a:t>
            </a:r>
            <a:r>
              <a:rPr kumimoji="1" lang="en-US" altLang="ja-JP" sz="2800" baseline="-25000" dirty="0" smtClean="0"/>
              <a:t>0</a:t>
            </a:r>
            <a:r>
              <a:rPr kumimoji="1" lang="en-US" altLang="ja-JP" sz="2800" dirty="0" smtClean="0"/>
              <a:t> value</a:t>
            </a:r>
          </a:p>
          <a:p>
            <a:pPr lvl="1"/>
            <a:r>
              <a:rPr kumimoji="1" lang="en-US" altLang="ja-JP" sz="2200" dirty="0" smtClean="0"/>
              <a:t>C-4 (Z109): </a:t>
            </a:r>
            <a:r>
              <a:rPr lang="en-US" altLang="ja-JP" sz="2200" dirty="0" smtClean="0"/>
              <a:t>Q</a:t>
            </a:r>
            <a:r>
              <a:rPr lang="en-US" altLang="ja-JP" sz="2200" baseline="-25000" dirty="0" smtClean="0"/>
              <a:t>0 </a:t>
            </a:r>
            <a:r>
              <a:rPr lang="en-US" altLang="ja-JP" sz="2200" dirty="0" smtClean="0"/>
              <a:t>=</a:t>
            </a:r>
            <a:r>
              <a:rPr kumimoji="1" lang="en-US" altLang="ja-JP" sz="2200" dirty="0" smtClean="0"/>
              <a:t>8.8</a:t>
            </a:r>
            <a:r>
              <a:rPr lang="en-US" altLang="ja-JP" sz="2200" dirty="0" smtClean="0"/>
              <a:t>E9 @ 28 MV/m</a:t>
            </a:r>
          </a:p>
          <a:p>
            <a:pPr lvl="1"/>
            <a:r>
              <a:rPr kumimoji="1" lang="en-US" altLang="ja-JP" sz="2200" dirty="0" smtClean="0"/>
              <a:t>C-1 (AES004):</a:t>
            </a:r>
            <a:r>
              <a:rPr lang="en-US" altLang="ja-JP" sz="2200" dirty="0" smtClean="0"/>
              <a:t> Q</a:t>
            </a:r>
            <a:r>
              <a:rPr lang="en-US" altLang="ja-JP" sz="2200" baseline="-25000" dirty="0" smtClean="0"/>
              <a:t>0 </a:t>
            </a:r>
            <a:r>
              <a:rPr lang="en-US" altLang="ja-JP" sz="2200" dirty="0" smtClean="0"/>
              <a:t>=4.3E9 </a:t>
            </a:r>
            <a:r>
              <a:rPr lang="en-US" altLang="ja-JP" sz="2200" dirty="0" smtClean="0"/>
              <a:t>@ </a:t>
            </a:r>
            <a:r>
              <a:rPr lang="en-US" altLang="ja-JP" sz="2200" dirty="0" smtClean="0"/>
              <a:t>25.2 MV/m</a:t>
            </a:r>
          </a:p>
          <a:p>
            <a:pPr lvl="1"/>
            <a:r>
              <a:rPr lang="en-US" altLang="ja-JP" sz="2200" dirty="0" smtClean="0"/>
              <a:t>A-3 (MHI07): </a:t>
            </a:r>
            <a:r>
              <a:rPr lang="en-US" altLang="ja-JP" sz="2200" dirty="0" smtClean="0"/>
              <a:t>Q</a:t>
            </a:r>
            <a:r>
              <a:rPr lang="en-US" altLang="ja-JP" sz="2200" baseline="-25000" dirty="0" smtClean="0"/>
              <a:t>0 </a:t>
            </a:r>
            <a:r>
              <a:rPr lang="en-US" altLang="ja-JP" sz="2200" dirty="0" smtClean="0"/>
              <a:t>=4.3E9 </a:t>
            </a:r>
            <a:r>
              <a:rPr lang="en-US" altLang="ja-JP" sz="2200" dirty="0" smtClean="0"/>
              <a:t>@ </a:t>
            </a:r>
            <a:r>
              <a:rPr lang="en-US" altLang="ja-JP" sz="2200" dirty="0" smtClean="0"/>
              <a:t>32.3 </a:t>
            </a:r>
            <a:r>
              <a:rPr lang="en-US" altLang="ja-JP" sz="2200" dirty="0" smtClean="0"/>
              <a:t>MV/m</a:t>
            </a:r>
          </a:p>
          <a:p>
            <a:pPr lvl="1"/>
            <a:r>
              <a:rPr lang="en-US" altLang="ja-JP" sz="2200" dirty="0" smtClean="0"/>
              <a:t>A-2 (MHI06): </a:t>
            </a:r>
            <a:r>
              <a:rPr lang="en-US" altLang="ja-JP" sz="2200" dirty="0" smtClean="0"/>
              <a:t>Q</a:t>
            </a:r>
            <a:r>
              <a:rPr lang="en-US" altLang="ja-JP" sz="2200" baseline="-25000" dirty="0" smtClean="0"/>
              <a:t>0 </a:t>
            </a:r>
            <a:r>
              <a:rPr lang="en-US" altLang="ja-JP" sz="2200" dirty="0" smtClean="0"/>
              <a:t>=</a:t>
            </a:r>
            <a:r>
              <a:rPr lang="en-US" altLang="ja-JP" sz="2200" dirty="0" smtClean="0"/>
              <a:t>4.2E9 </a:t>
            </a:r>
            <a:r>
              <a:rPr lang="en-US" altLang="ja-JP" sz="2200" dirty="0" smtClean="0"/>
              <a:t>@ </a:t>
            </a:r>
            <a:r>
              <a:rPr lang="en-US" altLang="ja-JP" sz="2200" dirty="0" smtClean="0"/>
              <a:t>38 </a:t>
            </a:r>
            <a:r>
              <a:rPr lang="en-US" altLang="ja-JP" sz="2200" dirty="0" smtClean="0"/>
              <a:t>MV/m</a:t>
            </a:r>
            <a:endParaRPr lang="ja-JP" altLang="en-US" sz="2200" dirty="0" smtClean="0"/>
          </a:p>
          <a:p>
            <a:pPr lvl="1"/>
            <a:r>
              <a:rPr lang="en-US" altLang="ja-JP" sz="2200" dirty="0" smtClean="0"/>
              <a:t>A-2 </a:t>
            </a:r>
            <a:r>
              <a:rPr lang="en-US" altLang="ja-JP" sz="2200" dirty="0" smtClean="0"/>
              <a:t>(MHI06): </a:t>
            </a:r>
            <a:r>
              <a:rPr lang="en-US" altLang="ja-JP" sz="2200" dirty="0" smtClean="0"/>
              <a:t>Q</a:t>
            </a:r>
            <a:r>
              <a:rPr lang="en-US" altLang="ja-JP" sz="2200" baseline="-25000" dirty="0" smtClean="0"/>
              <a:t>0 </a:t>
            </a:r>
            <a:r>
              <a:rPr lang="en-US" altLang="ja-JP" sz="2200" dirty="0" smtClean="0"/>
              <a:t>=6.5E9 </a:t>
            </a:r>
            <a:r>
              <a:rPr lang="en-US" altLang="ja-JP" sz="2200" dirty="0" smtClean="0"/>
              <a:t>@ </a:t>
            </a:r>
            <a:r>
              <a:rPr lang="en-US" altLang="ja-JP" sz="2200" dirty="0" smtClean="0"/>
              <a:t>32 </a:t>
            </a:r>
            <a:r>
              <a:rPr lang="en-US" altLang="ja-JP" sz="2200" dirty="0" smtClean="0"/>
              <a:t>MV/m</a:t>
            </a:r>
            <a:endParaRPr lang="ja-JP" altLang="en-US" sz="2200" dirty="0" smtClean="0"/>
          </a:p>
          <a:p>
            <a:r>
              <a:rPr lang="en-US" altLang="ja-JP" sz="2800" dirty="0" smtClean="0"/>
              <a:t>Detuned heat loss (four cavities)</a:t>
            </a:r>
          </a:p>
          <a:p>
            <a:pPr lvl="1"/>
            <a:r>
              <a:rPr lang="en-US" altLang="ja-JP" sz="2200" dirty="0" smtClean="0"/>
              <a:t>C1, C2, C3, C4: 0.5 W @ 32 MV/m</a:t>
            </a:r>
          </a:p>
          <a:p>
            <a:pPr lvl="1"/>
            <a:r>
              <a:rPr lang="en-US" altLang="ja-JP" sz="2200" dirty="0" smtClean="0"/>
              <a:t>A1, A2, A3, A4: 4.6 W</a:t>
            </a:r>
            <a:r>
              <a:rPr lang="en-US" altLang="ja-JP" sz="2200" dirty="0" smtClean="0"/>
              <a:t> @ 32 </a:t>
            </a:r>
            <a:r>
              <a:rPr lang="en-US" altLang="ja-JP" sz="2200" dirty="0" smtClean="0"/>
              <a:t>MV/m</a:t>
            </a:r>
          </a:p>
          <a:p>
            <a:pPr>
              <a:buNone/>
            </a:pPr>
            <a:r>
              <a:rPr lang="en-US" altLang="ja-JP" sz="2800" dirty="0" smtClean="0">
                <a:solidFill>
                  <a:srgbClr val="7030A0"/>
                </a:solidFill>
              </a:rPr>
              <a:t>[ Input coupler requirement in RDR (for one RF unit) ]</a:t>
            </a:r>
          </a:p>
          <a:p>
            <a:pPr lvl="1"/>
            <a:r>
              <a:rPr lang="en-US" altLang="ja-JP" sz="2200" dirty="0" smtClean="0">
                <a:solidFill>
                  <a:srgbClr val="7030A0"/>
                </a:solidFill>
              </a:rPr>
              <a:t>Static loss = 1.6W, Dynamic loss = 0.5 W</a:t>
            </a:r>
            <a:endParaRPr lang="ja-JP" altLang="en-US" sz="2200" dirty="0" smtClean="0">
              <a:solidFill>
                <a:srgbClr val="7030A0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C4 Dynamic Loss Measurement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340768"/>
            <a:ext cx="8215437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線矢印コネクタ 5"/>
          <p:cNvCxnSpPr/>
          <p:nvPr/>
        </p:nvCxnSpPr>
        <p:spPr>
          <a:xfrm>
            <a:off x="3419872" y="3753036"/>
            <a:ext cx="648072" cy="1588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3023828" y="3392996"/>
            <a:ext cx="844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28MV/m</a:t>
            </a:r>
            <a:endParaRPr kumimoji="1" lang="ja-JP" altLang="en-US" sz="1400" b="1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5580112" y="4581128"/>
            <a:ext cx="576064" cy="1588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5401996" y="4561964"/>
            <a:ext cx="8447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Detuned</a:t>
            </a:r>
          </a:p>
          <a:p>
            <a:r>
              <a:rPr lang="en-US" altLang="ja-JP" sz="1400" b="1" dirty="0" smtClean="0"/>
              <a:t>28MV/m</a:t>
            </a:r>
            <a:endParaRPr kumimoji="1" lang="ja-JP" altLang="en-US" sz="1400" b="1" dirty="0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7380312" y="4653136"/>
            <a:ext cx="576064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7308304" y="4653136"/>
            <a:ext cx="974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6228184" y="4653136"/>
            <a:ext cx="288032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4103948" y="4510708"/>
            <a:ext cx="324036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3671900" y="4581128"/>
            <a:ext cx="14508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No RF</a:t>
            </a:r>
          </a:p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189977" y="4653136"/>
            <a:ext cx="974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cxnSp>
        <p:nvCxnSpPr>
          <p:cNvPr id="16" name="直線コネクタ 15"/>
          <p:cNvCxnSpPr/>
          <p:nvPr/>
        </p:nvCxnSpPr>
        <p:spPr>
          <a:xfrm>
            <a:off x="3563888" y="3969060"/>
            <a:ext cx="864096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>
            <a:stCxn id="18" idx="4"/>
          </p:cNvCxnSpPr>
          <p:nvPr/>
        </p:nvCxnSpPr>
        <p:spPr>
          <a:xfrm rot="16200000" flipH="1">
            <a:off x="4121950" y="3951058"/>
            <a:ext cx="0" cy="97210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上下矢印 17"/>
          <p:cNvSpPr/>
          <p:nvPr/>
        </p:nvSpPr>
        <p:spPr>
          <a:xfrm>
            <a:off x="3527884" y="3969060"/>
            <a:ext cx="216024" cy="468052"/>
          </a:xfrm>
          <a:prstGeom prst="upDown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9" name="直線コネクタ 18"/>
          <p:cNvCxnSpPr/>
          <p:nvPr/>
        </p:nvCxnSpPr>
        <p:spPr>
          <a:xfrm>
            <a:off x="5400092" y="4401108"/>
            <a:ext cx="7560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5400092" y="4473116"/>
            <a:ext cx="118813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下矢印 20"/>
          <p:cNvSpPr/>
          <p:nvPr/>
        </p:nvSpPr>
        <p:spPr>
          <a:xfrm>
            <a:off x="5364088" y="4221088"/>
            <a:ext cx="180020" cy="180020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下矢印 21"/>
          <p:cNvSpPr/>
          <p:nvPr/>
        </p:nvSpPr>
        <p:spPr>
          <a:xfrm rot="10800000">
            <a:off x="5364088" y="4473116"/>
            <a:ext cx="171636" cy="180020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96752"/>
            <a:ext cx="8280920" cy="4774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タイトル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C1 Dynamic Loss Measurement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25" name="直線矢印コネクタ 24"/>
          <p:cNvCxnSpPr/>
          <p:nvPr/>
        </p:nvCxnSpPr>
        <p:spPr>
          <a:xfrm>
            <a:off x="4716016" y="2276872"/>
            <a:ext cx="504056" cy="1588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4427984" y="1772816"/>
            <a:ext cx="984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25.2MV/m</a:t>
            </a:r>
            <a:endParaRPr kumimoji="1" lang="ja-JP" altLang="en-US" sz="1400" b="1" dirty="0"/>
          </a:p>
        </p:txBody>
      </p:sp>
      <p:cxnSp>
        <p:nvCxnSpPr>
          <p:cNvPr id="27" name="直線矢印コネクタ 26"/>
          <p:cNvCxnSpPr/>
          <p:nvPr/>
        </p:nvCxnSpPr>
        <p:spPr>
          <a:xfrm>
            <a:off x="6372200" y="3501008"/>
            <a:ext cx="504056" cy="1588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6156176" y="3645024"/>
            <a:ext cx="1024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Detuned</a:t>
            </a:r>
          </a:p>
          <a:p>
            <a:r>
              <a:rPr lang="en-US" altLang="ja-JP" sz="1400" b="1" dirty="0" smtClean="0"/>
              <a:t>25.2 MV/m</a:t>
            </a:r>
            <a:endParaRPr kumimoji="1" lang="ja-JP" altLang="en-US" sz="1400" b="1" dirty="0"/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6948264" y="3212976"/>
            <a:ext cx="432048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>
            <a:off x="5220072" y="3573016"/>
            <a:ext cx="288032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5004048" y="3645024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804248" y="2564904"/>
            <a:ext cx="974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cxnSp>
        <p:nvCxnSpPr>
          <p:cNvPr id="33" name="直線コネクタ 32"/>
          <p:cNvCxnSpPr/>
          <p:nvPr/>
        </p:nvCxnSpPr>
        <p:spPr>
          <a:xfrm>
            <a:off x="6588224" y="3284984"/>
            <a:ext cx="36004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6984268" y="3392996"/>
            <a:ext cx="43204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>
            <a:off x="4788024" y="2492896"/>
            <a:ext cx="39604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5184068" y="3320988"/>
            <a:ext cx="39604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340768"/>
            <a:ext cx="8352928" cy="4717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タイトル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 Dynamic Loss Measurement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5076056" y="2564904"/>
            <a:ext cx="504056" cy="1588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4716016" y="2204864"/>
            <a:ext cx="1024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32.3 MV/m</a:t>
            </a:r>
            <a:endParaRPr kumimoji="1" lang="ja-JP" altLang="en-US" sz="1400" b="1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6804248" y="3717032"/>
            <a:ext cx="432048" cy="1588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6228184" y="4329100"/>
            <a:ext cx="1024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Detuned</a:t>
            </a:r>
          </a:p>
          <a:p>
            <a:r>
              <a:rPr lang="en-US" altLang="ja-JP" sz="1400" b="1" dirty="0" smtClean="0"/>
              <a:t>32.3 MV/m</a:t>
            </a:r>
            <a:endParaRPr kumimoji="1" lang="ja-JP" altLang="en-US" sz="1400" b="1" dirty="0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7380312" y="3933056"/>
            <a:ext cx="360040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5580112" y="4581128"/>
            <a:ext cx="432048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5148064" y="4653136"/>
            <a:ext cx="11521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No RF</a:t>
            </a:r>
          </a:p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236296" y="3356992"/>
            <a:ext cx="974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cxnSp>
        <p:nvCxnSpPr>
          <p:cNvPr id="14" name="直線コネクタ 13"/>
          <p:cNvCxnSpPr/>
          <p:nvPr/>
        </p:nvCxnSpPr>
        <p:spPr>
          <a:xfrm>
            <a:off x="6804248" y="4077072"/>
            <a:ext cx="39604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7416316" y="4581128"/>
            <a:ext cx="25202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5184068" y="2888940"/>
            <a:ext cx="39604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5760132" y="4473116"/>
            <a:ext cx="25202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052736"/>
            <a:ext cx="820891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タイトル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A2 Dynamic Loss Measurement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4283968" y="4077072"/>
            <a:ext cx="504056" cy="1588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3851920" y="4149080"/>
            <a:ext cx="8847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38 MV/m</a:t>
            </a:r>
            <a:endParaRPr kumimoji="1" lang="ja-JP" altLang="en-US" sz="1400" b="1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6660232" y="3212976"/>
            <a:ext cx="648072" cy="1588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6588224" y="2708920"/>
            <a:ext cx="884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Detuned</a:t>
            </a:r>
          </a:p>
          <a:p>
            <a:r>
              <a:rPr lang="en-US" altLang="ja-JP" sz="1400" b="1" dirty="0" smtClean="0"/>
              <a:t>38 MV/m</a:t>
            </a:r>
            <a:endParaRPr kumimoji="1" lang="ja-JP" altLang="en-US" sz="1400" b="1" dirty="0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7380312" y="4437112"/>
            <a:ext cx="432048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4932040" y="4437112"/>
            <a:ext cx="288032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4572000" y="4509120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092280" y="4437112"/>
            <a:ext cx="974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sp>
        <p:nvSpPr>
          <p:cNvPr id="14" name="円/楕円 13"/>
          <p:cNvSpPr/>
          <p:nvPr/>
        </p:nvSpPr>
        <p:spPr>
          <a:xfrm>
            <a:off x="7308304" y="5445224"/>
            <a:ext cx="288032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5" name="直線コネクタ 14"/>
          <p:cNvCxnSpPr/>
          <p:nvPr/>
        </p:nvCxnSpPr>
        <p:spPr>
          <a:xfrm>
            <a:off x="4463988" y="1952836"/>
            <a:ext cx="46805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6768244" y="3429000"/>
            <a:ext cx="54006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4968044" y="4329100"/>
            <a:ext cx="324036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7452320" y="4365104"/>
            <a:ext cx="39604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052736"/>
            <a:ext cx="8388932" cy="478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タイトル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A2 Dynamic Loss Measurement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3671900" y="1988840"/>
            <a:ext cx="612068" cy="1588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3599892" y="1628800"/>
            <a:ext cx="8847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32 MV/m</a:t>
            </a:r>
            <a:endParaRPr kumimoji="1" lang="ja-JP" altLang="en-US" sz="1400" b="1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6120172" y="2672916"/>
            <a:ext cx="612068" cy="1588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6120172" y="2096852"/>
            <a:ext cx="884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Detuned</a:t>
            </a:r>
          </a:p>
          <a:p>
            <a:r>
              <a:rPr lang="en-US" altLang="ja-JP" sz="1400" b="1" dirty="0" smtClean="0"/>
              <a:t>32 MV/m</a:t>
            </a:r>
            <a:endParaRPr kumimoji="1" lang="ja-JP" altLang="en-US" sz="1400" b="1" dirty="0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6768244" y="3789040"/>
            <a:ext cx="612068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4391980" y="3825044"/>
            <a:ext cx="432048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3743908" y="3861048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480212" y="3789040"/>
            <a:ext cx="974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sp>
        <p:nvSpPr>
          <p:cNvPr id="14" name="円/楕円 13"/>
          <p:cNvSpPr/>
          <p:nvPr/>
        </p:nvSpPr>
        <p:spPr>
          <a:xfrm>
            <a:off x="7308304" y="5445224"/>
            <a:ext cx="288032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5" name="直線コネクタ 14"/>
          <p:cNvCxnSpPr/>
          <p:nvPr/>
        </p:nvCxnSpPr>
        <p:spPr>
          <a:xfrm>
            <a:off x="4608004" y="3681028"/>
            <a:ext cx="25202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6228184" y="2924944"/>
            <a:ext cx="54006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3815916" y="2240868"/>
            <a:ext cx="61206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7056276" y="3645024"/>
            <a:ext cx="39604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96752"/>
            <a:ext cx="8280920" cy="478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タイトル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Four C cavities (detune)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3851920" y="2638500"/>
            <a:ext cx="1944216" cy="1588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4499992" y="2708920"/>
            <a:ext cx="826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2060"/>
                </a:solidFill>
              </a:rPr>
              <a:t>32</a:t>
            </a:r>
            <a:r>
              <a:rPr kumimoji="1" lang="en-US" altLang="ja-JP" sz="1400" dirty="0" smtClean="0">
                <a:solidFill>
                  <a:srgbClr val="002060"/>
                </a:solidFill>
              </a:rPr>
              <a:t>MV/m</a:t>
            </a:r>
          </a:p>
          <a:p>
            <a:r>
              <a:rPr lang="en-US" altLang="ja-JP" sz="1400" dirty="0" smtClean="0">
                <a:solidFill>
                  <a:srgbClr val="002060"/>
                </a:solidFill>
              </a:rPr>
              <a:t>(detune)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6012160" y="2710508"/>
            <a:ext cx="1944216" cy="1588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6300192" y="2996952"/>
            <a:ext cx="1379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2060"/>
                </a:solidFill>
              </a:rPr>
              <a:t>No RF</a:t>
            </a:r>
          </a:p>
          <a:p>
            <a:r>
              <a:rPr lang="en-US" altLang="ja-JP" sz="1400" dirty="0" smtClean="0">
                <a:solidFill>
                  <a:srgbClr val="002060"/>
                </a:solidFill>
              </a:rPr>
              <a:t>Static loss meas.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2010/12/14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S1-G-Webex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268760"/>
            <a:ext cx="8352928" cy="480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タイトル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Four A cavities (detune)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4644008" y="3140968"/>
            <a:ext cx="576064" cy="1588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4572000" y="2636912"/>
            <a:ext cx="826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2060"/>
                </a:solidFill>
              </a:rPr>
              <a:t>32</a:t>
            </a:r>
            <a:r>
              <a:rPr kumimoji="1" lang="en-US" altLang="ja-JP" sz="1400" dirty="0" smtClean="0">
                <a:solidFill>
                  <a:srgbClr val="002060"/>
                </a:solidFill>
              </a:rPr>
              <a:t>MV/m</a:t>
            </a:r>
          </a:p>
          <a:p>
            <a:r>
              <a:rPr lang="en-US" altLang="ja-JP" sz="1400" dirty="0" smtClean="0">
                <a:solidFill>
                  <a:srgbClr val="002060"/>
                </a:solidFill>
              </a:rPr>
              <a:t>(detune)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5220072" y="3934644"/>
            <a:ext cx="432048" cy="1588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5148064" y="4005064"/>
            <a:ext cx="1379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2060"/>
                </a:solidFill>
              </a:rPr>
              <a:t>No RF</a:t>
            </a:r>
          </a:p>
          <a:p>
            <a:r>
              <a:rPr lang="en-US" altLang="ja-JP" sz="1400" dirty="0" smtClean="0">
                <a:solidFill>
                  <a:srgbClr val="002060"/>
                </a:solidFill>
              </a:rPr>
              <a:t>Static loss meas.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6804248" y="4149080"/>
            <a:ext cx="432048" cy="1588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6804248" y="4221088"/>
            <a:ext cx="1379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2060"/>
                </a:solidFill>
              </a:rPr>
              <a:t>No RF</a:t>
            </a:r>
          </a:p>
          <a:p>
            <a:r>
              <a:rPr lang="en-US" altLang="ja-JP" sz="1400" dirty="0" smtClean="0">
                <a:solidFill>
                  <a:srgbClr val="002060"/>
                </a:solidFill>
              </a:rPr>
              <a:t>Static loss meas.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3203848" y="3861048"/>
            <a:ext cx="432048" cy="1588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2987824" y="3933056"/>
            <a:ext cx="1379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2060"/>
                </a:solidFill>
              </a:rPr>
              <a:t>No RF</a:t>
            </a:r>
          </a:p>
          <a:p>
            <a:r>
              <a:rPr lang="en-US" altLang="ja-JP" sz="1400" dirty="0" smtClean="0">
                <a:solidFill>
                  <a:srgbClr val="002060"/>
                </a:solidFill>
              </a:rPr>
              <a:t>Static loss meas.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563</Words>
  <Application>Microsoft Office PowerPoint</Application>
  <PresentationFormat>画面に合わせる (4:3)</PresentationFormat>
  <Paragraphs>231</Paragraphs>
  <Slides>13</Slides>
  <Notes>13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Office テーマ</vt:lpstr>
      <vt:lpstr>Dynamic Loss Measurement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</vt:vector>
  </TitlesOfParts>
  <Company>高エネルギー加速器研究機構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大内徳人</dc:creator>
  <cp:lastModifiedBy> </cp:lastModifiedBy>
  <cp:revision>9</cp:revision>
  <dcterms:created xsi:type="dcterms:W3CDTF">2010-11-26T00:55:41Z</dcterms:created>
  <dcterms:modified xsi:type="dcterms:W3CDTF">2010-12-14T11:16:16Z</dcterms:modified>
</cp:coreProperties>
</file>