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51" r:id="rId1"/>
  </p:sldMasterIdLst>
  <p:notesMasterIdLst>
    <p:notesMasterId r:id="rId15"/>
  </p:notesMasterIdLst>
  <p:handoutMasterIdLst>
    <p:handoutMasterId r:id="rId16"/>
  </p:handoutMasterIdLst>
  <p:sldIdLst>
    <p:sldId id="256" r:id="rId2"/>
    <p:sldId id="358" r:id="rId3"/>
    <p:sldId id="364" r:id="rId4"/>
    <p:sldId id="361" r:id="rId5"/>
    <p:sldId id="368" r:id="rId6"/>
    <p:sldId id="369" r:id="rId7"/>
    <p:sldId id="370" r:id="rId8"/>
    <p:sldId id="362" r:id="rId9"/>
    <p:sldId id="372" r:id="rId10"/>
    <p:sldId id="367" r:id="rId11"/>
    <p:sldId id="365" r:id="rId12"/>
    <p:sldId id="371" r:id="rId13"/>
    <p:sldId id="357" r:id="rId14"/>
  </p:sldIdLst>
  <p:sldSz cx="9144000" cy="6858000" type="screen4x3"/>
  <p:notesSz cx="6623050" cy="98107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100" b="1" kern="1200">
        <a:solidFill>
          <a:srgbClr val="23346C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CCFF"/>
    <a:srgbClr val="CCFFFF"/>
    <a:srgbClr val="66FFFF"/>
    <a:srgbClr val="FFFF99"/>
    <a:srgbClr val="CCFF99"/>
    <a:srgbClr val="FFFFFF"/>
    <a:srgbClr val="FF3300"/>
    <a:srgbClr val="BAFCCE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9856" autoAdjust="0"/>
  </p:normalViewPr>
  <p:slideViewPr>
    <p:cSldViewPr snapToGrid="0">
      <p:cViewPr>
        <p:scale>
          <a:sx n="75" d="100"/>
          <a:sy n="75" d="100"/>
        </p:scale>
        <p:origin x="-126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3000" y="-96"/>
      </p:cViewPr>
      <p:guideLst>
        <p:guide orient="horz" pos="3090"/>
        <p:guide pos="208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explosion val="25"/>
          <c:cat>
            <c:strRef>
              <c:f>(Feuil1!$C$3;Feuil1!$D$3;Feuil1!$F$3;Feuil1!$G$3;Feuil1!$J$3;Feuil1!$M$3)</c:f>
              <c:strCache>
                <c:ptCount val="6"/>
                <c:pt idx="0">
                  <c:v>CSA</c:v>
                </c:pt>
                <c:pt idx="1">
                  <c:v>G.I.x20</c:v>
                </c:pt>
                <c:pt idx="2">
                  <c:v>G.I.x2</c:v>
                </c:pt>
                <c:pt idx="3">
                  <c:v>Amp. Trigger</c:v>
                </c:pt>
                <c:pt idx="4">
                  <c:v>Digital</c:v>
                </c:pt>
                <c:pt idx="5">
                  <c:v>Icc Amp.</c:v>
                </c:pt>
              </c:strCache>
            </c:strRef>
          </c:cat>
          <c:val>
            <c:numRef>
              <c:f>(Feuil1!$C$4;Feuil1!$D$4;Feuil1!$F$4;Feuil1!$G$4;Feuil1!$J$4;Feuil1!$M$4)</c:f>
              <c:numCache>
                <c:formatCode>0.0</c:formatCode>
                <c:ptCount val="6"/>
                <c:pt idx="0">
                  <c:v>2.5</c:v>
                </c:pt>
                <c:pt idx="1">
                  <c:v>1.3365</c:v>
                </c:pt>
                <c:pt idx="2">
                  <c:v>1.3365</c:v>
                </c:pt>
                <c:pt idx="3">
                  <c:v>2.1779999999999999</c:v>
                </c:pt>
                <c:pt idx="4">
                  <c:v>0.14000000000000001</c:v>
                </c:pt>
                <c:pt idx="5">
                  <c:v>0.43559999999999999</c:v>
                </c:pt>
              </c:numCache>
            </c:numRef>
          </c:val>
        </c:ser>
        <c:ser>
          <c:idx val="1"/>
          <c:order val="1"/>
          <c:explosion val="25"/>
          <c:cat>
            <c:strRef>
              <c:f>(Feuil1!$C$3;Feuil1!$D$3;Feuil1!$F$3;Feuil1!$G$3;Feuil1!$J$3;Feuil1!$M$3)</c:f>
              <c:strCache>
                <c:ptCount val="6"/>
                <c:pt idx="0">
                  <c:v>CSA</c:v>
                </c:pt>
                <c:pt idx="1">
                  <c:v>G.I.x20</c:v>
                </c:pt>
                <c:pt idx="2">
                  <c:v>G.I.x2</c:v>
                </c:pt>
                <c:pt idx="3">
                  <c:v>Amp. Trigger</c:v>
                </c:pt>
                <c:pt idx="4">
                  <c:v>Digital</c:v>
                </c:pt>
                <c:pt idx="5">
                  <c:v>Icc Amp.</c:v>
                </c:pt>
              </c:strCache>
            </c:strRef>
          </c:cat>
          <c:val>
            <c:numRef>
              <c:f>(Feuil1!$C$5;Feuil1!$D$5;Feuil1!$F$5;Feuil1!$G$5;Feuil1!$J$5;Feuil1!$M$5)</c:f>
              <c:numCache>
                <c:formatCode>0.0</c:formatCode>
                <c:ptCount val="6"/>
                <c:pt idx="0">
                  <c:v>1</c:v>
                </c:pt>
                <c:pt idx="1">
                  <c:v>1.0349999999999999</c:v>
                </c:pt>
                <c:pt idx="2">
                  <c:v>1.0349999999999999</c:v>
                </c:pt>
                <c:pt idx="3">
                  <c:v>1.0349999999999999</c:v>
                </c:pt>
                <c:pt idx="4">
                  <c:v>2</c:v>
                </c:pt>
                <c:pt idx="5">
                  <c:v>1.0349999999999999</c:v>
                </c:pt>
              </c:numCache>
            </c:numRef>
          </c:val>
        </c:ser>
        <c:ser>
          <c:idx val="2"/>
          <c:order val="2"/>
          <c:explosion val="25"/>
          <c:cat>
            <c:strRef>
              <c:f>(Feuil1!$C$3;Feuil1!$D$3;Feuil1!$F$3;Feuil1!$G$3;Feuil1!$J$3;Feuil1!$M$3)</c:f>
              <c:strCache>
                <c:ptCount val="6"/>
                <c:pt idx="0">
                  <c:v>CSA</c:v>
                </c:pt>
                <c:pt idx="1">
                  <c:v>G.I.x20</c:v>
                </c:pt>
                <c:pt idx="2">
                  <c:v>G.I.x2</c:v>
                </c:pt>
                <c:pt idx="3">
                  <c:v>Amp. Trigger</c:v>
                </c:pt>
                <c:pt idx="4">
                  <c:v>Digital</c:v>
                </c:pt>
                <c:pt idx="5">
                  <c:v>Icc Amp.</c:v>
                </c:pt>
              </c:strCache>
            </c:strRef>
          </c:cat>
          <c:val>
            <c:numRef>
              <c:f>(Feuil1!$C$6;Feuil1!$D$6;Feuil1!$F$6;Feuil1!$G$6;Feuil1!$J$6;Feuil1!$M$6)</c:f>
              <c:numCache>
                <c:formatCode>0.0</c:formatCode>
                <c:ptCount val="6"/>
                <c:pt idx="0">
                  <c:v>12.5</c:v>
                </c:pt>
                <c:pt idx="1">
                  <c:v>6.916387499999999</c:v>
                </c:pt>
                <c:pt idx="2">
                  <c:v>6.916387499999999</c:v>
                </c:pt>
                <c:pt idx="3">
                  <c:v>11.271149999999999</c:v>
                </c:pt>
                <c:pt idx="4">
                  <c:v>1.4000000000000001</c:v>
                </c:pt>
                <c:pt idx="5">
                  <c:v>2.2542299999999997</c:v>
                </c:pt>
              </c:numCache>
            </c:numRef>
          </c:val>
        </c:ser>
        <c:ser>
          <c:idx val="3"/>
          <c:order val="3"/>
          <c:explosion val="25"/>
          <c:cat>
            <c:strRef>
              <c:f>(Feuil1!$C$3;Feuil1!$D$3;Feuil1!$F$3;Feuil1!$G$3;Feuil1!$J$3;Feuil1!$M$3)</c:f>
              <c:strCache>
                <c:ptCount val="6"/>
                <c:pt idx="0">
                  <c:v>CSA</c:v>
                </c:pt>
                <c:pt idx="1">
                  <c:v>G.I.x20</c:v>
                </c:pt>
                <c:pt idx="2">
                  <c:v>G.I.x2</c:v>
                </c:pt>
                <c:pt idx="3">
                  <c:v>Amp. Trigger</c:v>
                </c:pt>
                <c:pt idx="4">
                  <c:v>Digital</c:v>
                </c:pt>
                <c:pt idx="5">
                  <c:v>Icc Amp.</c:v>
                </c:pt>
              </c:strCache>
            </c:strRef>
          </c:cat>
          <c:val>
            <c:numRef>
              <c:f>(Feuil1!$C$7;Feuil1!$D$7;Feuil1!$F$7;Feuil1!$G$7;Feuil1!$J$7;Feuil1!$M$7)</c:f>
              <c:numCache>
                <c:formatCode>0%</c:formatCode>
                <c:ptCount val="6"/>
                <c:pt idx="0">
                  <c:v>0.29296368035506265</c:v>
                </c:pt>
                <c:pt idx="1">
                  <c:v>0.16210002694094003</c:v>
                </c:pt>
                <c:pt idx="2">
                  <c:v>0.16210002694094003</c:v>
                </c:pt>
                <c:pt idx="3">
                  <c:v>0.26416300686671712</c:v>
                </c:pt>
                <c:pt idx="4">
                  <c:v>3.2811932199767017E-2</c:v>
                </c:pt>
                <c:pt idx="5">
                  <c:v>5.2832601373343419E-2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fontAlgn="base" hangingPunct="0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fontAlgn="base" hangingPunct="0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4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51263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7A1627F-4720-4CBA-B86E-9E964F7BA9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036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fontAlgn="base" hangingPunct="0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8838" y="735013"/>
            <a:ext cx="4905375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1988" y="4659313"/>
            <a:ext cx="5299075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fontAlgn="base" hangingPunct="0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51263" y="9318625"/>
            <a:ext cx="28702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base" hangingPunct="0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2E48B92-27D4-40D6-BCBE-B1A7833D59D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51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3794A2-E082-4C23-9E23-F12BC26AF82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r-FR" dirty="0" err="1" smtClean="0"/>
              <a:t>Carge</a:t>
            </a:r>
            <a:r>
              <a:rPr lang="fr-FR" dirty="0" smtClean="0"/>
              <a:t> </a:t>
            </a:r>
            <a:r>
              <a:rPr lang="fr-FR" dirty="0" err="1" smtClean="0"/>
              <a:t>delivered</a:t>
            </a:r>
            <a:r>
              <a:rPr lang="fr-FR" dirty="0" smtClean="0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E48A2-C57F-45B9-A8CD-CDBE3E93C90F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E5FF8-3FD2-44D7-9A8E-D6405A55095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A5D23-D136-4CC1-A0CE-A24E0DFF9C15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3A0BB-5958-4766-946F-3A863A75B7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9CD29-7694-4978-9E2C-0CB18BA13ED6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C10D1-0FA4-4A2C-ABD1-5521EF307E7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3810000" cy="2590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2590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233DA-7F4A-41C1-9999-13239F77BDE9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27F00-B43B-465E-9A6D-086695B8415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BAF1D-4D31-46AF-BA19-F98CDBCFAA34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3E618-822D-4A88-8F24-0891C8D7C7B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E3C4C-88F6-4286-B470-83955DDA21A0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0B51C-0CF6-44E5-93A9-901FF01BA80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99E8D-5A5F-4353-B8BB-37116121DDC5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D62BB-A650-464F-BFC5-CE6126FB9CF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0F1ED-4BE1-4959-ADA4-6D8B5FA1C857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6E0A2-DF7E-4AB6-8023-68F1952628B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00FF3-7D72-4706-BB08-AA767C4BC6D0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DF199-0041-4006-80C1-A5521AFFEF0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0A5CE-EE27-48C0-8AE8-953F45416D01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EBDFA-6871-486A-AE7F-4D13CE7537D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C8945-D599-4ACF-B9EE-61D44A6F8E6F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D50E-EAE6-4238-8076-020E45B97BF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6FFBB-15D8-4485-91AF-DBC0E9249FAE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023FF-A8DC-48CE-8137-5AADF98EFE9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26" Type="http://schemas.openxmlformats.org/officeDocument/2006/relationships/image" Target="../media/image13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5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Relationship Id="rId22" Type="http://schemas.openxmlformats.org/officeDocument/2006/relationships/image" Target="../media/image9.png"/><Relationship Id="rId27" Type="http://schemas.openxmlformats.org/officeDocument/2006/relationships/image" Target="../media/image1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6" descr="1024_greendot_divi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fr-FR" sz="2400" b="0">
              <a:solidFill>
                <a:schemeClr val="tx1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fr-FR" sz="2400" b="0">
              <a:solidFill>
                <a:schemeClr val="tx1"/>
              </a:solidFill>
            </a:endParaRPr>
          </a:p>
        </p:txBody>
      </p:sp>
      <p:pic>
        <p:nvPicPr>
          <p:cNvPr id="1030" name="Picture 21" descr="1024_greendot_divi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32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381000" y="6400800"/>
            <a:ext cx="990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DE5920B-CCAE-4E83-AD2D-07706027BE72}" type="datetime1">
              <a:rPr lang="en-US"/>
              <a:pPr>
                <a:defRPr/>
              </a:pPr>
              <a:t>2/9/2011</a:t>
            </a:fld>
            <a:endParaRPr lang="en-US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7391400" y="6400800"/>
            <a:ext cx="1066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ECBF993-0C26-42CE-B6CC-A847CA7D06C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85004" name="Text Box 12"/>
          <p:cNvSpPr txBox="1">
            <a:spLocks noChangeArrowheads="1"/>
          </p:cNvSpPr>
          <p:nvPr userDrawn="1"/>
        </p:nvSpPr>
        <p:spPr bwMode="auto">
          <a:xfrm>
            <a:off x="3254259" y="6597650"/>
            <a:ext cx="3110147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fr-FR" dirty="0" err="1"/>
              <a:t>L.Royer</a:t>
            </a:r>
            <a:r>
              <a:rPr lang="fr-FR" dirty="0"/>
              <a:t>– Calice meeting @ </a:t>
            </a:r>
            <a:r>
              <a:rPr lang="fr-FR" dirty="0" smtClean="0"/>
              <a:t>LLR </a:t>
            </a:r>
            <a:r>
              <a:rPr lang="fr-FR" dirty="0"/>
              <a:t>– </a:t>
            </a:r>
            <a:r>
              <a:rPr lang="fr-FR" dirty="0" err="1" smtClean="0"/>
              <a:t>Feb</a:t>
            </a:r>
            <a:r>
              <a:rPr lang="fr-FR" dirty="0" smtClean="0"/>
              <a:t>. 2011</a:t>
            </a:r>
            <a:endParaRPr lang="fr-FR" dirty="0"/>
          </a:p>
        </p:txBody>
      </p:sp>
      <p:pic>
        <p:nvPicPr>
          <p:cNvPr id="1036" name="Picture 21" descr="lp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81206" y="0"/>
            <a:ext cx="762794" cy="762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5"/>
          <p:cNvGrpSpPr>
            <a:grpSpLocks/>
          </p:cNvGrpSpPr>
          <p:nvPr userDrawn="1"/>
        </p:nvGrpSpPr>
        <p:grpSpPr bwMode="auto">
          <a:xfrm>
            <a:off x="-1370" y="0"/>
            <a:ext cx="1076901" cy="762794"/>
            <a:chOff x="288" y="624"/>
            <a:chExt cx="2831" cy="1963"/>
          </a:xfrm>
        </p:grpSpPr>
        <p:pic>
          <p:nvPicPr>
            <p:cNvPr id="15" name="Picture 6" descr="Newlogo-calice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36" y="960"/>
              <a:ext cx="2736" cy="1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" name="Picture 7" descr="Us_flag_large"/>
            <p:cNvPicPr preferRelativeResize="0"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256" y="2304"/>
              <a:ext cx="431" cy="283"/>
            </a:xfrm>
            <a:prstGeom prst="rect">
              <a:avLst/>
            </a:prstGeom>
            <a:noFill/>
            <a:ln w="317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17" name="Picture 8" descr="Belarus_flag_large"/>
            <p:cNvPicPr preferRelativeResize="0"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88" y="624"/>
              <a:ext cx="431" cy="284"/>
            </a:xfrm>
            <a:prstGeom prst="rect">
              <a:avLst/>
            </a:prstGeom>
            <a:noFill/>
            <a:ln w="317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18" name="Picture 9" descr="Canada"/>
            <p:cNvPicPr preferRelativeResize="0">
              <a:picLocks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768" y="624"/>
              <a:ext cx="431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0" descr="Czech_republic_flag_medium"/>
            <p:cNvPicPr preferRelativeResize="0">
              <a:picLocks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248" y="624"/>
              <a:ext cx="431" cy="283"/>
            </a:xfrm>
            <a:prstGeom prst="rect">
              <a:avLst/>
            </a:prstGeom>
            <a:noFill/>
            <a:ln w="317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20" name="Picture 11" descr="France_flag_medium"/>
            <p:cNvPicPr preferRelativeResize="0">
              <a:picLocks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728" y="624"/>
              <a:ext cx="431" cy="283"/>
            </a:xfrm>
            <a:prstGeom prst="rect">
              <a:avLst/>
            </a:prstGeom>
            <a:noFill/>
            <a:ln w="317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21" name="Picture 12" descr="Germany_flag_large"/>
            <p:cNvPicPr preferRelativeResize="0">
              <a:picLocks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2208" y="624"/>
              <a:ext cx="431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 descr="india"/>
            <p:cNvPicPr preferRelativeResize="0">
              <a:picLocks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2688" y="624"/>
              <a:ext cx="431" cy="283"/>
            </a:xfrm>
            <a:prstGeom prst="rect">
              <a:avLst/>
            </a:prstGeom>
            <a:noFill/>
            <a:ln w="317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23" name="Picture 14" descr="Japan"/>
            <p:cNvPicPr preferRelativeResize="0">
              <a:picLocks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336" y="2304"/>
              <a:ext cx="431" cy="283"/>
            </a:xfrm>
            <a:prstGeom prst="rect">
              <a:avLst/>
            </a:prstGeom>
            <a:noFill/>
            <a:ln w="317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24" name="Picture 15" descr="Russia_flag_large"/>
            <p:cNvPicPr preferRelativeResize="0">
              <a:picLocks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296" y="2304"/>
              <a:ext cx="431" cy="283"/>
            </a:xfrm>
            <a:prstGeom prst="rect">
              <a:avLst/>
            </a:prstGeom>
            <a:noFill/>
            <a:ln w="127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25" name="Picture 16" descr="South_korea_flag_large"/>
            <p:cNvPicPr preferRelativeResize="0">
              <a:picLocks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816" y="2304"/>
              <a:ext cx="431" cy="283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26" name="Picture 17" descr="Uk_flag_large"/>
            <p:cNvPicPr preferRelativeResize="0">
              <a:picLocks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1776" y="2304"/>
              <a:ext cx="431" cy="283"/>
            </a:xfrm>
            <a:prstGeom prst="rect">
              <a:avLst/>
            </a:prstGeom>
            <a:noFill/>
            <a:ln w="3175">
              <a:solidFill>
                <a:schemeClr val="bg2"/>
              </a:solidFill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  <p:sldLayoutId id="2147483963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65125" y="2940050"/>
            <a:ext cx="8534400" cy="10795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2000" u="sng" dirty="0" smtClean="0"/>
              <a:t>Laurent Royer</a:t>
            </a:r>
            <a:r>
              <a:rPr lang="en-US" sz="2000" dirty="0" smtClean="0"/>
              <a:t>, J. Bonnard, S. </a:t>
            </a:r>
            <a:r>
              <a:rPr lang="en-US" sz="2000" dirty="0" err="1" smtClean="0"/>
              <a:t>Manen</a:t>
            </a:r>
            <a:r>
              <a:rPr lang="en-US" sz="2000" dirty="0" smtClean="0"/>
              <a:t>, P. Gay</a:t>
            </a:r>
          </a:p>
          <a:p>
            <a:pPr marL="0" indent="0" algn="ctr" eaLnBrk="1" hangingPunct="1">
              <a:buFontTx/>
              <a:buNone/>
            </a:pPr>
            <a:r>
              <a:rPr lang="en-US" sz="2000" b="1" dirty="0" smtClean="0"/>
              <a:t>LPC Clermont-Ferrand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</p:txBody>
      </p:sp>
      <p:pic>
        <p:nvPicPr>
          <p:cNvPr id="16387" name="Picture 20" descr="logo_in2p3_gf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0" y="5575300"/>
            <a:ext cx="2057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Rectangle 2"/>
          <p:cNvSpPr>
            <a:spLocks noChangeArrowheads="1"/>
          </p:cNvSpPr>
          <p:nvPr/>
        </p:nvSpPr>
        <p:spPr bwMode="auto">
          <a:xfrm>
            <a:off x="752475" y="124777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200" dirty="0">
                <a:solidFill>
                  <a:srgbClr val="000000"/>
                </a:solidFill>
                <a:latin typeface="Times New Roman" pitchFamily="18" charset="0"/>
              </a:rPr>
              <a:t>R&amp;D activity @ </a:t>
            </a:r>
            <a:r>
              <a:rPr lang="en-GB" sz="3200" dirty="0" smtClean="0">
                <a:solidFill>
                  <a:srgbClr val="000000"/>
                </a:solidFill>
                <a:latin typeface="Times New Roman" pitchFamily="18" charset="0"/>
              </a:rPr>
              <a:t>pole </a:t>
            </a:r>
            <a:r>
              <a:rPr lang="en-GB" sz="3200" dirty="0" err="1" smtClean="0">
                <a:solidFill>
                  <a:srgbClr val="000000"/>
                </a:solidFill>
                <a:latin typeface="Times New Roman" pitchFamily="18" charset="0"/>
              </a:rPr>
              <a:t>MicRhAu</a:t>
            </a:r>
            <a:endParaRPr lang="en-GB" sz="3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en-GB" sz="3200" dirty="0" smtClean="0">
                <a:solidFill>
                  <a:srgbClr val="000000"/>
                </a:solidFill>
                <a:latin typeface="Times New Roman" pitchFamily="18" charset="0"/>
              </a:rPr>
              <a:t>dedicated to High Granularity Si-W </a:t>
            </a:r>
            <a:r>
              <a:rPr lang="en-GB" sz="3200" dirty="0" err="1" smtClean="0">
                <a:solidFill>
                  <a:srgbClr val="000000"/>
                </a:solidFill>
                <a:latin typeface="Times New Roman" pitchFamily="18" charset="0"/>
              </a:rPr>
              <a:t>Ecal</a:t>
            </a:r>
            <a:endParaRPr lang="en-GB" sz="3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en-GB" sz="32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GB" sz="32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GB" sz="3200" dirty="0" smtClean="0">
                <a:solidFill>
                  <a:srgbClr val="000000"/>
                </a:solidFill>
                <a:latin typeface="Times New Roman" pitchFamily="18" charset="0"/>
              </a:rPr>
              <a:t>The CALORIC chip</a:t>
            </a:r>
            <a:endParaRPr lang="en-GB" sz="3200" dirty="0">
              <a:latin typeface="Times New Roman" pitchFamily="18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3600449" y="3962400"/>
            <a:ext cx="2022475" cy="1485900"/>
            <a:chOff x="3600450" y="123825"/>
            <a:chExt cx="2022475" cy="1485900"/>
          </a:xfrm>
        </p:grpSpPr>
        <p:pic>
          <p:nvPicPr>
            <p:cNvPr id="16406" name="Picture 12" descr="micRHAU_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00450" y="457200"/>
              <a:ext cx="2022475" cy="115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7" name="Picture 21" descr="IN2P3Filaire-Q_SignV copi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57675" y="123825"/>
              <a:ext cx="709613" cy="39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" name="Image 21" descr="logo-ubp-20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31100" y="5070038"/>
            <a:ext cx="1549400" cy="1194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2200" y="0"/>
            <a:ext cx="7086600" cy="685800"/>
          </a:xfrm>
        </p:spPr>
        <p:txBody>
          <a:bodyPr/>
          <a:lstStyle/>
          <a:p>
            <a:r>
              <a:rPr lang="en-US" dirty="0" smtClean="0"/>
              <a:t>Layout of CALORIC</a:t>
            </a:r>
          </a:p>
        </p:txBody>
      </p:sp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10</a:t>
            </a:fld>
            <a:endParaRPr lang="en-US" sz="1400" b="0">
              <a:solidFill>
                <a:schemeClr val="tx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6" t="31509" r="5064" b="33148"/>
          <a:stretch/>
        </p:blipFill>
        <p:spPr>
          <a:xfrm>
            <a:off x="88901" y="1422399"/>
            <a:ext cx="8864600" cy="20947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2336801" y="1295400"/>
            <a:ext cx="2095500" cy="3048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336801" y="3555265"/>
            <a:ext cx="1993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Gated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Integrator</a:t>
            </a:r>
            <a:r>
              <a:rPr lang="fr-FR" sz="1400" dirty="0" smtClean="0">
                <a:solidFill>
                  <a:schemeClr val="tx1"/>
                </a:solidFill>
              </a:rPr>
              <a:t> and the 32 </a:t>
            </a:r>
            <a:r>
              <a:rPr lang="fr-FR" sz="1400" dirty="0" err="1" smtClean="0">
                <a:solidFill>
                  <a:schemeClr val="tx1"/>
                </a:solidFill>
              </a:rPr>
              <a:t>memory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cells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88901" y="1295400"/>
            <a:ext cx="2247900" cy="3048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15901" y="3557050"/>
            <a:ext cx="1993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CSA, trigger </a:t>
            </a:r>
            <a:r>
              <a:rPr lang="fr-FR" sz="1400" dirty="0" err="1" smtClean="0">
                <a:solidFill>
                  <a:schemeClr val="tx1"/>
                </a:solidFill>
              </a:rPr>
              <a:t>channel</a:t>
            </a:r>
            <a:r>
              <a:rPr lang="fr-FR" sz="1400" dirty="0" smtClean="0">
                <a:solidFill>
                  <a:schemeClr val="tx1"/>
                </a:solidFill>
              </a:rPr>
              <a:t> and </a:t>
            </a:r>
            <a:r>
              <a:rPr lang="fr-FR" sz="1400" dirty="0" err="1" smtClean="0">
                <a:solidFill>
                  <a:schemeClr val="tx1"/>
                </a:solidFill>
              </a:rPr>
              <a:t>comparators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21200" y="1295400"/>
            <a:ext cx="2425699" cy="3048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737098" y="3662986"/>
            <a:ext cx="1993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The </a:t>
            </a:r>
            <a:r>
              <a:rPr lang="fr-FR" sz="1400" dirty="0" err="1" smtClean="0">
                <a:solidFill>
                  <a:schemeClr val="tx1"/>
                </a:solidFill>
              </a:rPr>
              <a:t>cyclic</a:t>
            </a:r>
            <a:r>
              <a:rPr lang="fr-FR" sz="1400" dirty="0" smtClean="0">
                <a:solidFill>
                  <a:schemeClr val="tx1"/>
                </a:solidFill>
              </a:rPr>
              <a:t> ADC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048500" y="1295400"/>
            <a:ext cx="1905001" cy="3048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004050" y="3770708"/>
            <a:ext cx="19938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The digital block</a:t>
            </a:r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09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2200" y="0"/>
            <a:ext cx="7086600" cy="685800"/>
          </a:xfrm>
        </p:spPr>
        <p:txBody>
          <a:bodyPr/>
          <a:lstStyle/>
          <a:p>
            <a:r>
              <a:rPr lang="en-US" dirty="0" smtClean="0"/>
              <a:t>Simulated performance </a:t>
            </a:r>
          </a:p>
        </p:txBody>
      </p:sp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11</a:t>
            </a:fld>
            <a:endParaRPr lang="en-US" sz="1400" b="0">
              <a:solidFill>
                <a:schemeClr val="tx1"/>
              </a:solidFill>
            </a:endParaRPr>
          </a:p>
        </p:txBody>
      </p:sp>
      <p:pic>
        <p:nvPicPr>
          <p:cNvPr id="47108" name="Graphique 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1523998"/>
            <a:ext cx="2949575" cy="189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Graphique 1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523999"/>
            <a:ext cx="3035300" cy="189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386067" y="1154666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Gain-2 </a:t>
            </a:r>
            <a:r>
              <a:rPr lang="fr-FR" sz="1800" dirty="0" err="1" smtClean="0"/>
              <a:t>channel</a:t>
            </a:r>
            <a:endParaRPr lang="fr-FR" sz="1800" dirty="0"/>
          </a:p>
        </p:txBody>
      </p:sp>
      <p:sp>
        <p:nvSpPr>
          <p:cNvPr id="7" name="ZoneTexte 6"/>
          <p:cNvSpPr txBox="1"/>
          <p:nvPr/>
        </p:nvSpPr>
        <p:spPr>
          <a:xfrm>
            <a:off x="1358900" y="1154667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Gain-20 </a:t>
            </a:r>
            <a:r>
              <a:rPr lang="fr-FR" sz="1800" dirty="0" err="1" smtClean="0"/>
              <a:t>channel</a:t>
            </a:r>
            <a:endParaRPr lang="fr-FR" sz="1800" dirty="0"/>
          </a:p>
        </p:txBody>
      </p:sp>
      <p:sp>
        <p:nvSpPr>
          <p:cNvPr id="8" name="ZoneTexte 7"/>
          <p:cNvSpPr txBox="1"/>
          <p:nvPr/>
        </p:nvSpPr>
        <p:spPr>
          <a:xfrm>
            <a:off x="3326105" y="2317530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solidFill>
                  <a:schemeClr val="tx1"/>
                </a:solidFill>
              </a:rPr>
              <a:t>pC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087030" y="150770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tx1"/>
                </a:solidFill>
              </a:rPr>
              <a:t>LSB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24030" y="152399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tx1"/>
                </a:solidFill>
              </a:rPr>
              <a:t>LSB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391400" y="2129567"/>
            <a:ext cx="423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solidFill>
                  <a:schemeClr val="tx1"/>
                </a:solidFill>
              </a:rPr>
              <a:t>pC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743270" y="3418840"/>
            <a:ext cx="12148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tx1"/>
                </a:solidFill>
              </a:rPr>
              <a:t>INL &lt; 0.1%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845370" y="3401963"/>
            <a:ext cx="1043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chemeClr val="tx1"/>
                </a:solidFill>
              </a:rPr>
              <a:t>INL &lt; 1%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36362" y="4039628"/>
            <a:ext cx="5588670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600" dirty="0" smtClean="0">
                <a:solidFill>
                  <a:srgbClr val="FF0000"/>
                </a:solidFill>
              </a:rPr>
              <a:t>ENC (</a:t>
            </a:r>
            <a:r>
              <a:rPr lang="en-US" sz="1600" dirty="0" err="1" smtClean="0">
                <a:solidFill>
                  <a:srgbClr val="FF0000"/>
                </a:solidFill>
              </a:rPr>
              <a:t>rms</a:t>
            </a:r>
            <a:r>
              <a:rPr lang="en-US" sz="1600" dirty="0" smtClean="0">
                <a:solidFill>
                  <a:srgbClr val="FF0000"/>
                </a:solidFill>
              </a:rPr>
              <a:t> value) = 0.4 </a:t>
            </a:r>
            <a:r>
              <a:rPr lang="en-US" sz="1600" dirty="0" err="1" smtClean="0">
                <a:solidFill>
                  <a:srgbClr val="FF0000"/>
                </a:solidFill>
              </a:rPr>
              <a:t>fC</a:t>
            </a:r>
            <a:r>
              <a:rPr lang="en-US" sz="1600" dirty="0" smtClean="0">
                <a:solidFill>
                  <a:srgbClr val="FF0000"/>
                </a:solidFill>
              </a:rPr>
              <a:t> = 2400 e</a:t>
            </a:r>
            <a:r>
              <a:rPr lang="en-US" sz="1600" baseline="30000" dirty="0" smtClean="0">
                <a:solidFill>
                  <a:srgbClr val="FF0000"/>
                </a:solidFill>
              </a:rPr>
              <a:t>-</a:t>
            </a:r>
            <a:r>
              <a:rPr lang="en-US" sz="1600" dirty="0" smtClean="0">
                <a:solidFill>
                  <a:srgbClr val="FF0000"/>
                </a:solidFill>
              </a:rPr>
              <a:t> = MIP/10</a:t>
            </a:r>
          </a:p>
          <a:p>
            <a:pPr lvl="1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   </a:t>
            </a:r>
            <a:r>
              <a:rPr lang="en-US" sz="1600" dirty="0" smtClean="0">
                <a:solidFill>
                  <a:schemeClr val="accent6"/>
                </a:solidFill>
              </a:rPr>
              <a:t>with the High-Gain channel and </a:t>
            </a:r>
            <a:r>
              <a:rPr lang="en-US" sz="1600" dirty="0" err="1" smtClean="0">
                <a:solidFill>
                  <a:schemeClr val="accent6"/>
                </a:solidFill>
              </a:rPr>
              <a:t>C</a:t>
            </a:r>
            <a:r>
              <a:rPr lang="en-US" sz="1600" baseline="-25000" dirty="0" err="1" smtClean="0">
                <a:solidFill>
                  <a:schemeClr val="accent6"/>
                </a:solidFill>
              </a:rPr>
              <a:t>detector</a:t>
            </a:r>
            <a:r>
              <a:rPr lang="en-US" sz="1600" dirty="0" smtClean="0">
                <a:solidFill>
                  <a:schemeClr val="accent6"/>
                </a:solidFill>
              </a:rPr>
              <a:t> = 30 pF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75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2200" y="0"/>
            <a:ext cx="7086600" cy="685800"/>
          </a:xfrm>
        </p:spPr>
        <p:txBody>
          <a:bodyPr/>
          <a:lstStyle/>
          <a:p>
            <a:r>
              <a:rPr lang="en-US" smtClean="0"/>
              <a:t>Power consumption</a:t>
            </a:r>
          </a:p>
        </p:txBody>
      </p:sp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12</a:t>
            </a:fld>
            <a:endParaRPr lang="en-US" sz="1400" b="0">
              <a:solidFill>
                <a:schemeClr val="tx1"/>
              </a:solidFill>
            </a:endParaRPr>
          </a:p>
        </p:txBody>
      </p:sp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5773156"/>
              </p:ext>
            </p:extLst>
          </p:nvPr>
        </p:nvGraphicFramePr>
        <p:xfrm>
          <a:off x="1663700" y="2235200"/>
          <a:ext cx="5168900" cy="325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4876800" y="243691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/>
              <a:t>CSA</a:t>
            </a:r>
            <a:endParaRPr lang="en-US" sz="1800"/>
          </a:p>
        </p:txBody>
      </p:sp>
      <p:sp>
        <p:nvSpPr>
          <p:cNvPr id="11" name="ZoneTexte 10"/>
          <p:cNvSpPr txBox="1"/>
          <p:nvPr/>
        </p:nvSpPr>
        <p:spPr>
          <a:xfrm>
            <a:off x="407325" y="3054748"/>
            <a:ext cx="1903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/>
              <a:t>Trigger channel</a:t>
            </a:r>
            <a:endParaRPr lang="en-US" sz="1800"/>
          </a:p>
        </p:txBody>
      </p:sp>
      <p:sp>
        <p:nvSpPr>
          <p:cNvPr id="12" name="ZoneTexte 11"/>
          <p:cNvSpPr txBox="1"/>
          <p:nvPr/>
        </p:nvSpPr>
        <p:spPr>
          <a:xfrm>
            <a:off x="1358900" y="5167076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/>
              <a:t>Gain-2 channel</a:t>
            </a:r>
            <a:endParaRPr lang="en-US" sz="1800"/>
          </a:p>
        </p:txBody>
      </p:sp>
      <p:sp>
        <p:nvSpPr>
          <p:cNvPr id="13" name="ZoneTexte 12"/>
          <p:cNvSpPr txBox="1"/>
          <p:nvPr/>
        </p:nvSpPr>
        <p:spPr>
          <a:xfrm>
            <a:off x="4629296" y="4987452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/>
              <a:t>Gain-20 channel</a:t>
            </a:r>
            <a:endParaRPr lang="en-US" sz="1800"/>
          </a:p>
        </p:txBody>
      </p:sp>
      <p:sp>
        <p:nvSpPr>
          <p:cNvPr id="3" name="ZoneTexte 2"/>
          <p:cNvSpPr txBox="1"/>
          <p:nvPr/>
        </p:nvSpPr>
        <p:spPr>
          <a:xfrm>
            <a:off x="1352051" y="918746"/>
            <a:ext cx="65902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800" dirty="0" smtClean="0"/>
              <a:t>Evaluation using </a:t>
            </a:r>
            <a:r>
              <a:rPr lang="en-US" sz="1800" dirty="0" smtClean="0">
                <a:solidFill>
                  <a:srgbClr val="FF0000"/>
                </a:solidFill>
              </a:rPr>
              <a:t>power pulsing </a:t>
            </a:r>
            <a:r>
              <a:rPr lang="en-US" sz="1800" dirty="0" smtClean="0"/>
              <a:t>with the ILC duty cycle:</a:t>
            </a:r>
          </a:p>
          <a:p>
            <a:endParaRPr lang="en-US" sz="1800" dirty="0" smtClean="0"/>
          </a:p>
          <a:p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	 </a:t>
            </a:r>
            <a:r>
              <a:rPr lang="en-US" sz="1800" dirty="0" smtClean="0">
                <a:solidFill>
                  <a:srgbClr val="FF0000"/>
                </a:solidFill>
              </a:rPr>
              <a:t>45 µW per channel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20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and perspectives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266700" y="1485264"/>
            <a:ext cx="8594725" cy="247713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The CALORIC chip is ready for fabrication.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Simulated performance is in agreement with the requirements of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</a:rPr>
              <a:t>Calice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, except power consumption.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The first measured performance is expected before summer.</a:t>
            </a: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A multi-channel chip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should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be submitted for fabrication before the end of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2011</a:t>
            </a:r>
          </a:p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 compatible with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Calice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 DAQ</a:t>
            </a:r>
          </a:p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	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 compatible with </a:t>
            </a:r>
            <a:r>
              <a:rPr lang="en-US" sz="2000" dirty="0" err="1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pinout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 of </a:t>
            </a:r>
            <a:r>
              <a:rPr lang="en-US" sz="200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FEV board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for test</a:t>
            </a:r>
            <a:endParaRPr lang="en-US" sz="18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2200" y="0"/>
            <a:ext cx="7366000" cy="685800"/>
          </a:xfrm>
        </p:spPr>
        <p:txBody>
          <a:bodyPr/>
          <a:lstStyle/>
          <a:p>
            <a:r>
              <a:rPr lang="en-US" sz="2800" dirty="0" smtClean="0"/>
              <a:t>Readout Electronics for High Granularity </a:t>
            </a:r>
            <a:r>
              <a:rPr lang="en-US" sz="2800" dirty="0" err="1" smtClean="0"/>
              <a:t>Ecal</a:t>
            </a:r>
            <a:endParaRPr lang="en-US" sz="2800" dirty="0" smtClean="0"/>
          </a:p>
        </p:txBody>
      </p:sp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2</a:t>
            </a:fld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0" y="799464"/>
            <a:ext cx="8594725" cy="247713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Electrical specifications of the readout electronics:</a:t>
            </a:r>
            <a:endParaRPr lang="en-US" sz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 smtClean="0"/>
              <a:t>Dynamic range of the signal delivered by a Si-diode </a:t>
            </a:r>
            <a:r>
              <a:rPr lang="en-US" sz="1200" dirty="0"/>
              <a:t>: </a:t>
            </a:r>
            <a:r>
              <a:rPr lang="en-US" sz="1200" dirty="0" smtClean="0"/>
              <a:t>from MIP (4 </a:t>
            </a:r>
            <a:r>
              <a:rPr lang="en-US" sz="1200" dirty="0" err="1" smtClean="0"/>
              <a:t>fC</a:t>
            </a:r>
            <a:r>
              <a:rPr lang="en-US" sz="1200" dirty="0" smtClean="0"/>
              <a:t>) to 2500 MIPs (10 </a:t>
            </a:r>
            <a:r>
              <a:rPr lang="en-US" sz="1200" dirty="0" err="1" smtClean="0"/>
              <a:t>pC</a:t>
            </a:r>
            <a:r>
              <a:rPr lang="en-US" sz="1200" dirty="0" smtClean="0"/>
              <a:t>)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 smtClean="0"/>
              <a:t>Level of noise limited to 1/10 MIP </a:t>
            </a:r>
            <a:r>
              <a:rPr lang="en-US" sz="1200" dirty="0"/>
              <a:t> </a:t>
            </a:r>
            <a:r>
              <a:rPr lang="en-US" sz="1200" dirty="0" smtClean="0">
                <a:sym typeface="Wingdings" pitchFamily="2" charset="2"/>
              </a:rPr>
              <a:t> </a:t>
            </a:r>
            <a:r>
              <a:rPr lang="en-US" sz="1200" dirty="0" smtClean="0">
                <a:solidFill>
                  <a:srgbClr val="FF0000"/>
                </a:solidFill>
                <a:sym typeface="Wingdings" pitchFamily="2" charset="2"/>
              </a:rPr>
              <a:t>SNR ≥ 10</a:t>
            </a:r>
            <a:endParaRPr lang="en-US" sz="1200" dirty="0" smtClean="0"/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 smtClean="0"/>
              <a:t>Error of Linearity:</a:t>
            </a:r>
          </a:p>
          <a:p>
            <a:pPr marL="1257300" lvl="2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 smtClean="0"/>
              <a:t>&lt; 0.1 </a:t>
            </a:r>
            <a:r>
              <a:rPr lang="en-US" sz="1200" dirty="0"/>
              <a:t>% </a:t>
            </a:r>
            <a:r>
              <a:rPr lang="en-US" sz="1200" dirty="0" smtClean="0"/>
              <a:t>up to 10 % of the dynamic range (1 </a:t>
            </a:r>
            <a:r>
              <a:rPr lang="en-US" sz="1200" dirty="0" err="1" smtClean="0"/>
              <a:t>pC</a:t>
            </a:r>
            <a:r>
              <a:rPr lang="en-US" sz="1200" dirty="0" smtClean="0"/>
              <a:t>)</a:t>
            </a:r>
          </a:p>
          <a:p>
            <a:pPr marL="1257300" lvl="2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 smtClean="0"/>
              <a:t>&lt; 1% from 10 % and 100 % of the dynamic range</a:t>
            </a:r>
            <a:endParaRPr lang="en-US" sz="1200" b="0" dirty="0">
              <a:solidFill>
                <a:srgbClr val="6600CC"/>
              </a:solidFill>
            </a:endParaRP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 smtClean="0"/>
              <a:t>Power budget limited </a:t>
            </a:r>
            <a:r>
              <a:rPr lang="en-US" sz="1200" dirty="0" smtClean="0">
                <a:solidFill>
                  <a:srgbClr val="FF3300"/>
                </a:solidFill>
              </a:rPr>
              <a:t>to 25µW 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per channel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endParaRPr lang="en-US" sz="12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90497" y="4448175"/>
            <a:ext cx="8029575" cy="20669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400" dirty="0"/>
              <a:t>A</a:t>
            </a:r>
            <a:r>
              <a:rPr lang="en-US" sz="1400" dirty="0" smtClean="0"/>
              <a:t>xes of developments @ </a:t>
            </a:r>
            <a:r>
              <a:rPr lang="en-US" sz="1400" dirty="0" err="1" smtClean="0"/>
              <a:t>MicRhAu</a:t>
            </a:r>
            <a:r>
              <a:rPr lang="en-US" sz="1400" dirty="0" smtClean="0"/>
              <a:t>: </a:t>
            </a:r>
            <a:endParaRPr lang="en-US" sz="1400" dirty="0">
              <a:solidFill>
                <a:srgbClr val="FF0000"/>
              </a:solidFill>
            </a:endParaRP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 smtClean="0">
                <a:solidFill>
                  <a:srgbClr val="FF0000"/>
                </a:solidFill>
              </a:rPr>
              <a:t>Synchronous (with beam) </a:t>
            </a:r>
            <a:r>
              <a:rPr lang="en-US" sz="1200" dirty="0" smtClean="0"/>
              <a:t>analog signal processing: shaping with Gated Integrators, latched comparators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 smtClean="0">
                <a:solidFill>
                  <a:srgbClr val="FF0000"/>
                </a:solidFill>
              </a:rPr>
              <a:t>Fully differential architecture</a:t>
            </a:r>
            <a:r>
              <a:rPr lang="en-US" sz="1200" dirty="0" smtClean="0"/>
              <a:t>, except for  the Charge Sensitive Amplifier (CSA)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 smtClean="0">
                <a:solidFill>
                  <a:srgbClr val="FF0000"/>
                </a:solidFill>
              </a:rPr>
              <a:t>One</a:t>
            </a:r>
            <a:r>
              <a:rPr lang="en-US" sz="1200" dirty="0" smtClean="0"/>
              <a:t>  low-power </a:t>
            </a:r>
            <a:r>
              <a:rPr lang="en-US" sz="1200" dirty="0" smtClean="0">
                <a:solidFill>
                  <a:srgbClr val="FF0000"/>
                </a:solidFill>
              </a:rPr>
              <a:t>ADC</a:t>
            </a:r>
            <a:r>
              <a:rPr lang="en-US" sz="1200" dirty="0" smtClean="0"/>
              <a:t> attached to each channel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 smtClean="0"/>
              <a:t>Use of a pure </a:t>
            </a:r>
            <a:r>
              <a:rPr lang="en-US" sz="1200" dirty="0" smtClean="0">
                <a:solidFill>
                  <a:srgbClr val="FF0000"/>
                </a:solidFill>
              </a:rPr>
              <a:t>CMOS technology</a:t>
            </a:r>
            <a:r>
              <a:rPr lang="en-US" sz="1200" dirty="0" smtClean="0"/>
              <a:t>, no bipolar transistors</a:t>
            </a:r>
          </a:p>
        </p:txBody>
      </p:sp>
      <p:pic>
        <p:nvPicPr>
          <p:cNvPr id="6" name="Picture 20"/>
          <p:cNvPicPr>
            <a:picLocks noChangeAspect="1" noChangeArrowheads="1"/>
          </p:cNvPicPr>
          <p:nvPr/>
        </p:nvPicPr>
        <p:blipFill>
          <a:blip r:embed="rId3" cstate="print"/>
          <a:srcRect l="3537" t="68689"/>
          <a:stretch>
            <a:fillRect/>
          </a:stretch>
        </p:blipFill>
        <p:spPr bwMode="auto">
          <a:xfrm>
            <a:off x="4059236" y="2909895"/>
            <a:ext cx="4897436" cy="18605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2200" y="0"/>
            <a:ext cx="7086600" cy="685800"/>
          </a:xfrm>
        </p:spPr>
        <p:txBody>
          <a:bodyPr/>
          <a:lstStyle/>
          <a:p>
            <a:r>
              <a:rPr lang="en-US" sz="3200" dirty="0" smtClean="0"/>
              <a:t>First prototype channel</a:t>
            </a:r>
          </a:p>
        </p:txBody>
      </p:sp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3</a:t>
            </a:fld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7461" y="3607593"/>
            <a:ext cx="8594725" cy="2254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400" b="0" dirty="0">
                <a:solidFill>
                  <a:srgbClr val="002060"/>
                </a:solidFill>
              </a:rPr>
              <a:t>A VFE channel performing the amplification, the filtering, the memorization and the digitalization of  the charge from Si detector has been designed and tested.</a:t>
            </a: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/>
              <a:t>Global Linearity better than 0.1 % (10 bits) up to 9.5 </a:t>
            </a:r>
            <a:r>
              <a:rPr lang="en-US" sz="1200" dirty="0" err="1"/>
              <a:t>pC</a:t>
            </a:r>
            <a:r>
              <a:rPr lang="en-US" sz="1200" dirty="0"/>
              <a:t> (2375 MIP).</a:t>
            </a:r>
            <a:endParaRPr lang="en-US" sz="1200" b="0" dirty="0">
              <a:solidFill>
                <a:srgbClr val="6600CC"/>
              </a:solidFill>
            </a:endParaRPr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/>
              <a:t>ENC = 1.8 </a:t>
            </a:r>
            <a:r>
              <a:rPr lang="en-US" sz="1200" dirty="0" err="1"/>
              <a:t>fC</a:t>
            </a:r>
            <a:r>
              <a:rPr lang="en-US" sz="1200" dirty="0"/>
              <a:t> (0.5 MIP) </a:t>
            </a:r>
            <a:r>
              <a:rPr lang="en-US" sz="1200" b="0" dirty="0">
                <a:solidFill>
                  <a:srgbClr val="002060"/>
                </a:solidFill>
              </a:rPr>
              <a:t>with a </a:t>
            </a:r>
            <a:r>
              <a:rPr lang="en-US" sz="1200" b="0" dirty="0">
                <a:solidFill>
                  <a:srgbClr val="FF3300"/>
                </a:solidFill>
              </a:rPr>
              <a:t>single gain stage</a:t>
            </a:r>
            <a:endParaRPr lang="en-US" sz="1200" dirty="0"/>
          </a:p>
          <a:p>
            <a:pPr marL="800100" lvl="1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200" dirty="0"/>
              <a:t>Power consumption with power pulsing estimated </a:t>
            </a:r>
            <a:r>
              <a:rPr lang="en-US" sz="1200" b="0" dirty="0">
                <a:solidFill>
                  <a:srgbClr val="FF3300"/>
                </a:solidFill>
              </a:rPr>
              <a:t>to 25µW (no digital part)</a:t>
            </a:r>
            <a:r>
              <a:rPr lang="en-US" sz="1200" b="0" dirty="0"/>
              <a:t>.</a:t>
            </a:r>
          </a:p>
        </p:txBody>
      </p:sp>
      <p:pic>
        <p:nvPicPr>
          <p:cNvPr id="6" name="Picture 10" descr="P1050479 (Small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775" y="4378324"/>
            <a:ext cx="1622425" cy="1216819"/>
          </a:xfrm>
          <a:prstGeom prst="rect">
            <a:avLst/>
          </a:prstGeom>
          <a:noFill/>
        </p:spPr>
      </p:pic>
      <p:pic>
        <p:nvPicPr>
          <p:cNvPr id="8" name="Image 7" descr="Image1.png"/>
          <p:cNvPicPr>
            <a:picLocks noChangeAspect="1"/>
          </p:cNvPicPr>
          <p:nvPr/>
        </p:nvPicPr>
        <p:blipFill>
          <a:blip r:embed="rId4" cstate="print"/>
          <a:srcRect t="32388"/>
          <a:stretch>
            <a:fillRect/>
          </a:stretch>
        </p:blipFill>
        <p:spPr>
          <a:xfrm>
            <a:off x="1715095" y="984250"/>
            <a:ext cx="5199459" cy="171858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12539" y="3267447"/>
            <a:ext cx="45079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Status report presented at </a:t>
            </a:r>
            <a:r>
              <a:rPr lang="en-US" sz="1600" dirty="0" err="1"/>
              <a:t>Desy</a:t>
            </a:r>
            <a:r>
              <a:rPr lang="en-US" sz="1600" dirty="0"/>
              <a:t> </a:t>
            </a:r>
            <a:r>
              <a:rPr lang="en-US" sz="1600" dirty="0" smtClean="0"/>
              <a:t>in July </a:t>
            </a:r>
            <a:r>
              <a:rPr lang="en-US" sz="1600" dirty="0"/>
              <a:t>2010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2200" y="0"/>
            <a:ext cx="7476380" cy="685800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b="1" dirty="0" err="1" smtClean="0"/>
              <a:t>CALO</a:t>
            </a:r>
            <a:r>
              <a:rPr lang="en-US" sz="2400" dirty="0" err="1" smtClean="0"/>
              <a:t>rimetry</a:t>
            </a:r>
            <a:r>
              <a:rPr lang="en-US" sz="2400" dirty="0" smtClean="0"/>
              <a:t> </a:t>
            </a:r>
            <a:r>
              <a:rPr lang="en-US" sz="2400" b="1" dirty="0" smtClean="0"/>
              <a:t>R</a:t>
            </a:r>
            <a:r>
              <a:rPr lang="en-US" sz="2400" dirty="0" smtClean="0"/>
              <a:t>eadout </a:t>
            </a:r>
            <a:r>
              <a:rPr lang="en-US" sz="2400" b="1" dirty="0" smtClean="0"/>
              <a:t>I</a:t>
            </a:r>
            <a:r>
              <a:rPr lang="en-US" sz="2400" dirty="0" smtClean="0"/>
              <a:t>ntegrated </a:t>
            </a:r>
            <a:r>
              <a:rPr lang="en-US" sz="2400" b="1" dirty="0" smtClean="0"/>
              <a:t>C</a:t>
            </a:r>
            <a:r>
              <a:rPr lang="en-US" sz="2400" dirty="0" smtClean="0"/>
              <a:t>ircuit</a:t>
            </a:r>
          </a:p>
        </p:txBody>
      </p:sp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4</a:t>
            </a:fld>
            <a:endParaRPr lang="en-US" sz="1400" b="0">
              <a:solidFill>
                <a:schemeClr val="tx1"/>
              </a:solidFill>
            </a:endParaRPr>
          </a:p>
        </p:txBody>
      </p:sp>
      <p:grpSp>
        <p:nvGrpSpPr>
          <p:cNvPr id="60" name="Groupe 59"/>
          <p:cNvGrpSpPr/>
          <p:nvPr/>
        </p:nvGrpSpPr>
        <p:grpSpPr>
          <a:xfrm>
            <a:off x="575782" y="921891"/>
            <a:ext cx="1218077" cy="1219200"/>
            <a:chOff x="1781171" y="962025"/>
            <a:chExt cx="1218077" cy="1219200"/>
          </a:xfrm>
        </p:grpSpPr>
        <p:sp>
          <p:nvSpPr>
            <p:cNvPr id="28" name="Rectangle à coins arrondis 27"/>
            <p:cNvSpPr/>
            <p:nvPr/>
          </p:nvSpPr>
          <p:spPr bwMode="auto">
            <a:xfrm>
              <a:off x="1781171" y="962025"/>
              <a:ext cx="1185864" cy="1219200"/>
            </a:xfrm>
            <a:prstGeom prst="roundRect">
              <a:avLst/>
            </a:prstGeom>
            <a:solidFill>
              <a:srgbClr val="CC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" name="Triangle isocèle 1"/>
            <p:cNvSpPr/>
            <p:nvPr/>
          </p:nvSpPr>
          <p:spPr bwMode="auto">
            <a:xfrm rot="5400000">
              <a:off x="2162171" y="1433512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6" name="Connecteur droit 15"/>
            <p:cNvCxnSpPr/>
            <p:nvPr/>
          </p:nvCxnSpPr>
          <p:spPr bwMode="auto">
            <a:xfrm>
              <a:off x="1962142" y="1200150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2" name="Groupe 21"/>
            <p:cNvGrpSpPr/>
            <p:nvPr/>
          </p:nvGrpSpPr>
          <p:grpSpPr>
            <a:xfrm>
              <a:off x="2281225" y="1076325"/>
              <a:ext cx="85725" cy="247650"/>
              <a:chOff x="2238363" y="2162175"/>
              <a:chExt cx="85725" cy="247650"/>
            </a:xfrm>
          </p:grpSpPr>
          <p:cxnSp>
            <p:nvCxnSpPr>
              <p:cNvPr id="24" name="Connecteur droit 23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Connecteur droit 26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9" name="Connecteur droit 28"/>
            <p:cNvCxnSpPr/>
            <p:nvPr/>
          </p:nvCxnSpPr>
          <p:spPr bwMode="auto">
            <a:xfrm>
              <a:off x="1962142" y="1200150"/>
              <a:ext cx="319083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Connecteur droit 31"/>
            <p:cNvCxnSpPr/>
            <p:nvPr/>
          </p:nvCxnSpPr>
          <p:spPr bwMode="auto">
            <a:xfrm>
              <a:off x="2366950" y="1200150"/>
              <a:ext cx="40482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Connecteur droit 33"/>
            <p:cNvCxnSpPr/>
            <p:nvPr/>
          </p:nvCxnSpPr>
          <p:spPr bwMode="auto">
            <a:xfrm>
              <a:off x="2771775" y="1190623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ZoneTexte 29"/>
            <p:cNvSpPr txBox="1"/>
            <p:nvPr/>
          </p:nvSpPr>
          <p:spPr>
            <a:xfrm>
              <a:off x="1787057" y="1880859"/>
              <a:ext cx="12121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Low noise CSA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 bwMode="auto">
            <a:xfrm>
              <a:off x="2733676" y="1609726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8" name="Ellipse 37"/>
            <p:cNvSpPr/>
            <p:nvPr/>
          </p:nvSpPr>
          <p:spPr bwMode="auto">
            <a:xfrm>
              <a:off x="1924051" y="1628776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45083" name="Groupe 45082"/>
          <p:cNvGrpSpPr/>
          <p:nvPr/>
        </p:nvGrpSpPr>
        <p:grpSpPr>
          <a:xfrm>
            <a:off x="1955007" y="951057"/>
            <a:ext cx="1624963" cy="1190033"/>
            <a:chOff x="3160396" y="991191"/>
            <a:chExt cx="1624963" cy="1190033"/>
          </a:xfrm>
        </p:grpSpPr>
        <p:sp>
          <p:nvSpPr>
            <p:cNvPr id="45056" name="Rectangle 45055"/>
            <p:cNvSpPr/>
            <p:nvPr/>
          </p:nvSpPr>
          <p:spPr bwMode="auto">
            <a:xfrm>
              <a:off x="3160396" y="991191"/>
              <a:ext cx="1624963" cy="1190033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0" name="Triangle isocèle 39"/>
            <p:cNvSpPr/>
            <p:nvPr/>
          </p:nvSpPr>
          <p:spPr bwMode="auto">
            <a:xfrm rot="5400000">
              <a:off x="3887150" y="1436385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42" name="Connecteur droit 41"/>
            <p:cNvCxnSpPr/>
            <p:nvPr/>
          </p:nvCxnSpPr>
          <p:spPr bwMode="auto">
            <a:xfrm>
              <a:off x="3781172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e 42"/>
            <p:cNvGrpSpPr/>
            <p:nvPr/>
          </p:nvGrpSpPr>
          <p:grpSpPr>
            <a:xfrm>
              <a:off x="4220527" y="1079198"/>
              <a:ext cx="85725" cy="247650"/>
              <a:chOff x="2238363" y="2162175"/>
              <a:chExt cx="85725" cy="247650"/>
            </a:xfrm>
          </p:grpSpPr>
          <p:cxnSp>
            <p:nvCxnSpPr>
              <p:cNvPr id="44" name="Connecteur droit 43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Connecteur droit 44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6" name="Connecteur droit 45"/>
            <p:cNvCxnSpPr/>
            <p:nvPr/>
          </p:nvCxnSpPr>
          <p:spPr bwMode="auto">
            <a:xfrm>
              <a:off x="3781172" y="1203023"/>
              <a:ext cx="6549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Connecteur droit 46"/>
            <p:cNvCxnSpPr/>
            <p:nvPr/>
          </p:nvCxnSpPr>
          <p:spPr bwMode="auto">
            <a:xfrm>
              <a:off x="4306252" y="1203023"/>
              <a:ext cx="19050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cteur droit 47"/>
            <p:cNvCxnSpPr/>
            <p:nvPr/>
          </p:nvCxnSpPr>
          <p:spPr bwMode="auto">
            <a:xfrm>
              <a:off x="4496754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ZoneTexte 48"/>
            <p:cNvSpPr txBox="1"/>
            <p:nvPr/>
          </p:nvSpPr>
          <p:spPr>
            <a:xfrm>
              <a:off x="3378141" y="1909762"/>
              <a:ext cx="13051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Low-gain shaper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50" name="Ellipse 49"/>
            <p:cNvSpPr/>
            <p:nvPr/>
          </p:nvSpPr>
          <p:spPr bwMode="auto">
            <a:xfrm>
              <a:off x="445865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1" name="Ellipse 50"/>
            <p:cNvSpPr/>
            <p:nvPr/>
          </p:nvSpPr>
          <p:spPr bwMode="auto">
            <a:xfrm>
              <a:off x="374618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9" name="Connecteur droit 58"/>
            <p:cNvCxnSpPr/>
            <p:nvPr/>
          </p:nvCxnSpPr>
          <p:spPr bwMode="auto">
            <a:xfrm>
              <a:off x="4063353" y="1193496"/>
              <a:ext cx="15954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Connecteur droit 63"/>
            <p:cNvCxnSpPr/>
            <p:nvPr/>
          </p:nvCxnSpPr>
          <p:spPr bwMode="auto">
            <a:xfrm flipV="1">
              <a:off x="3839521" y="1076325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67" name="Groupe 66"/>
            <p:cNvGrpSpPr/>
            <p:nvPr/>
          </p:nvGrpSpPr>
          <p:grpSpPr>
            <a:xfrm>
              <a:off x="3237068" y="1504951"/>
              <a:ext cx="85725" cy="247650"/>
              <a:chOff x="2238363" y="2162175"/>
              <a:chExt cx="85725" cy="247650"/>
            </a:xfrm>
          </p:grpSpPr>
          <p:cxnSp>
            <p:nvCxnSpPr>
              <p:cNvPr id="68" name="Connecteur droit 67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Connecteur droit 68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5074" name="Rectangle 45073"/>
            <p:cNvSpPr/>
            <p:nvPr/>
          </p:nvSpPr>
          <p:spPr bwMode="auto">
            <a:xfrm>
              <a:off x="3406714" y="1599263"/>
              <a:ext cx="270033" cy="914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75" name="Connecteur droit 74"/>
            <p:cNvCxnSpPr>
              <a:endCxn id="40" idx="3"/>
            </p:cNvCxnSpPr>
            <p:nvPr/>
          </p:nvCxnSpPr>
          <p:spPr bwMode="auto">
            <a:xfrm>
              <a:off x="3697370" y="1650697"/>
              <a:ext cx="23740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Connecteur droit 76"/>
            <p:cNvCxnSpPr>
              <a:endCxn id="45074" idx="1"/>
            </p:cNvCxnSpPr>
            <p:nvPr/>
          </p:nvCxnSpPr>
          <p:spPr bwMode="auto">
            <a:xfrm>
              <a:off x="3327500" y="1643554"/>
              <a:ext cx="79214" cy="142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5087" name="Groupe 45086"/>
          <p:cNvGrpSpPr/>
          <p:nvPr/>
        </p:nvGrpSpPr>
        <p:grpSpPr>
          <a:xfrm>
            <a:off x="4425791" y="1101928"/>
            <a:ext cx="2326039" cy="1049238"/>
            <a:chOff x="5021580" y="1142062"/>
            <a:chExt cx="2326039" cy="1049238"/>
          </a:xfrm>
        </p:grpSpPr>
        <p:sp>
          <p:nvSpPr>
            <p:cNvPr id="45079" name="Rectangle à coins arrondis 45078"/>
            <p:cNvSpPr/>
            <p:nvPr/>
          </p:nvSpPr>
          <p:spPr bwMode="auto">
            <a:xfrm>
              <a:off x="5021580" y="1142062"/>
              <a:ext cx="1432560" cy="1039162"/>
            </a:xfrm>
            <a:prstGeom prst="roundRect">
              <a:avLst/>
            </a:prstGeom>
            <a:solidFill>
              <a:srgbClr val="CC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077" name="Pentagone 45076"/>
            <p:cNvSpPr/>
            <p:nvPr/>
          </p:nvSpPr>
          <p:spPr bwMode="auto">
            <a:xfrm rot="10800000">
              <a:off x="5364480" y="1358845"/>
              <a:ext cx="944880" cy="570845"/>
            </a:xfrm>
            <a:prstGeom prst="homePlat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5043833" y="1929690"/>
              <a:ext cx="14141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12-bits cyclic ADC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5081" name="Rectangle 45080"/>
            <p:cNvSpPr/>
            <p:nvPr/>
          </p:nvSpPr>
          <p:spPr>
            <a:xfrm>
              <a:off x="5646889" y="1512273"/>
              <a:ext cx="49244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mtClean="0"/>
                <a:t>ADC</a:t>
              </a:r>
              <a:endParaRPr lang="en-US"/>
            </a:p>
          </p:txBody>
        </p:sp>
        <p:cxnSp>
          <p:nvCxnSpPr>
            <p:cNvPr id="85" name="Connecteur droit 84"/>
            <p:cNvCxnSpPr/>
            <p:nvPr/>
          </p:nvCxnSpPr>
          <p:spPr bwMode="auto">
            <a:xfrm flipV="1">
              <a:off x="6309360" y="1650701"/>
              <a:ext cx="1038259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cxnSp>
        <p:nvCxnSpPr>
          <p:cNvPr id="9" name="Connecteur droit 8"/>
          <p:cNvCxnSpPr>
            <a:stCxn id="2" idx="0"/>
          </p:cNvCxnSpPr>
          <p:nvPr/>
        </p:nvCxnSpPr>
        <p:spPr bwMode="auto">
          <a:xfrm>
            <a:off x="1433032" y="1607691"/>
            <a:ext cx="598647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Connecteur droit 134"/>
          <p:cNvCxnSpPr/>
          <p:nvPr/>
        </p:nvCxnSpPr>
        <p:spPr bwMode="auto">
          <a:xfrm>
            <a:off x="4040023" y="1617212"/>
            <a:ext cx="72866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2" name="Connecteur droit 141"/>
          <p:cNvCxnSpPr/>
          <p:nvPr/>
        </p:nvCxnSpPr>
        <p:spPr bwMode="auto">
          <a:xfrm flipV="1">
            <a:off x="6147045" y="1541676"/>
            <a:ext cx="111916" cy="13147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4" name="Rectangle 143"/>
          <p:cNvSpPr/>
          <p:nvPr/>
        </p:nvSpPr>
        <p:spPr>
          <a:xfrm>
            <a:off x="6017615" y="1244372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smtClean="0"/>
              <a:t>4</a:t>
            </a:r>
            <a:endParaRPr lang="en-US" sz="1400"/>
          </a:p>
        </p:txBody>
      </p:sp>
      <p:cxnSp>
        <p:nvCxnSpPr>
          <p:cNvPr id="15" name="Connecteur droit 14"/>
          <p:cNvCxnSpPr/>
          <p:nvPr/>
        </p:nvCxnSpPr>
        <p:spPr bwMode="auto">
          <a:xfrm>
            <a:off x="347178" y="1626739"/>
            <a:ext cx="657229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33" name="Groupe 132"/>
          <p:cNvGrpSpPr/>
          <p:nvPr/>
        </p:nvGrpSpPr>
        <p:grpSpPr>
          <a:xfrm>
            <a:off x="3172061" y="1486412"/>
            <a:ext cx="866772" cy="139094"/>
            <a:chOff x="4363400" y="1511604"/>
            <a:chExt cx="866772" cy="139094"/>
          </a:xfrm>
        </p:grpSpPr>
        <p:cxnSp>
          <p:nvCxnSpPr>
            <p:cNvPr id="136" name="Connecteur droit 135"/>
            <p:cNvCxnSpPr/>
            <p:nvPr/>
          </p:nvCxnSpPr>
          <p:spPr bwMode="auto">
            <a:xfrm flipV="1">
              <a:off x="5006340" y="1511604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Connecteur droit 136"/>
            <p:cNvCxnSpPr/>
            <p:nvPr/>
          </p:nvCxnSpPr>
          <p:spPr bwMode="auto">
            <a:xfrm flipV="1">
              <a:off x="4363400" y="1645690"/>
              <a:ext cx="642940" cy="500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Rectangle 2"/>
          <p:cNvSpPr/>
          <p:nvPr/>
        </p:nvSpPr>
        <p:spPr bwMode="auto">
          <a:xfrm>
            <a:off x="279400" y="1539449"/>
            <a:ext cx="118578" cy="1603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47178" y="825501"/>
            <a:ext cx="6117122" cy="1587499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62467" y="2492581"/>
            <a:ext cx="821731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400" dirty="0" smtClean="0"/>
              <a:t>New chip designed and now ready to be sent to foundry (CMP run of 14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February)</a:t>
            </a:r>
          </a:p>
          <a:p>
            <a:pPr marL="285750" indent="-285750"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400" dirty="0" smtClean="0"/>
              <a:t>Technology AMS CMOS 0.35 µm</a:t>
            </a:r>
          </a:p>
          <a:p>
            <a:pPr marL="285750" indent="-285750"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400" dirty="0" smtClean="0"/>
              <a:t>Architecture of CALORIC based on the previous channel tested, with some improvements:</a:t>
            </a:r>
          </a:p>
          <a:p>
            <a:pPr marL="285750" indent="-285750">
              <a:lnSpc>
                <a:spcPct val="200000"/>
              </a:lnSpc>
              <a:buFont typeface="Wingdings"/>
              <a:buChar char="à"/>
            </a:pPr>
            <a:r>
              <a:rPr lang="en-US" sz="1400" dirty="0" smtClean="0">
                <a:sym typeface="Wingdings" pitchFamily="2" charset="2"/>
              </a:rPr>
              <a:t>Reduction of the power consumption of the CSA</a:t>
            </a:r>
          </a:p>
          <a:p>
            <a:pPr marL="285750" indent="-285750">
              <a:lnSpc>
                <a:spcPct val="200000"/>
              </a:lnSpc>
              <a:buFont typeface="Wingdings"/>
              <a:buChar char="à"/>
            </a:pPr>
            <a:r>
              <a:rPr lang="en-US" sz="1400" dirty="0" smtClean="0">
                <a:sym typeface="Wingdings" pitchFamily="2" charset="2"/>
              </a:rPr>
              <a:t>Reduction of the noise of the amplifier of the Gated Integrator</a:t>
            </a:r>
          </a:p>
          <a:p>
            <a:pPr marL="285750" indent="-285750">
              <a:lnSpc>
                <a:spcPct val="200000"/>
              </a:lnSpc>
              <a:buFont typeface="Wingdings"/>
              <a:buChar char="à"/>
            </a:pPr>
            <a:r>
              <a:rPr lang="en-US" sz="1400" dirty="0" smtClean="0"/>
              <a:t>Increase of the analog memory depth to 16</a:t>
            </a:r>
          </a:p>
          <a:p>
            <a:pPr marL="285750" indent="-285750">
              <a:lnSpc>
                <a:spcPct val="200000"/>
              </a:lnSpc>
              <a:buFont typeface="Wingdings"/>
              <a:buChar char="à"/>
            </a:pPr>
            <a:r>
              <a:rPr lang="en-US" sz="1400" dirty="0" smtClean="0"/>
              <a:t>Fully power pulsed</a:t>
            </a:r>
            <a:endParaRPr lang="en-US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3108221" y="887557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x</a:t>
            </a:r>
            <a:r>
              <a:rPr lang="fr-FR" sz="1600" dirty="0" smtClean="0">
                <a:solidFill>
                  <a:schemeClr val="tx1"/>
                </a:solidFill>
              </a:rPr>
              <a:t>16</a:t>
            </a:r>
            <a:endParaRPr lang="fr-FR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2200" y="0"/>
            <a:ext cx="7476380" cy="685800"/>
          </a:xfrm>
        </p:spPr>
        <p:txBody>
          <a:bodyPr/>
          <a:lstStyle/>
          <a:p>
            <a:r>
              <a:rPr lang="en-US" sz="2400" smtClean="0"/>
              <a:t>The </a:t>
            </a:r>
            <a:r>
              <a:rPr lang="en-US" sz="2400" b="1" smtClean="0"/>
              <a:t>CALO</a:t>
            </a:r>
            <a:r>
              <a:rPr lang="en-US" sz="2400" smtClean="0"/>
              <a:t>rimetry </a:t>
            </a:r>
            <a:r>
              <a:rPr lang="en-US" sz="2400" b="1" smtClean="0"/>
              <a:t>R</a:t>
            </a:r>
            <a:r>
              <a:rPr lang="en-US" sz="2400" smtClean="0"/>
              <a:t>eadout </a:t>
            </a:r>
            <a:r>
              <a:rPr lang="en-US" sz="2400" b="1" smtClean="0"/>
              <a:t>I</a:t>
            </a:r>
            <a:r>
              <a:rPr lang="en-US" sz="2400" smtClean="0"/>
              <a:t>ntegragted </a:t>
            </a:r>
            <a:r>
              <a:rPr lang="en-US" sz="2400" b="1" smtClean="0"/>
              <a:t>C</a:t>
            </a:r>
            <a:r>
              <a:rPr lang="en-US" sz="2400" smtClean="0"/>
              <a:t>ircuit</a:t>
            </a:r>
          </a:p>
        </p:txBody>
      </p:sp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5</a:t>
            </a:fld>
            <a:endParaRPr lang="en-US" sz="1400" b="0">
              <a:solidFill>
                <a:schemeClr val="tx1"/>
              </a:solidFill>
            </a:endParaRPr>
          </a:p>
        </p:txBody>
      </p:sp>
      <p:grpSp>
        <p:nvGrpSpPr>
          <p:cNvPr id="60" name="Groupe 59"/>
          <p:cNvGrpSpPr/>
          <p:nvPr/>
        </p:nvGrpSpPr>
        <p:grpSpPr>
          <a:xfrm>
            <a:off x="575782" y="921891"/>
            <a:ext cx="1218077" cy="1219200"/>
            <a:chOff x="1781171" y="962025"/>
            <a:chExt cx="1218077" cy="1219200"/>
          </a:xfrm>
        </p:grpSpPr>
        <p:sp>
          <p:nvSpPr>
            <p:cNvPr id="28" name="Rectangle à coins arrondis 27"/>
            <p:cNvSpPr/>
            <p:nvPr/>
          </p:nvSpPr>
          <p:spPr bwMode="auto">
            <a:xfrm>
              <a:off x="1781171" y="962025"/>
              <a:ext cx="1185864" cy="1219200"/>
            </a:xfrm>
            <a:prstGeom prst="roundRect">
              <a:avLst/>
            </a:prstGeom>
            <a:solidFill>
              <a:srgbClr val="CC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" name="Triangle isocèle 1"/>
            <p:cNvSpPr/>
            <p:nvPr/>
          </p:nvSpPr>
          <p:spPr bwMode="auto">
            <a:xfrm rot="5400000">
              <a:off x="2162171" y="1433512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6" name="Connecteur droit 15"/>
            <p:cNvCxnSpPr/>
            <p:nvPr/>
          </p:nvCxnSpPr>
          <p:spPr bwMode="auto">
            <a:xfrm>
              <a:off x="1962142" y="1200150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2" name="Groupe 21"/>
            <p:cNvGrpSpPr/>
            <p:nvPr/>
          </p:nvGrpSpPr>
          <p:grpSpPr>
            <a:xfrm>
              <a:off x="2281225" y="1076325"/>
              <a:ext cx="85725" cy="247650"/>
              <a:chOff x="2238363" y="2162175"/>
              <a:chExt cx="85725" cy="247650"/>
            </a:xfrm>
          </p:grpSpPr>
          <p:cxnSp>
            <p:nvCxnSpPr>
              <p:cNvPr id="24" name="Connecteur droit 23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Connecteur droit 26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9" name="Connecteur droit 28"/>
            <p:cNvCxnSpPr/>
            <p:nvPr/>
          </p:nvCxnSpPr>
          <p:spPr bwMode="auto">
            <a:xfrm>
              <a:off x="1962142" y="1200150"/>
              <a:ext cx="319083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Connecteur droit 31"/>
            <p:cNvCxnSpPr/>
            <p:nvPr/>
          </p:nvCxnSpPr>
          <p:spPr bwMode="auto">
            <a:xfrm>
              <a:off x="2366950" y="1200150"/>
              <a:ext cx="40482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Connecteur droit 33"/>
            <p:cNvCxnSpPr/>
            <p:nvPr/>
          </p:nvCxnSpPr>
          <p:spPr bwMode="auto">
            <a:xfrm>
              <a:off x="2771775" y="1190623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ZoneTexte 29"/>
            <p:cNvSpPr txBox="1"/>
            <p:nvPr/>
          </p:nvSpPr>
          <p:spPr>
            <a:xfrm>
              <a:off x="1787057" y="1880859"/>
              <a:ext cx="12121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Low noise CSA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 bwMode="auto">
            <a:xfrm>
              <a:off x="2733676" y="1609726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8" name="Ellipse 37"/>
            <p:cNvSpPr/>
            <p:nvPr/>
          </p:nvSpPr>
          <p:spPr bwMode="auto">
            <a:xfrm>
              <a:off x="1924051" y="1628776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45083" name="Groupe 45082"/>
          <p:cNvGrpSpPr/>
          <p:nvPr/>
        </p:nvGrpSpPr>
        <p:grpSpPr>
          <a:xfrm>
            <a:off x="1955007" y="951057"/>
            <a:ext cx="1624963" cy="1190033"/>
            <a:chOff x="3160396" y="991191"/>
            <a:chExt cx="1624963" cy="1190033"/>
          </a:xfrm>
        </p:grpSpPr>
        <p:sp>
          <p:nvSpPr>
            <p:cNvPr id="45056" name="Rectangle 45055"/>
            <p:cNvSpPr/>
            <p:nvPr/>
          </p:nvSpPr>
          <p:spPr bwMode="auto">
            <a:xfrm>
              <a:off x="3160396" y="991191"/>
              <a:ext cx="1624963" cy="1190033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0" name="Triangle isocèle 39"/>
            <p:cNvSpPr/>
            <p:nvPr/>
          </p:nvSpPr>
          <p:spPr bwMode="auto">
            <a:xfrm rot="5400000">
              <a:off x="3887150" y="1436385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42" name="Connecteur droit 41"/>
            <p:cNvCxnSpPr/>
            <p:nvPr/>
          </p:nvCxnSpPr>
          <p:spPr bwMode="auto">
            <a:xfrm>
              <a:off x="3781172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e 42"/>
            <p:cNvGrpSpPr/>
            <p:nvPr/>
          </p:nvGrpSpPr>
          <p:grpSpPr>
            <a:xfrm>
              <a:off x="4220527" y="1079198"/>
              <a:ext cx="85725" cy="247650"/>
              <a:chOff x="2238363" y="2162175"/>
              <a:chExt cx="85725" cy="247650"/>
            </a:xfrm>
          </p:grpSpPr>
          <p:cxnSp>
            <p:nvCxnSpPr>
              <p:cNvPr id="44" name="Connecteur droit 43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Connecteur droit 44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6" name="Connecteur droit 45"/>
            <p:cNvCxnSpPr/>
            <p:nvPr/>
          </p:nvCxnSpPr>
          <p:spPr bwMode="auto">
            <a:xfrm>
              <a:off x="3781172" y="1203023"/>
              <a:ext cx="6549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Connecteur droit 46"/>
            <p:cNvCxnSpPr/>
            <p:nvPr/>
          </p:nvCxnSpPr>
          <p:spPr bwMode="auto">
            <a:xfrm>
              <a:off x="4306252" y="1203023"/>
              <a:ext cx="19050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cteur droit 47"/>
            <p:cNvCxnSpPr/>
            <p:nvPr/>
          </p:nvCxnSpPr>
          <p:spPr bwMode="auto">
            <a:xfrm>
              <a:off x="4496754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ZoneTexte 48"/>
            <p:cNvSpPr txBox="1"/>
            <p:nvPr/>
          </p:nvSpPr>
          <p:spPr>
            <a:xfrm>
              <a:off x="3378141" y="1909762"/>
              <a:ext cx="13051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Low-gain shaper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50" name="Ellipse 49"/>
            <p:cNvSpPr/>
            <p:nvPr/>
          </p:nvSpPr>
          <p:spPr bwMode="auto">
            <a:xfrm>
              <a:off x="445865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1" name="Ellipse 50"/>
            <p:cNvSpPr/>
            <p:nvPr/>
          </p:nvSpPr>
          <p:spPr bwMode="auto">
            <a:xfrm>
              <a:off x="374618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9" name="Connecteur droit 58"/>
            <p:cNvCxnSpPr/>
            <p:nvPr/>
          </p:nvCxnSpPr>
          <p:spPr bwMode="auto">
            <a:xfrm>
              <a:off x="4063353" y="1193496"/>
              <a:ext cx="15954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Connecteur droit 63"/>
            <p:cNvCxnSpPr/>
            <p:nvPr/>
          </p:nvCxnSpPr>
          <p:spPr bwMode="auto">
            <a:xfrm flipV="1">
              <a:off x="3839521" y="1076325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67" name="Groupe 66"/>
            <p:cNvGrpSpPr/>
            <p:nvPr/>
          </p:nvGrpSpPr>
          <p:grpSpPr>
            <a:xfrm>
              <a:off x="3237068" y="1504951"/>
              <a:ext cx="85725" cy="247650"/>
              <a:chOff x="2238363" y="2162175"/>
              <a:chExt cx="85725" cy="247650"/>
            </a:xfrm>
          </p:grpSpPr>
          <p:cxnSp>
            <p:nvCxnSpPr>
              <p:cNvPr id="68" name="Connecteur droit 67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Connecteur droit 68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5074" name="Rectangle 45073"/>
            <p:cNvSpPr/>
            <p:nvPr/>
          </p:nvSpPr>
          <p:spPr bwMode="auto">
            <a:xfrm>
              <a:off x="3406714" y="1599263"/>
              <a:ext cx="270033" cy="914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75" name="Connecteur droit 74"/>
            <p:cNvCxnSpPr>
              <a:endCxn id="40" idx="3"/>
            </p:cNvCxnSpPr>
            <p:nvPr/>
          </p:nvCxnSpPr>
          <p:spPr bwMode="auto">
            <a:xfrm>
              <a:off x="3697370" y="1650697"/>
              <a:ext cx="23740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Connecteur droit 76"/>
            <p:cNvCxnSpPr>
              <a:endCxn id="45074" idx="1"/>
            </p:cNvCxnSpPr>
            <p:nvPr/>
          </p:nvCxnSpPr>
          <p:spPr bwMode="auto">
            <a:xfrm>
              <a:off x="3327500" y="1643554"/>
              <a:ext cx="79214" cy="142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5087" name="Groupe 45086"/>
          <p:cNvGrpSpPr/>
          <p:nvPr/>
        </p:nvGrpSpPr>
        <p:grpSpPr>
          <a:xfrm>
            <a:off x="4425791" y="1101928"/>
            <a:ext cx="2326039" cy="1049238"/>
            <a:chOff x="5021580" y="1142062"/>
            <a:chExt cx="2326039" cy="1049238"/>
          </a:xfrm>
        </p:grpSpPr>
        <p:sp>
          <p:nvSpPr>
            <p:cNvPr id="45079" name="Rectangle à coins arrondis 45078"/>
            <p:cNvSpPr/>
            <p:nvPr/>
          </p:nvSpPr>
          <p:spPr bwMode="auto">
            <a:xfrm>
              <a:off x="5021580" y="1142062"/>
              <a:ext cx="1432560" cy="1039162"/>
            </a:xfrm>
            <a:prstGeom prst="roundRect">
              <a:avLst/>
            </a:prstGeom>
            <a:solidFill>
              <a:srgbClr val="CC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077" name="Pentagone 45076"/>
            <p:cNvSpPr/>
            <p:nvPr/>
          </p:nvSpPr>
          <p:spPr bwMode="auto">
            <a:xfrm rot="10800000">
              <a:off x="5364480" y="1358845"/>
              <a:ext cx="944880" cy="570845"/>
            </a:xfrm>
            <a:prstGeom prst="homePlat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5043833" y="1929690"/>
              <a:ext cx="14141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12-bits cyclic ADC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5081" name="Rectangle 45080"/>
            <p:cNvSpPr/>
            <p:nvPr/>
          </p:nvSpPr>
          <p:spPr>
            <a:xfrm>
              <a:off x="5646889" y="1512273"/>
              <a:ext cx="49244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mtClean="0"/>
                <a:t>ADC</a:t>
              </a:r>
              <a:endParaRPr lang="en-US"/>
            </a:p>
          </p:txBody>
        </p:sp>
        <p:cxnSp>
          <p:nvCxnSpPr>
            <p:cNvPr id="85" name="Connecteur droit 84"/>
            <p:cNvCxnSpPr/>
            <p:nvPr/>
          </p:nvCxnSpPr>
          <p:spPr bwMode="auto">
            <a:xfrm flipV="1">
              <a:off x="6309360" y="1650701"/>
              <a:ext cx="1038259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89" name="Groupe 88"/>
          <p:cNvGrpSpPr/>
          <p:nvPr/>
        </p:nvGrpSpPr>
        <p:grpSpPr>
          <a:xfrm>
            <a:off x="1936333" y="2325220"/>
            <a:ext cx="1643637" cy="1190033"/>
            <a:chOff x="3141722" y="991191"/>
            <a:chExt cx="1643637" cy="1190033"/>
          </a:xfrm>
        </p:grpSpPr>
        <p:sp>
          <p:nvSpPr>
            <p:cNvPr id="90" name="Rectangle 89"/>
            <p:cNvSpPr/>
            <p:nvPr/>
          </p:nvSpPr>
          <p:spPr bwMode="auto">
            <a:xfrm>
              <a:off x="3160396" y="991191"/>
              <a:ext cx="1624963" cy="1190033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1" name="Triangle isocèle 90"/>
            <p:cNvSpPr/>
            <p:nvPr/>
          </p:nvSpPr>
          <p:spPr bwMode="auto">
            <a:xfrm rot="5400000">
              <a:off x="3887150" y="1436385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92" name="Connecteur droit 91"/>
            <p:cNvCxnSpPr/>
            <p:nvPr/>
          </p:nvCxnSpPr>
          <p:spPr bwMode="auto">
            <a:xfrm>
              <a:off x="3781172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93" name="Groupe 92"/>
            <p:cNvGrpSpPr/>
            <p:nvPr/>
          </p:nvGrpSpPr>
          <p:grpSpPr>
            <a:xfrm>
              <a:off x="4220527" y="1079198"/>
              <a:ext cx="85725" cy="247650"/>
              <a:chOff x="2238363" y="2162175"/>
              <a:chExt cx="85725" cy="247650"/>
            </a:xfrm>
          </p:grpSpPr>
          <p:cxnSp>
            <p:nvCxnSpPr>
              <p:cNvPr id="108" name="Connecteur droit 107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9" name="Connecteur droit 108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94" name="Connecteur droit 93"/>
            <p:cNvCxnSpPr/>
            <p:nvPr/>
          </p:nvCxnSpPr>
          <p:spPr bwMode="auto">
            <a:xfrm>
              <a:off x="3781172" y="1203023"/>
              <a:ext cx="6549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Connecteur droit 94"/>
            <p:cNvCxnSpPr/>
            <p:nvPr/>
          </p:nvCxnSpPr>
          <p:spPr bwMode="auto">
            <a:xfrm>
              <a:off x="4306252" y="1203023"/>
              <a:ext cx="19050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Connecteur droit 95"/>
            <p:cNvCxnSpPr/>
            <p:nvPr/>
          </p:nvCxnSpPr>
          <p:spPr bwMode="auto">
            <a:xfrm>
              <a:off x="4496754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7" name="ZoneTexte 96"/>
            <p:cNvSpPr txBox="1"/>
            <p:nvPr/>
          </p:nvSpPr>
          <p:spPr>
            <a:xfrm>
              <a:off x="3141722" y="1909762"/>
              <a:ext cx="1337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High-gain shaper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8" name="Ellipse 97"/>
            <p:cNvSpPr/>
            <p:nvPr/>
          </p:nvSpPr>
          <p:spPr bwMode="auto">
            <a:xfrm>
              <a:off x="445865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9" name="Ellipse 98"/>
            <p:cNvSpPr/>
            <p:nvPr/>
          </p:nvSpPr>
          <p:spPr bwMode="auto">
            <a:xfrm>
              <a:off x="374618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00" name="Connecteur droit 99"/>
            <p:cNvCxnSpPr/>
            <p:nvPr/>
          </p:nvCxnSpPr>
          <p:spPr bwMode="auto">
            <a:xfrm>
              <a:off x="4063353" y="1193496"/>
              <a:ext cx="15954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Connecteur droit 100"/>
            <p:cNvCxnSpPr/>
            <p:nvPr/>
          </p:nvCxnSpPr>
          <p:spPr bwMode="auto">
            <a:xfrm flipV="1">
              <a:off x="3839521" y="1068705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2" name="Groupe 101"/>
            <p:cNvGrpSpPr/>
            <p:nvPr/>
          </p:nvGrpSpPr>
          <p:grpSpPr>
            <a:xfrm>
              <a:off x="3237068" y="1504951"/>
              <a:ext cx="85725" cy="247650"/>
              <a:chOff x="2238363" y="2162175"/>
              <a:chExt cx="85725" cy="247650"/>
            </a:xfrm>
          </p:grpSpPr>
          <p:cxnSp>
            <p:nvCxnSpPr>
              <p:cNvPr id="106" name="Connecteur droit 105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7" name="Connecteur droit 106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3" name="Rectangle 102"/>
            <p:cNvSpPr/>
            <p:nvPr/>
          </p:nvSpPr>
          <p:spPr bwMode="auto">
            <a:xfrm>
              <a:off x="3406714" y="1599263"/>
              <a:ext cx="270033" cy="914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04" name="Connecteur droit 103"/>
            <p:cNvCxnSpPr>
              <a:endCxn id="91" idx="3"/>
            </p:cNvCxnSpPr>
            <p:nvPr/>
          </p:nvCxnSpPr>
          <p:spPr bwMode="auto">
            <a:xfrm>
              <a:off x="3697370" y="1650697"/>
              <a:ext cx="23740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Connecteur droit 104"/>
            <p:cNvCxnSpPr>
              <a:endCxn id="103" idx="1"/>
            </p:cNvCxnSpPr>
            <p:nvPr/>
          </p:nvCxnSpPr>
          <p:spPr bwMode="auto">
            <a:xfrm>
              <a:off x="3327500" y="1643554"/>
              <a:ext cx="79214" cy="142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0" name="Connecteur droit 109"/>
          <p:cNvCxnSpPr/>
          <p:nvPr/>
        </p:nvCxnSpPr>
        <p:spPr bwMode="auto">
          <a:xfrm flipH="1" flipV="1">
            <a:off x="1861653" y="1600551"/>
            <a:ext cx="485" cy="141398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Connecteur droit 8"/>
          <p:cNvCxnSpPr>
            <a:stCxn id="2" idx="0"/>
          </p:cNvCxnSpPr>
          <p:nvPr/>
        </p:nvCxnSpPr>
        <p:spPr bwMode="auto">
          <a:xfrm>
            <a:off x="1433032" y="1607691"/>
            <a:ext cx="598647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Connecteur droit 113"/>
          <p:cNvCxnSpPr/>
          <p:nvPr/>
        </p:nvCxnSpPr>
        <p:spPr bwMode="auto">
          <a:xfrm>
            <a:off x="1858085" y="2985203"/>
            <a:ext cx="15954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Ellipse 114"/>
          <p:cNvSpPr/>
          <p:nvPr/>
        </p:nvSpPr>
        <p:spPr bwMode="auto">
          <a:xfrm>
            <a:off x="1831182" y="1573402"/>
            <a:ext cx="61912" cy="6191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30" name="Groupe 129"/>
          <p:cNvGrpSpPr/>
          <p:nvPr/>
        </p:nvGrpSpPr>
        <p:grpSpPr>
          <a:xfrm>
            <a:off x="3158011" y="2845632"/>
            <a:ext cx="866772" cy="139094"/>
            <a:chOff x="4363400" y="1511604"/>
            <a:chExt cx="866772" cy="139094"/>
          </a:xfrm>
        </p:grpSpPr>
        <p:cxnSp>
          <p:nvCxnSpPr>
            <p:cNvPr id="131" name="Connecteur droit 130"/>
            <p:cNvCxnSpPr/>
            <p:nvPr/>
          </p:nvCxnSpPr>
          <p:spPr bwMode="auto">
            <a:xfrm flipV="1">
              <a:off x="5006340" y="1511604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Connecteur droit 131"/>
            <p:cNvCxnSpPr/>
            <p:nvPr/>
          </p:nvCxnSpPr>
          <p:spPr bwMode="auto">
            <a:xfrm flipV="1">
              <a:off x="4363400" y="1645690"/>
              <a:ext cx="642940" cy="500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35" name="Connecteur droit 134"/>
          <p:cNvCxnSpPr/>
          <p:nvPr/>
        </p:nvCxnSpPr>
        <p:spPr bwMode="auto">
          <a:xfrm>
            <a:off x="4040023" y="1617212"/>
            <a:ext cx="72866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Connecteur droit 137"/>
          <p:cNvCxnSpPr/>
          <p:nvPr/>
        </p:nvCxnSpPr>
        <p:spPr bwMode="auto">
          <a:xfrm>
            <a:off x="4284186" y="1607690"/>
            <a:ext cx="0" cy="138655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2" name="Connecteur droit 141"/>
          <p:cNvCxnSpPr/>
          <p:nvPr/>
        </p:nvCxnSpPr>
        <p:spPr bwMode="auto">
          <a:xfrm flipV="1">
            <a:off x="6147045" y="1541676"/>
            <a:ext cx="111916" cy="13147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4" name="Rectangle 143"/>
          <p:cNvSpPr/>
          <p:nvPr/>
        </p:nvSpPr>
        <p:spPr>
          <a:xfrm>
            <a:off x="6017615" y="1244372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smtClean="0"/>
              <a:t>4</a:t>
            </a:r>
            <a:endParaRPr lang="en-US" sz="1400"/>
          </a:p>
        </p:txBody>
      </p:sp>
      <p:sp>
        <p:nvSpPr>
          <p:cNvPr id="145" name="Ellipse 144"/>
          <p:cNvSpPr/>
          <p:nvPr/>
        </p:nvSpPr>
        <p:spPr bwMode="auto">
          <a:xfrm>
            <a:off x="4239102" y="1581022"/>
            <a:ext cx="61912" cy="6191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5" name="Connecteur droit 14"/>
          <p:cNvCxnSpPr/>
          <p:nvPr/>
        </p:nvCxnSpPr>
        <p:spPr bwMode="auto">
          <a:xfrm>
            <a:off x="347178" y="1626739"/>
            <a:ext cx="657229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5" name="Groupe 224"/>
          <p:cNvGrpSpPr/>
          <p:nvPr/>
        </p:nvGrpSpPr>
        <p:grpSpPr>
          <a:xfrm>
            <a:off x="4717899" y="2370525"/>
            <a:ext cx="1250597" cy="1401375"/>
            <a:chOff x="5772995" y="3711633"/>
            <a:chExt cx="1250597" cy="1401375"/>
          </a:xfrm>
        </p:grpSpPr>
        <p:grpSp>
          <p:nvGrpSpPr>
            <p:cNvPr id="204" name="Groupe 203"/>
            <p:cNvGrpSpPr/>
            <p:nvPr/>
          </p:nvGrpSpPr>
          <p:grpSpPr>
            <a:xfrm>
              <a:off x="5969918" y="3711633"/>
              <a:ext cx="1053674" cy="1241425"/>
              <a:chOff x="2022351" y="998810"/>
              <a:chExt cx="1053674" cy="1241425"/>
            </a:xfrm>
            <a:solidFill>
              <a:srgbClr val="FFCCFF"/>
            </a:solidFill>
          </p:grpSpPr>
          <p:sp>
            <p:nvSpPr>
              <p:cNvPr id="205" name="Rectangle à coins arrondis 204"/>
              <p:cNvSpPr/>
              <p:nvPr/>
            </p:nvSpPr>
            <p:spPr bwMode="auto">
              <a:xfrm>
                <a:off x="2022351" y="998810"/>
                <a:ext cx="1053674" cy="1241425"/>
              </a:xfrm>
              <a:prstGeom prst="round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06" name="Triangle isocèle 205"/>
              <p:cNvSpPr/>
              <p:nvPr/>
            </p:nvSpPr>
            <p:spPr bwMode="auto">
              <a:xfrm rot="5400000">
                <a:off x="2095846" y="1461394"/>
                <a:ext cx="783367" cy="577587"/>
              </a:xfrm>
              <a:prstGeom prst="triangle">
                <a:avLst>
                  <a:gd name="adj" fmla="val 49027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07" name="ZoneTexte 206"/>
              <p:cNvSpPr txBox="1"/>
              <p:nvPr/>
            </p:nvSpPr>
            <p:spPr>
              <a:xfrm>
                <a:off x="2045019" y="1102696"/>
                <a:ext cx="915635" cy="253916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rgbClr val="FF0000"/>
                    </a:solidFill>
                  </a:rPr>
                  <a:t>Gain </a:t>
                </a:r>
                <a:r>
                  <a:rPr lang="en-US" sz="1050" dirty="0" err="1" smtClean="0">
                    <a:solidFill>
                      <a:srgbClr val="FF0000"/>
                    </a:solidFill>
                  </a:rPr>
                  <a:t>discri</a:t>
                </a:r>
                <a:r>
                  <a:rPr lang="en-US" sz="1050" dirty="0" smtClean="0">
                    <a:solidFill>
                      <a:srgbClr val="FF0000"/>
                    </a:solidFill>
                  </a:rPr>
                  <a:t>.</a:t>
                </a:r>
                <a:endParaRPr lang="en-US" sz="105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34" name="Connecteur en angle 133"/>
            <p:cNvCxnSpPr/>
            <p:nvPr/>
          </p:nvCxnSpPr>
          <p:spPr bwMode="auto">
            <a:xfrm>
              <a:off x="6197707" y="4273446"/>
              <a:ext cx="340862" cy="259932"/>
            </a:xfrm>
            <a:prstGeom prst="bentConnector3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0" name="Connecteur droit 229"/>
            <p:cNvCxnSpPr/>
            <p:nvPr/>
          </p:nvCxnSpPr>
          <p:spPr bwMode="auto">
            <a:xfrm>
              <a:off x="5772995" y="4617837"/>
              <a:ext cx="0" cy="49517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Connecteur droit 231"/>
            <p:cNvCxnSpPr/>
            <p:nvPr/>
          </p:nvCxnSpPr>
          <p:spPr bwMode="auto">
            <a:xfrm>
              <a:off x="5772995" y="4617464"/>
              <a:ext cx="37330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40" name="Connecteur droit 139"/>
          <p:cNvCxnSpPr/>
          <p:nvPr/>
        </p:nvCxnSpPr>
        <p:spPr bwMode="auto">
          <a:xfrm>
            <a:off x="4047643" y="2994248"/>
            <a:ext cx="23654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33" name="Groupe 132"/>
          <p:cNvGrpSpPr/>
          <p:nvPr/>
        </p:nvGrpSpPr>
        <p:grpSpPr>
          <a:xfrm>
            <a:off x="3172061" y="1486412"/>
            <a:ext cx="866772" cy="139094"/>
            <a:chOff x="4363400" y="1511604"/>
            <a:chExt cx="866772" cy="139094"/>
          </a:xfrm>
        </p:grpSpPr>
        <p:cxnSp>
          <p:nvCxnSpPr>
            <p:cNvPr id="136" name="Connecteur droit 135"/>
            <p:cNvCxnSpPr/>
            <p:nvPr/>
          </p:nvCxnSpPr>
          <p:spPr bwMode="auto">
            <a:xfrm flipV="1">
              <a:off x="5006340" y="1511604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Connecteur droit 136"/>
            <p:cNvCxnSpPr/>
            <p:nvPr/>
          </p:nvCxnSpPr>
          <p:spPr bwMode="auto">
            <a:xfrm flipV="1">
              <a:off x="4363400" y="1645690"/>
              <a:ext cx="642940" cy="500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Rectangle 2"/>
          <p:cNvSpPr/>
          <p:nvPr/>
        </p:nvSpPr>
        <p:spPr bwMode="auto">
          <a:xfrm>
            <a:off x="279400" y="1539449"/>
            <a:ext cx="118578" cy="1603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9" name="Rectangle 138"/>
          <p:cNvSpPr/>
          <p:nvPr/>
        </p:nvSpPr>
        <p:spPr bwMode="auto">
          <a:xfrm>
            <a:off x="4639542" y="3691741"/>
            <a:ext cx="118578" cy="1603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73" name="Connecteur droit 172"/>
          <p:cNvCxnSpPr/>
          <p:nvPr/>
        </p:nvCxnSpPr>
        <p:spPr bwMode="auto">
          <a:xfrm flipV="1">
            <a:off x="6004670" y="3140014"/>
            <a:ext cx="673100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76" name="ZoneTexte 175"/>
          <p:cNvSpPr txBox="1"/>
          <p:nvPr/>
        </p:nvSpPr>
        <p:spPr>
          <a:xfrm>
            <a:off x="4219817" y="3912741"/>
            <a:ext cx="12378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hangingPunct="0"/>
            <a:r>
              <a:rPr lang="en-US" sz="1600" dirty="0" smtClean="0"/>
              <a:t>Threshold</a:t>
            </a:r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347178" y="825501"/>
            <a:ext cx="6117122" cy="2946399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0" name="ZoneTexte 179"/>
          <p:cNvSpPr txBox="1"/>
          <p:nvPr/>
        </p:nvSpPr>
        <p:spPr>
          <a:xfrm>
            <a:off x="338689" y="4308463"/>
            <a:ext cx="83821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400" dirty="0" smtClean="0"/>
              <a:t>A High-Gain (about x 20) channel added to reach the MIP-to-noise ratio of 10.</a:t>
            </a:r>
          </a:p>
          <a:p>
            <a:pPr marL="285750" indent="-285750"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400" dirty="0" smtClean="0">
                <a:sym typeface="Wingdings" pitchFamily="2" charset="2"/>
              </a:rPr>
              <a:t>A discriminator indicates the dynamic range of the signal  select the signal to be converted</a:t>
            </a:r>
          </a:p>
        </p:txBody>
      </p:sp>
      <p:cxnSp>
        <p:nvCxnSpPr>
          <p:cNvPr id="181" name="Connecteur droit 180"/>
          <p:cNvCxnSpPr/>
          <p:nvPr/>
        </p:nvCxnSpPr>
        <p:spPr bwMode="auto">
          <a:xfrm>
            <a:off x="3294605" y="2984726"/>
            <a:ext cx="0" cy="38987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2" name="Connecteur droit 181"/>
          <p:cNvCxnSpPr/>
          <p:nvPr/>
        </p:nvCxnSpPr>
        <p:spPr bwMode="auto">
          <a:xfrm>
            <a:off x="3279448" y="3361896"/>
            <a:ext cx="123067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4" name="Connecteur droit 183"/>
          <p:cNvCxnSpPr/>
          <p:nvPr/>
        </p:nvCxnSpPr>
        <p:spPr bwMode="auto">
          <a:xfrm>
            <a:off x="4515426" y="2984726"/>
            <a:ext cx="0" cy="38987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3" name="Connecteur droit 182"/>
          <p:cNvCxnSpPr/>
          <p:nvPr/>
        </p:nvCxnSpPr>
        <p:spPr bwMode="auto">
          <a:xfrm>
            <a:off x="4510121" y="2994248"/>
            <a:ext cx="581086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5" name="ZoneTexte 184"/>
          <p:cNvSpPr txBox="1"/>
          <p:nvPr/>
        </p:nvSpPr>
        <p:spPr>
          <a:xfrm>
            <a:off x="3108221" y="887557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x</a:t>
            </a:r>
            <a:r>
              <a:rPr lang="fr-FR" sz="1600" dirty="0" smtClean="0">
                <a:solidFill>
                  <a:schemeClr val="tx1"/>
                </a:solidFill>
              </a:rPr>
              <a:t>16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86" name="ZoneTexte 185"/>
          <p:cNvSpPr txBox="1"/>
          <p:nvPr/>
        </p:nvSpPr>
        <p:spPr>
          <a:xfrm>
            <a:off x="3161500" y="2249668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x</a:t>
            </a:r>
            <a:r>
              <a:rPr lang="fr-FR" sz="1600" dirty="0" smtClean="0">
                <a:solidFill>
                  <a:schemeClr val="tx1"/>
                </a:solidFill>
              </a:rPr>
              <a:t>16</a:t>
            </a:r>
            <a:endParaRPr lang="fr-FR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0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2200" y="0"/>
            <a:ext cx="7476380" cy="685800"/>
          </a:xfrm>
        </p:spPr>
        <p:txBody>
          <a:bodyPr/>
          <a:lstStyle/>
          <a:p>
            <a:r>
              <a:rPr lang="en-US" sz="2400" smtClean="0"/>
              <a:t>The </a:t>
            </a:r>
            <a:r>
              <a:rPr lang="en-US" sz="2400" b="1" smtClean="0"/>
              <a:t>CALO</a:t>
            </a:r>
            <a:r>
              <a:rPr lang="en-US" sz="2400" smtClean="0"/>
              <a:t>rimetry </a:t>
            </a:r>
            <a:r>
              <a:rPr lang="en-US" sz="2400" b="1" smtClean="0"/>
              <a:t>R</a:t>
            </a:r>
            <a:r>
              <a:rPr lang="en-US" sz="2400" smtClean="0"/>
              <a:t>eadout </a:t>
            </a:r>
            <a:r>
              <a:rPr lang="en-US" sz="2400" b="1" smtClean="0"/>
              <a:t>I</a:t>
            </a:r>
            <a:r>
              <a:rPr lang="en-US" sz="2400" smtClean="0"/>
              <a:t>ntegragted </a:t>
            </a:r>
            <a:r>
              <a:rPr lang="en-US" sz="2400" b="1" smtClean="0"/>
              <a:t>C</a:t>
            </a:r>
            <a:r>
              <a:rPr lang="en-US" sz="2400" smtClean="0"/>
              <a:t>ircuit</a:t>
            </a:r>
          </a:p>
        </p:txBody>
      </p:sp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6</a:t>
            </a:fld>
            <a:endParaRPr lang="en-US" sz="1400" b="0">
              <a:solidFill>
                <a:schemeClr val="tx1"/>
              </a:solidFill>
            </a:endParaRPr>
          </a:p>
        </p:txBody>
      </p:sp>
      <p:grpSp>
        <p:nvGrpSpPr>
          <p:cNvPr id="60" name="Groupe 59"/>
          <p:cNvGrpSpPr/>
          <p:nvPr/>
        </p:nvGrpSpPr>
        <p:grpSpPr>
          <a:xfrm>
            <a:off x="575782" y="921891"/>
            <a:ext cx="1218077" cy="1219200"/>
            <a:chOff x="1781171" y="962025"/>
            <a:chExt cx="1218077" cy="1219200"/>
          </a:xfrm>
        </p:grpSpPr>
        <p:sp>
          <p:nvSpPr>
            <p:cNvPr id="28" name="Rectangle à coins arrondis 27"/>
            <p:cNvSpPr/>
            <p:nvPr/>
          </p:nvSpPr>
          <p:spPr bwMode="auto">
            <a:xfrm>
              <a:off x="1781171" y="962025"/>
              <a:ext cx="1185864" cy="1219200"/>
            </a:xfrm>
            <a:prstGeom prst="roundRect">
              <a:avLst/>
            </a:prstGeom>
            <a:solidFill>
              <a:srgbClr val="CC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" name="Triangle isocèle 1"/>
            <p:cNvSpPr/>
            <p:nvPr/>
          </p:nvSpPr>
          <p:spPr bwMode="auto">
            <a:xfrm rot="5400000">
              <a:off x="2162171" y="1433512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6" name="Connecteur droit 15"/>
            <p:cNvCxnSpPr/>
            <p:nvPr/>
          </p:nvCxnSpPr>
          <p:spPr bwMode="auto">
            <a:xfrm>
              <a:off x="1962142" y="1200150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2" name="Groupe 21"/>
            <p:cNvGrpSpPr/>
            <p:nvPr/>
          </p:nvGrpSpPr>
          <p:grpSpPr>
            <a:xfrm>
              <a:off x="2281225" y="1076325"/>
              <a:ext cx="85725" cy="247650"/>
              <a:chOff x="2238363" y="2162175"/>
              <a:chExt cx="85725" cy="247650"/>
            </a:xfrm>
          </p:grpSpPr>
          <p:cxnSp>
            <p:nvCxnSpPr>
              <p:cNvPr id="24" name="Connecteur droit 23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Connecteur droit 26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9" name="Connecteur droit 28"/>
            <p:cNvCxnSpPr/>
            <p:nvPr/>
          </p:nvCxnSpPr>
          <p:spPr bwMode="auto">
            <a:xfrm>
              <a:off x="1962142" y="1200150"/>
              <a:ext cx="319083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Connecteur droit 31"/>
            <p:cNvCxnSpPr/>
            <p:nvPr/>
          </p:nvCxnSpPr>
          <p:spPr bwMode="auto">
            <a:xfrm>
              <a:off x="2366950" y="1200150"/>
              <a:ext cx="40482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Connecteur droit 33"/>
            <p:cNvCxnSpPr/>
            <p:nvPr/>
          </p:nvCxnSpPr>
          <p:spPr bwMode="auto">
            <a:xfrm>
              <a:off x="2771775" y="1190623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ZoneTexte 29"/>
            <p:cNvSpPr txBox="1"/>
            <p:nvPr/>
          </p:nvSpPr>
          <p:spPr>
            <a:xfrm>
              <a:off x="1787057" y="1880859"/>
              <a:ext cx="12121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Low noise CSA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 bwMode="auto">
            <a:xfrm>
              <a:off x="2733676" y="1609726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8" name="Ellipse 37"/>
            <p:cNvSpPr/>
            <p:nvPr/>
          </p:nvSpPr>
          <p:spPr bwMode="auto">
            <a:xfrm>
              <a:off x="1924051" y="1628776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45083" name="Groupe 45082"/>
          <p:cNvGrpSpPr/>
          <p:nvPr/>
        </p:nvGrpSpPr>
        <p:grpSpPr>
          <a:xfrm>
            <a:off x="1955007" y="951057"/>
            <a:ext cx="1624963" cy="1190033"/>
            <a:chOff x="3160396" y="991191"/>
            <a:chExt cx="1624963" cy="1190033"/>
          </a:xfrm>
        </p:grpSpPr>
        <p:sp>
          <p:nvSpPr>
            <p:cNvPr id="45056" name="Rectangle 45055"/>
            <p:cNvSpPr/>
            <p:nvPr/>
          </p:nvSpPr>
          <p:spPr bwMode="auto">
            <a:xfrm>
              <a:off x="3160396" y="991191"/>
              <a:ext cx="1624963" cy="1190033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0" name="Triangle isocèle 39"/>
            <p:cNvSpPr/>
            <p:nvPr/>
          </p:nvSpPr>
          <p:spPr bwMode="auto">
            <a:xfrm rot="5400000">
              <a:off x="3887150" y="1436385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42" name="Connecteur droit 41"/>
            <p:cNvCxnSpPr/>
            <p:nvPr/>
          </p:nvCxnSpPr>
          <p:spPr bwMode="auto">
            <a:xfrm>
              <a:off x="3781172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e 42"/>
            <p:cNvGrpSpPr/>
            <p:nvPr/>
          </p:nvGrpSpPr>
          <p:grpSpPr>
            <a:xfrm>
              <a:off x="4220527" y="1079198"/>
              <a:ext cx="85725" cy="247650"/>
              <a:chOff x="2238363" y="2162175"/>
              <a:chExt cx="85725" cy="247650"/>
            </a:xfrm>
          </p:grpSpPr>
          <p:cxnSp>
            <p:nvCxnSpPr>
              <p:cNvPr id="44" name="Connecteur droit 43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Connecteur droit 44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6" name="Connecteur droit 45"/>
            <p:cNvCxnSpPr/>
            <p:nvPr/>
          </p:nvCxnSpPr>
          <p:spPr bwMode="auto">
            <a:xfrm>
              <a:off x="3781172" y="1203023"/>
              <a:ext cx="6549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Connecteur droit 46"/>
            <p:cNvCxnSpPr/>
            <p:nvPr/>
          </p:nvCxnSpPr>
          <p:spPr bwMode="auto">
            <a:xfrm>
              <a:off x="4306252" y="1203023"/>
              <a:ext cx="19050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cteur droit 47"/>
            <p:cNvCxnSpPr/>
            <p:nvPr/>
          </p:nvCxnSpPr>
          <p:spPr bwMode="auto">
            <a:xfrm>
              <a:off x="4496754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ZoneTexte 48"/>
            <p:cNvSpPr txBox="1"/>
            <p:nvPr/>
          </p:nvSpPr>
          <p:spPr>
            <a:xfrm>
              <a:off x="3378141" y="1909762"/>
              <a:ext cx="13051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Low-gain shaper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50" name="Ellipse 49"/>
            <p:cNvSpPr/>
            <p:nvPr/>
          </p:nvSpPr>
          <p:spPr bwMode="auto">
            <a:xfrm>
              <a:off x="445865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1" name="Ellipse 50"/>
            <p:cNvSpPr/>
            <p:nvPr/>
          </p:nvSpPr>
          <p:spPr bwMode="auto">
            <a:xfrm>
              <a:off x="374618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9" name="Connecteur droit 58"/>
            <p:cNvCxnSpPr/>
            <p:nvPr/>
          </p:nvCxnSpPr>
          <p:spPr bwMode="auto">
            <a:xfrm>
              <a:off x="4063353" y="1193496"/>
              <a:ext cx="15954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Connecteur droit 63"/>
            <p:cNvCxnSpPr/>
            <p:nvPr/>
          </p:nvCxnSpPr>
          <p:spPr bwMode="auto">
            <a:xfrm flipV="1">
              <a:off x="3839521" y="1076325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67" name="Groupe 66"/>
            <p:cNvGrpSpPr/>
            <p:nvPr/>
          </p:nvGrpSpPr>
          <p:grpSpPr>
            <a:xfrm>
              <a:off x="3237068" y="1504951"/>
              <a:ext cx="85725" cy="247650"/>
              <a:chOff x="2238363" y="2162175"/>
              <a:chExt cx="85725" cy="247650"/>
            </a:xfrm>
          </p:grpSpPr>
          <p:cxnSp>
            <p:nvCxnSpPr>
              <p:cNvPr id="68" name="Connecteur droit 67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Connecteur droit 68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5074" name="Rectangle 45073"/>
            <p:cNvSpPr/>
            <p:nvPr/>
          </p:nvSpPr>
          <p:spPr bwMode="auto">
            <a:xfrm>
              <a:off x="3406714" y="1599263"/>
              <a:ext cx="270033" cy="914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75" name="Connecteur droit 74"/>
            <p:cNvCxnSpPr>
              <a:endCxn id="40" idx="3"/>
            </p:cNvCxnSpPr>
            <p:nvPr/>
          </p:nvCxnSpPr>
          <p:spPr bwMode="auto">
            <a:xfrm>
              <a:off x="3697370" y="1650697"/>
              <a:ext cx="23740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Connecteur droit 76"/>
            <p:cNvCxnSpPr>
              <a:endCxn id="45074" idx="1"/>
            </p:cNvCxnSpPr>
            <p:nvPr/>
          </p:nvCxnSpPr>
          <p:spPr bwMode="auto">
            <a:xfrm>
              <a:off x="3327500" y="1643554"/>
              <a:ext cx="79214" cy="142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5087" name="Groupe 45086"/>
          <p:cNvGrpSpPr/>
          <p:nvPr/>
        </p:nvGrpSpPr>
        <p:grpSpPr>
          <a:xfrm>
            <a:off x="4425791" y="1101928"/>
            <a:ext cx="2326039" cy="1049238"/>
            <a:chOff x="5021580" y="1142062"/>
            <a:chExt cx="2326039" cy="1049238"/>
          </a:xfrm>
        </p:grpSpPr>
        <p:sp>
          <p:nvSpPr>
            <p:cNvPr id="45079" name="Rectangle à coins arrondis 45078"/>
            <p:cNvSpPr/>
            <p:nvPr/>
          </p:nvSpPr>
          <p:spPr bwMode="auto">
            <a:xfrm>
              <a:off x="5021580" y="1142062"/>
              <a:ext cx="1432560" cy="1039162"/>
            </a:xfrm>
            <a:prstGeom prst="roundRect">
              <a:avLst/>
            </a:prstGeom>
            <a:solidFill>
              <a:srgbClr val="CC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077" name="Pentagone 45076"/>
            <p:cNvSpPr/>
            <p:nvPr/>
          </p:nvSpPr>
          <p:spPr bwMode="auto">
            <a:xfrm rot="10800000">
              <a:off x="5364480" y="1358845"/>
              <a:ext cx="944880" cy="570845"/>
            </a:xfrm>
            <a:prstGeom prst="homePlat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5043833" y="1929690"/>
              <a:ext cx="14141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12-bits cyclic ADC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5081" name="Rectangle 45080"/>
            <p:cNvSpPr/>
            <p:nvPr/>
          </p:nvSpPr>
          <p:spPr>
            <a:xfrm>
              <a:off x="5646889" y="1512273"/>
              <a:ext cx="49244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mtClean="0"/>
                <a:t>ADC</a:t>
              </a:r>
              <a:endParaRPr lang="en-US"/>
            </a:p>
          </p:txBody>
        </p:sp>
        <p:cxnSp>
          <p:nvCxnSpPr>
            <p:cNvPr id="85" name="Connecteur droit 84"/>
            <p:cNvCxnSpPr/>
            <p:nvPr/>
          </p:nvCxnSpPr>
          <p:spPr bwMode="auto">
            <a:xfrm flipV="1">
              <a:off x="6309360" y="1650701"/>
              <a:ext cx="1038259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89" name="Groupe 88"/>
          <p:cNvGrpSpPr/>
          <p:nvPr/>
        </p:nvGrpSpPr>
        <p:grpSpPr>
          <a:xfrm>
            <a:off x="1955007" y="2325220"/>
            <a:ext cx="1624963" cy="1190033"/>
            <a:chOff x="3160396" y="991191"/>
            <a:chExt cx="1624963" cy="1190033"/>
          </a:xfrm>
        </p:grpSpPr>
        <p:sp>
          <p:nvSpPr>
            <p:cNvPr id="90" name="Rectangle 89"/>
            <p:cNvSpPr/>
            <p:nvPr/>
          </p:nvSpPr>
          <p:spPr bwMode="auto">
            <a:xfrm>
              <a:off x="3160396" y="991191"/>
              <a:ext cx="1624963" cy="1190033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1" name="Triangle isocèle 90"/>
            <p:cNvSpPr/>
            <p:nvPr/>
          </p:nvSpPr>
          <p:spPr bwMode="auto">
            <a:xfrm rot="5400000">
              <a:off x="3887150" y="1436385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92" name="Connecteur droit 91"/>
            <p:cNvCxnSpPr/>
            <p:nvPr/>
          </p:nvCxnSpPr>
          <p:spPr bwMode="auto">
            <a:xfrm>
              <a:off x="3781172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93" name="Groupe 92"/>
            <p:cNvGrpSpPr/>
            <p:nvPr/>
          </p:nvGrpSpPr>
          <p:grpSpPr>
            <a:xfrm>
              <a:off x="4220527" y="1079198"/>
              <a:ext cx="85725" cy="247650"/>
              <a:chOff x="2238363" y="2162175"/>
              <a:chExt cx="85725" cy="247650"/>
            </a:xfrm>
          </p:grpSpPr>
          <p:cxnSp>
            <p:nvCxnSpPr>
              <p:cNvPr id="108" name="Connecteur droit 107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9" name="Connecteur droit 108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94" name="Connecteur droit 93"/>
            <p:cNvCxnSpPr/>
            <p:nvPr/>
          </p:nvCxnSpPr>
          <p:spPr bwMode="auto">
            <a:xfrm>
              <a:off x="3781172" y="1203023"/>
              <a:ext cx="6549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Connecteur droit 94"/>
            <p:cNvCxnSpPr/>
            <p:nvPr/>
          </p:nvCxnSpPr>
          <p:spPr bwMode="auto">
            <a:xfrm>
              <a:off x="4306252" y="1203023"/>
              <a:ext cx="19050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Connecteur droit 95"/>
            <p:cNvCxnSpPr/>
            <p:nvPr/>
          </p:nvCxnSpPr>
          <p:spPr bwMode="auto">
            <a:xfrm>
              <a:off x="4496754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7" name="ZoneTexte 96"/>
            <p:cNvSpPr txBox="1"/>
            <p:nvPr/>
          </p:nvSpPr>
          <p:spPr>
            <a:xfrm>
              <a:off x="3378141" y="1909762"/>
              <a:ext cx="1337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High-gain shaper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8" name="Ellipse 97"/>
            <p:cNvSpPr/>
            <p:nvPr/>
          </p:nvSpPr>
          <p:spPr bwMode="auto">
            <a:xfrm>
              <a:off x="445865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9" name="Ellipse 98"/>
            <p:cNvSpPr/>
            <p:nvPr/>
          </p:nvSpPr>
          <p:spPr bwMode="auto">
            <a:xfrm>
              <a:off x="374618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00" name="Connecteur droit 99"/>
            <p:cNvCxnSpPr/>
            <p:nvPr/>
          </p:nvCxnSpPr>
          <p:spPr bwMode="auto">
            <a:xfrm>
              <a:off x="4063353" y="1193496"/>
              <a:ext cx="15954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Connecteur droit 100"/>
            <p:cNvCxnSpPr/>
            <p:nvPr/>
          </p:nvCxnSpPr>
          <p:spPr bwMode="auto">
            <a:xfrm flipV="1">
              <a:off x="3839521" y="1068705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2" name="Groupe 101"/>
            <p:cNvGrpSpPr/>
            <p:nvPr/>
          </p:nvGrpSpPr>
          <p:grpSpPr>
            <a:xfrm>
              <a:off x="3237068" y="1504951"/>
              <a:ext cx="85725" cy="247650"/>
              <a:chOff x="2238363" y="2162175"/>
              <a:chExt cx="85725" cy="247650"/>
            </a:xfrm>
          </p:grpSpPr>
          <p:cxnSp>
            <p:nvCxnSpPr>
              <p:cNvPr id="106" name="Connecteur droit 105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7" name="Connecteur droit 106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3" name="Rectangle 102"/>
            <p:cNvSpPr/>
            <p:nvPr/>
          </p:nvSpPr>
          <p:spPr bwMode="auto">
            <a:xfrm>
              <a:off x="3406714" y="1599263"/>
              <a:ext cx="270033" cy="914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04" name="Connecteur droit 103"/>
            <p:cNvCxnSpPr>
              <a:endCxn id="91" idx="3"/>
            </p:cNvCxnSpPr>
            <p:nvPr/>
          </p:nvCxnSpPr>
          <p:spPr bwMode="auto">
            <a:xfrm>
              <a:off x="3697370" y="1650697"/>
              <a:ext cx="23740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Connecteur droit 104"/>
            <p:cNvCxnSpPr>
              <a:endCxn id="103" idx="1"/>
            </p:cNvCxnSpPr>
            <p:nvPr/>
          </p:nvCxnSpPr>
          <p:spPr bwMode="auto">
            <a:xfrm>
              <a:off x="3327500" y="1643554"/>
              <a:ext cx="79214" cy="142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0" name="Connecteur droit 109"/>
          <p:cNvCxnSpPr/>
          <p:nvPr/>
        </p:nvCxnSpPr>
        <p:spPr bwMode="auto">
          <a:xfrm flipV="1">
            <a:off x="1858085" y="1600551"/>
            <a:ext cx="3568" cy="277046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Connecteur droit 8"/>
          <p:cNvCxnSpPr>
            <a:stCxn id="2" idx="0"/>
          </p:cNvCxnSpPr>
          <p:nvPr/>
        </p:nvCxnSpPr>
        <p:spPr bwMode="auto">
          <a:xfrm>
            <a:off x="1433032" y="1607691"/>
            <a:ext cx="598647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Connecteur droit 113"/>
          <p:cNvCxnSpPr/>
          <p:nvPr/>
        </p:nvCxnSpPr>
        <p:spPr bwMode="auto">
          <a:xfrm>
            <a:off x="1858085" y="2985203"/>
            <a:ext cx="15954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Ellipse 114"/>
          <p:cNvSpPr/>
          <p:nvPr/>
        </p:nvSpPr>
        <p:spPr bwMode="auto">
          <a:xfrm>
            <a:off x="1831182" y="1573402"/>
            <a:ext cx="61912" cy="6191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30" name="Groupe 129"/>
          <p:cNvGrpSpPr/>
          <p:nvPr/>
        </p:nvGrpSpPr>
        <p:grpSpPr>
          <a:xfrm>
            <a:off x="3158011" y="2845632"/>
            <a:ext cx="866772" cy="139094"/>
            <a:chOff x="4363400" y="1511604"/>
            <a:chExt cx="866772" cy="139094"/>
          </a:xfrm>
        </p:grpSpPr>
        <p:cxnSp>
          <p:nvCxnSpPr>
            <p:cNvPr id="131" name="Connecteur droit 130"/>
            <p:cNvCxnSpPr/>
            <p:nvPr/>
          </p:nvCxnSpPr>
          <p:spPr bwMode="auto">
            <a:xfrm flipV="1">
              <a:off x="5006340" y="1511604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Connecteur droit 131"/>
            <p:cNvCxnSpPr/>
            <p:nvPr/>
          </p:nvCxnSpPr>
          <p:spPr bwMode="auto">
            <a:xfrm flipV="1">
              <a:off x="4363400" y="1645690"/>
              <a:ext cx="642940" cy="500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35" name="Connecteur droit 134"/>
          <p:cNvCxnSpPr/>
          <p:nvPr/>
        </p:nvCxnSpPr>
        <p:spPr bwMode="auto">
          <a:xfrm>
            <a:off x="4040023" y="1617212"/>
            <a:ext cx="72866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Connecteur droit 137"/>
          <p:cNvCxnSpPr/>
          <p:nvPr/>
        </p:nvCxnSpPr>
        <p:spPr bwMode="auto">
          <a:xfrm>
            <a:off x="4284186" y="1607690"/>
            <a:ext cx="0" cy="138655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2" name="Connecteur droit 141"/>
          <p:cNvCxnSpPr/>
          <p:nvPr/>
        </p:nvCxnSpPr>
        <p:spPr bwMode="auto">
          <a:xfrm flipV="1">
            <a:off x="6147045" y="1541676"/>
            <a:ext cx="111916" cy="13147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4" name="Rectangle 143"/>
          <p:cNvSpPr/>
          <p:nvPr/>
        </p:nvSpPr>
        <p:spPr>
          <a:xfrm>
            <a:off x="6017615" y="1244372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smtClean="0"/>
              <a:t>4</a:t>
            </a:r>
            <a:endParaRPr lang="en-US" sz="1400"/>
          </a:p>
        </p:txBody>
      </p:sp>
      <p:sp>
        <p:nvSpPr>
          <p:cNvPr id="145" name="Ellipse 144"/>
          <p:cNvSpPr/>
          <p:nvPr/>
        </p:nvSpPr>
        <p:spPr bwMode="auto">
          <a:xfrm>
            <a:off x="4239102" y="1581022"/>
            <a:ext cx="61912" cy="6191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46" name="Groupe 145"/>
          <p:cNvGrpSpPr/>
          <p:nvPr/>
        </p:nvGrpSpPr>
        <p:grpSpPr>
          <a:xfrm>
            <a:off x="2941793" y="3671499"/>
            <a:ext cx="1624963" cy="1190033"/>
            <a:chOff x="3160396" y="991191"/>
            <a:chExt cx="1624963" cy="1190033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3160396" y="991191"/>
              <a:ext cx="1624963" cy="1190033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8" name="Triangle isocèle 147"/>
            <p:cNvSpPr/>
            <p:nvPr/>
          </p:nvSpPr>
          <p:spPr bwMode="auto">
            <a:xfrm rot="5400000">
              <a:off x="3887150" y="1436385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49" name="Connecteur droit 148"/>
            <p:cNvCxnSpPr/>
            <p:nvPr/>
          </p:nvCxnSpPr>
          <p:spPr bwMode="auto">
            <a:xfrm>
              <a:off x="3781172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50" name="Groupe 149"/>
            <p:cNvGrpSpPr/>
            <p:nvPr/>
          </p:nvGrpSpPr>
          <p:grpSpPr>
            <a:xfrm>
              <a:off x="4220527" y="1079198"/>
              <a:ext cx="85725" cy="247650"/>
              <a:chOff x="2238363" y="2162175"/>
              <a:chExt cx="85725" cy="247650"/>
            </a:xfrm>
          </p:grpSpPr>
          <p:cxnSp>
            <p:nvCxnSpPr>
              <p:cNvPr id="165" name="Connecteur droit 164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6" name="Connecteur droit 165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51" name="Connecteur droit 150"/>
            <p:cNvCxnSpPr/>
            <p:nvPr/>
          </p:nvCxnSpPr>
          <p:spPr bwMode="auto">
            <a:xfrm>
              <a:off x="3781172" y="1203023"/>
              <a:ext cx="6549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Connecteur droit 151"/>
            <p:cNvCxnSpPr/>
            <p:nvPr/>
          </p:nvCxnSpPr>
          <p:spPr bwMode="auto">
            <a:xfrm>
              <a:off x="4306252" y="1203023"/>
              <a:ext cx="19050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Connecteur droit 152"/>
            <p:cNvCxnSpPr/>
            <p:nvPr/>
          </p:nvCxnSpPr>
          <p:spPr bwMode="auto">
            <a:xfrm>
              <a:off x="4496754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4" name="ZoneTexte 153"/>
            <p:cNvSpPr txBox="1"/>
            <p:nvPr/>
          </p:nvSpPr>
          <p:spPr>
            <a:xfrm>
              <a:off x="3378141" y="1909762"/>
              <a:ext cx="1337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High-gain shaper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5" name="Ellipse 154"/>
            <p:cNvSpPr/>
            <p:nvPr/>
          </p:nvSpPr>
          <p:spPr bwMode="auto">
            <a:xfrm>
              <a:off x="445865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6" name="Ellipse 155"/>
            <p:cNvSpPr/>
            <p:nvPr/>
          </p:nvSpPr>
          <p:spPr bwMode="auto">
            <a:xfrm>
              <a:off x="374618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57" name="Connecteur droit 156"/>
            <p:cNvCxnSpPr/>
            <p:nvPr/>
          </p:nvCxnSpPr>
          <p:spPr bwMode="auto">
            <a:xfrm>
              <a:off x="4063353" y="1193496"/>
              <a:ext cx="15954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Connecteur droit 157"/>
            <p:cNvCxnSpPr/>
            <p:nvPr/>
          </p:nvCxnSpPr>
          <p:spPr bwMode="auto">
            <a:xfrm flipV="1">
              <a:off x="3839521" y="1068705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59" name="Groupe 158"/>
            <p:cNvGrpSpPr/>
            <p:nvPr/>
          </p:nvGrpSpPr>
          <p:grpSpPr>
            <a:xfrm>
              <a:off x="3237068" y="1504951"/>
              <a:ext cx="85725" cy="247650"/>
              <a:chOff x="2238363" y="2162175"/>
              <a:chExt cx="85725" cy="247650"/>
            </a:xfrm>
          </p:grpSpPr>
          <p:cxnSp>
            <p:nvCxnSpPr>
              <p:cNvPr id="163" name="Connecteur droit 162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Connecteur droit 163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60" name="Rectangle 159"/>
            <p:cNvSpPr/>
            <p:nvPr/>
          </p:nvSpPr>
          <p:spPr bwMode="auto">
            <a:xfrm>
              <a:off x="3406714" y="1599263"/>
              <a:ext cx="270033" cy="914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61" name="Connecteur droit 160"/>
            <p:cNvCxnSpPr>
              <a:endCxn id="148" idx="3"/>
            </p:cNvCxnSpPr>
            <p:nvPr/>
          </p:nvCxnSpPr>
          <p:spPr bwMode="auto">
            <a:xfrm>
              <a:off x="3697370" y="1650697"/>
              <a:ext cx="23740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Connecteur droit 161"/>
            <p:cNvCxnSpPr>
              <a:endCxn id="160" idx="1"/>
            </p:cNvCxnSpPr>
            <p:nvPr/>
          </p:nvCxnSpPr>
          <p:spPr bwMode="auto">
            <a:xfrm>
              <a:off x="3327500" y="1643554"/>
              <a:ext cx="79214" cy="142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9" name="Groupe 168"/>
          <p:cNvGrpSpPr/>
          <p:nvPr/>
        </p:nvGrpSpPr>
        <p:grpSpPr>
          <a:xfrm>
            <a:off x="2024671" y="3873804"/>
            <a:ext cx="807897" cy="980109"/>
            <a:chOff x="2022351" y="1201115"/>
            <a:chExt cx="807897" cy="980109"/>
          </a:xfrm>
        </p:grpSpPr>
        <p:sp>
          <p:nvSpPr>
            <p:cNvPr id="170" name="Rectangle à coins arrondis 169"/>
            <p:cNvSpPr/>
            <p:nvPr/>
          </p:nvSpPr>
          <p:spPr bwMode="auto">
            <a:xfrm>
              <a:off x="2022351" y="1201115"/>
              <a:ext cx="765032" cy="980109"/>
            </a:xfrm>
            <a:prstGeom prst="roundRect">
              <a:avLst/>
            </a:prstGeom>
            <a:solidFill>
              <a:srgbClr val="CC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71" name="Triangle isocèle 170"/>
            <p:cNvSpPr/>
            <p:nvPr/>
          </p:nvSpPr>
          <p:spPr bwMode="auto">
            <a:xfrm rot="5400000">
              <a:off x="2162171" y="1433512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77" name="ZoneTexte 176"/>
            <p:cNvSpPr txBox="1"/>
            <p:nvPr/>
          </p:nvSpPr>
          <p:spPr>
            <a:xfrm>
              <a:off x="2036441" y="1919614"/>
              <a:ext cx="7938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Amplifier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5" name="Connecteur droit 14"/>
          <p:cNvCxnSpPr/>
          <p:nvPr/>
        </p:nvCxnSpPr>
        <p:spPr bwMode="auto">
          <a:xfrm>
            <a:off x="347178" y="1626739"/>
            <a:ext cx="657229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8" name="Connecteur droit 187"/>
          <p:cNvCxnSpPr/>
          <p:nvPr/>
        </p:nvCxnSpPr>
        <p:spPr bwMode="auto">
          <a:xfrm>
            <a:off x="1854518" y="4357672"/>
            <a:ext cx="34997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0" name="Rectangle 189"/>
          <p:cNvSpPr/>
          <p:nvPr/>
        </p:nvSpPr>
        <p:spPr>
          <a:xfrm>
            <a:off x="2175135" y="4201154"/>
            <a:ext cx="3417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x5</a:t>
            </a:r>
            <a:endParaRPr lang="en-US"/>
          </a:p>
        </p:txBody>
      </p:sp>
      <p:cxnSp>
        <p:nvCxnSpPr>
          <p:cNvPr id="191" name="Connecteur droit 190"/>
          <p:cNvCxnSpPr/>
          <p:nvPr/>
        </p:nvCxnSpPr>
        <p:spPr bwMode="auto">
          <a:xfrm>
            <a:off x="2641273" y="4325291"/>
            <a:ext cx="359634" cy="66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5" name="Groupe 224"/>
          <p:cNvGrpSpPr/>
          <p:nvPr/>
        </p:nvGrpSpPr>
        <p:grpSpPr>
          <a:xfrm>
            <a:off x="4717899" y="2370525"/>
            <a:ext cx="1250597" cy="2976681"/>
            <a:chOff x="5772995" y="3711633"/>
            <a:chExt cx="1250597" cy="2976681"/>
          </a:xfrm>
        </p:grpSpPr>
        <p:grpSp>
          <p:nvGrpSpPr>
            <p:cNvPr id="204" name="Groupe 203"/>
            <p:cNvGrpSpPr/>
            <p:nvPr/>
          </p:nvGrpSpPr>
          <p:grpSpPr>
            <a:xfrm>
              <a:off x="5969918" y="3711633"/>
              <a:ext cx="1053674" cy="1241425"/>
              <a:chOff x="2022351" y="998810"/>
              <a:chExt cx="1053674" cy="1241425"/>
            </a:xfrm>
            <a:solidFill>
              <a:srgbClr val="FFCCFF"/>
            </a:solidFill>
          </p:grpSpPr>
          <p:sp>
            <p:nvSpPr>
              <p:cNvPr id="205" name="Rectangle à coins arrondis 204"/>
              <p:cNvSpPr/>
              <p:nvPr/>
            </p:nvSpPr>
            <p:spPr bwMode="auto">
              <a:xfrm>
                <a:off x="2022351" y="998810"/>
                <a:ext cx="1053674" cy="1241425"/>
              </a:xfrm>
              <a:prstGeom prst="round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06" name="Triangle isocèle 205"/>
              <p:cNvSpPr/>
              <p:nvPr/>
            </p:nvSpPr>
            <p:spPr bwMode="auto">
              <a:xfrm rot="5400000">
                <a:off x="2095846" y="1461394"/>
                <a:ext cx="783367" cy="577587"/>
              </a:xfrm>
              <a:prstGeom prst="triangle">
                <a:avLst>
                  <a:gd name="adj" fmla="val 49027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07" name="ZoneTexte 206"/>
              <p:cNvSpPr txBox="1"/>
              <p:nvPr/>
            </p:nvSpPr>
            <p:spPr>
              <a:xfrm>
                <a:off x="2045019" y="1102696"/>
                <a:ext cx="915635" cy="253916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rgbClr val="FF0000"/>
                    </a:solidFill>
                  </a:rPr>
                  <a:t>Gain </a:t>
                </a:r>
                <a:r>
                  <a:rPr lang="en-US" sz="1050" dirty="0" err="1" smtClean="0">
                    <a:solidFill>
                      <a:srgbClr val="FF0000"/>
                    </a:solidFill>
                  </a:rPr>
                  <a:t>discri</a:t>
                </a:r>
                <a:r>
                  <a:rPr lang="en-US" sz="1050" dirty="0" smtClean="0">
                    <a:solidFill>
                      <a:srgbClr val="FF0000"/>
                    </a:solidFill>
                  </a:rPr>
                  <a:t>.</a:t>
                </a:r>
                <a:endParaRPr lang="en-US" sz="105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34" name="Connecteur en angle 133"/>
            <p:cNvCxnSpPr/>
            <p:nvPr/>
          </p:nvCxnSpPr>
          <p:spPr bwMode="auto">
            <a:xfrm>
              <a:off x="6197707" y="4273446"/>
              <a:ext cx="340862" cy="259932"/>
            </a:xfrm>
            <a:prstGeom prst="bentConnector3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0" name="Connecteur droit 229"/>
            <p:cNvCxnSpPr/>
            <p:nvPr/>
          </p:nvCxnSpPr>
          <p:spPr bwMode="auto">
            <a:xfrm>
              <a:off x="5772995" y="4617837"/>
              <a:ext cx="0" cy="207047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Connecteur droit 231"/>
            <p:cNvCxnSpPr/>
            <p:nvPr/>
          </p:nvCxnSpPr>
          <p:spPr bwMode="auto">
            <a:xfrm>
              <a:off x="5772995" y="4617464"/>
              <a:ext cx="37330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7" name="Ellipse 236"/>
          <p:cNvSpPr/>
          <p:nvPr/>
        </p:nvSpPr>
        <p:spPr bwMode="auto">
          <a:xfrm>
            <a:off x="1831182" y="2952622"/>
            <a:ext cx="61912" cy="6191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39" name="Groupe 238"/>
          <p:cNvGrpSpPr/>
          <p:nvPr/>
        </p:nvGrpSpPr>
        <p:grpSpPr>
          <a:xfrm>
            <a:off x="4842986" y="3770559"/>
            <a:ext cx="1213567" cy="1576647"/>
            <a:chOff x="5895975" y="3711633"/>
            <a:chExt cx="1213567" cy="1576647"/>
          </a:xfrm>
        </p:grpSpPr>
        <p:grpSp>
          <p:nvGrpSpPr>
            <p:cNvPr id="240" name="Groupe 239"/>
            <p:cNvGrpSpPr/>
            <p:nvPr/>
          </p:nvGrpSpPr>
          <p:grpSpPr>
            <a:xfrm>
              <a:off x="5969917" y="3711633"/>
              <a:ext cx="1139625" cy="1241425"/>
              <a:chOff x="2022350" y="998810"/>
              <a:chExt cx="1139625" cy="1241425"/>
            </a:xfrm>
            <a:solidFill>
              <a:srgbClr val="FFCCFF"/>
            </a:solidFill>
          </p:grpSpPr>
          <p:sp>
            <p:nvSpPr>
              <p:cNvPr id="245" name="Rectangle à coins arrondis 244"/>
              <p:cNvSpPr/>
              <p:nvPr/>
            </p:nvSpPr>
            <p:spPr bwMode="auto">
              <a:xfrm>
                <a:off x="2022350" y="998810"/>
                <a:ext cx="1139625" cy="1241425"/>
              </a:xfrm>
              <a:prstGeom prst="round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46" name="Triangle isocèle 245"/>
              <p:cNvSpPr/>
              <p:nvPr/>
            </p:nvSpPr>
            <p:spPr bwMode="auto">
              <a:xfrm rot="5400000">
                <a:off x="2095846" y="1461394"/>
                <a:ext cx="783367" cy="577587"/>
              </a:xfrm>
              <a:prstGeom prst="triangle">
                <a:avLst>
                  <a:gd name="adj" fmla="val 49027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47" name="ZoneTexte 246"/>
              <p:cNvSpPr txBox="1"/>
              <p:nvPr/>
            </p:nvSpPr>
            <p:spPr>
              <a:xfrm>
                <a:off x="2074231" y="1112296"/>
                <a:ext cx="1080745" cy="253916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rgbClr val="FF0000"/>
                    </a:solidFill>
                  </a:rPr>
                  <a:t>Trigger </a:t>
                </a:r>
                <a:r>
                  <a:rPr lang="en-US" sz="1050" dirty="0" err="1" smtClean="0">
                    <a:solidFill>
                      <a:srgbClr val="FF0000"/>
                    </a:solidFill>
                  </a:rPr>
                  <a:t>discri</a:t>
                </a:r>
                <a:r>
                  <a:rPr lang="en-US" sz="1050" dirty="0" smtClean="0">
                    <a:solidFill>
                      <a:srgbClr val="FF0000"/>
                    </a:solidFill>
                  </a:rPr>
                  <a:t>.</a:t>
                </a:r>
                <a:endParaRPr lang="en-US" sz="105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241" name="Connecteur en angle 240"/>
            <p:cNvCxnSpPr/>
            <p:nvPr/>
          </p:nvCxnSpPr>
          <p:spPr bwMode="auto">
            <a:xfrm>
              <a:off x="6197707" y="4273446"/>
              <a:ext cx="340862" cy="259932"/>
            </a:xfrm>
            <a:prstGeom prst="bentConnector3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Connecteur droit 241"/>
            <p:cNvCxnSpPr/>
            <p:nvPr/>
          </p:nvCxnSpPr>
          <p:spPr bwMode="auto">
            <a:xfrm>
              <a:off x="5895975" y="4617837"/>
              <a:ext cx="0" cy="67044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Connecteur droit 242"/>
            <p:cNvCxnSpPr/>
            <p:nvPr/>
          </p:nvCxnSpPr>
          <p:spPr bwMode="auto">
            <a:xfrm>
              <a:off x="5896855" y="4614130"/>
              <a:ext cx="249448" cy="333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02" name="Connecteur droit 201"/>
          <p:cNvCxnSpPr/>
          <p:nvPr/>
        </p:nvCxnSpPr>
        <p:spPr bwMode="auto">
          <a:xfrm flipV="1">
            <a:off x="4137077" y="4325291"/>
            <a:ext cx="954130" cy="915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33" name="Groupe 132"/>
          <p:cNvGrpSpPr/>
          <p:nvPr/>
        </p:nvGrpSpPr>
        <p:grpSpPr>
          <a:xfrm>
            <a:off x="3172061" y="1486412"/>
            <a:ext cx="866772" cy="139094"/>
            <a:chOff x="4363400" y="1511604"/>
            <a:chExt cx="866772" cy="139094"/>
          </a:xfrm>
        </p:grpSpPr>
        <p:cxnSp>
          <p:nvCxnSpPr>
            <p:cNvPr id="136" name="Connecteur droit 135"/>
            <p:cNvCxnSpPr/>
            <p:nvPr/>
          </p:nvCxnSpPr>
          <p:spPr bwMode="auto">
            <a:xfrm flipV="1">
              <a:off x="5006340" y="1511604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Connecteur droit 136"/>
            <p:cNvCxnSpPr/>
            <p:nvPr/>
          </p:nvCxnSpPr>
          <p:spPr bwMode="auto">
            <a:xfrm flipV="1">
              <a:off x="4363400" y="1645690"/>
              <a:ext cx="642940" cy="500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Rectangle 2"/>
          <p:cNvSpPr/>
          <p:nvPr/>
        </p:nvSpPr>
        <p:spPr bwMode="auto">
          <a:xfrm>
            <a:off x="279400" y="1539449"/>
            <a:ext cx="118578" cy="1603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9" name="Rectangle 138"/>
          <p:cNvSpPr/>
          <p:nvPr/>
        </p:nvSpPr>
        <p:spPr bwMode="auto">
          <a:xfrm>
            <a:off x="4626842" y="5267047"/>
            <a:ext cx="118578" cy="1603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1" name="Rectangle 140"/>
          <p:cNvSpPr/>
          <p:nvPr/>
        </p:nvSpPr>
        <p:spPr bwMode="auto">
          <a:xfrm>
            <a:off x="4804642" y="5267047"/>
            <a:ext cx="118578" cy="1603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72" name="Connecteur droit 171"/>
          <p:cNvCxnSpPr/>
          <p:nvPr/>
        </p:nvCxnSpPr>
        <p:spPr bwMode="auto">
          <a:xfrm flipV="1">
            <a:off x="5670901" y="4532302"/>
            <a:ext cx="1080929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3" name="Connecteur droit 172"/>
          <p:cNvCxnSpPr/>
          <p:nvPr/>
        </p:nvCxnSpPr>
        <p:spPr bwMode="auto">
          <a:xfrm flipV="1">
            <a:off x="6004670" y="3140014"/>
            <a:ext cx="673100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347178" y="825501"/>
            <a:ext cx="6117122" cy="4521706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8" name="ZoneTexte 177"/>
          <p:cNvSpPr txBox="1"/>
          <p:nvPr/>
        </p:nvSpPr>
        <p:spPr>
          <a:xfrm>
            <a:off x="468199" y="4913620"/>
            <a:ext cx="13244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hangingPunct="0"/>
            <a:r>
              <a:rPr lang="en-US" sz="1600" smtClean="0"/>
              <a:t>Analog part</a:t>
            </a:r>
          </a:p>
          <a:p>
            <a:endParaRPr lang="en-US"/>
          </a:p>
        </p:txBody>
      </p:sp>
      <p:cxnSp>
        <p:nvCxnSpPr>
          <p:cNvPr id="179" name="Connecteur droit 178"/>
          <p:cNvCxnSpPr/>
          <p:nvPr/>
        </p:nvCxnSpPr>
        <p:spPr bwMode="auto">
          <a:xfrm>
            <a:off x="4510121" y="2994248"/>
            <a:ext cx="58319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0" name="Connecteur droit 179"/>
          <p:cNvCxnSpPr/>
          <p:nvPr/>
        </p:nvCxnSpPr>
        <p:spPr bwMode="auto">
          <a:xfrm>
            <a:off x="3294605" y="2984726"/>
            <a:ext cx="0" cy="38987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1" name="Connecteur droit 180"/>
          <p:cNvCxnSpPr/>
          <p:nvPr/>
        </p:nvCxnSpPr>
        <p:spPr bwMode="auto">
          <a:xfrm>
            <a:off x="3279448" y="3361896"/>
            <a:ext cx="123067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2" name="Connecteur droit 181"/>
          <p:cNvCxnSpPr/>
          <p:nvPr/>
        </p:nvCxnSpPr>
        <p:spPr bwMode="auto">
          <a:xfrm>
            <a:off x="4515426" y="2984726"/>
            <a:ext cx="0" cy="38987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3" name="Connecteur droit 182"/>
          <p:cNvCxnSpPr/>
          <p:nvPr/>
        </p:nvCxnSpPr>
        <p:spPr bwMode="auto">
          <a:xfrm>
            <a:off x="4024783" y="3001739"/>
            <a:ext cx="25622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4" name="ZoneTexte 183"/>
          <p:cNvSpPr txBox="1"/>
          <p:nvPr/>
        </p:nvSpPr>
        <p:spPr>
          <a:xfrm>
            <a:off x="3108221" y="887557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x</a:t>
            </a:r>
            <a:r>
              <a:rPr lang="fr-FR" sz="1600" dirty="0" smtClean="0">
                <a:solidFill>
                  <a:schemeClr val="tx1"/>
                </a:solidFill>
              </a:rPr>
              <a:t>16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85" name="ZoneTexte 184"/>
          <p:cNvSpPr txBox="1"/>
          <p:nvPr/>
        </p:nvSpPr>
        <p:spPr>
          <a:xfrm>
            <a:off x="3159538" y="2254442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x</a:t>
            </a:r>
            <a:r>
              <a:rPr lang="fr-FR" sz="1600" dirty="0" smtClean="0">
                <a:solidFill>
                  <a:schemeClr val="tx1"/>
                </a:solidFill>
              </a:rPr>
              <a:t>16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86" name="ZoneTexte 185"/>
          <p:cNvSpPr txBox="1"/>
          <p:nvPr/>
        </p:nvSpPr>
        <p:spPr>
          <a:xfrm>
            <a:off x="279400" y="5427365"/>
            <a:ext cx="85234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400" dirty="0" smtClean="0"/>
              <a:t>A Trigger channel added to select events over the MIP</a:t>
            </a:r>
          </a:p>
          <a:p>
            <a:pPr>
              <a:lnSpc>
                <a:spcPct val="200000"/>
              </a:lnSpc>
              <a:buClr>
                <a:srgbClr val="FF0000"/>
              </a:buClr>
            </a:pPr>
            <a:r>
              <a:rPr lang="en-US" sz="1400" dirty="0" smtClean="0">
                <a:sym typeface="Wingdings" pitchFamily="2" charset="2"/>
              </a:rPr>
              <a:t> The trigger signal determinates if the </a:t>
            </a:r>
            <a:r>
              <a:rPr lang="en-US" sz="1400" dirty="0">
                <a:sym typeface="Wingdings" pitchFamily="2" charset="2"/>
              </a:rPr>
              <a:t>active </a:t>
            </a:r>
            <a:r>
              <a:rPr lang="en-US" sz="1400" dirty="0" smtClean="0">
                <a:sym typeface="Wingdings" pitchFamily="2" charset="2"/>
              </a:rPr>
              <a:t>memory cell is reset or the signal kept into memory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71151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3300" y="0"/>
            <a:ext cx="7476380" cy="685800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b="1" dirty="0" err="1" smtClean="0"/>
              <a:t>CALO</a:t>
            </a:r>
            <a:r>
              <a:rPr lang="en-US" sz="2400" dirty="0" err="1" smtClean="0"/>
              <a:t>rimeter</a:t>
            </a:r>
            <a:r>
              <a:rPr lang="en-US" sz="2400" dirty="0" smtClean="0"/>
              <a:t> </a:t>
            </a:r>
            <a:r>
              <a:rPr lang="en-US" sz="2400" b="1" dirty="0" smtClean="0"/>
              <a:t>R</a:t>
            </a:r>
            <a:r>
              <a:rPr lang="en-US" sz="2400" dirty="0" smtClean="0"/>
              <a:t>eadout </a:t>
            </a:r>
            <a:r>
              <a:rPr lang="en-US" sz="2400" b="1" dirty="0" smtClean="0"/>
              <a:t>I</a:t>
            </a:r>
            <a:r>
              <a:rPr lang="en-US" sz="2400" dirty="0" smtClean="0"/>
              <a:t>ntegrated </a:t>
            </a:r>
            <a:r>
              <a:rPr lang="en-US" sz="2400" b="1" dirty="0" smtClean="0"/>
              <a:t>C</a:t>
            </a:r>
            <a:r>
              <a:rPr lang="en-US" sz="2400" dirty="0" smtClean="0"/>
              <a:t>ircuit</a:t>
            </a:r>
          </a:p>
        </p:txBody>
      </p:sp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7</a:t>
            </a:fld>
            <a:endParaRPr lang="en-US" sz="1400" b="0">
              <a:solidFill>
                <a:schemeClr val="tx1"/>
              </a:solidFill>
            </a:endParaRPr>
          </a:p>
        </p:txBody>
      </p:sp>
      <p:grpSp>
        <p:nvGrpSpPr>
          <p:cNvPr id="60" name="Groupe 59"/>
          <p:cNvGrpSpPr/>
          <p:nvPr/>
        </p:nvGrpSpPr>
        <p:grpSpPr>
          <a:xfrm>
            <a:off x="575782" y="921891"/>
            <a:ext cx="1218077" cy="1219200"/>
            <a:chOff x="1781171" y="962025"/>
            <a:chExt cx="1218077" cy="1219200"/>
          </a:xfrm>
        </p:grpSpPr>
        <p:sp>
          <p:nvSpPr>
            <p:cNvPr id="28" name="Rectangle à coins arrondis 27"/>
            <p:cNvSpPr/>
            <p:nvPr/>
          </p:nvSpPr>
          <p:spPr bwMode="auto">
            <a:xfrm>
              <a:off x="1781171" y="962025"/>
              <a:ext cx="1185864" cy="1219200"/>
            </a:xfrm>
            <a:prstGeom prst="roundRect">
              <a:avLst/>
            </a:prstGeom>
            <a:solidFill>
              <a:srgbClr val="CC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" name="Triangle isocèle 1"/>
            <p:cNvSpPr/>
            <p:nvPr/>
          </p:nvSpPr>
          <p:spPr bwMode="auto">
            <a:xfrm rot="5400000">
              <a:off x="2162171" y="1433512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6" name="Connecteur droit 15"/>
            <p:cNvCxnSpPr/>
            <p:nvPr/>
          </p:nvCxnSpPr>
          <p:spPr bwMode="auto">
            <a:xfrm>
              <a:off x="1962142" y="1200150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2" name="Groupe 21"/>
            <p:cNvGrpSpPr/>
            <p:nvPr/>
          </p:nvGrpSpPr>
          <p:grpSpPr>
            <a:xfrm>
              <a:off x="2281225" y="1076325"/>
              <a:ext cx="85725" cy="247650"/>
              <a:chOff x="2238363" y="2162175"/>
              <a:chExt cx="85725" cy="247650"/>
            </a:xfrm>
          </p:grpSpPr>
          <p:cxnSp>
            <p:nvCxnSpPr>
              <p:cNvPr id="24" name="Connecteur droit 23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Connecteur droit 26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9" name="Connecteur droit 28"/>
            <p:cNvCxnSpPr/>
            <p:nvPr/>
          </p:nvCxnSpPr>
          <p:spPr bwMode="auto">
            <a:xfrm>
              <a:off x="1962142" y="1200150"/>
              <a:ext cx="319083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Connecteur droit 31"/>
            <p:cNvCxnSpPr/>
            <p:nvPr/>
          </p:nvCxnSpPr>
          <p:spPr bwMode="auto">
            <a:xfrm>
              <a:off x="2366950" y="1200150"/>
              <a:ext cx="404825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Connecteur droit 33"/>
            <p:cNvCxnSpPr/>
            <p:nvPr/>
          </p:nvCxnSpPr>
          <p:spPr bwMode="auto">
            <a:xfrm>
              <a:off x="2771775" y="1190623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ZoneTexte 29"/>
            <p:cNvSpPr txBox="1"/>
            <p:nvPr/>
          </p:nvSpPr>
          <p:spPr>
            <a:xfrm>
              <a:off x="1787057" y="1880859"/>
              <a:ext cx="12121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Low noise CSA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1" name="Ellipse 30"/>
            <p:cNvSpPr/>
            <p:nvPr/>
          </p:nvSpPr>
          <p:spPr bwMode="auto">
            <a:xfrm>
              <a:off x="2733676" y="1609726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8" name="Ellipse 37"/>
            <p:cNvSpPr/>
            <p:nvPr/>
          </p:nvSpPr>
          <p:spPr bwMode="auto">
            <a:xfrm>
              <a:off x="1924051" y="1628776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45083" name="Groupe 45082"/>
          <p:cNvGrpSpPr/>
          <p:nvPr/>
        </p:nvGrpSpPr>
        <p:grpSpPr>
          <a:xfrm>
            <a:off x="1955007" y="951057"/>
            <a:ext cx="1624963" cy="1190033"/>
            <a:chOff x="3160396" y="991191"/>
            <a:chExt cx="1624963" cy="1190033"/>
          </a:xfrm>
        </p:grpSpPr>
        <p:sp>
          <p:nvSpPr>
            <p:cNvPr id="45056" name="Rectangle 45055"/>
            <p:cNvSpPr/>
            <p:nvPr/>
          </p:nvSpPr>
          <p:spPr bwMode="auto">
            <a:xfrm>
              <a:off x="3160396" y="991191"/>
              <a:ext cx="1624963" cy="1190033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0" name="Triangle isocèle 39"/>
            <p:cNvSpPr/>
            <p:nvPr/>
          </p:nvSpPr>
          <p:spPr bwMode="auto">
            <a:xfrm rot="5400000">
              <a:off x="3887150" y="1436385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42" name="Connecteur droit 41"/>
            <p:cNvCxnSpPr/>
            <p:nvPr/>
          </p:nvCxnSpPr>
          <p:spPr bwMode="auto">
            <a:xfrm>
              <a:off x="3781172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e 42"/>
            <p:cNvGrpSpPr/>
            <p:nvPr/>
          </p:nvGrpSpPr>
          <p:grpSpPr>
            <a:xfrm>
              <a:off x="4220527" y="1079198"/>
              <a:ext cx="85725" cy="247650"/>
              <a:chOff x="2238363" y="2162175"/>
              <a:chExt cx="85725" cy="247650"/>
            </a:xfrm>
          </p:grpSpPr>
          <p:cxnSp>
            <p:nvCxnSpPr>
              <p:cNvPr id="44" name="Connecteur droit 43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Connecteur droit 44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6" name="Connecteur droit 45"/>
            <p:cNvCxnSpPr/>
            <p:nvPr/>
          </p:nvCxnSpPr>
          <p:spPr bwMode="auto">
            <a:xfrm>
              <a:off x="3781172" y="1203023"/>
              <a:ext cx="6549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Connecteur droit 46"/>
            <p:cNvCxnSpPr/>
            <p:nvPr/>
          </p:nvCxnSpPr>
          <p:spPr bwMode="auto">
            <a:xfrm>
              <a:off x="4306252" y="1203023"/>
              <a:ext cx="19050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Connecteur droit 47"/>
            <p:cNvCxnSpPr/>
            <p:nvPr/>
          </p:nvCxnSpPr>
          <p:spPr bwMode="auto">
            <a:xfrm>
              <a:off x="4496754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ZoneTexte 48"/>
            <p:cNvSpPr txBox="1"/>
            <p:nvPr/>
          </p:nvSpPr>
          <p:spPr>
            <a:xfrm>
              <a:off x="3378141" y="1909762"/>
              <a:ext cx="13051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Low-gain shaper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50" name="Ellipse 49"/>
            <p:cNvSpPr/>
            <p:nvPr/>
          </p:nvSpPr>
          <p:spPr bwMode="auto">
            <a:xfrm>
              <a:off x="445865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1" name="Ellipse 50"/>
            <p:cNvSpPr/>
            <p:nvPr/>
          </p:nvSpPr>
          <p:spPr bwMode="auto">
            <a:xfrm>
              <a:off x="374618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9" name="Connecteur droit 58"/>
            <p:cNvCxnSpPr/>
            <p:nvPr/>
          </p:nvCxnSpPr>
          <p:spPr bwMode="auto">
            <a:xfrm>
              <a:off x="4063353" y="1193496"/>
              <a:ext cx="15954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Connecteur droit 63"/>
            <p:cNvCxnSpPr/>
            <p:nvPr/>
          </p:nvCxnSpPr>
          <p:spPr bwMode="auto">
            <a:xfrm flipV="1">
              <a:off x="3839521" y="1076325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67" name="Groupe 66"/>
            <p:cNvGrpSpPr/>
            <p:nvPr/>
          </p:nvGrpSpPr>
          <p:grpSpPr>
            <a:xfrm>
              <a:off x="3237068" y="1504951"/>
              <a:ext cx="85725" cy="247650"/>
              <a:chOff x="2238363" y="2162175"/>
              <a:chExt cx="85725" cy="247650"/>
            </a:xfrm>
          </p:grpSpPr>
          <p:cxnSp>
            <p:nvCxnSpPr>
              <p:cNvPr id="68" name="Connecteur droit 67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Connecteur droit 68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5074" name="Rectangle 45073"/>
            <p:cNvSpPr/>
            <p:nvPr/>
          </p:nvSpPr>
          <p:spPr bwMode="auto">
            <a:xfrm>
              <a:off x="3406714" y="1599263"/>
              <a:ext cx="270033" cy="914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75" name="Connecteur droit 74"/>
            <p:cNvCxnSpPr>
              <a:endCxn id="40" idx="3"/>
            </p:cNvCxnSpPr>
            <p:nvPr/>
          </p:nvCxnSpPr>
          <p:spPr bwMode="auto">
            <a:xfrm>
              <a:off x="3697370" y="1650697"/>
              <a:ext cx="23740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Connecteur droit 76"/>
            <p:cNvCxnSpPr>
              <a:endCxn id="45074" idx="1"/>
            </p:cNvCxnSpPr>
            <p:nvPr/>
          </p:nvCxnSpPr>
          <p:spPr bwMode="auto">
            <a:xfrm>
              <a:off x="3327500" y="1643554"/>
              <a:ext cx="79214" cy="142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5087" name="Groupe 45086"/>
          <p:cNvGrpSpPr/>
          <p:nvPr/>
        </p:nvGrpSpPr>
        <p:grpSpPr>
          <a:xfrm>
            <a:off x="4425791" y="1101928"/>
            <a:ext cx="2326039" cy="1049238"/>
            <a:chOff x="5021580" y="1142062"/>
            <a:chExt cx="2326039" cy="1049238"/>
          </a:xfrm>
        </p:grpSpPr>
        <p:sp>
          <p:nvSpPr>
            <p:cNvPr id="45079" name="Rectangle à coins arrondis 45078"/>
            <p:cNvSpPr/>
            <p:nvPr/>
          </p:nvSpPr>
          <p:spPr bwMode="auto">
            <a:xfrm>
              <a:off x="5021580" y="1142062"/>
              <a:ext cx="1432560" cy="1039162"/>
            </a:xfrm>
            <a:prstGeom prst="roundRect">
              <a:avLst/>
            </a:prstGeom>
            <a:solidFill>
              <a:srgbClr val="CCFF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5077" name="Pentagone 45076"/>
            <p:cNvSpPr/>
            <p:nvPr/>
          </p:nvSpPr>
          <p:spPr bwMode="auto">
            <a:xfrm rot="10800000">
              <a:off x="5364480" y="1358845"/>
              <a:ext cx="944880" cy="570845"/>
            </a:xfrm>
            <a:prstGeom prst="homePlat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5043833" y="1929690"/>
              <a:ext cx="14141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12-bits cyclic ADC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45081" name="Rectangle 45080"/>
            <p:cNvSpPr/>
            <p:nvPr/>
          </p:nvSpPr>
          <p:spPr>
            <a:xfrm>
              <a:off x="5646889" y="1512273"/>
              <a:ext cx="49244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mtClean="0"/>
                <a:t>ADC</a:t>
              </a:r>
              <a:endParaRPr lang="en-US"/>
            </a:p>
          </p:txBody>
        </p:sp>
        <p:cxnSp>
          <p:nvCxnSpPr>
            <p:cNvPr id="85" name="Connecteur droit 84"/>
            <p:cNvCxnSpPr/>
            <p:nvPr/>
          </p:nvCxnSpPr>
          <p:spPr bwMode="auto">
            <a:xfrm flipV="1">
              <a:off x="6309360" y="1650701"/>
              <a:ext cx="1038259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89" name="Groupe 88"/>
          <p:cNvGrpSpPr/>
          <p:nvPr/>
        </p:nvGrpSpPr>
        <p:grpSpPr>
          <a:xfrm>
            <a:off x="1955007" y="2325220"/>
            <a:ext cx="1624963" cy="1190033"/>
            <a:chOff x="3160396" y="991191"/>
            <a:chExt cx="1624963" cy="1190033"/>
          </a:xfrm>
        </p:grpSpPr>
        <p:sp>
          <p:nvSpPr>
            <p:cNvPr id="90" name="Rectangle 89"/>
            <p:cNvSpPr/>
            <p:nvPr/>
          </p:nvSpPr>
          <p:spPr bwMode="auto">
            <a:xfrm>
              <a:off x="3160396" y="991191"/>
              <a:ext cx="1624963" cy="1190033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1" name="Triangle isocèle 90"/>
            <p:cNvSpPr/>
            <p:nvPr/>
          </p:nvSpPr>
          <p:spPr bwMode="auto">
            <a:xfrm rot="5400000">
              <a:off x="3887150" y="1436385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92" name="Connecteur droit 91"/>
            <p:cNvCxnSpPr/>
            <p:nvPr/>
          </p:nvCxnSpPr>
          <p:spPr bwMode="auto">
            <a:xfrm>
              <a:off x="3781172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93" name="Groupe 92"/>
            <p:cNvGrpSpPr/>
            <p:nvPr/>
          </p:nvGrpSpPr>
          <p:grpSpPr>
            <a:xfrm>
              <a:off x="4220527" y="1079198"/>
              <a:ext cx="85725" cy="247650"/>
              <a:chOff x="2238363" y="2162175"/>
              <a:chExt cx="85725" cy="247650"/>
            </a:xfrm>
          </p:grpSpPr>
          <p:cxnSp>
            <p:nvCxnSpPr>
              <p:cNvPr id="108" name="Connecteur droit 107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9" name="Connecteur droit 108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94" name="Connecteur droit 93"/>
            <p:cNvCxnSpPr/>
            <p:nvPr/>
          </p:nvCxnSpPr>
          <p:spPr bwMode="auto">
            <a:xfrm>
              <a:off x="3781172" y="1203023"/>
              <a:ext cx="6549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Connecteur droit 94"/>
            <p:cNvCxnSpPr/>
            <p:nvPr/>
          </p:nvCxnSpPr>
          <p:spPr bwMode="auto">
            <a:xfrm>
              <a:off x="4306252" y="1203023"/>
              <a:ext cx="19050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Connecteur droit 95"/>
            <p:cNvCxnSpPr/>
            <p:nvPr/>
          </p:nvCxnSpPr>
          <p:spPr bwMode="auto">
            <a:xfrm>
              <a:off x="4496754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7" name="ZoneTexte 96"/>
            <p:cNvSpPr txBox="1"/>
            <p:nvPr/>
          </p:nvSpPr>
          <p:spPr>
            <a:xfrm>
              <a:off x="3378141" y="1909762"/>
              <a:ext cx="1337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High-gain shaper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8" name="Ellipse 97"/>
            <p:cNvSpPr/>
            <p:nvPr/>
          </p:nvSpPr>
          <p:spPr bwMode="auto">
            <a:xfrm>
              <a:off x="445865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9" name="Ellipse 98"/>
            <p:cNvSpPr/>
            <p:nvPr/>
          </p:nvSpPr>
          <p:spPr bwMode="auto">
            <a:xfrm>
              <a:off x="374618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00" name="Connecteur droit 99"/>
            <p:cNvCxnSpPr/>
            <p:nvPr/>
          </p:nvCxnSpPr>
          <p:spPr bwMode="auto">
            <a:xfrm>
              <a:off x="4063353" y="1193496"/>
              <a:ext cx="15954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1" name="Connecteur droit 100"/>
            <p:cNvCxnSpPr/>
            <p:nvPr/>
          </p:nvCxnSpPr>
          <p:spPr bwMode="auto">
            <a:xfrm flipV="1">
              <a:off x="3839521" y="1068705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2" name="Groupe 101"/>
            <p:cNvGrpSpPr/>
            <p:nvPr/>
          </p:nvGrpSpPr>
          <p:grpSpPr>
            <a:xfrm>
              <a:off x="3237068" y="1504951"/>
              <a:ext cx="85725" cy="247650"/>
              <a:chOff x="2238363" y="2162175"/>
              <a:chExt cx="85725" cy="247650"/>
            </a:xfrm>
          </p:grpSpPr>
          <p:cxnSp>
            <p:nvCxnSpPr>
              <p:cNvPr id="106" name="Connecteur droit 105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7" name="Connecteur droit 106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3" name="Rectangle 102"/>
            <p:cNvSpPr/>
            <p:nvPr/>
          </p:nvSpPr>
          <p:spPr bwMode="auto">
            <a:xfrm>
              <a:off x="3406714" y="1599263"/>
              <a:ext cx="270033" cy="914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04" name="Connecteur droit 103"/>
            <p:cNvCxnSpPr>
              <a:endCxn id="91" idx="3"/>
            </p:cNvCxnSpPr>
            <p:nvPr/>
          </p:nvCxnSpPr>
          <p:spPr bwMode="auto">
            <a:xfrm>
              <a:off x="3697370" y="1650697"/>
              <a:ext cx="23740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5" name="Connecteur droit 104"/>
            <p:cNvCxnSpPr>
              <a:endCxn id="103" idx="1"/>
            </p:cNvCxnSpPr>
            <p:nvPr/>
          </p:nvCxnSpPr>
          <p:spPr bwMode="auto">
            <a:xfrm>
              <a:off x="3327500" y="1643554"/>
              <a:ext cx="79214" cy="142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0" name="Connecteur droit 109"/>
          <p:cNvCxnSpPr/>
          <p:nvPr/>
        </p:nvCxnSpPr>
        <p:spPr bwMode="auto">
          <a:xfrm flipV="1">
            <a:off x="1858085" y="1600551"/>
            <a:ext cx="3568" cy="277046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Connecteur droit 8"/>
          <p:cNvCxnSpPr>
            <a:stCxn id="2" idx="0"/>
          </p:cNvCxnSpPr>
          <p:nvPr/>
        </p:nvCxnSpPr>
        <p:spPr bwMode="auto">
          <a:xfrm>
            <a:off x="1433032" y="1607691"/>
            <a:ext cx="598647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Connecteur droit 113"/>
          <p:cNvCxnSpPr/>
          <p:nvPr/>
        </p:nvCxnSpPr>
        <p:spPr bwMode="auto">
          <a:xfrm>
            <a:off x="1858085" y="2985203"/>
            <a:ext cx="159542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5" name="Ellipse 114"/>
          <p:cNvSpPr/>
          <p:nvPr/>
        </p:nvSpPr>
        <p:spPr bwMode="auto">
          <a:xfrm>
            <a:off x="1831182" y="1573402"/>
            <a:ext cx="61912" cy="6191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30" name="Groupe 129"/>
          <p:cNvGrpSpPr/>
          <p:nvPr/>
        </p:nvGrpSpPr>
        <p:grpSpPr>
          <a:xfrm>
            <a:off x="3158011" y="2845632"/>
            <a:ext cx="866772" cy="139094"/>
            <a:chOff x="4363400" y="1511604"/>
            <a:chExt cx="866772" cy="139094"/>
          </a:xfrm>
        </p:grpSpPr>
        <p:cxnSp>
          <p:nvCxnSpPr>
            <p:cNvPr id="131" name="Connecteur droit 130"/>
            <p:cNvCxnSpPr/>
            <p:nvPr/>
          </p:nvCxnSpPr>
          <p:spPr bwMode="auto">
            <a:xfrm flipV="1">
              <a:off x="5006340" y="1511604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Connecteur droit 131"/>
            <p:cNvCxnSpPr/>
            <p:nvPr/>
          </p:nvCxnSpPr>
          <p:spPr bwMode="auto">
            <a:xfrm flipV="1">
              <a:off x="4363400" y="1645690"/>
              <a:ext cx="642940" cy="500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35" name="Connecteur droit 134"/>
          <p:cNvCxnSpPr/>
          <p:nvPr/>
        </p:nvCxnSpPr>
        <p:spPr bwMode="auto">
          <a:xfrm>
            <a:off x="4040023" y="1617212"/>
            <a:ext cx="72866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Connecteur droit 137"/>
          <p:cNvCxnSpPr/>
          <p:nvPr/>
        </p:nvCxnSpPr>
        <p:spPr bwMode="auto">
          <a:xfrm>
            <a:off x="4284186" y="1607690"/>
            <a:ext cx="0" cy="138655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2" name="Connecteur droit 141"/>
          <p:cNvCxnSpPr/>
          <p:nvPr/>
        </p:nvCxnSpPr>
        <p:spPr bwMode="auto">
          <a:xfrm flipV="1">
            <a:off x="6147045" y="1541676"/>
            <a:ext cx="111916" cy="13147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4" name="Rectangle 143"/>
          <p:cNvSpPr/>
          <p:nvPr/>
        </p:nvSpPr>
        <p:spPr>
          <a:xfrm>
            <a:off x="6017615" y="1244372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smtClean="0"/>
              <a:t>4</a:t>
            </a:r>
            <a:endParaRPr lang="en-US" sz="1400"/>
          </a:p>
        </p:txBody>
      </p:sp>
      <p:sp>
        <p:nvSpPr>
          <p:cNvPr id="145" name="Ellipse 144"/>
          <p:cNvSpPr/>
          <p:nvPr/>
        </p:nvSpPr>
        <p:spPr bwMode="auto">
          <a:xfrm>
            <a:off x="4239102" y="1581022"/>
            <a:ext cx="61912" cy="6191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46" name="Groupe 145"/>
          <p:cNvGrpSpPr/>
          <p:nvPr/>
        </p:nvGrpSpPr>
        <p:grpSpPr>
          <a:xfrm>
            <a:off x="2941793" y="3671499"/>
            <a:ext cx="1624963" cy="1190033"/>
            <a:chOff x="3160396" y="991191"/>
            <a:chExt cx="1624963" cy="1190033"/>
          </a:xfrm>
        </p:grpSpPr>
        <p:sp>
          <p:nvSpPr>
            <p:cNvPr id="147" name="Rectangle 146"/>
            <p:cNvSpPr/>
            <p:nvPr/>
          </p:nvSpPr>
          <p:spPr bwMode="auto">
            <a:xfrm>
              <a:off x="3160396" y="991191"/>
              <a:ext cx="1624963" cy="1190033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8" name="Triangle isocèle 147"/>
            <p:cNvSpPr/>
            <p:nvPr/>
          </p:nvSpPr>
          <p:spPr bwMode="auto">
            <a:xfrm rot="5400000">
              <a:off x="3887150" y="1436385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49" name="Connecteur droit 148"/>
            <p:cNvCxnSpPr/>
            <p:nvPr/>
          </p:nvCxnSpPr>
          <p:spPr bwMode="auto">
            <a:xfrm>
              <a:off x="3781172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50" name="Groupe 149"/>
            <p:cNvGrpSpPr/>
            <p:nvPr/>
          </p:nvGrpSpPr>
          <p:grpSpPr>
            <a:xfrm>
              <a:off x="4220527" y="1079198"/>
              <a:ext cx="85725" cy="247650"/>
              <a:chOff x="2238363" y="2162175"/>
              <a:chExt cx="85725" cy="247650"/>
            </a:xfrm>
          </p:grpSpPr>
          <p:cxnSp>
            <p:nvCxnSpPr>
              <p:cNvPr id="165" name="Connecteur droit 164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6" name="Connecteur droit 165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51" name="Connecteur droit 150"/>
            <p:cNvCxnSpPr/>
            <p:nvPr/>
          </p:nvCxnSpPr>
          <p:spPr bwMode="auto">
            <a:xfrm>
              <a:off x="3781172" y="1203023"/>
              <a:ext cx="6549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Connecteur droit 151"/>
            <p:cNvCxnSpPr/>
            <p:nvPr/>
          </p:nvCxnSpPr>
          <p:spPr bwMode="auto">
            <a:xfrm>
              <a:off x="4306252" y="1203023"/>
              <a:ext cx="19050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Connecteur droit 152"/>
            <p:cNvCxnSpPr/>
            <p:nvPr/>
          </p:nvCxnSpPr>
          <p:spPr bwMode="auto">
            <a:xfrm>
              <a:off x="4496754" y="1193496"/>
              <a:ext cx="0" cy="46672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4" name="ZoneTexte 153"/>
            <p:cNvSpPr txBox="1"/>
            <p:nvPr/>
          </p:nvSpPr>
          <p:spPr>
            <a:xfrm>
              <a:off x="3378141" y="1909762"/>
              <a:ext cx="13372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High-gain shaper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55" name="Ellipse 154"/>
            <p:cNvSpPr/>
            <p:nvPr/>
          </p:nvSpPr>
          <p:spPr bwMode="auto">
            <a:xfrm>
              <a:off x="445865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6" name="Ellipse 155"/>
            <p:cNvSpPr/>
            <p:nvPr/>
          </p:nvSpPr>
          <p:spPr bwMode="auto">
            <a:xfrm>
              <a:off x="3746185" y="1612599"/>
              <a:ext cx="61912" cy="6191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57" name="Connecteur droit 156"/>
            <p:cNvCxnSpPr/>
            <p:nvPr/>
          </p:nvCxnSpPr>
          <p:spPr bwMode="auto">
            <a:xfrm>
              <a:off x="4063353" y="1193496"/>
              <a:ext cx="159542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Connecteur droit 157"/>
            <p:cNvCxnSpPr/>
            <p:nvPr/>
          </p:nvCxnSpPr>
          <p:spPr bwMode="auto">
            <a:xfrm flipV="1">
              <a:off x="3839521" y="1068705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59" name="Groupe 158"/>
            <p:cNvGrpSpPr/>
            <p:nvPr/>
          </p:nvGrpSpPr>
          <p:grpSpPr>
            <a:xfrm>
              <a:off x="3237068" y="1504951"/>
              <a:ext cx="85725" cy="247650"/>
              <a:chOff x="2238363" y="2162175"/>
              <a:chExt cx="85725" cy="247650"/>
            </a:xfrm>
          </p:grpSpPr>
          <p:cxnSp>
            <p:nvCxnSpPr>
              <p:cNvPr id="163" name="Connecteur droit 162"/>
              <p:cNvCxnSpPr/>
              <p:nvPr/>
            </p:nvCxnSpPr>
            <p:spPr bwMode="auto">
              <a:xfrm>
                <a:off x="2238363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Connecteur droit 163"/>
              <p:cNvCxnSpPr/>
              <p:nvPr/>
            </p:nvCxnSpPr>
            <p:spPr bwMode="auto">
              <a:xfrm>
                <a:off x="2324088" y="2162175"/>
                <a:ext cx="0" cy="24765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60" name="Rectangle 159"/>
            <p:cNvSpPr/>
            <p:nvPr/>
          </p:nvSpPr>
          <p:spPr bwMode="auto">
            <a:xfrm>
              <a:off x="3406714" y="1599263"/>
              <a:ext cx="270033" cy="914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61" name="Connecteur droit 160"/>
            <p:cNvCxnSpPr>
              <a:endCxn id="148" idx="3"/>
            </p:cNvCxnSpPr>
            <p:nvPr/>
          </p:nvCxnSpPr>
          <p:spPr bwMode="auto">
            <a:xfrm>
              <a:off x="3697370" y="1650697"/>
              <a:ext cx="23740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Connecteur droit 161"/>
            <p:cNvCxnSpPr>
              <a:endCxn id="160" idx="1"/>
            </p:cNvCxnSpPr>
            <p:nvPr/>
          </p:nvCxnSpPr>
          <p:spPr bwMode="auto">
            <a:xfrm>
              <a:off x="3327500" y="1643554"/>
              <a:ext cx="79214" cy="142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9" name="Groupe 168"/>
          <p:cNvGrpSpPr/>
          <p:nvPr/>
        </p:nvGrpSpPr>
        <p:grpSpPr>
          <a:xfrm>
            <a:off x="2024671" y="3873804"/>
            <a:ext cx="807897" cy="980109"/>
            <a:chOff x="2022351" y="1201115"/>
            <a:chExt cx="807897" cy="980109"/>
          </a:xfrm>
        </p:grpSpPr>
        <p:sp>
          <p:nvSpPr>
            <p:cNvPr id="170" name="Rectangle à coins arrondis 169"/>
            <p:cNvSpPr/>
            <p:nvPr/>
          </p:nvSpPr>
          <p:spPr bwMode="auto">
            <a:xfrm>
              <a:off x="2022351" y="1201115"/>
              <a:ext cx="765032" cy="980109"/>
            </a:xfrm>
            <a:prstGeom prst="roundRect">
              <a:avLst/>
            </a:prstGeom>
            <a:solidFill>
              <a:srgbClr val="CCFF99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71" name="Triangle isocèle 170"/>
            <p:cNvSpPr/>
            <p:nvPr/>
          </p:nvSpPr>
          <p:spPr bwMode="auto">
            <a:xfrm rot="5400000">
              <a:off x="2162171" y="1433512"/>
              <a:ext cx="523875" cy="428625"/>
            </a:xfrm>
            <a:prstGeom prst="triangl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1" i="0" u="none" strike="noStrike" cap="none" normalizeH="0" baseline="0" smtClean="0">
                <a:ln>
                  <a:noFill/>
                </a:ln>
                <a:solidFill>
                  <a:srgbClr val="23346C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77" name="ZoneTexte 176"/>
            <p:cNvSpPr txBox="1"/>
            <p:nvPr/>
          </p:nvSpPr>
          <p:spPr>
            <a:xfrm>
              <a:off x="2036441" y="1919614"/>
              <a:ext cx="7938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Amplifier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5" name="Connecteur droit 14"/>
          <p:cNvCxnSpPr/>
          <p:nvPr/>
        </p:nvCxnSpPr>
        <p:spPr bwMode="auto">
          <a:xfrm>
            <a:off x="347178" y="1626739"/>
            <a:ext cx="657229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8" name="Connecteur droit 187"/>
          <p:cNvCxnSpPr/>
          <p:nvPr/>
        </p:nvCxnSpPr>
        <p:spPr bwMode="auto">
          <a:xfrm>
            <a:off x="1854518" y="4357672"/>
            <a:ext cx="34997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0" name="Rectangle 189"/>
          <p:cNvSpPr/>
          <p:nvPr/>
        </p:nvSpPr>
        <p:spPr>
          <a:xfrm>
            <a:off x="2175135" y="4201154"/>
            <a:ext cx="3417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x5</a:t>
            </a:r>
            <a:endParaRPr lang="en-US"/>
          </a:p>
        </p:txBody>
      </p:sp>
      <p:cxnSp>
        <p:nvCxnSpPr>
          <p:cNvPr id="191" name="Connecteur droit 190"/>
          <p:cNvCxnSpPr/>
          <p:nvPr/>
        </p:nvCxnSpPr>
        <p:spPr bwMode="auto">
          <a:xfrm>
            <a:off x="2641273" y="4325291"/>
            <a:ext cx="359634" cy="666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5" name="Groupe 224"/>
          <p:cNvGrpSpPr/>
          <p:nvPr/>
        </p:nvGrpSpPr>
        <p:grpSpPr>
          <a:xfrm>
            <a:off x="4717899" y="2370525"/>
            <a:ext cx="1250597" cy="2976681"/>
            <a:chOff x="5772995" y="3711633"/>
            <a:chExt cx="1250597" cy="2976681"/>
          </a:xfrm>
        </p:grpSpPr>
        <p:grpSp>
          <p:nvGrpSpPr>
            <p:cNvPr id="204" name="Groupe 203"/>
            <p:cNvGrpSpPr/>
            <p:nvPr/>
          </p:nvGrpSpPr>
          <p:grpSpPr>
            <a:xfrm>
              <a:off x="5969918" y="3711633"/>
              <a:ext cx="1053674" cy="1241425"/>
              <a:chOff x="2022351" y="998810"/>
              <a:chExt cx="1053674" cy="1241425"/>
            </a:xfrm>
            <a:solidFill>
              <a:srgbClr val="FFCCFF"/>
            </a:solidFill>
          </p:grpSpPr>
          <p:sp>
            <p:nvSpPr>
              <p:cNvPr id="205" name="Rectangle à coins arrondis 204"/>
              <p:cNvSpPr/>
              <p:nvPr/>
            </p:nvSpPr>
            <p:spPr bwMode="auto">
              <a:xfrm>
                <a:off x="2022351" y="998810"/>
                <a:ext cx="1053674" cy="1241425"/>
              </a:xfrm>
              <a:prstGeom prst="round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06" name="Triangle isocèle 205"/>
              <p:cNvSpPr/>
              <p:nvPr/>
            </p:nvSpPr>
            <p:spPr bwMode="auto">
              <a:xfrm rot="5400000">
                <a:off x="2095846" y="1461394"/>
                <a:ext cx="783367" cy="577587"/>
              </a:xfrm>
              <a:prstGeom prst="triangle">
                <a:avLst>
                  <a:gd name="adj" fmla="val 49027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07" name="ZoneTexte 206"/>
              <p:cNvSpPr txBox="1"/>
              <p:nvPr/>
            </p:nvSpPr>
            <p:spPr>
              <a:xfrm>
                <a:off x="2045019" y="1102696"/>
                <a:ext cx="915635" cy="253916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rgbClr val="FF0000"/>
                    </a:solidFill>
                  </a:rPr>
                  <a:t>Gain </a:t>
                </a:r>
                <a:r>
                  <a:rPr lang="en-US" sz="1050" dirty="0" err="1" smtClean="0">
                    <a:solidFill>
                      <a:srgbClr val="FF0000"/>
                    </a:solidFill>
                  </a:rPr>
                  <a:t>discri</a:t>
                </a:r>
                <a:r>
                  <a:rPr lang="en-US" sz="1050" dirty="0" smtClean="0">
                    <a:solidFill>
                      <a:srgbClr val="FF0000"/>
                    </a:solidFill>
                  </a:rPr>
                  <a:t>.</a:t>
                </a:r>
                <a:endParaRPr lang="en-US" sz="105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134" name="Connecteur en angle 133"/>
            <p:cNvCxnSpPr/>
            <p:nvPr/>
          </p:nvCxnSpPr>
          <p:spPr bwMode="auto">
            <a:xfrm>
              <a:off x="6197707" y="4273446"/>
              <a:ext cx="340862" cy="259932"/>
            </a:xfrm>
            <a:prstGeom prst="bentConnector3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0" name="Connecteur droit 229"/>
            <p:cNvCxnSpPr/>
            <p:nvPr/>
          </p:nvCxnSpPr>
          <p:spPr bwMode="auto">
            <a:xfrm>
              <a:off x="5772995" y="4617837"/>
              <a:ext cx="0" cy="207047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Connecteur droit 231"/>
            <p:cNvCxnSpPr/>
            <p:nvPr/>
          </p:nvCxnSpPr>
          <p:spPr bwMode="auto">
            <a:xfrm>
              <a:off x="5772995" y="4617464"/>
              <a:ext cx="373308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7" name="Ellipse 236"/>
          <p:cNvSpPr/>
          <p:nvPr/>
        </p:nvSpPr>
        <p:spPr bwMode="auto">
          <a:xfrm>
            <a:off x="1831182" y="2952622"/>
            <a:ext cx="61912" cy="61912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39" name="Groupe 238"/>
          <p:cNvGrpSpPr/>
          <p:nvPr/>
        </p:nvGrpSpPr>
        <p:grpSpPr>
          <a:xfrm>
            <a:off x="4842986" y="3770559"/>
            <a:ext cx="1213567" cy="1576647"/>
            <a:chOff x="5895975" y="3711633"/>
            <a:chExt cx="1213567" cy="1576647"/>
          </a:xfrm>
        </p:grpSpPr>
        <p:grpSp>
          <p:nvGrpSpPr>
            <p:cNvPr id="240" name="Groupe 239"/>
            <p:cNvGrpSpPr/>
            <p:nvPr/>
          </p:nvGrpSpPr>
          <p:grpSpPr>
            <a:xfrm>
              <a:off x="5969917" y="3711633"/>
              <a:ext cx="1139625" cy="1241425"/>
              <a:chOff x="2022350" y="998810"/>
              <a:chExt cx="1139625" cy="1241425"/>
            </a:xfrm>
            <a:solidFill>
              <a:srgbClr val="FFCCFF"/>
            </a:solidFill>
          </p:grpSpPr>
          <p:sp>
            <p:nvSpPr>
              <p:cNvPr id="245" name="Rectangle à coins arrondis 244"/>
              <p:cNvSpPr/>
              <p:nvPr/>
            </p:nvSpPr>
            <p:spPr bwMode="auto">
              <a:xfrm>
                <a:off x="2022350" y="998810"/>
                <a:ext cx="1139625" cy="1241425"/>
              </a:xfrm>
              <a:prstGeom prst="round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46" name="Triangle isocèle 245"/>
              <p:cNvSpPr/>
              <p:nvPr/>
            </p:nvSpPr>
            <p:spPr bwMode="auto">
              <a:xfrm rot="5400000">
                <a:off x="2095846" y="1461394"/>
                <a:ext cx="783367" cy="577587"/>
              </a:xfrm>
              <a:prstGeom prst="triangle">
                <a:avLst>
                  <a:gd name="adj" fmla="val 49027"/>
                </a:avLst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47" name="ZoneTexte 246"/>
              <p:cNvSpPr txBox="1"/>
              <p:nvPr/>
            </p:nvSpPr>
            <p:spPr>
              <a:xfrm>
                <a:off x="2074231" y="1112296"/>
                <a:ext cx="1080745" cy="253916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smtClean="0">
                    <a:solidFill>
                      <a:srgbClr val="FF0000"/>
                    </a:solidFill>
                  </a:rPr>
                  <a:t>Trigger </a:t>
                </a:r>
                <a:r>
                  <a:rPr lang="en-US" sz="1050" dirty="0" err="1" smtClean="0">
                    <a:solidFill>
                      <a:srgbClr val="FF0000"/>
                    </a:solidFill>
                  </a:rPr>
                  <a:t>discri</a:t>
                </a:r>
                <a:r>
                  <a:rPr lang="en-US" sz="1050" dirty="0" smtClean="0">
                    <a:solidFill>
                      <a:srgbClr val="FF0000"/>
                    </a:solidFill>
                  </a:rPr>
                  <a:t>.</a:t>
                </a:r>
                <a:endParaRPr lang="en-US" sz="105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241" name="Connecteur en angle 240"/>
            <p:cNvCxnSpPr/>
            <p:nvPr/>
          </p:nvCxnSpPr>
          <p:spPr bwMode="auto">
            <a:xfrm>
              <a:off x="6197707" y="4273446"/>
              <a:ext cx="340862" cy="259932"/>
            </a:xfrm>
            <a:prstGeom prst="bentConnector3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Connecteur droit 241"/>
            <p:cNvCxnSpPr/>
            <p:nvPr/>
          </p:nvCxnSpPr>
          <p:spPr bwMode="auto">
            <a:xfrm>
              <a:off x="5895975" y="4617837"/>
              <a:ext cx="0" cy="67044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Connecteur droit 242"/>
            <p:cNvCxnSpPr/>
            <p:nvPr/>
          </p:nvCxnSpPr>
          <p:spPr bwMode="auto">
            <a:xfrm>
              <a:off x="5896855" y="4614130"/>
              <a:ext cx="249448" cy="333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02" name="Connecteur droit 201"/>
          <p:cNvCxnSpPr/>
          <p:nvPr/>
        </p:nvCxnSpPr>
        <p:spPr bwMode="auto">
          <a:xfrm flipV="1">
            <a:off x="4137077" y="4325291"/>
            <a:ext cx="954130" cy="915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33" name="Groupe 132"/>
          <p:cNvGrpSpPr/>
          <p:nvPr/>
        </p:nvGrpSpPr>
        <p:grpSpPr>
          <a:xfrm>
            <a:off x="3172061" y="1486412"/>
            <a:ext cx="866772" cy="139094"/>
            <a:chOff x="4363400" y="1511604"/>
            <a:chExt cx="866772" cy="139094"/>
          </a:xfrm>
        </p:grpSpPr>
        <p:cxnSp>
          <p:nvCxnSpPr>
            <p:cNvPr id="136" name="Connecteur droit 135"/>
            <p:cNvCxnSpPr/>
            <p:nvPr/>
          </p:nvCxnSpPr>
          <p:spPr bwMode="auto">
            <a:xfrm flipV="1">
              <a:off x="5006340" y="1511604"/>
              <a:ext cx="223832" cy="13147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Connecteur droit 136"/>
            <p:cNvCxnSpPr/>
            <p:nvPr/>
          </p:nvCxnSpPr>
          <p:spPr bwMode="auto">
            <a:xfrm flipV="1">
              <a:off x="4363400" y="1645690"/>
              <a:ext cx="642940" cy="500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Rectangle 2"/>
          <p:cNvSpPr/>
          <p:nvPr/>
        </p:nvSpPr>
        <p:spPr bwMode="auto">
          <a:xfrm>
            <a:off x="279400" y="1539449"/>
            <a:ext cx="118578" cy="1603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9" name="Rectangle 138"/>
          <p:cNvSpPr/>
          <p:nvPr/>
        </p:nvSpPr>
        <p:spPr bwMode="auto">
          <a:xfrm>
            <a:off x="4626842" y="5267047"/>
            <a:ext cx="118578" cy="1603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1" name="Rectangle 140"/>
          <p:cNvSpPr/>
          <p:nvPr/>
        </p:nvSpPr>
        <p:spPr bwMode="auto">
          <a:xfrm>
            <a:off x="4804642" y="5267047"/>
            <a:ext cx="118578" cy="1603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794500" y="1162414"/>
            <a:ext cx="1511300" cy="379939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67" name="Connecteur droit 166"/>
          <p:cNvCxnSpPr/>
          <p:nvPr/>
        </p:nvCxnSpPr>
        <p:spPr bwMode="auto">
          <a:xfrm flipV="1">
            <a:off x="8305800" y="3071632"/>
            <a:ext cx="673100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72" name="Connecteur droit 171"/>
          <p:cNvCxnSpPr/>
          <p:nvPr/>
        </p:nvCxnSpPr>
        <p:spPr bwMode="auto">
          <a:xfrm flipV="1">
            <a:off x="5670901" y="4532302"/>
            <a:ext cx="1080929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" name="ZoneTexte 5"/>
          <p:cNvSpPr txBox="1"/>
          <p:nvPr/>
        </p:nvSpPr>
        <p:spPr>
          <a:xfrm>
            <a:off x="6681162" y="2280292"/>
            <a:ext cx="1737976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hangingPunct="0"/>
            <a:r>
              <a:rPr lang="en-US" sz="1600" dirty="0" smtClean="0"/>
              <a:t>Digital Block</a:t>
            </a:r>
          </a:p>
          <a:p>
            <a:pPr lvl="0" algn="ctr" eaLnBrk="0" hangingPunct="0"/>
            <a:r>
              <a:rPr lang="en-US" sz="1600" dirty="0"/>
              <a:t>(</a:t>
            </a:r>
            <a:r>
              <a:rPr lang="en-US" sz="1600" dirty="0" smtClean="0"/>
              <a:t>State Machine)</a:t>
            </a:r>
          </a:p>
          <a:p>
            <a:endParaRPr lang="en-US" dirty="0"/>
          </a:p>
        </p:txBody>
      </p:sp>
      <p:cxnSp>
        <p:nvCxnSpPr>
          <p:cNvPr id="143" name="Connecteur droit 142"/>
          <p:cNvCxnSpPr/>
          <p:nvPr/>
        </p:nvCxnSpPr>
        <p:spPr bwMode="auto">
          <a:xfrm flipV="1">
            <a:off x="8568580" y="3008540"/>
            <a:ext cx="111916" cy="13147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8" name="Rectangle 167"/>
          <p:cNvSpPr/>
          <p:nvPr/>
        </p:nvSpPr>
        <p:spPr>
          <a:xfrm>
            <a:off x="8439150" y="2711236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smtClean="0"/>
              <a:t>12</a:t>
            </a:r>
            <a:endParaRPr lang="en-US" sz="1400"/>
          </a:p>
        </p:txBody>
      </p:sp>
      <p:cxnSp>
        <p:nvCxnSpPr>
          <p:cNvPr id="173" name="Connecteur droit 172"/>
          <p:cNvCxnSpPr/>
          <p:nvPr/>
        </p:nvCxnSpPr>
        <p:spPr bwMode="auto">
          <a:xfrm flipV="1">
            <a:off x="6004670" y="3140014"/>
            <a:ext cx="673100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0" name="Flèche courbée vers le bas 9"/>
          <p:cNvSpPr/>
          <p:nvPr/>
        </p:nvSpPr>
        <p:spPr bwMode="auto">
          <a:xfrm rot="9866423">
            <a:off x="5636907" y="5153535"/>
            <a:ext cx="2199469" cy="796545"/>
          </a:xfrm>
          <a:prstGeom prst="curvedDown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4" name="ZoneTexte 173"/>
          <p:cNvSpPr txBox="1"/>
          <p:nvPr/>
        </p:nvSpPr>
        <p:spPr>
          <a:xfrm>
            <a:off x="8187412" y="3145080"/>
            <a:ext cx="986167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hangingPunct="0"/>
            <a:r>
              <a:rPr lang="en-US" sz="1600" smtClean="0"/>
              <a:t>Output</a:t>
            </a:r>
          </a:p>
          <a:p>
            <a:pPr lvl="0" algn="ctr" eaLnBrk="0" hangingPunct="0"/>
            <a:r>
              <a:rPr lang="en-US" sz="1600" smtClean="0"/>
              <a:t>data</a:t>
            </a:r>
          </a:p>
          <a:p>
            <a:endParaRPr lang="en-US"/>
          </a:p>
        </p:txBody>
      </p:sp>
      <p:sp>
        <p:nvSpPr>
          <p:cNvPr id="175" name="ZoneTexte 174"/>
          <p:cNvSpPr txBox="1"/>
          <p:nvPr/>
        </p:nvSpPr>
        <p:spPr>
          <a:xfrm>
            <a:off x="5681834" y="5994569"/>
            <a:ext cx="236007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hangingPunct="0"/>
            <a:r>
              <a:rPr lang="en-US" sz="1600" dirty="0"/>
              <a:t>C</a:t>
            </a:r>
            <a:r>
              <a:rPr lang="en-US" sz="1600" dirty="0" smtClean="0"/>
              <a:t>ontrol of the channel</a:t>
            </a:r>
          </a:p>
          <a:p>
            <a:endParaRPr lang="en-US" dirty="0"/>
          </a:p>
        </p:txBody>
      </p:sp>
      <p:sp>
        <p:nvSpPr>
          <p:cNvPr id="176" name="ZoneTexte 175"/>
          <p:cNvSpPr txBox="1"/>
          <p:nvPr/>
        </p:nvSpPr>
        <p:spPr>
          <a:xfrm>
            <a:off x="4152524" y="5474608"/>
            <a:ext cx="128913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hangingPunct="0"/>
            <a:r>
              <a:rPr lang="en-US" sz="1600" smtClean="0"/>
              <a:t>Thresholds</a:t>
            </a:r>
          </a:p>
          <a:p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347178" y="825501"/>
            <a:ext cx="6117122" cy="4521706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8" name="ZoneTexte 177"/>
          <p:cNvSpPr txBox="1"/>
          <p:nvPr/>
        </p:nvSpPr>
        <p:spPr>
          <a:xfrm>
            <a:off x="468199" y="4913620"/>
            <a:ext cx="13244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hangingPunct="0"/>
            <a:r>
              <a:rPr lang="en-US" sz="1600" smtClean="0"/>
              <a:t>Analog part</a:t>
            </a:r>
          </a:p>
          <a:p>
            <a:endParaRPr lang="en-US"/>
          </a:p>
        </p:txBody>
      </p:sp>
      <p:cxnSp>
        <p:nvCxnSpPr>
          <p:cNvPr id="179" name="Connecteur droit 178"/>
          <p:cNvCxnSpPr/>
          <p:nvPr/>
        </p:nvCxnSpPr>
        <p:spPr bwMode="auto">
          <a:xfrm>
            <a:off x="4510121" y="2994248"/>
            <a:ext cx="58319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0" name="Connecteur droit 179"/>
          <p:cNvCxnSpPr/>
          <p:nvPr/>
        </p:nvCxnSpPr>
        <p:spPr bwMode="auto">
          <a:xfrm>
            <a:off x="3294605" y="2984726"/>
            <a:ext cx="0" cy="38987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1" name="Connecteur droit 180"/>
          <p:cNvCxnSpPr/>
          <p:nvPr/>
        </p:nvCxnSpPr>
        <p:spPr bwMode="auto">
          <a:xfrm>
            <a:off x="3279448" y="3361896"/>
            <a:ext cx="1230673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2" name="Connecteur droit 181"/>
          <p:cNvCxnSpPr/>
          <p:nvPr/>
        </p:nvCxnSpPr>
        <p:spPr bwMode="auto">
          <a:xfrm>
            <a:off x="4515426" y="2984726"/>
            <a:ext cx="0" cy="38987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3" name="Connecteur droit 182"/>
          <p:cNvCxnSpPr/>
          <p:nvPr/>
        </p:nvCxnSpPr>
        <p:spPr bwMode="auto">
          <a:xfrm>
            <a:off x="4024783" y="3001739"/>
            <a:ext cx="25622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4" name="ZoneTexte 183"/>
          <p:cNvSpPr txBox="1"/>
          <p:nvPr/>
        </p:nvSpPr>
        <p:spPr>
          <a:xfrm>
            <a:off x="3108221" y="887557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x</a:t>
            </a:r>
            <a:r>
              <a:rPr lang="fr-FR" sz="1600" dirty="0" smtClean="0">
                <a:solidFill>
                  <a:schemeClr val="tx1"/>
                </a:solidFill>
              </a:rPr>
              <a:t>16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85" name="ZoneTexte 184"/>
          <p:cNvSpPr txBox="1"/>
          <p:nvPr/>
        </p:nvSpPr>
        <p:spPr>
          <a:xfrm>
            <a:off x="3159538" y="2254442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chemeClr val="tx1"/>
                </a:solidFill>
              </a:rPr>
              <a:t>x</a:t>
            </a:r>
            <a:r>
              <a:rPr lang="fr-FR" sz="1600" dirty="0" smtClean="0">
                <a:solidFill>
                  <a:schemeClr val="tx1"/>
                </a:solidFill>
              </a:rPr>
              <a:t>16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86" name="ZoneTexte 185"/>
          <p:cNvSpPr txBox="1"/>
          <p:nvPr/>
        </p:nvSpPr>
        <p:spPr>
          <a:xfrm>
            <a:off x="333559" y="5427365"/>
            <a:ext cx="3959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1400" dirty="0" smtClean="0"/>
              <a:t>A digital block controls the chip</a:t>
            </a:r>
          </a:p>
        </p:txBody>
      </p:sp>
    </p:spTree>
    <p:extLst>
      <p:ext uri="{BB962C8B-B14F-4D97-AF65-F5344CB8AC3E}">
        <p14:creationId xmlns:p14="http://schemas.microsoft.com/office/powerpoint/2010/main" val="410177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2200" y="0"/>
            <a:ext cx="7086600" cy="685800"/>
          </a:xfrm>
        </p:spPr>
        <p:txBody>
          <a:bodyPr/>
          <a:lstStyle/>
          <a:p>
            <a:r>
              <a:rPr lang="en-US" dirty="0" smtClean="0"/>
              <a:t>Global State Machine</a:t>
            </a:r>
          </a:p>
        </p:txBody>
      </p:sp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8</a:t>
            </a:fld>
            <a:endParaRPr lang="en-US" sz="1400" b="0">
              <a:solidFill>
                <a:schemeClr val="tx1"/>
              </a:solidFill>
            </a:endParaRPr>
          </a:p>
        </p:txBody>
      </p:sp>
      <p:grpSp>
        <p:nvGrpSpPr>
          <p:cNvPr id="45" name="Groupe 44"/>
          <p:cNvGrpSpPr/>
          <p:nvPr/>
        </p:nvGrpSpPr>
        <p:grpSpPr>
          <a:xfrm>
            <a:off x="1403648" y="1052736"/>
            <a:ext cx="6264696" cy="5328592"/>
            <a:chOff x="1331640" y="332656"/>
            <a:chExt cx="7632848" cy="6336704"/>
          </a:xfrm>
        </p:grpSpPr>
        <p:sp>
          <p:nvSpPr>
            <p:cNvPr id="46" name="Ellipse 45"/>
            <p:cNvSpPr/>
            <p:nvPr/>
          </p:nvSpPr>
          <p:spPr>
            <a:xfrm>
              <a:off x="1763688" y="332656"/>
              <a:ext cx="1368152" cy="720080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>
                  <a:solidFill>
                    <a:schemeClr val="tx1"/>
                  </a:solidFill>
                </a:rPr>
                <a:t>IDLE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2195736" y="1556792"/>
              <a:ext cx="2520280" cy="129614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smtClean="0">
                  <a:solidFill>
                    <a:schemeClr val="bg1"/>
                  </a:solidFill>
                </a:rPr>
                <a:t>Analog signal</a:t>
              </a:r>
            </a:p>
            <a:p>
              <a:pPr algn="ctr"/>
              <a:r>
                <a:rPr lang="en-US" b="1" smtClean="0">
                  <a:solidFill>
                    <a:schemeClr val="bg1"/>
                  </a:solidFill>
                </a:rPr>
                <a:t>processing</a:t>
              </a:r>
              <a:endParaRPr lang="en-US" b="1">
                <a:solidFill>
                  <a:schemeClr val="bg1"/>
                </a:solidFill>
              </a:endParaRPr>
            </a:p>
          </p:txBody>
        </p:sp>
        <p:cxnSp>
          <p:nvCxnSpPr>
            <p:cNvPr id="48" name="Connecteur droit avec flèche 47"/>
            <p:cNvCxnSpPr/>
            <p:nvPr/>
          </p:nvCxnSpPr>
          <p:spPr>
            <a:xfrm rot="16200000" flipH="1">
              <a:off x="3764999" y="2939857"/>
              <a:ext cx="537501" cy="5076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3203848" y="332656"/>
              <a:ext cx="3024336" cy="72008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>
                  <a:solidFill>
                    <a:schemeClr val="tx1"/>
                  </a:solidFill>
                </a:rPr>
                <a:t>WAIT for 198 ms</a:t>
              </a:r>
            </a:p>
            <a:p>
              <a:pPr algn="ctr"/>
              <a:r>
                <a:rPr lang="en-US" smtClean="0">
                  <a:solidFill>
                    <a:schemeClr val="tx1"/>
                  </a:solidFill>
                </a:rPr>
                <a:t>No power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860032" y="1700808"/>
              <a:ext cx="3024336" cy="8640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1 ms max.</a:t>
              </a:r>
            </a:p>
            <a:p>
              <a:pPr algn="ctr"/>
              <a:r>
                <a:rPr lang="en-US" smtClean="0"/>
                <a:t>Up to 16 events stored</a:t>
              </a:r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940152" y="3645024"/>
              <a:ext cx="3024336" cy="864096"/>
            </a:xfrm>
            <a:prstGeom prst="rect">
              <a:avLst/>
            </a:prstGeom>
          </p:spPr>
          <p:style>
            <a:lnRef idx="1">
              <a:schemeClr val="accent5"/>
            </a:lnRef>
            <a:fillRef idx="1003">
              <a:schemeClr val="lt1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&lt; 1 ms</a:t>
              </a:r>
              <a:endParaRPr lang="en-US"/>
            </a:p>
          </p:txBody>
        </p:sp>
        <p:sp>
          <p:nvSpPr>
            <p:cNvPr id="52" name="Ellipse 51"/>
            <p:cNvSpPr/>
            <p:nvPr/>
          </p:nvSpPr>
          <p:spPr>
            <a:xfrm>
              <a:off x="3275856" y="3501008"/>
              <a:ext cx="2520280" cy="129614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1002">
              <a:schemeClr val="lt2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mtClean="0">
                  <a:solidFill>
                    <a:schemeClr val="tx1"/>
                  </a:solidFill>
                </a:rPr>
                <a:t>A/D conversion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Flèche courbée vers la droite 52"/>
            <p:cNvSpPr/>
            <p:nvPr/>
          </p:nvSpPr>
          <p:spPr>
            <a:xfrm rot="18492592">
              <a:off x="1994170" y="2495314"/>
              <a:ext cx="504056" cy="648072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Flèche courbée vers la droite 53"/>
            <p:cNvSpPr/>
            <p:nvPr/>
          </p:nvSpPr>
          <p:spPr>
            <a:xfrm rot="18492592">
              <a:off x="3074290" y="4439530"/>
              <a:ext cx="504056" cy="648072"/>
            </a:xfrm>
            <a:prstGeom prst="curvedRightArrow">
              <a:avLst/>
            </a:prstGeom>
          </p:spPr>
          <p:style>
            <a:lnRef idx="1">
              <a:schemeClr val="accent5"/>
            </a:lnRef>
            <a:fillRef idx="1003">
              <a:schemeClr val="lt1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5" name="Connecteur droit 54"/>
            <p:cNvCxnSpPr/>
            <p:nvPr/>
          </p:nvCxnSpPr>
          <p:spPr>
            <a:xfrm>
              <a:off x="1584176" y="3645024"/>
              <a:ext cx="10436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1770309" y="4528582"/>
              <a:ext cx="1691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 events stored </a:t>
              </a:r>
              <a:endParaRPr lang="en-US" dirty="0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4355976" y="2924944"/>
              <a:ext cx="2880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End of the beam train</a:t>
              </a:r>
              <a:endParaRPr lang="en-US"/>
            </a:p>
          </p:txBody>
        </p:sp>
        <p:cxnSp>
          <p:nvCxnSpPr>
            <p:cNvPr id="58" name="Connecteur droit avec flèche 57"/>
            <p:cNvCxnSpPr/>
            <p:nvPr/>
          </p:nvCxnSpPr>
          <p:spPr>
            <a:xfrm rot="16200000" flipH="1">
              <a:off x="2591780" y="1160748"/>
              <a:ext cx="432048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/>
            <p:nvPr/>
          </p:nvCxnSpPr>
          <p:spPr>
            <a:xfrm rot="16200000" flipH="1">
              <a:off x="5205159" y="4812065"/>
              <a:ext cx="537501" cy="5076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Ellipse 59"/>
            <p:cNvSpPr/>
            <p:nvPr/>
          </p:nvSpPr>
          <p:spPr>
            <a:xfrm>
              <a:off x="4932040" y="5373216"/>
              <a:ext cx="3506045" cy="1296144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DAQ</a:t>
              </a:r>
            </a:p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(not implemented)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5652120" y="4797152"/>
              <a:ext cx="3136901" cy="439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All events converted</a:t>
              </a:r>
              <a:endParaRPr lang="en-US" dirty="0"/>
            </a:p>
          </p:txBody>
        </p:sp>
        <p:cxnSp>
          <p:nvCxnSpPr>
            <p:cNvPr id="62" name="Connecteur en arc 61"/>
            <p:cNvCxnSpPr>
              <a:stCxn id="60" idx="2"/>
              <a:endCxn id="46" idx="2"/>
            </p:cNvCxnSpPr>
            <p:nvPr/>
          </p:nvCxnSpPr>
          <p:spPr>
            <a:xfrm rot="10800000">
              <a:off x="1763687" y="692696"/>
              <a:ext cx="3168352" cy="5328593"/>
            </a:xfrm>
            <a:prstGeom prst="curvedConnector3">
              <a:avLst>
                <a:gd name="adj1" fmla="val 143413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ZoneTexte 62"/>
            <p:cNvSpPr txBox="1"/>
            <p:nvPr/>
          </p:nvSpPr>
          <p:spPr>
            <a:xfrm>
              <a:off x="1331640" y="3068960"/>
              <a:ext cx="1691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Bunch Crossing</a:t>
              </a:r>
              <a:endParaRPr lang="en-US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3059832" y="1124744"/>
              <a:ext cx="14401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/>
                <a:t>Wake Up</a:t>
              </a:r>
              <a:endParaRPr lang="en-US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255826" y="5836358"/>
            <a:ext cx="2444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Master </a:t>
            </a:r>
            <a:r>
              <a:rPr lang="fr-FR" sz="1600" dirty="0" err="1" smtClean="0"/>
              <a:t>clock</a:t>
            </a:r>
            <a:r>
              <a:rPr lang="fr-FR" sz="1600" dirty="0" smtClean="0"/>
              <a:t> of 20 MHz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Espace réservé du numéro de diapositive 3"/>
          <p:cNvSpPr txBox="1">
            <a:spLocks noGrp="1"/>
          </p:cNvSpPr>
          <p:nvPr/>
        </p:nvSpPr>
        <p:spPr bwMode="auto">
          <a:xfrm>
            <a:off x="7391400" y="64008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21057A-948C-4B12-9B1C-0E1D00979EC3}" type="slidenum">
              <a:rPr lang="en-US" sz="1400" b="0">
                <a:solidFill>
                  <a:schemeClr val="tx1"/>
                </a:solidFill>
              </a:rPr>
              <a:pPr algn="r" eaLnBrk="0" hangingPunct="0"/>
              <a:t>9</a:t>
            </a:fld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7" name="Forme libre 6"/>
          <p:cNvSpPr/>
          <p:nvPr/>
        </p:nvSpPr>
        <p:spPr>
          <a:xfrm>
            <a:off x="4394200" y="2005835"/>
            <a:ext cx="2374900" cy="1400145"/>
          </a:xfrm>
          <a:custGeom>
            <a:avLst/>
            <a:gdLst>
              <a:gd name="connsiteX0" fmla="*/ 0 w 2374900"/>
              <a:gd name="connsiteY0" fmla="*/ 661165 h 1400145"/>
              <a:gd name="connsiteX1" fmla="*/ 381000 w 2374900"/>
              <a:gd name="connsiteY1" fmla="*/ 765 h 1400145"/>
              <a:gd name="connsiteX2" fmla="*/ 444500 w 2374900"/>
              <a:gd name="connsiteY2" fmla="*/ 775465 h 1400145"/>
              <a:gd name="connsiteX3" fmla="*/ 1193800 w 2374900"/>
              <a:gd name="connsiteY3" fmla="*/ 1118365 h 1400145"/>
              <a:gd name="connsiteX4" fmla="*/ 1917700 w 2374900"/>
              <a:gd name="connsiteY4" fmla="*/ 1118365 h 1400145"/>
              <a:gd name="connsiteX5" fmla="*/ 2374900 w 2374900"/>
              <a:gd name="connsiteY5" fmla="*/ 1105665 h 1400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74900" h="1400145">
                <a:moveTo>
                  <a:pt x="0" y="661165"/>
                </a:moveTo>
                <a:cubicBezTo>
                  <a:pt x="153458" y="321440"/>
                  <a:pt x="306917" y="-18285"/>
                  <a:pt x="381000" y="765"/>
                </a:cubicBezTo>
                <a:cubicBezTo>
                  <a:pt x="455083" y="19815"/>
                  <a:pt x="309033" y="589198"/>
                  <a:pt x="444500" y="775465"/>
                </a:cubicBezTo>
                <a:cubicBezTo>
                  <a:pt x="579967" y="961732"/>
                  <a:pt x="948267" y="1061215"/>
                  <a:pt x="1193800" y="1118365"/>
                </a:cubicBezTo>
                <a:cubicBezTo>
                  <a:pt x="1439333" y="1175515"/>
                  <a:pt x="1720850" y="1120482"/>
                  <a:pt x="1917700" y="1118365"/>
                </a:cubicBezTo>
                <a:cubicBezTo>
                  <a:pt x="2114550" y="1116248"/>
                  <a:pt x="2266950" y="1761832"/>
                  <a:pt x="2374900" y="1105665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1282700" y="595008"/>
            <a:ext cx="330200" cy="776592"/>
          </a:xfrm>
          <a:custGeom>
            <a:avLst/>
            <a:gdLst>
              <a:gd name="connsiteX0" fmla="*/ 0 w 1028700"/>
              <a:gd name="connsiteY0" fmla="*/ 1553183 h 1553183"/>
              <a:gd name="connsiteX1" fmla="*/ 190500 w 1028700"/>
              <a:gd name="connsiteY1" fmla="*/ 841983 h 1553183"/>
              <a:gd name="connsiteX2" fmla="*/ 254000 w 1028700"/>
              <a:gd name="connsiteY2" fmla="*/ 41883 h 1553183"/>
              <a:gd name="connsiteX3" fmla="*/ 355600 w 1028700"/>
              <a:gd name="connsiteY3" fmla="*/ 168883 h 1553183"/>
              <a:gd name="connsiteX4" fmla="*/ 393700 w 1028700"/>
              <a:gd name="connsiteY4" fmla="*/ 651483 h 1553183"/>
              <a:gd name="connsiteX5" fmla="*/ 469900 w 1028700"/>
              <a:gd name="connsiteY5" fmla="*/ 1070583 h 1553183"/>
              <a:gd name="connsiteX6" fmla="*/ 711200 w 1028700"/>
              <a:gd name="connsiteY6" fmla="*/ 1451583 h 1553183"/>
              <a:gd name="connsiteX7" fmla="*/ 1028700 w 1028700"/>
              <a:gd name="connsiteY7" fmla="*/ 1476983 h 155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8700" h="1553183">
                <a:moveTo>
                  <a:pt x="0" y="1553183"/>
                </a:moveTo>
                <a:cubicBezTo>
                  <a:pt x="74083" y="1323524"/>
                  <a:pt x="148167" y="1093866"/>
                  <a:pt x="190500" y="841983"/>
                </a:cubicBezTo>
                <a:cubicBezTo>
                  <a:pt x="232833" y="590100"/>
                  <a:pt x="226483" y="154066"/>
                  <a:pt x="254000" y="41883"/>
                </a:cubicBezTo>
                <a:cubicBezTo>
                  <a:pt x="281517" y="-70300"/>
                  <a:pt x="332317" y="67283"/>
                  <a:pt x="355600" y="168883"/>
                </a:cubicBezTo>
                <a:cubicBezTo>
                  <a:pt x="378883" y="270483"/>
                  <a:pt x="374650" y="501200"/>
                  <a:pt x="393700" y="651483"/>
                </a:cubicBezTo>
                <a:cubicBezTo>
                  <a:pt x="412750" y="801766"/>
                  <a:pt x="416983" y="937233"/>
                  <a:pt x="469900" y="1070583"/>
                </a:cubicBezTo>
                <a:cubicBezTo>
                  <a:pt x="522817" y="1203933"/>
                  <a:pt x="618067" y="1383850"/>
                  <a:pt x="711200" y="1451583"/>
                </a:cubicBezTo>
                <a:cubicBezTo>
                  <a:pt x="804333" y="1519316"/>
                  <a:pt x="999067" y="1500266"/>
                  <a:pt x="1028700" y="1476983"/>
                </a:cubicBezTo>
              </a:path>
            </a:pathLst>
          </a:custGeom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9" name="Connecteur droit 28"/>
          <p:cNvCxnSpPr/>
          <p:nvPr/>
        </p:nvCxnSpPr>
        <p:spPr bwMode="auto">
          <a:xfrm>
            <a:off x="1231900" y="1371600"/>
            <a:ext cx="0" cy="35052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Connecteur droit 66"/>
          <p:cNvCxnSpPr/>
          <p:nvPr/>
        </p:nvCxnSpPr>
        <p:spPr bwMode="auto">
          <a:xfrm>
            <a:off x="2690073" y="2211276"/>
            <a:ext cx="0" cy="3300524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Connecteur droit 80"/>
          <p:cNvCxnSpPr/>
          <p:nvPr/>
        </p:nvCxnSpPr>
        <p:spPr bwMode="auto">
          <a:xfrm>
            <a:off x="3211355" y="2985525"/>
            <a:ext cx="0" cy="290727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Connecteur droit 81"/>
          <p:cNvCxnSpPr/>
          <p:nvPr/>
        </p:nvCxnSpPr>
        <p:spPr bwMode="auto">
          <a:xfrm>
            <a:off x="3702278" y="1616104"/>
            <a:ext cx="0" cy="455609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Ellipse 65"/>
          <p:cNvSpPr/>
          <p:nvPr/>
        </p:nvSpPr>
        <p:spPr bwMode="auto">
          <a:xfrm>
            <a:off x="2641600" y="2235200"/>
            <a:ext cx="96947" cy="1778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4" name="Ellipse 83"/>
          <p:cNvSpPr/>
          <p:nvPr/>
        </p:nvSpPr>
        <p:spPr bwMode="auto">
          <a:xfrm>
            <a:off x="3159973" y="3213100"/>
            <a:ext cx="102763" cy="1778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12" name="Groupe 111"/>
          <p:cNvGrpSpPr/>
          <p:nvPr/>
        </p:nvGrpSpPr>
        <p:grpSpPr>
          <a:xfrm>
            <a:off x="482976" y="2170373"/>
            <a:ext cx="5762557" cy="1355784"/>
            <a:chOff x="63876" y="2564073"/>
            <a:chExt cx="5762557" cy="1355784"/>
          </a:xfrm>
        </p:grpSpPr>
        <p:grpSp>
          <p:nvGrpSpPr>
            <p:cNvPr id="75" name="Groupe 74"/>
            <p:cNvGrpSpPr/>
            <p:nvPr/>
          </p:nvGrpSpPr>
          <p:grpSpPr>
            <a:xfrm>
              <a:off x="63876" y="2564073"/>
              <a:ext cx="5762557" cy="1355784"/>
              <a:chOff x="3269882" y="929056"/>
              <a:chExt cx="3352816" cy="1759697"/>
            </a:xfrm>
          </p:grpSpPr>
          <p:cxnSp>
            <p:nvCxnSpPr>
              <p:cNvPr id="76" name="Connecteur droit 75"/>
              <p:cNvCxnSpPr/>
              <p:nvPr/>
            </p:nvCxnSpPr>
            <p:spPr bwMode="auto">
              <a:xfrm flipV="1">
                <a:off x="3269882" y="2052991"/>
                <a:ext cx="482968" cy="11583"/>
              </a:xfrm>
              <a:prstGeom prst="line">
                <a:avLst/>
              </a:prstGeom>
              <a:noFill/>
              <a:ln w="1905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7" name="Arc 76"/>
              <p:cNvSpPr/>
              <p:nvPr/>
            </p:nvSpPr>
            <p:spPr bwMode="auto">
              <a:xfrm rot="15927365">
                <a:off x="4325172" y="391227"/>
                <a:ext cx="1759697" cy="2835355"/>
              </a:xfrm>
              <a:prstGeom prst="arc">
                <a:avLst>
                  <a:gd name="adj1" fmla="val 16200000"/>
                  <a:gd name="adj2" fmla="val 21557210"/>
                </a:avLst>
              </a:prstGeom>
              <a:noFill/>
              <a:ln w="1905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cxnSp>
          <p:nvCxnSpPr>
            <p:cNvPr id="85" name="Connecteur droit 84"/>
            <p:cNvCxnSpPr/>
            <p:nvPr/>
          </p:nvCxnSpPr>
          <p:spPr bwMode="auto">
            <a:xfrm>
              <a:off x="3560056" y="3425936"/>
              <a:ext cx="542044" cy="0"/>
            </a:xfrm>
            <a:prstGeom prst="line">
              <a:avLst/>
            </a:prstGeom>
            <a:noFill/>
            <a:ln w="1905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Connecteur droit 82"/>
            <p:cNvCxnSpPr>
              <a:stCxn id="77" idx="2"/>
            </p:cNvCxnSpPr>
            <p:nvPr/>
          </p:nvCxnSpPr>
          <p:spPr bwMode="auto">
            <a:xfrm>
              <a:off x="3327724" y="2566876"/>
              <a:ext cx="215576" cy="872073"/>
            </a:xfrm>
            <a:prstGeom prst="line">
              <a:avLst/>
            </a:prstGeom>
            <a:noFill/>
            <a:ln w="1905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3" name="Groupe 112"/>
          <p:cNvGrpSpPr/>
          <p:nvPr/>
        </p:nvGrpSpPr>
        <p:grpSpPr>
          <a:xfrm>
            <a:off x="482976" y="3233420"/>
            <a:ext cx="5699024" cy="862337"/>
            <a:chOff x="63876" y="3627120"/>
            <a:chExt cx="5699024" cy="862337"/>
          </a:xfrm>
        </p:grpSpPr>
        <p:grpSp>
          <p:nvGrpSpPr>
            <p:cNvPr id="68" name="Groupe 67"/>
            <p:cNvGrpSpPr/>
            <p:nvPr/>
          </p:nvGrpSpPr>
          <p:grpSpPr>
            <a:xfrm>
              <a:off x="63876" y="3636859"/>
              <a:ext cx="5699024" cy="852598"/>
              <a:chOff x="3269882" y="781400"/>
              <a:chExt cx="3315851" cy="1759697"/>
            </a:xfrm>
          </p:grpSpPr>
          <p:cxnSp>
            <p:nvCxnSpPr>
              <p:cNvPr id="69" name="Connecteur droit 68"/>
              <p:cNvCxnSpPr/>
              <p:nvPr/>
            </p:nvCxnSpPr>
            <p:spPr bwMode="auto">
              <a:xfrm flipV="1">
                <a:off x="3269882" y="2052991"/>
                <a:ext cx="482968" cy="11583"/>
              </a:xfrm>
              <a:prstGeom prst="line">
                <a:avLst/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70" name="Arc 69"/>
              <p:cNvSpPr/>
              <p:nvPr/>
            </p:nvSpPr>
            <p:spPr bwMode="auto">
              <a:xfrm rot="15927365">
                <a:off x="4288207" y="243571"/>
                <a:ext cx="1759697" cy="2835355"/>
              </a:xfrm>
              <a:prstGeom prst="arc">
                <a:avLst>
                  <a:gd name="adj1" fmla="val 16200000"/>
                  <a:gd name="adj2" fmla="val 21557210"/>
                </a:avLst>
              </a:prstGeom>
              <a:noFill/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cxnSp>
          <p:nvCxnSpPr>
            <p:cNvPr id="97" name="Connecteur droit 96"/>
            <p:cNvCxnSpPr/>
            <p:nvPr/>
          </p:nvCxnSpPr>
          <p:spPr bwMode="auto">
            <a:xfrm>
              <a:off x="3294719" y="3627120"/>
              <a:ext cx="248581" cy="616919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Connecteur droit 98"/>
            <p:cNvCxnSpPr/>
            <p:nvPr/>
          </p:nvCxnSpPr>
          <p:spPr bwMode="auto">
            <a:xfrm>
              <a:off x="3543300" y="4267499"/>
              <a:ext cx="676627" cy="0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4" name="Groupe 113"/>
          <p:cNvGrpSpPr/>
          <p:nvPr/>
        </p:nvGrpSpPr>
        <p:grpSpPr>
          <a:xfrm>
            <a:off x="482976" y="4186527"/>
            <a:ext cx="5699022" cy="322998"/>
            <a:chOff x="63876" y="4580227"/>
            <a:chExt cx="5699022" cy="322998"/>
          </a:xfrm>
        </p:grpSpPr>
        <p:grpSp>
          <p:nvGrpSpPr>
            <p:cNvPr id="78" name="Groupe 77"/>
            <p:cNvGrpSpPr/>
            <p:nvPr/>
          </p:nvGrpSpPr>
          <p:grpSpPr>
            <a:xfrm>
              <a:off x="63876" y="4592701"/>
              <a:ext cx="5699022" cy="297525"/>
              <a:chOff x="3269882" y="-174292"/>
              <a:chExt cx="3315850" cy="2238866"/>
            </a:xfrm>
          </p:grpSpPr>
          <p:cxnSp>
            <p:nvCxnSpPr>
              <p:cNvPr id="79" name="Connecteur droit 78"/>
              <p:cNvCxnSpPr/>
              <p:nvPr/>
            </p:nvCxnSpPr>
            <p:spPr bwMode="auto">
              <a:xfrm flipV="1">
                <a:off x="3269882" y="2052991"/>
                <a:ext cx="482968" cy="11583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0" name="Arc 79"/>
              <p:cNvSpPr/>
              <p:nvPr/>
            </p:nvSpPr>
            <p:spPr bwMode="auto">
              <a:xfrm rot="15927365">
                <a:off x="4288207" y="-712122"/>
                <a:ext cx="1759696" cy="2835355"/>
              </a:xfrm>
              <a:prstGeom prst="arc">
                <a:avLst>
                  <a:gd name="adj1" fmla="val 16200000"/>
                  <a:gd name="adj2" fmla="val 21557210"/>
                </a:avLst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23346C"/>
                  </a:solidFill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cxnSp>
          <p:nvCxnSpPr>
            <p:cNvPr id="101" name="Connecteur droit 100"/>
            <p:cNvCxnSpPr/>
            <p:nvPr/>
          </p:nvCxnSpPr>
          <p:spPr bwMode="auto">
            <a:xfrm>
              <a:off x="3260487" y="4580227"/>
              <a:ext cx="129353" cy="309229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Connecteur droit 102"/>
            <p:cNvCxnSpPr/>
            <p:nvPr/>
          </p:nvCxnSpPr>
          <p:spPr bwMode="auto">
            <a:xfrm>
              <a:off x="3389840" y="4903225"/>
              <a:ext cx="712260" cy="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07" name="Connecteur droit 106"/>
          <p:cNvCxnSpPr/>
          <p:nvPr/>
        </p:nvCxnSpPr>
        <p:spPr bwMode="auto">
          <a:xfrm>
            <a:off x="4394200" y="1423207"/>
            <a:ext cx="0" cy="350520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10" name="Groupe 109"/>
          <p:cNvGrpSpPr/>
          <p:nvPr/>
        </p:nvGrpSpPr>
        <p:grpSpPr>
          <a:xfrm>
            <a:off x="991273" y="1501804"/>
            <a:ext cx="3529927" cy="508000"/>
            <a:chOff x="572173" y="1895504"/>
            <a:chExt cx="3529927" cy="508000"/>
          </a:xfrm>
        </p:grpSpPr>
        <p:grpSp>
          <p:nvGrpSpPr>
            <p:cNvPr id="108" name="Groupe 107"/>
            <p:cNvGrpSpPr/>
            <p:nvPr/>
          </p:nvGrpSpPr>
          <p:grpSpPr>
            <a:xfrm>
              <a:off x="572173" y="1895504"/>
              <a:ext cx="2971127" cy="508000"/>
              <a:chOff x="572173" y="1895504"/>
              <a:chExt cx="2971127" cy="508000"/>
            </a:xfrm>
          </p:grpSpPr>
          <p:grpSp>
            <p:nvGrpSpPr>
              <p:cNvPr id="27" name="Groupe 26"/>
              <p:cNvGrpSpPr/>
              <p:nvPr/>
            </p:nvGrpSpPr>
            <p:grpSpPr>
              <a:xfrm>
                <a:off x="572173" y="1895504"/>
                <a:ext cx="2711005" cy="508000"/>
                <a:chOff x="863600" y="2032000"/>
                <a:chExt cx="3721471" cy="812800"/>
              </a:xfrm>
            </p:grpSpPr>
            <p:cxnSp>
              <p:nvCxnSpPr>
                <p:cNvPr id="20" name="Connecteur droit 19"/>
                <p:cNvCxnSpPr/>
                <p:nvPr/>
              </p:nvCxnSpPr>
              <p:spPr bwMode="auto">
                <a:xfrm>
                  <a:off x="863600" y="2032000"/>
                  <a:ext cx="558800" cy="127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2" name="Connecteur droit 21"/>
                <p:cNvCxnSpPr/>
                <p:nvPr/>
              </p:nvCxnSpPr>
              <p:spPr bwMode="auto">
                <a:xfrm>
                  <a:off x="1422400" y="2044700"/>
                  <a:ext cx="317500" cy="8001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6" name="Connecteur droit 25"/>
                <p:cNvCxnSpPr/>
                <p:nvPr/>
              </p:nvCxnSpPr>
              <p:spPr bwMode="auto">
                <a:xfrm flipV="1">
                  <a:off x="1739900" y="2838450"/>
                  <a:ext cx="2845171" cy="635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92" name="Connecteur droit 91"/>
              <p:cNvCxnSpPr/>
              <p:nvPr/>
            </p:nvCxnSpPr>
            <p:spPr bwMode="auto">
              <a:xfrm flipV="1">
                <a:off x="3283178" y="1895504"/>
                <a:ext cx="260122" cy="504032"/>
              </a:xfrm>
              <a:prstGeom prst="lin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1" name="Connecteur droit 110"/>
            <p:cNvCxnSpPr/>
            <p:nvPr/>
          </p:nvCxnSpPr>
          <p:spPr bwMode="auto">
            <a:xfrm>
              <a:off x="3543300" y="1907439"/>
              <a:ext cx="558800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6" name="Connecteur droit avec flèche 115"/>
          <p:cNvCxnSpPr/>
          <p:nvPr/>
        </p:nvCxnSpPr>
        <p:spPr bwMode="auto">
          <a:xfrm>
            <a:off x="787400" y="4940300"/>
            <a:ext cx="723900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9" name="Connecteur droit 118"/>
          <p:cNvCxnSpPr>
            <a:stCxn id="8" idx="7"/>
          </p:cNvCxnSpPr>
          <p:nvPr/>
        </p:nvCxnSpPr>
        <p:spPr bwMode="auto">
          <a:xfrm>
            <a:off x="1612900" y="1333500"/>
            <a:ext cx="2794000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4" name="Rectangle 2"/>
          <p:cNvSpPr txBox="1">
            <a:spLocks noChangeArrowheads="1"/>
          </p:cNvSpPr>
          <p:nvPr/>
        </p:nvSpPr>
        <p:spPr bwMode="auto">
          <a:xfrm>
            <a:off x="1092200" y="0"/>
            <a:ext cx="7086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sz="2800"/>
              <a:t>T</a:t>
            </a:r>
            <a:r>
              <a:rPr lang="en-US" sz="2800" smtClean="0"/>
              <a:t>iming of the analog processing</a:t>
            </a:r>
          </a:p>
        </p:txBody>
      </p:sp>
      <p:sp>
        <p:nvSpPr>
          <p:cNvPr id="125" name="Forme libre 124"/>
          <p:cNvSpPr/>
          <p:nvPr/>
        </p:nvSpPr>
        <p:spPr>
          <a:xfrm>
            <a:off x="4406900" y="556908"/>
            <a:ext cx="330200" cy="776592"/>
          </a:xfrm>
          <a:custGeom>
            <a:avLst/>
            <a:gdLst>
              <a:gd name="connsiteX0" fmla="*/ 0 w 1028700"/>
              <a:gd name="connsiteY0" fmla="*/ 1553183 h 1553183"/>
              <a:gd name="connsiteX1" fmla="*/ 190500 w 1028700"/>
              <a:gd name="connsiteY1" fmla="*/ 841983 h 1553183"/>
              <a:gd name="connsiteX2" fmla="*/ 254000 w 1028700"/>
              <a:gd name="connsiteY2" fmla="*/ 41883 h 1553183"/>
              <a:gd name="connsiteX3" fmla="*/ 355600 w 1028700"/>
              <a:gd name="connsiteY3" fmla="*/ 168883 h 1553183"/>
              <a:gd name="connsiteX4" fmla="*/ 393700 w 1028700"/>
              <a:gd name="connsiteY4" fmla="*/ 651483 h 1553183"/>
              <a:gd name="connsiteX5" fmla="*/ 469900 w 1028700"/>
              <a:gd name="connsiteY5" fmla="*/ 1070583 h 1553183"/>
              <a:gd name="connsiteX6" fmla="*/ 711200 w 1028700"/>
              <a:gd name="connsiteY6" fmla="*/ 1451583 h 1553183"/>
              <a:gd name="connsiteX7" fmla="*/ 1028700 w 1028700"/>
              <a:gd name="connsiteY7" fmla="*/ 1476983 h 155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8700" h="1553183">
                <a:moveTo>
                  <a:pt x="0" y="1553183"/>
                </a:moveTo>
                <a:cubicBezTo>
                  <a:pt x="74083" y="1323524"/>
                  <a:pt x="148167" y="1093866"/>
                  <a:pt x="190500" y="841983"/>
                </a:cubicBezTo>
                <a:cubicBezTo>
                  <a:pt x="232833" y="590100"/>
                  <a:pt x="226483" y="154066"/>
                  <a:pt x="254000" y="41883"/>
                </a:cubicBezTo>
                <a:cubicBezTo>
                  <a:pt x="281517" y="-70300"/>
                  <a:pt x="332317" y="67283"/>
                  <a:pt x="355600" y="168883"/>
                </a:cubicBezTo>
                <a:cubicBezTo>
                  <a:pt x="378883" y="270483"/>
                  <a:pt x="374650" y="501200"/>
                  <a:pt x="393700" y="651483"/>
                </a:cubicBezTo>
                <a:cubicBezTo>
                  <a:pt x="412750" y="801766"/>
                  <a:pt x="416983" y="937233"/>
                  <a:pt x="469900" y="1070583"/>
                </a:cubicBezTo>
                <a:cubicBezTo>
                  <a:pt x="522817" y="1203933"/>
                  <a:pt x="618067" y="1383850"/>
                  <a:pt x="711200" y="1451583"/>
                </a:cubicBezTo>
                <a:cubicBezTo>
                  <a:pt x="804333" y="1519316"/>
                  <a:pt x="999067" y="1500266"/>
                  <a:pt x="1028700" y="1476983"/>
                </a:cubicBezTo>
              </a:path>
            </a:pathLst>
          </a:custGeom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846185" y="4996934"/>
            <a:ext cx="428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chemeClr val="tx1"/>
                </a:solidFill>
              </a:rPr>
              <a:t>t = 0 ns: event synchronous w/ beam 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28" name="ZoneTexte 127"/>
          <p:cNvSpPr txBox="1"/>
          <p:nvPr/>
        </p:nvSpPr>
        <p:spPr>
          <a:xfrm>
            <a:off x="2476107" y="5332968"/>
            <a:ext cx="5064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chemeClr val="tx1"/>
                </a:solidFill>
              </a:rPr>
              <a:t>+ 200 ns: decision of the trigger comparator 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35" name="ZoneTexte 134"/>
          <p:cNvSpPr txBox="1"/>
          <p:nvPr/>
        </p:nvSpPr>
        <p:spPr>
          <a:xfrm>
            <a:off x="2927711" y="5677932"/>
            <a:ext cx="4333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chemeClr val="tx1"/>
                </a:solidFill>
              </a:rPr>
              <a:t>+ 250 ns: decision of gain comparator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37" name="ZoneTexte 136"/>
          <p:cNvSpPr txBox="1"/>
          <p:nvPr/>
        </p:nvSpPr>
        <p:spPr>
          <a:xfrm>
            <a:off x="3375662" y="6059964"/>
            <a:ext cx="5743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chemeClr val="tx1"/>
                </a:solidFill>
              </a:rPr>
              <a:t>+ 300 ns: end of integration: reset or memorization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38" name="ZoneTexte 137"/>
          <p:cNvSpPr txBox="1"/>
          <p:nvPr/>
        </p:nvSpPr>
        <p:spPr>
          <a:xfrm>
            <a:off x="4394199" y="4509525"/>
            <a:ext cx="429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chemeClr val="tx1"/>
                </a:solidFill>
              </a:rPr>
              <a:t>+ 350 ns: ready to process next event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737100" y="1641693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rgbClr val="FF0000"/>
                </a:solidFill>
              </a:rPr>
              <a:t>Output signal of the CSA</a:t>
            </a:r>
            <a:endParaRPr lang="en-US" sz="1800">
              <a:solidFill>
                <a:srgbClr val="FF0000"/>
              </a:solidFill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4750022" y="2483358"/>
            <a:ext cx="4095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</a:rPr>
              <a:t>Output signal of the trigger channel</a:t>
            </a:r>
            <a:endParaRPr lang="en-US" sz="1800">
              <a:solidFill>
                <a:schemeClr val="accent6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4699000" y="3391925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rgbClr val="00B050"/>
                </a:solidFill>
              </a:rPr>
              <a:t>Output signal of high-gain channel</a:t>
            </a:r>
            <a:endParaRPr lang="en-US" sz="1800">
              <a:solidFill>
                <a:srgbClr val="00B050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4711922" y="4077720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rgbClr val="7030A0"/>
                </a:solidFill>
              </a:rPr>
              <a:t>Output signal of the low-gain channel</a:t>
            </a:r>
            <a:endParaRPr lang="en-US" sz="1800">
              <a:solidFill>
                <a:srgbClr val="7030A0"/>
              </a:solidFill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4919310" y="944774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mtClean="0">
                <a:solidFill>
                  <a:schemeClr val="tx1"/>
                </a:solidFill>
              </a:rPr>
              <a:t>Signal delivered by the Si-diode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2" name="Ellipse 51"/>
          <p:cNvSpPr/>
          <p:nvPr/>
        </p:nvSpPr>
        <p:spPr bwMode="auto">
          <a:xfrm>
            <a:off x="3650896" y="4109652"/>
            <a:ext cx="102763" cy="1778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3" name="Ellipse 52"/>
          <p:cNvSpPr/>
          <p:nvPr/>
        </p:nvSpPr>
        <p:spPr bwMode="auto">
          <a:xfrm>
            <a:off x="3642644" y="3144520"/>
            <a:ext cx="102763" cy="1778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smtClean="0">
              <a:ln>
                <a:noFill/>
              </a:ln>
              <a:solidFill>
                <a:srgbClr val="23346C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944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lc_lolo">
  <a:themeElements>
    <a:clrScheme name="ilc_lol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lc_lolo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1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100" b="1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lc_lo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_lol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_lol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_lol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_lol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c_lol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_lol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_lol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_lol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_lol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_lol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lc_lol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8534</TotalTime>
  <Words>772</Words>
  <Application>Microsoft Office PowerPoint</Application>
  <PresentationFormat>Affichage à l'écran (4:3)</PresentationFormat>
  <Paragraphs>164</Paragraphs>
  <Slides>13</Slides>
  <Notes>12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ilc_lolo</vt:lpstr>
      <vt:lpstr>Présentation PowerPoint</vt:lpstr>
      <vt:lpstr>Readout Electronics for High Granularity Ecal</vt:lpstr>
      <vt:lpstr>First prototype channel</vt:lpstr>
      <vt:lpstr>The CALOrimetry Readout Integrated Circuit</vt:lpstr>
      <vt:lpstr>The CALOrimetry Readout Integragted Circuit</vt:lpstr>
      <vt:lpstr>The CALOrimetry Readout Integragted Circuit</vt:lpstr>
      <vt:lpstr>The CALOrimeter Readout Integrated Circuit</vt:lpstr>
      <vt:lpstr>Global State Machine</vt:lpstr>
      <vt:lpstr>Présentation PowerPoint</vt:lpstr>
      <vt:lpstr>Layout of CALORIC</vt:lpstr>
      <vt:lpstr>Simulated performance </vt:lpstr>
      <vt:lpstr>Power consumption</vt:lpstr>
      <vt:lpstr>Conclusion and perspectives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Manen</dc:creator>
  <cp:lastModifiedBy>Royer</cp:lastModifiedBy>
  <cp:revision>988</cp:revision>
  <dcterms:created xsi:type="dcterms:W3CDTF">2005-11-21T04:08:26Z</dcterms:created>
  <dcterms:modified xsi:type="dcterms:W3CDTF">2011-02-09T09:07:39Z</dcterms:modified>
</cp:coreProperties>
</file>