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7"/>
  </p:notesMasterIdLst>
  <p:sldIdLst>
    <p:sldId id="270" r:id="rId2"/>
    <p:sldId id="276" r:id="rId3"/>
    <p:sldId id="275" r:id="rId4"/>
    <p:sldId id="277" r:id="rId5"/>
    <p:sldId id="278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34" d="100"/>
          <a:sy n="134" d="100"/>
        </p:scale>
        <p:origin x="-832" y="-112"/>
      </p:cViewPr>
      <p:guideLst>
        <p:guide orient="horz" pos="2154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B536C9-BEEA-9F47-B0F0-85B97911FD09}" type="datetimeFigureOut">
              <a:rPr lang="en-US" smtClean="0"/>
              <a:t>06.01.11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8439E7-54DC-D940-8397-2677437124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33965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8439E7-54DC-D940-8397-26774371248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84971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Should check with Susanna on different damping</a:t>
            </a:r>
            <a:r>
              <a:rPr lang="en-US" baseline="0" dirty="0" smtClean="0"/>
              <a:t> times for rings.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8439E7-54DC-D940-8397-26774371248E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43576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ilccolo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52400"/>
            <a:ext cx="121920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 descr="1024_greendot_divide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95400" y="838200"/>
            <a:ext cx="784860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endParaRPr lang="en-US" sz="2400">
              <a:latin typeface="+mn-lt"/>
              <a:ea typeface="+mn-ea"/>
              <a:cs typeface="+mn-cs"/>
            </a:endParaRPr>
          </a:p>
        </p:txBody>
      </p:sp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endParaRPr lang="en-US" sz="2400">
              <a:latin typeface="+mn-lt"/>
              <a:ea typeface="+mn-ea"/>
              <a:cs typeface="+mn-cs"/>
            </a:endParaRPr>
          </a:p>
        </p:txBody>
      </p:sp>
      <p:pic>
        <p:nvPicPr>
          <p:cNvPr id="8" name="Picture 11" descr="1024_greendot_divide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096000"/>
            <a:ext cx="91440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5130" name="Rectangle 10"/>
          <p:cNvSpPr>
            <a:spLocks noGrp="1" noChangeArrowheads="1"/>
          </p:cNvSpPr>
          <p:nvPr>
            <p:ph type="ctrTitle"/>
          </p:nvPr>
        </p:nvSpPr>
        <p:spPr>
          <a:xfrm>
            <a:off x="762000" y="2286000"/>
            <a:ext cx="7772400" cy="11430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9" name="Rectangle 3"/>
          <p:cNvSpPr>
            <a:spLocks noGrp="1" noChangeArrowheads="1"/>
          </p:cNvSpPr>
          <p:nvPr>
            <p:ph type="dt" sz="half" idx="10"/>
          </p:nvPr>
        </p:nvSpPr>
        <p:spPr>
          <a:xfrm>
            <a:off x="0" y="6248400"/>
            <a:ext cx="3124200" cy="457200"/>
          </a:xfrm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t>06.01.11</a:t>
            </a:fld>
            <a:endParaRPr lang="en-US"/>
          </a:p>
        </p:txBody>
      </p:sp>
      <p:sp>
        <p:nvSpPr>
          <p:cNvPr id="10" name="Rectangle 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362200" cy="457200"/>
          </a:xfrm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t>06.01.11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76200"/>
            <a:ext cx="1943100" cy="6096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76200"/>
            <a:ext cx="5676900" cy="6096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t>06.01.11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="1"/>
            </a:lvl1pPr>
            <a:lvl2pPr>
              <a:defRPr b="0"/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t>06.01.11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t>06.01.11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3716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t>06.01.11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t>06.01.11</a:t>
            </a:fld>
            <a:endParaRPr lang="en-US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t>06.01.11</a:t>
            </a:fld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t>06.01.11</a:t>
            </a:fld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t>06.01.11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t>06.01.11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371600"/>
            <a:ext cx="77724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400800"/>
            <a:ext cx="2438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fld id="{928A06DB-3402-C948-AB0B-3C05CB271BC8}" type="datetimeFigureOut">
              <a:rPr lang="en-US" smtClean="0"/>
              <a:t>06.01.11</a:t>
            </a:fld>
            <a:endParaRPr lang="en-US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base">
              <a:spcBef>
                <a:spcPts val="0"/>
              </a:spcBef>
              <a:spcAft>
                <a:spcPts val="0"/>
              </a:spcAft>
              <a:defRPr sz="1600" b="1">
                <a:solidFill>
                  <a:srgbClr val="23346C"/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endParaRPr lang="en-US" sz="2400">
              <a:latin typeface="+mn-lt"/>
              <a:ea typeface="+mn-ea"/>
              <a:cs typeface="+mn-cs"/>
            </a:endParaRPr>
          </a:p>
        </p:txBody>
      </p:sp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endParaRPr lang="en-US" sz="2400">
              <a:latin typeface="+mn-lt"/>
              <a:ea typeface="+mn-ea"/>
              <a:cs typeface="+mn-cs"/>
            </a:endParaRPr>
          </a:p>
        </p:txBody>
      </p:sp>
      <p:sp>
        <p:nvSpPr>
          <p:cNvPr id="2056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76200"/>
            <a:ext cx="7086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/>
          </a:p>
        </p:txBody>
      </p:sp>
      <p:pic>
        <p:nvPicPr>
          <p:cNvPr id="2057" name="Picture 9" descr="1024_greendot_divider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6248400"/>
            <a:ext cx="91440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8" name="Picture 10" descr="ilccolor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0" y="152400"/>
            <a:ext cx="121920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9" name="Picture 11" descr="1024_greendot_divider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1295400" y="838200"/>
            <a:ext cx="784860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xmlns:p14="http://schemas.microsoft.com/office/powerpoint/2010/main">
    <p:fade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rgbClr val="23346C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 b="1">
          <a:solidFill>
            <a:srgbClr val="23346C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0-12-07 at 22.08.23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33043"/>
            <a:ext cx="9144000" cy="4824919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Cost </a:t>
            </a:r>
            <a:r>
              <a:rPr lang="en-US" dirty="0" smtClean="0"/>
              <a:t>&amp; Study Scenarios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777196" y="5704605"/>
            <a:ext cx="29821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Manageable permutations?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001954" y="3546530"/>
            <a:ext cx="80953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dirty="0" smtClean="0"/>
              <a:t>✘</a:t>
            </a:r>
            <a:endParaRPr lang="en-US" sz="7200" dirty="0"/>
          </a:p>
        </p:txBody>
      </p:sp>
    </p:spTree>
    <p:extLst>
      <p:ext uri="{BB962C8B-B14F-4D97-AF65-F5344CB8AC3E}">
        <p14:creationId xmlns:p14="http://schemas.microsoft.com/office/powerpoint/2010/main" val="2387545670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Low Power Parameters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376695191"/>
              </p:ext>
            </p:extLst>
          </p:nvPr>
        </p:nvGraphicFramePr>
        <p:xfrm>
          <a:off x="354070" y="1115721"/>
          <a:ext cx="5579226" cy="535940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993407"/>
                <a:gridCol w="656881"/>
                <a:gridCol w="1477237"/>
                <a:gridCol w="1451701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Parameter</a:t>
                      </a:r>
                      <a:endParaRPr lang="en-US" dirty="0"/>
                    </a:p>
                  </a:txBody>
                  <a:tcPr marL="64056" marR="64056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unit</a:t>
                      </a:r>
                      <a:endParaRPr lang="en-US" dirty="0"/>
                    </a:p>
                  </a:txBody>
                  <a:tcPr marL="64056" marR="64056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RDR (nom.)</a:t>
                      </a:r>
                      <a:endParaRPr lang="en-US" dirty="0"/>
                    </a:p>
                  </a:txBody>
                  <a:tcPr marL="64056" marR="64056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TLCC</a:t>
                      </a:r>
                      <a:endParaRPr lang="en-US" dirty="0"/>
                    </a:p>
                  </a:txBody>
                  <a:tcPr marL="64056" marR="64056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E</a:t>
                      </a:r>
                      <a:r>
                        <a:rPr lang="en-US" baseline="-25000" dirty="0" err="1" smtClean="0"/>
                        <a:t>cm</a:t>
                      </a:r>
                      <a:endParaRPr lang="en-US" baseline="-25000" dirty="0"/>
                    </a:p>
                  </a:txBody>
                  <a:tcPr marL="64056" marR="64056"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GeV</a:t>
                      </a:r>
                      <a:endParaRPr lang="en-US" dirty="0"/>
                    </a:p>
                  </a:txBody>
                  <a:tcPr marL="64056" marR="64056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500</a:t>
                      </a:r>
                      <a:endParaRPr lang="en-US" dirty="0"/>
                    </a:p>
                  </a:txBody>
                  <a:tcPr marL="64056" marR="64056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500</a:t>
                      </a:r>
                      <a:endParaRPr lang="en-US" dirty="0"/>
                    </a:p>
                  </a:txBody>
                  <a:tcPr marL="64056" marR="64056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aseline="0" dirty="0" smtClean="0"/>
                        <a:t>Rep. rate</a:t>
                      </a:r>
                      <a:endParaRPr lang="en-US" baseline="0" dirty="0"/>
                    </a:p>
                  </a:txBody>
                  <a:tcPr marL="64056" marR="64056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Hz</a:t>
                      </a:r>
                      <a:endParaRPr lang="en-US" dirty="0"/>
                    </a:p>
                  </a:txBody>
                  <a:tcPr marL="64056" marR="64056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 marL="64056" marR="64056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 marL="64056" marR="64056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Q</a:t>
                      </a:r>
                      <a:r>
                        <a:rPr lang="en-US" baseline="-25000" dirty="0" err="1" smtClean="0"/>
                        <a:t>bunch</a:t>
                      </a:r>
                      <a:endParaRPr lang="en-US" baseline="-25000" dirty="0"/>
                    </a:p>
                  </a:txBody>
                  <a:tcPr marL="64056" marR="64056"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nC</a:t>
                      </a:r>
                      <a:endParaRPr lang="en-US" dirty="0"/>
                    </a:p>
                  </a:txBody>
                  <a:tcPr marL="64056" marR="64056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3.2</a:t>
                      </a:r>
                      <a:endParaRPr lang="en-US" dirty="0"/>
                    </a:p>
                  </a:txBody>
                  <a:tcPr marL="64056" marR="64056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3.2</a:t>
                      </a:r>
                      <a:endParaRPr lang="en-US" dirty="0"/>
                    </a:p>
                  </a:txBody>
                  <a:tcPr marL="64056" marR="64056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Bunches/pulse</a:t>
                      </a:r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 marL="64056" marR="64056"/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 marL="64056" marR="64056"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2625</a:t>
                      </a:r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 marL="64056" marR="64056"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1312</a:t>
                      </a:r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 marL="64056" marR="64056"/>
                </a:tc>
              </a:tr>
              <a:tr h="370840">
                <a:tc gridSpan="2">
                  <a:txBody>
                    <a:bodyPr/>
                    <a:lstStyle/>
                    <a:p>
                      <a:r>
                        <a:rPr lang="en-US" dirty="0" smtClean="0"/>
                        <a:t>LINAC</a:t>
                      </a:r>
                      <a:r>
                        <a:rPr lang="en-US" baseline="0" dirty="0" smtClean="0"/>
                        <a:t> RF parameters:</a:t>
                      </a:r>
                      <a:endParaRPr lang="en-US" dirty="0"/>
                    </a:p>
                  </a:txBody>
                  <a:tcPr marL="64056" marR="64056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64056" marR="64056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64056" marR="64056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RF</a:t>
                      </a:r>
                      <a:r>
                        <a:rPr lang="en-US" baseline="0" dirty="0" smtClean="0">
                          <a:solidFill>
                            <a:srgbClr val="0000FF"/>
                          </a:solidFill>
                        </a:rPr>
                        <a:t> pulse length</a:t>
                      </a:r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 marL="64056" marR="64056"/>
                </a:tc>
                <a:tc>
                  <a:txBody>
                    <a:bodyPr/>
                    <a:lstStyle/>
                    <a:p>
                      <a:r>
                        <a:rPr lang="en-US" dirty="0" err="1" smtClean="0">
                          <a:solidFill>
                            <a:srgbClr val="0000FF"/>
                          </a:solidFill>
                        </a:rPr>
                        <a:t>ms</a:t>
                      </a:r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 marL="64056" marR="64056"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1.6</a:t>
                      </a:r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 marL="64056" marR="64056"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KCS: 	1.6</a:t>
                      </a:r>
                    </a:p>
                    <a:p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DRFS: 	2.2</a:t>
                      </a:r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 marL="64056" marR="64056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Beam current</a:t>
                      </a:r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 marL="64056" marR="64056"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mA</a:t>
                      </a:r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 marL="64056" marR="64056"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9</a:t>
                      </a:r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 marL="64056" marR="64056"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KCS: 	6</a:t>
                      </a:r>
                    </a:p>
                    <a:p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DRFS: 	4.5</a:t>
                      </a:r>
                    </a:p>
                  </a:txBody>
                  <a:tcPr marL="64056" marR="64056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Damping</a:t>
                      </a:r>
                      <a:r>
                        <a:rPr lang="en-US" baseline="0" dirty="0" smtClean="0"/>
                        <a:t> Ring:</a:t>
                      </a:r>
                      <a:endParaRPr lang="en-US" dirty="0"/>
                    </a:p>
                  </a:txBody>
                  <a:tcPr marL="64056" marR="64056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64056" marR="64056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64056" marR="64056"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</a:txBody>
                  <a:tcPr marL="64056" marR="64056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Circumference</a:t>
                      </a:r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 marL="64056" marR="64056"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m</a:t>
                      </a:r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 marL="64056" marR="64056"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6476*</a:t>
                      </a:r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 marL="64056" marR="64056"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3238</a:t>
                      </a:r>
                    </a:p>
                  </a:txBody>
                  <a:tcPr marL="64056" marR="64056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Avg. Current</a:t>
                      </a:r>
                      <a:endParaRPr lang="en-US" dirty="0"/>
                    </a:p>
                  </a:txBody>
                  <a:tcPr marL="64056" marR="64056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mA</a:t>
                      </a:r>
                      <a:endParaRPr lang="en-US" dirty="0"/>
                    </a:p>
                  </a:txBody>
                  <a:tcPr marL="64056" marR="64056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388</a:t>
                      </a:r>
                      <a:endParaRPr lang="en-US" dirty="0"/>
                    </a:p>
                  </a:txBody>
                  <a:tcPr marL="64056" marR="64056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390</a:t>
                      </a:r>
                    </a:p>
                  </a:txBody>
                  <a:tcPr marL="64056" marR="64056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Damping time</a:t>
                      </a:r>
                      <a:endParaRPr lang="en-US" dirty="0"/>
                    </a:p>
                  </a:txBody>
                  <a:tcPr marL="64056" marR="64056"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ms</a:t>
                      </a:r>
                      <a:endParaRPr lang="en-US" dirty="0"/>
                    </a:p>
                  </a:txBody>
                  <a:tcPr marL="64056" marR="64056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21</a:t>
                      </a:r>
                      <a:endParaRPr lang="en-US" dirty="0"/>
                    </a:p>
                  </a:txBody>
                  <a:tcPr marL="64056" marR="64056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24</a:t>
                      </a:r>
                    </a:p>
                  </a:txBody>
                  <a:tcPr marL="64056" marR="64056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RF</a:t>
                      </a:r>
                      <a:r>
                        <a:rPr lang="en-US" baseline="0" dirty="0" smtClean="0">
                          <a:solidFill>
                            <a:srgbClr val="0000FF"/>
                          </a:solidFill>
                        </a:rPr>
                        <a:t> </a:t>
                      </a:r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power</a:t>
                      </a:r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 marL="64056" marR="64056"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MW</a:t>
                      </a:r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 marL="64056" marR="64056"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3.97</a:t>
                      </a:r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 marL="64056" marR="64056"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1.76</a:t>
                      </a:r>
                    </a:p>
                  </a:txBody>
                  <a:tcPr marL="64056" marR="64056"/>
                </a:tc>
              </a:tr>
            </a:tbl>
          </a:graphicData>
        </a:graphic>
      </p:graphicFrame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6217635" y="1115720"/>
            <a:ext cx="2739171" cy="5110855"/>
          </a:xfrm>
        </p:spPr>
        <p:txBody>
          <a:bodyPr/>
          <a:lstStyle/>
          <a:p>
            <a:r>
              <a:rPr lang="en-US" sz="2000" dirty="0" smtClean="0"/>
              <a:t>Focus on 500 </a:t>
            </a:r>
            <a:r>
              <a:rPr lang="en-US" sz="2000" dirty="0" err="1" smtClean="0"/>
              <a:t>GeV</a:t>
            </a:r>
            <a:r>
              <a:rPr lang="en-US" sz="2000" dirty="0" smtClean="0"/>
              <a:t> </a:t>
            </a:r>
            <a:r>
              <a:rPr lang="en-US" sz="2000" dirty="0" err="1" smtClean="0"/>
              <a:t>centre</a:t>
            </a:r>
            <a:r>
              <a:rPr lang="en-US" sz="2000" dirty="0" smtClean="0"/>
              <a:t>-of-mass</a:t>
            </a:r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/>
          </a:p>
          <a:p>
            <a:r>
              <a:rPr lang="en-US" sz="2000" dirty="0" smtClean="0"/>
              <a:t>Different parameters for DRFS and KCS(RDR T.O.).</a:t>
            </a:r>
          </a:p>
          <a:p>
            <a:endParaRPr lang="en-US" sz="2000" dirty="0" smtClean="0"/>
          </a:p>
          <a:p>
            <a:pPr marL="0" indent="0">
              <a:buNone/>
            </a:pPr>
            <a:endParaRPr lang="en-US" sz="2000" dirty="0"/>
          </a:p>
          <a:p>
            <a:r>
              <a:rPr lang="en-US" sz="2000" dirty="0" smtClean="0"/>
              <a:t>2x3.2km DR with reduced bunch number (@5Hz)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563974909"/>
      </p:ext>
    </p:extLst>
  </p:cSld>
  <p:clrMapOvr>
    <a:masterClrMapping/>
  </p:clrMapOvr>
  <p:transition xmlns:p14="http://schemas.microsoft.com/office/powerpoint/2010/main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76200"/>
            <a:ext cx="7614017" cy="914400"/>
          </a:xfrm>
        </p:spPr>
        <p:txBody>
          <a:bodyPr/>
          <a:lstStyle/>
          <a:p>
            <a:r>
              <a:rPr lang="en-US" sz="2800" dirty="0" smtClean="0"/>
              <a:t>Discussion on bunch number “restoration”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Important to discuss scenarios for increasing the bunch number 1300→</a:t>
            </a:r>
            <a:r>
              <a:rPr lang="en-US" dirty="0" smtClean="0"/>
              <a:t>2600</a:t>
            </a:r>
          </a:p>
          <a:p>
            <a:pPr lvl="1"/>
            <a:r>
              <a:rPr lang="en-US" dirty="0" smtClean="0"/>
              <a:t>At some later date, after initial construction.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Damping Ring:</a:t>
            </a:r>
          </a:p>
          <a:p>
            <a:pPr lvl="1"/>
            <a:r>
              <a:rPr lang="en-US" dirty="0"/>
              <a:t>A</a:t>
            </a:r>
            <a:r>
              <a:rPr lang="en-US" dirty="0" smtClean="0"/>
              <a:t>dditional 3.2km ring for </a:t>
            </a:r>
            <a:r>
              <a:rPr lang="en-US" dirty="0" smtClean="0"/>
              <a:t>positrons → </a:t>
            </a:r>
            <a:r>
              <a:rPr lang="en-US" dirty="0" smtClean="0">
                <a:solidFill>
                  <a:srgbClr val="0000FF"/>
                </a:solidFill>
              </a:rPr>
              <a:t>no parameter changes</a:t>
            </a:r>
            <a:endParaRPr lang="en-US" dirty="0" smtClean="0">
              <a:solidFill>
                <a:srgbClr val="0000FF"/>
              </a:solidFill>
            </a:endParaRPr>
          </a:p>
          <a:p>
            <a:pPr lvl="1"/>
            <a:r>
              <a:rPr lang="en-US" dirty="0" smtClean="0"/>
              <a:t>2625 </a:t>
            </a:r>
            <a:r>
              <a:rPr lang="en-US" dirty="0" smtClean="0"/>
              <a:t>bunches in single (existing) electron </a:t>
            </a:r>
            <a:r>
              <a:rPr lang="en-US" dirty="0" smtClean="0"/>
              <a:t>ring</a:t>
            </a:r>
          </a:p>
          <a:p>
            <a:pPr lvl="2"/>
            <a:r>
              <a:rPr lang="en-US" dirty="0" smtClean="0">
                <a:solidFill>
                  <a:srgbClr val="0000FF"/>
                </a:solidFill>
              </a:rPr>
              <a:t>780 mA avg. current</a:t>
            </a:r>
          </a:p>
          <a:p>
            <a:pPr lvl="2"/>
            <a:r>
              <a:rPr lang="en-US" dirty="0" smtClean="0">
                <a:solidFill>
                  <a:srgbClr val="0000FF"/>
                </a:solidFill>
              </a:rPr>
              <a:t>4.84 MW power</a:t>
            </a:r>
          </a:p>
          <a:p>
            <a:pPr lvl="1"/>
            <a:r>
              <a:rPr lang="en-US" dirty="0" smtClean="0"/>
              <a:t>Tunnel</a:t>
            </a:r>
            <a:r>
              <a:rPr lang="en-US" dirty="0" smtClean="0"/>
              <a:t>/alcoves spec’d for 3 stacked rings.</a:t>
            </a:r>
          </a:p>
          <a:p>
            <a:pPr lvl="1"/>
            <a:endParaRPr lang="en-US" dirty="0"/>
          </a:p>
          <a:p>
            <a:r>
              <a:rPr lang="en-US" dirty="0" smtClean="0"/>
              <a:t>HLRF</a:t>
            </a:r>
          </a:p>
          <a:p>
            <a:pPr lvl="1"/>
            <a:r>
              <a:rPr lang="en-US" dirty="0" smtClean="0"/>
              <a:t>Add klystrons/modulators/power supplies</a:t>
            </a:r>
          </a:p>
          <a:p>
            <a:pPr lvl="1"/>
            <a:r>
              <a:rPr lang="en-US" dirty="0" smtClean="0"/>
              <a:t>Scenarios for CFS support</a:t>
            </a:r>
          </a:p>
          <a:p>
            <a:pPr lvl="2"/>
            <a:r>
              <a:rPr lang="en-US" dirty="0" smtClean="0"/>
              <a:t>what must we invest in up-front to support this</a:t>
            </a:r>
          </a:p>
          <a:p>
            <a:pPr lvl="2"/>
            <a:endParaRPr lang="en-US" dirty="0"/>
          </a:p>
          <a:p>
            <a:r>
              <a:rPr lang="en-US" dirty="0" smtClean="0"/>
              <a:t>Complete studies left for TDP-2</a:t>
            </a:r>
          </a:p>
          <a:p>
            <a:pPr lvl="1"/>
            <a:r>
              <a:rPr lang="en-US" dirty="0" smtClean="0"/>
              <a:t>but qualitatively, scenarios need to be discussed at BAW-2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1775682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Low </a:t>
            </a:r>
            <a:r>
              <a:rPr lang="en-US" dirty="0" err="1" smtClean="0"/>
              <a:t>Ecm</a:t>
            </a:r>
            <a:r>
              <a:rPr lang="en-US" dirty="0" smtClean="0"/>
              <a:t> Running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163099"/>
            <a:ext cx="7772400" cy="5053999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Four additional </a:t>
            </a:r>
            <a:r>
              <a:rPr lang="en-US" dirty="0" err="1" smtClean="0"/>
              <a:t>Ecm</a:t>
            </a:r>
            <a:r>
              <a:rPr lang="en-US" dirty="0" smtClean="0"/>
              <a:t> points of interest agreed-upon:</a:t>
            </a:r>
          </a:p>
          <a:p>
            <a:pPr lvl="1"/>
            <a:r>
              <a:rPr lang="en-US" dirty="0" err="1" smtClean="0"/>
              <a:t>Ecm</a:t>
            </a:r>
            <a:r>
              <a:rPr lang="en-US" dirty="0" smtClean="0"/>
              <a:t>		e- linac mode</a:t>
            </a:r>
          </a:p>
          <a:p>
            <a:pPr lvl="1"/>
            <a:r>
              <a:rPr lang="en-US" dirty="0" smtClean="0"/>
              <a:t>350 </a:t>
            </a:r>
            <a:r>
              <a:rPr lang="en-US" dirty="0" err="1" smtClean="0"/>
              <a:t>GeV</a:t>
            </a:r>
            <a:r>
              <a:rPr lang="en-US" dirty="0"/>
              <a:t>	</a:t>
            </a:r>
            <a:r>
              <a:rPr lang="en-US" dirty="0" smtClean="0"/>
              <a:t>5Hz (normal)		</a:t>
            </a:r>
          </a:p>
          <a:p>
            <a:pPr lvl="1"/>
            <a:r>
              <a:rPr lang="en-US" dirty="0" smtClean="0">
                <a:solidFill>
                  <a:srgbClr val="0000FF"/>
                </a:solidFill>
              </a:rPr>
              <a:t>250 </a:t>
            </a:r>
            <a:r>
              <a:rPr lang="en-US" dirty="0" err="1" smtClean="0">
                <a:solidFill>
                  <a:srgbClr val="0000FF"/>
                </a:solidFill>
              </a:rPr>
              <a:t>GeV</a:t>
            </a:r>
            <a:r>
              <a:rPr lang="en-US" dirty="0" smtClean="0">
                <a:solidFill>
                  <a:srgbClr val="0000FF"/>
                </a:solidFill>
              </a:rPr>
              <a:t>	10Hz (alternate pulse 150/125)</a:t>
            </a:r>
          </a:p>
          <a:p>
            <a:pPr lvl="1"/>
            <a:r>
              <a:rPr lang="en-US" dirty="0" smtClean="0">
                <a:solidFill>
                  <a:srgbClr val="0000FF"/>
                </a:solidFill>
              </a:rPr>
              <a:t>230 </a:t>
            </a:r>
            <a:r>
              <a:rPr lang="en-US" dirty="0" err="1" smtClean="0">
                <a:solidFill>
                  <a:srgbClr val="0000FF"/>
                </a:solidFill>
              </a:rPr>
              <a:t>GeV</a:t>
            </a:r>
            <a:r>
              <a:rPr lang="en-US" dirty="0" smtClean="0">
                <a:solidFill>
                  <a:srgbClr val="0000FF"/>
                </a:solidFill>
              </a:rPr>
              <a:t>	</a:t>
            </a:r>
            <a:r>
              <a:rPr lang="en-US" dirty="0">
                <a:solidFill>
                  <a:srgbClr val="0000FF"/>
                </a:solidFill>
              </a:rPr>
              <a:t>10Hz (alternate </a:t>
            </a:r>
            <a:r>
              <a:rPr lang="en-US" dirty="0" smtClean="0">
                <a:solidFill>
                  <a:srgbClr val="0000FF"/>
                </a:solidFill>
              </a:rPr>
              <a:t>pulse 150/115)</a:t>
            </a:r>
            <a:endParaRPr lang="en-US" dirty="0">
              <a:solidFill>
                <a:srgbClr val="0000FF"/>
              </a:solidFill>
            </a:endParaRPr>
          </a:p>
          <a:p>
            <a:pPr lvl="1"/>
            <a:r>
              <a:rPr lang="en-US" dirty="0" smtClean="0">
                <a:solidFill>
                  <a:srgbClr val="0000FF"/>
                </a:solidFill>
              </a:rPr>
              <a:t>200 </a:t>
            </a:r>
            <a:r>
              <a:rPr lang="en-US" dirty="0" err="1" smtClean="0">
                <a:solidFill>
                  <a:srgbClr val="0000FF"/>
                </a:solidFill>
              </a:rPr>
              <a:t>GeV</a:t>
            </a:r>
            <a:r>
              <a:rPr lang="en-US" dirty="0" smtClean="0">
                <a:solidFill>
                  <a:srgbClr val="0000FF"/>
                </a:solidFill>
              </a:rPr>
              <a:t>	</a:t>
            </a:r>
            <a:r>
              <a:rPr lang="en-US" dirty="0">
                <a:solidFill>
                  <a:srgbClr val="0000FF"/>
                </a:solidFill>
              </a:rPr>
              <a:t>10Hz (alternate </a:t>
            </a:r>
            <a:r>
              <a:rPr lang="en-US" dirty="0" smtClean="0">
                <a:solidFill>
                  <a:srgbClr val="0000FF"/>
                </a:solidFill>
              </a:rPr>
              <a:t>pulse 150/100)</a:t>
            </a:r>
          </a:p>
          <a:p>
            <a:pPr lvl="1"/>
            <a:endParaRPr lang="en-US" dirty="0" smtClean="0">
              <a:solidFill>
                <a:srgbClr val="0000FF"/>
              </a:solidFill>
            </a:endParaRPr>
          </a:p>
          <a:p>
            <a:r>
              <a:rPr lang="en-US" dirty="0" smtClean="0"/>
              <a:t>For 10Hz operation, consider incremental requirements/cost </a:t>
            </a:r>
            <a:r>
              <a:rPr lang="en-US" dirty="0" err="1" smtClean="0"/>
              <a:t>wrt</a:t>
            </a:r>
            <a:r>
              <a:rPr lang="en-US" dirty="0" smtClean="0"/>
              <a:t> 500 </a:t>
            </a:r>
            <a:r>
              <a:rPr lang="en-US" dirty="0" err="1" smtClean="0"/>
              <a:t>GeV</a:t>
            </a:r>
            <a:r>
              <a:rPr lang="en-US" dirty="0" smtClean="0"/>
              <a:t> low-p parameters (slide 3)</a:t>
            </a:r>
          </a:p>
          <a:p>
            <a:endParaRPr lang="en-US" dirty="0" smtClean="0"/>
          </a:p>
          <a:p>
            <a:r>
              <a:rPr lang="en-US" dirty="0" smtClean="0"/>
              <a:t>Main Linac:</a:t>
            </a:r>
          </a:p>
          <a:p>
            <a:pPr lvl="1"/>
            <a:r>
              <a:rPr lang="en-US" dirty="0" smtClean="0"/>
              <a:t>Uniformly reduced ML gradient (scaled)</a:t>
            </a:r>
          </a:p>
          <a:p>
            <a:pPr lvl="1"/>
            <a:r>
              <a:rPr lang="en-US" dirty="0" smtClean="0"/>
              <a:t>RF pulse length and RF power (AC power) different for KCS(RDR T.O.) and DRFS → CFS requirements!</a:t>
            </a:r>
          </a:p>
          <a:p>
            <a:pPr lvl="1"/>
            <a:r>
              <a:rPr lang="en-US" i="1" dirty="0" smtClean="0"/>
              <a:t>Do we run all cavities at equal gradients?</a:t>
            </a:r>
          </a:p>
          <a:p>
            <a:r>
              <a:rPr lang="en-US" dirty="0" smtClean="0"/>
              <a:t>Damping Ring:</a:t>
            </a:r>
          </a:p>
          <a:p>
            <a:pPr lvl="1"/>
            <a:r>
              <a:rPr lang="en-US" dirty="0" smtClean="0"/>
              <a:t>Reduced damping time 24 → 13 </a:t>
            </a:r>
            <a:r>
              <a:rPr lang="en-US" dirty="0" err="1" smtClean="0"/>
              <a:t>ms</a:t>
            </a:r>
            <a:r>
              <a:rPr lang="en-US" dirty="0" smtClean="0"/>
              <a:t> (18 </a:t>
            </a:r>
            <a:r>
              <a:rPr lang="en-US" dirty="0" err="1" smtClean="0"/>
              <a:t>ms</a:t>
            </a:r>
            <a:r>
              <a:rPr lang="en-US" dirty="0" smtClean="0"/>
              <a:t> for e- ring)</a:t>
            </a:r>
          </a:p>
          <a:p>
            <a:pPr lvl="1"/>
            <a:r>
              <a:rPr lang="en-US" dirty="0" smtClean="0"/>
              <a:t>Increased RF power and wiggler length </a:t>
            </a:r>
            <a:r>
              <a:rPr lang="en-US" dirty="0"/>
              <a:t>→ CFS requirements!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282098"/>
      </p:ext>
    </p:extLst>
  </p:cSld>
  <p:clrMapOvr>
    <a:masterClrMapping/>
  </p:clrMapOvr>
  <p:transition xmlns:p14="http://schemas.microsoft.com/office/powerpoint/2010/main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Considerations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184661"/>
            <a:ext cx="7772400" cy="4987539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BDS (parameters given by A. </a:t>
            </a:r>
            <a:r>
              <a:rPr lang="en-US" dirty="0" err="1" smtClean="0"/>
              <a:t>Seryi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Stronger IP focusing (incl. travelling focus)</a:t>
            </a:r>
          </a:p>
          <a:p>
            <a:pPr lvl="1"/>
            <a:r>
              <a:rPr lang="en-US" dirty="0" smtClean="0"/>
              <a:t>beam-beam issues</a:t>
            </a:r>
          </a:p>
          <a:p>
            <a:pPr lvl="1"/>
            <a:r>
              <a:rPr lang="en-US" dirty="0" smtClean="0"/>
              <a:t>tolerances/stability</a:t>
            </a:r>
          </a:p>
          <a:p>
            <a:pPr lvl="1"/>
            <a:r>
              <a:rPr lang="en-US" dirty="0" smtClean="0"/>
              <a:t>Note: beam dumps remain rated for 1TeV full RDR power.</a:t>
            </a:r>
          </a:p>
          <a:p>
            <a:r>
              <a:rPr lang="en-US" dirty="0" smtClean="0"/>
              <a:t>Consequences from BAW-1</a:t>
            </a:r>
          </a:p>
          <a:p>
            <a:pPr lvl="1"/>
            <a:r>
              <a:rPr lang="en-US" dirty="0" smtClean="0"/>
              <a:t>±20% gradient spread and required RF power overhead</a:t>
            </a:r>
          </a:p>
          <a:p>
            <a:pPr lvl="1"/>
            <a:r>
              <a:rPr lang="en-US" i="1" dirty="0" smtClean="0"/>
              <a:t>Move to zero spread at low </a:t>
            </a:r>
            <a:r>
              <a:rPr lang="en-US" i="1" dirty="0" err="1" smtClean="0"/>
              <a:t>Ecm</a:t>
            </a:r>
            <a:r>
              <a:rPr lang="en-US" i="1" dirty="0" smtClean="0"/>
              <a:t> scenarios?</a:t>
            </a:r>
          </a:p>
          <a:p>
            <a:r>
              <a:rPr lang="en-US" dirty="0" smtClean="0"/>
              <a:t>Other systems</a:t>
            </a:r>
          </a:p>
          <a:p>
            <a:pPr lvl="1"/>
            <a:r>
              <a:rPr lang="en-US" dirty="0" smtClean="0"/>
              <a:t>Bunch compressor: assume nominal 300</a:t>
            </a:r>
            <a:r>
              <a:rPr lang="en-US" dirty="0" smtClean="0">
                <a:latin typeface="Symbol" charset="2"/>
                <a:cs typeface="Symbol" charset="2"/>
              </a:rPr>
              <a:t>m</a:t>
            </a:r>
            <a:r>
              <a:rPr lang="en-US" dirty="0" smtClean="0"/>
              <a:t>m IP bunch</a:t>
            </a:r>
          </a:p>
          <a:p>
            <a:pPr lvl="1"/>
            <a:r>
              <a:rPr lang="en-US" dirty="0" smtClean="0"/>
              <a:t>Electron source: 10Hz issues? 1300/2600 issues?</a:t>
            </a:r>
          </a:p>
          <a:p>
            <a:pPr lvl="1"/>
            <a:r>
              <a:rPr lang="en-US" dirty="0" smtClean="0"/>
              <a:t>Positron source:</a:t>
            </a:r>
          </a:p>
          <a:p>
            <a:pPr lvl="2"/>
            <a:r>
              <a:rPr lang="en-US" dirty="0" smtClean="0"/>
              <a:t>10Hz issues for target/FC ?</a:t>
            </a:r>
          </a:p>
          <a:p>
            <a:pPr lvl="2"/>
            <a:r>
              <a:rPr lang="en-US" dirty="0" smtClean="0"/>
              <a:t>Additional </a:t>
            </a:r>
            <a:r>
              <a:rPr lang="en-US" dirty="0" err="1" smtClean="0"/>
              <a:t>beamlines</a:t>
            </a:r>
            <a:r>
              <a:rPr lang="en-US" dirty="0" smtClean="0"/>
              <a:t> and kicker systems</a:t>
            </a:r>
          </a:p>
          <a:p>
            <a:pPr lvl="2"/>
            <a:r>
              <a:rPr lang="en-US" dirty="0" smtClean="0"/>
              <a:t>…</a:t>
            </a:r>
          </a:p>
          <a:p>
            <a:pPr lvl="1"/>
            <a:r>
              <a:rPr lang="en-US" dirty="0" smtClean="0"/>
              <a:t>LET beam dynamics: alternate pulse operation</a:t>
            </a:r>
          </a:p>
          <a:p>
            <a:pPr lvl="1"/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677331494"/>
      </p:ext>
    </p:extLst>
  </p:cSld>
  <p:clrMapOvr>
    <a:masterClrMapping/>
  </p:clrMapOvr>
  <p:transition xmlns:p14="http://schemas.microsoft.com/office/powerpoint/2010/main">
    <p:fade/>
  </p:transition>
</p:sld>
</file>

<file path=ppt/theme/theme1.xml><?xml version="1.0" encoding="utf-8"?>
<a:theme xmlns:a="http://schemas.openxmlformats.org/drawingml/2006/main" name="Default Theme">
  <a:themeElements>
    <a:clrScheme name="blan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Theme.thmx</Template>
  <TotalTime>269</TotalTime>
  <Words>352</Words>
  <Application>Microsoft Macintosh PowerPoint</Application>
  <PresentationFormat>On-screen Show (4:3)</PresentationFormat>
  <Paragraphs>115</Paragraphs>
  <Slides>5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Default Theme</vt:lpstr>
      <vt:lpstr>Cost &amp; Study Scenarios</vt:lpstr>
      <vt:lpstr>Low Power Parameters</vt:lpstr>
      <vt:lpstr>Discussion on bunch number “restoration”</vt:lpstr>
      <vt:lpstr>Low Ecm Running</vt:lpstr>
      <vt:lpstr>Other Considerations</vt:lpstr>
    </vt:vector>
  </TitlesOfParts>
  <Company>DESY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Ewan’s note #1</dc:title>
  <dc:creator>Nicholas Walker</dc:creator>
  <cp:lastModifiedBy>Nicholas Walker</cp:lastModifiedBy>
  <cp:revision>32</cp:revision>
  <dcterms:created xsi:type="dcterms:W3CDTF">2010-12-03T12:30:00Z</dcterms:created>
  <dcterms:modified xsi:type="dcterms:W3CDTF">2011-01-06T17:46:04Z</dcterms:modified>
</cp:coreProperties>
</file>