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57" r:id="rId3"/>
    <p:sldId id="260" r:id="rId4"/>
    <p:sldId id="261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3633925" cy="936339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618EC-F253-4037-AA2C-C315E9F2BE99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EEFE3-865C-4537-B2D4-B8C0CE8C0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BAW-2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FA6AC-1C77-476A-AB4C-E97F254215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68708"/>
            <a:ext cx="7772400" cy="3017487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accent4"/>
                </a:solidFill>
              </a:rPr>
              <a:t>Positron Source Overview</a:t>
            </a:r>
            <a:br>
              <a:rPr lang="en-US" sz="4800" b="1" dirty="0" smtClean="0">
                <a:solidFill>
                  <a:schemeClr val="accent4"/>
                </a:solidFill>
              </a:rPr>
            </a:br>
            <a:r>
              <a:rPr lang="en-US" sz="4800" b="1" dirty="0" smtClean="0">
                <a:solidFill>
                  <a:schemeClr val="accent4"/>
                </a:solidFill>
              </a:rPr>
              <a:t>and Layouts</a:t>
            </a:r>
            <a:br>
              <a:rPr lang="en-US" sz="4800" b="1" dirty="0" smtClean="0">
                <a:solidFill>
                  <a:schemeClr val="accent4"/>
                </a:solidFill>
              </a:rPr>
            </a:br>
            <a:r>
              <a:rPr lang="en-US" sz="4800" b="1" dirty="0" smtClean="0">
                <a:solidFill>
                  <a:schemeClr val="accent4"/>
                </a:solidFill>
              </a:rPr>
              <a:t/>
            </a:r>
            <a:br>
              <a:rPr lang="en-US" sz="4800" b="1" dirty="0" smtClean="0">
                <a:solidFill>
                  <a:schemeClr val="accent4"/>
                </a:solidFill>
              </a:rPr>
            </a:br>
            <a:r>
              <a:rPr lang="en-US" sz="3200" b="1" dirty="0" smtClean="0">
                <a:solidFill>
                  <a:srgbClr val="00B050"/>
                </a:solidFill>
              </a:rPr>
              <a:t>Outline of presentation for discussion at ADI Meeting, Jan 7</a:t>
            </a:r>
            <a:endParaRPr lang="en-US" sz="48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69073"/>
            <a:ext cx="6400800" cy="2011657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BAW-2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Jan 20, 2011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Ewan Paterson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77A4-A9E2-4148-ACA5-1B091BFB946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BAW-2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25"/>
          </a:xfrm>
        </p:spPr>
        <p:txBody>
          <a:bodyPr/>
          <a:lstStyle/>
          <a:p>
            <a:r>
              <a:rPr lang="en-US" b="1" dirty="0" smtClean="0">
                <a:solidFill>
                  <a:schemeClr val="accent4"/>
                </a:solidFill>
              </a:rPr>
              <a:t>DRAFT OUTLINE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904"/>
            <a:ext cx="8229600" cy="480026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SOURCE REQUIREMENTS        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 2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BASIC RDR DESIGN &amp; PERFORMANCE                  </a:t>
            </a:r>
            <a:r>
              <a:rPr lang="en-US" b="1" dirty="0" smtClean="0">
                <a:solidFill>
                  <a:srgbClr val="FF0000"/>
                </a:solidFill>
              </a:rPr>
              <a:t>3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OMD OPTIONS                           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4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HISTORICAL DEVELOPMENT    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00B050"/>
                </a:solidFill>
              </a:rPr>
              <a:t>    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LOW ENERGY RUNNING and 10Hz OPERATION 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KEEP ALIVE OR AUXILIARY SOURCES                    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WALKTHROUGH OF A 3D LAYOUT OF E+ SOURCE AND  CENTRAL REGION         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13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SOME CONCLUSIONS                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BAW-2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77A4-A9E2-4148-ACA5-1B091BFB946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89487" y="777269"/>
            <a:ext cx="1554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# of slides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1586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Comments on above Outline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1586"/>
            <a:ext cx="8229600" cy="5303462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Design means </a:t>
            </a:r>
            <a:r>
              <a:rPr lang="en-US" b="1" dirty="0" err="1" smtClean="0">
                <a:solidFill>
                  <a:srgbClr val="0070C0"/>
                </a:solidFill>
              </a:rPr>
              <a:t>Undulator</a:t>
            </a:r>
            <a:r>
              <a:rPr lang="en-US" b="1" dirty="0" smtClean="0">
                <a:solidFill>
                  <a:srgbClr val="0070C0"/>
                </a:solidFill>
              </a:rPr>
              <a:t> Based Source. There will be no discussion of alternate sources except AUX/KAS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The 4 slides on OMD is to explain reasons for continuing R&amp;D on FC, although</a:t>
            </a:r>
            <a:r>
              <a:rPr lang="en-US" b="1" dirty="0" smtClean="0">
                <a:solidFill>
                  <a:srgbClr val="FF0000"/>
                </a:solidFill>
              </a:rPr>
              <a:t> QWT is the assumed system for the proposed baseline. </a:t>
            </a:r>
            <a:r>
              <a:rPr lang="en-US" b="1" dirty="0" smtClean="0">
                <a:solidFill>
                  <a:srgbClr val="00B050"/>
                </a:solidFill>
              </a:rPr>
              <a:t>This is the only talk which will mention Flux Concentrator R&amp;D program?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B0F0"/>
                </a:solidFill>
              </a:rPr>
              <a:t>Walkthrough in 3D will emphasize that tunnel layouts and complexity which will be very similar whether the source systems are at mid or end of </a:t>
            </a:r>
            <a:r>
              <a:rPr lang="en-US" b="1" dirty="0" err="1" smtClean="0">
                <a:solidFill>
                  <a:srgbClr val="00B0F0"/>
                </a:solidFill>
              </a:rPr>
              <a:t>linac</a:t>
            </a:r>
            <a:r>
              <a:rPr lang="en-US" b="1" dirty="0" smtClean="0">
                <a:solidFill>
                  <a:srgbClr val="00B0F0"/>
                </a:solidFill>
              </a:rPr>
              <a:t>.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B050"/>
                </a:solidFill>
              </a:rPr>
              <a:t>Conclusions</a:t>
            </a:r>
            <a:r>
              <a:rPr lang="en-US" b="1" dirty="0" smtClean="0">
                <a:solidFill>
                  <a:srgbClr val="7030A0"/>
                </a:solidFill>
              </a:rPr>
              <a:t> :- Delay detail discussions until after the full day of presentations on system performance and 10Hz operation.</a:t>
            </a:r>
          </a:p>
          <a:p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6AC-1C77-476A-AB4C-E97F254215C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Number Placeholder 3"/>
          <p:cNvSpPr txBox="1">
            <a:spLocks noGrp="1"/>
          </p:cNvSpPr>
          <p:nvPr/>
        </p:nvSpPr>
        <p:spPr bwMode="auto">
          <a:xfrm>
            <a:off x="6858000" y="6492875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/>
            <a:fld id="{85E60B2A-AD6A-4B9F-9BAC-293B99BE27C5}" type="slidenum">
              <a:rPr lang="en-US" sz="1000">
                <a:solidFill>
                  <a:srgbClr val="BFBFBF"/>
                </a:solidFill>
                <a:latin typeface="Calibri" pitchFamily="34" charset="0"/>
              </a:rPr>
              <a:pPr algn="r"/>
              <a:t>4</a:t>
            </a:fld>
            <a:endParaRPr lang="en-US" sz="1000" dirty="0">
              <a:solidFill>
                <a:srgbClr val="BFBFBF"/>
              </a:solidFill>
              <a:latin typeface="Calibri" pitchFamily="34" charset="0"/>
            </a:endParaRPr>
          </a:p>
        </p:txBody>
      </p:sp>
      <p:sp>
        <p:nvSpPr>
          <p:cNvPr id="15363" name="Rectangle 6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7030A0"/>
                </a:solidFill>
              </a:rPr>
              <a:t>Yield and polarization with different drive beam energies.</a:t>
            </a:r>
          </a:p>
        </p:txBody>
      </p:sp>
      <p:pic>
        <p:nvPicPr>
          <p:cNvPr id="15364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28800"/>
            <a:ext cx="5878513" cy="4267200"/>
          </a:xfr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943600" y="3962400"/>
          <a:ext cx="3048000" cy="1830072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Drive beam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Yield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Polarization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50GeV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0.0041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0.403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100GeV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0.3138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0.373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150GeV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1.572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0.314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200GeV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3.298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0.265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250GeV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4.898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0.221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160" name="Group 64"/>
          <p:cNvGraphicFramePr>
            <a:graphicFrameLocks noGrp="1"/>
          </p:cNvGraphicFramePr>
          <p:nvPr/>
        </p:nvGraphicFramePr>
        <p:xfrm>
          <a:off x="6019800" y="1981200"/>
          <a:ext cx="2971800" cy="2011680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  <a:gridCol w="990600"/>
              </a:tblGrid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Drive beam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Energy lost per 100m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Energy lost for 1.5 yield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50GeV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~225MeV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100GeV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~900MeV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~9.9GeV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150GeV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~2GeV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~4.6GeV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200GeV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~3.6GeV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~3.7GeV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250GeV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~5.6GeV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~3.96GeV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B574-8460-4863-ADFC-B4E028801C08}" type="datetime1">
              <a:rPr lang="en-US" smtClean="0"/>
              <a:pPr/>
              <a:t>1/6/2011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77A4-A9E2-4148-ACA5-1B091BFB946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BAW-2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83658" y="1051586"/>
            <a:ext cx="219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Needs  correction ??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or omit tables ?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70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Some conclusions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26"/>
            <a:ext cx="8229600" cy="49831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B0F0"/>
                </a:solidFill>
              </a:rPr>
              <a:t>A final evaluation of having the e+ source systems at the end of the electron </a:t>
            </a:r>
            <a:r>
              <a:rPr lang="en-US" b="1" dirty="0" err="1" smtClean="0">
                <a:solidFill>
                  <a:srgbClr val="00B0F0"/>
                </a:solidFill>
              </a:rPr>
              <a:t>linac</a:t>
            </a:r>
            <a:r>
              <a:rPr lang="en-US" b="1" dirty="0" smtClean="0">
                <a:solidFill>
                  <a:srgbClr val="00B0F0"/>
                </a:solidFill>
              </a:rPr>
              <a:t> and 10Hz operation at low energies, should wait until after the upcoming presentations of impacts on CF&amp;S, Technical Systems and Cost.</a:t>
            </a:r>
          </a:p>
          <a:p>
            <a:pPr>
              <a:buNone/>
            </a:pPr>
            <a:r>
              <a:rPr lang="en-US" dirty="0" smtClean="0"/>
              <a:t>     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HOWEVER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It looks attractive as a new Baseline for the continuing engineering studies on the technical design and TDR, and for studies of site specific designs including optimization of tunnel cross sections, alcoves and vaults.</a:t>
            </a:r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BAW-2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77A4-A9E2-4148-ACA5-1B091BFB946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335</Words>
  <Application>Microsoft Office PowerPoint</Application>
  <PresentationFormat>On-screen Show (4:3)</PresentationFormat>
  <Paragraphs>81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Positron Source Overview and Layouts  Outline of presentation for discussion at ADI Meeting, Jan 7</vt:lpstr>
      <vt:lpstr>DRAFT OUTLINE</vt:lpstr>
      <vt:lpstr>Comments on above Outline</vt:lpstr>
      <vt:lpstr>Yield and polarization with different drive beam energies.</vt:lpstr>
      <vt:lpstr>Some conclusions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ADI Meeting Jan 7</dc:title>
  <dc:creator>Ewan Paterson</dc:creator>
  <cp:lastModifiedBy>Ewan Paterson</cp:lastModifiedBy>
  <cp:revision>25</cp:revision>
  <dcterms:created xsi:type="dcterms:W3CDTF">2011-01-03T21:31:05Z</dcterms:created>
  <dcterms:modified xsi:type="dcterms:W3CDTF">2011-01-06T19:52:50Z</dcterms:modified>
</cp:coreProperties>
</file>