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8" r:id="rId2"/>
    <p:sldId id="269" r:id="rId3"/>
    <p:sldId id="270" r:id="rId4"/>
    <p:sldId id="271" r:id="rId5"/>
    <p:sldId id="272" r:id="rId6"/>
    <p:sldId id="288" r:id="rId7"/>
    <p:sldId id="289" r:id="rId8"/>
    <p:sldId id="283" r:id="rId9"/>
    <p:sldId id="279" r:id="rId10"/>
    <p:sldId id="282" r:id="rId11"/>
    <p:sldId id="258" r:id="rId12"/>
    <p:sldId id="260" r:id="rId13"/>
    <p:sldId id="287" r:id="rId14"/>
    <p:sldId id="274" r:id="rId15"/>
    <p:sldId id="284" r:id="rId16"/>
    <p:sldId id="277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5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86975A84-9644-451A-A9A9-439B95F92E5E}" type="datetimeFigureOut">
              <a:rPr lang="en-US"/>
              <a:pPr/>
              <a:t>1/8/2011</a:t>
            </a:fld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pitchFamily="34" charset="0"/>
              </a:defRPr>
            </a:lvl1pPr>
          </a:lstStyle>
          <a:p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itchFamily="34" charset="0"/>
              </a:defRPr>
            </a:lvl1pPr>
          </a:lstStyle>
          <a:p>
            <a:fld id="{F5AA6AB9-A66D-459B-A6D7-87592E6DD3D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8C1375-2D05-402A-BABF-AD77F2D49A50}" type="datetimeFigureOut">
              <a:rPr lang="en-US"/>
              <a:pPr>
                <a:defRPr/>
              </a:pPr>
              <a:t>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A92CDD-8B94-4AFB-B121-2BC966AB7D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D50D-F736-4982-9EBF-7B3E808C77BD}" type="datetimeFigureOut">
              <a:rPr lang="en-US"/>
              <a:pPr>
                <a:defRPr/>
              </a:pPr>
              <a:t>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75F36-6F43-40A1-B2EC-41BD7E3EF8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20AE5-C1AA-4AC3-A370-A7C64E4B5223}" type="datetimeFigureOut">
              <a:rPr lang="en-US"/>
              <a:pPr>
                <a:defRPr/>
              </a:pPr>
              <a:t>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3FA69-9D82-4282-9E6B-B95B4AC3B1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6CA5BA-0E4A-4089-9A30-18344AC4320D}" type="datetimeFigureOut">
              <a:rPr lang="en-US"/>
              <a:pPr>
                <a:defRPr/>
              </a:pPr>
              <a:t>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6F7E77-56AA-4231-858F-33F127D43B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E507CF-FE6A-48B0-BC5B-2569B7597479}" type="datetimeFigureOut">
              <a:rPr lang="en-US"/>
              <a:pPr>
                <a:defRPr/>
              </a:pPr>
              <a:t>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CA846-34DA-44BD-B670-B4D4E73A11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3A421E-72F5-414B-8B20-2B5E36EFF953}" type="datetimeFigureOut">
              <a:rPr lang="en-US"/>
              <a:pPr>
                <a:defRPr/>
              </a:pPr>
              <a:t>1/8/2011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987943-C9CE-49C8-82F8-63A8A8D6E6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C0C5F0-2268-438D-A0F0-5C876F2A0626}" type="datetimeFigureOut">
              <a:rPr lang="en-US"/>
              <a:pPr>
                <a:defRPr/>
              </a:pPr>
              <a:t>1/8/2011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18129C-31D3-46F5-9D45-2A2B8A2416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3350D-7290-4350-ABD0-D03146D7B940}" type="datetimeFigureOut">
              <a:rPr lang="en-US"/>
              <a:pPr>
                <a:defRPr/>
              </a:pPr>
              <a:t>1/8/2011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8AF2D-5EEB-4B44-B657-C20E9365D97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FFAD3-3475-4E8D-A94E-32AFA42B240D}" type="datetimeFigureOut">
              <a:rPr lang="en-US"/>
              <a:pPr>
                <a:defRPr/>
              </a:pPr>
              <a:t>1/8/2011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0B645-0808-4F96-9796-17398A7F78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2B4B1E-0A7C-41CF-9B4C-423B4EF5BD75}" type="datetimeFigureOut">
              <a:rPr lang="en-US"/>
              <a:pPr>
                <a:defRPr/>
              </a:pPr>
              <a:t>1/8/2011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4E6A1-7FC8-4FAB-8C38-5C95FC4B60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6962E-D616-46D8-BFA6-C33F8EACDEF1}" type="datetimeFigureOut">
              <a:rPr lang="en-US"/>
              <a:pPr>
                <a:defRPr/>
              </a:pPr>
              <a:t>1/8/2011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5239D8-8AE5-4481-98BE-065DEE0ADD2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E2D2E22-9920-4546-B753-ACF56759987A}" type="datetimeFigureOut">
              <a:rPr lang="en-US"/>
              <a:pPr>
                <a:defRPr/>
              </a:pPr>
              <a:t>1/8/2011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B6DEA10-036C-4D76-97CD-6525E698BC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oleObject" Target="../embeddings/oleObject4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10.wmf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1.png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0"/>
            <a:ext cx="8610600" cy="6148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702" name="Text Box 6"/>
          <p:cNvSpPr txBox="1">
            <a:spLocks noChangeArrowheads="1"/>
          </p:cNvSpPr>
          <p:nvPr/>
        </p:nvSpPr>
        <p:spPr bwMode="auto">
          <a:xfrm>
            <a:off x="3924300" y="47625"/>
            <a:ext cx="399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(CERN EDMS Document N.1099646)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plat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3688" y="115888"/>
            <a:ext cx="4668837" cy="3792537"/>
          </a:xfrm>
          <a:prstGeom prst="rect">
            <a:avLst/>
          </a:prstGeom>
          <a:noFill/>
        </p:spPr>
      </p:pic>
      <p:pic>
        <p:nvPicPr>
          <p:cNvPr id="44035" name="Picture 3" descr="plat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81375" y="3949700"/>
            <a:ext cx="3033713" cy="2465388"/>
          </a:xfrm>
          <a:prstGeom prst="rect">
            <a:avLst/>
          </a:prstGeom>
          <a:noFill/>
        </p:spPr>
      </p:pic>
      <p:pic>
        <p:nvPicPr>
          <p:cNvPr id="44036" name="Picture 4" descr="plat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7000" y="3990975"/>
            <a:ext cx="2971800" cy="2414588"/>
          </a:xfrm>
          <a:prstGeom prst="rect">
            <a:avLst/>
          </a:prstGeom>
          <a:noFill/>
        </p:spPr>
      </p:pic>
      <p:sp>
        <p:nvSpPr>
          <p:cNvPr id="44037" name="Line 5"/>
          <p:cNvSpPr>
            <a:spLocks noChangeShapeType="1"/>
          </p:cNvSpPr>
          <p:nvPr/>
        </p:nvSpPr>
        <p:spPr bwMode="auto">
          <a:xfrm>
            <a:off x="612775" y="2273300"/>
            <a:ext cx="1339850" cy="568325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38" name="Line 6"/>
          <p:cNvSpPr>
            <a:spLocks noChangeShapeType="1"/>
          </p:cNvSpPr>
          <p:nvPr/>
        </p:nvSpPr>
        <p:spPr bwMode="auto">
          <a:xfrm flipV="1">
            <a:off x="2257425" y="2081213"/>
            <a:ext cx="2147888" cy="781050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39" name="Text Box 7"/>
          <p:cNvSpPr txBox="1">
            <a:spLocks noChangeArrowheads="1"/>
          </p:cNvSpPr>
          <p:nvPr/>
        </p:nvSpPr>
        <p:spPr bwMode="auto">
          <a:xfrm>
            <a:off x="3133725" y="2459038"/>
            <a:ext cx="8524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20 m</a:t>
            </a:r>
          </a:p>
        </p:txBody>
      </p:sp>
      <p:sp>
        <p:nvSpPr>
          <p:cNvPr id="44040" name="Text Box 8"/>
          <p:cNvSpPr txBox="1">
            <a:spLocks noChangeArrowheads="1"/>
          </p:cNvSpPr>
          <p:nvPr/>
        </p:nvSpPr>
        <p:spPr bwMode="auto">
          <a:xfrm>
            <a:off x="782638" y="2559050"/>
            <a:ext cx="8524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18 m</a:t>
            </a:r>
          </a:p>
        </p:txBody>
      </p:sp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420688" y="1414463"/>
            <a:ext cx="8524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2 m</a:t>
            </a:r>
          </a:p>
        </p:txBody>
      </p:sp>
      <p:sp>
        <p:nvSpPr>
          <p:cNvPr id="44042" name="Line 10"/>
          <p:cNvSpPr>
            <a:spLocks noChangeShapeType="1"/>
          </p:cNvSpPr>
          <p:nvPr/>
        </p:nvSpPr>
        <p:spPr bwMode="auto">
          <a:xfrm>
            <a:off x="631825" y="1774825"/>
            <a:ext cx="7938" cy="417513"/>
          </a:xfrm>
          <a:prstGeom prst="line">
            <a:avLst/>
          </a:prstGeom>
          <a:noFill/>
          <a:ln w="9525">
            <a:solidFill>
              <a:srgbClr val="FFFF00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815975" y="3106738"/>
            <a:ext cx="3435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Reinforced concrete Slab</a:t>
            </a:r>
          </a:p>
        </p:txBody>
      </p:sp>
      <p:pic>
        <p:nvPicPr>
          <p:cNvPr id="44044" name="Image 7" descr="bottom iso view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18100" y="176213"/>
            <a:ext cx="3375025" cy="357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5" name="ZoneTexte 9"/>
          <p:cNvSpPr txBox="1">
            <a:spLocks noChangeArrowheads="1"/>
          </p:cNvSpPr>
          <p:nvPr/>
        </p:nvSpPr>
        <p:spPr bwMode="auto">
          <a:xfrm>
            <a:off x="5216525" y="3160713"/>
            <a:ext cx="32829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>
                <a:latin typeface="Helvetica" pitchFamily="34" charset="0"/>
                <a:ea typeface="ＭＳ Ｐゴシック" pitchFamily="34" charset="-128"/>
                <a:cs typeface="Arial" charset="0"/>
              </a:rPr>
              <a:t>Four support lines for 4’000 tons each</a:t>
            </a:r>
          </a:p>
        </p:txBody>
      </p:sp>
      <p:pic>
        <p:nvPicPr>
          <p:cNvPr id="44046" name="Image 5" descr="eps.tiff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67475" y="3894138"/>
            <a:ext cx="2676525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47" name="ZoneTexte 9"/>
          <p:cNvSpPr txBox="1">
            <a:spLocks noChangeArrowheads="1"/>
          </p:cNvSpPr>
          <p:nvPr/>
        </p:nvSpPr>
        <p:spPr bwMode="auto">
          <a:xfrm>
            <a:off x="6623050" y="6065838"/>
            <a:ext cx="23145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/>
            <a:r>
              <a:rPr lang="en-US" sz="1400">
                <a:latin typeface="Helvetica" pitchFamily="34" charset="0"/>
                <a:ea typeface="ＭＳ Ｐゴシック" pitchFamily="34" charset="-128"/>
                <a:cs typeface="Arial" charset="0"/>
              </a:rPr>
              <a:t>10kt Anti-seismic supports</a:t>
            </a:r>
          </a:p>
        </p:txBody>
      </p:sp>
      <p:sp>
        <p:nvSpPr>
          <p:cNvPr id="44048" name="Text Box 16"/>
          <p:cNvSpPr txBox="1">
            <a:spLocks noChangeArrowheads="1"/>
          </p:cNvSpPr>
          <p:nvPr/>
        </p:nvSpPr>
        <p:spPr bwMode="auto">
          <a:xfrm>
            <a:off x="107950" y="5648325"/>
            <a:ext cx="28940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Steel plate 30 mm at the bottom</a:t>
            </a:r>
          </a:p>
        </p:txBody>
      </p:sp>
      <p:sp>
        <p:nvSpPr>
          <p:cNvPr id="44049" name="Rectangle 17"/>
          <p:cNvSpPr>
            <a:spLocks noChangeArrowheads="1"/>
          </p:cNvSpPr>
          <p:nvPr/>
        </p:nvSpPr>
        <p:spPr bwMode="auto">
          <a:xfrm>
            <a:off x="3570288" y="5713413"/>
            <a:ext cx="22748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Steel re-bars 16mm</a:t>
            </a:r>
            <a:r>
              <a:rPr lang="en-US" baseline="30000">
                <a:solidFill>
                  <a:srgbClr val="FFFF00"/>
                </a:solidFill>
              </a:rPr>
              <a:t>2</a:t>
            </a:r>
          </a:p>
        </p:txBody>
      </p:sp>
      <p:sp>
        <p:nvSpPr>
          <p:cNvPr id="44050" name="Text Box 18"/>
          <p:cNvSpPr txBox="1">
            <a:spLocks noChangeArrowheads="1"/>
          </p:cNvSpPr>
          <p:nvPr/>
        </p:nvSpPr>
        <p:spPr bwMode="auto">
          <a:xfrm>
            <a:off x="1279525" y="390525"/>
            <a:ext cx="2476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solidFill>
                  <a:srgbClr val="FFFF00"/>
                </a:solidFill>
              </a:rPr>
              <a:t>Total mass 1800 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/>
          <p:cNvPicPr>
            <a:picLocks noChangeAspect="1" noChangeArrowheads="1"/>
          </p:cNvPicPr>
          <p:nvPr/>
        </p:nvPicPr>
        <p:blipFill>
          <a:blip r:embed="rId2" cstate="print"/>
          <a:srcRect t="3778" b="69768"/>
          <a:stretch>
            <a:fillRect/>
          </a:stretch>
        </p:blipFill>
        <p:spPr bwMode="auto">
          <a:xfrm>
            <a:off x="1017588" y="476250"/>
            <a:ext cx="7108825" cy="10085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6"/>
          <p:cNvSpPr txBox="1">
            <a:spLocks noChangeArrowheads="1"/>
          </p:cNvSpPr>
          <p:nvPr/>
        </p:nvSpPr>
        <p:spPr bwMode="auto">
          <a:xfrm>
            <a:off x="1042988" y="1557338"/>
            <a:ext cx="2808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CMS Platform (as built)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rot="5400000">
            <a:off x="683419" y="908844"/>
            <a:ext cx="720725" cy="1587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5" name="TextBox 9"/>
          <p:cNvSpPr txBox="1">
            <a:spLocks noChangeArrowheads="1"/>
          </p:cNvSpPr>
          <p:nvPr/>
        </p:nvSpPr>
        <p:spPr bwMode="auto">
          <a:xfrm>
            <a:off x="323850" y="692150"/>
            <a:ext cx="7191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2200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1547813" y="476250"/>
            <a:ext cx="5903912" cy="158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67" name="TextBox 13"/>
          <p:cNvSpPr txBox="1">
            <a:spLocks noChangeArrowheads="1"/>
          </p:cNvSpPr>
          <p:nvPr/>
        </p:nvSpPr>
        <p:spPr bwMode="auto">
          <a:xfrm>
            <a:off x="3779838" y="115888"/>
            <a:ext cx="14398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>
                <a:latin typeface="Calibri" pitchFamily="34" charset="0"/>
              </a:rPr>
              <a:t>20.5 m</a:t>
            </a:r>
          </a:p>
        </p:txBody>
      </p:sp>
      <p:pic>
        <p:nvPicPr>
          <p:cNvPr id="15369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2133600"/>
            <a:ext cx="2838450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0" name="Picture 5"/>
          <p:cNvPicPr>
            <a:picLocks noChangeAspect="1" noChangeArrowheads="1"/>
          </p:cNvPicPr>
          <p:nvPr/>
        </p:nvPicPr>
        <p:blipFill>
          <a:blip r:embed="rId4" cstate="print"/>
          <a:srcRect r="49879"/>
          <a:stretch>
            <a:fillRect/>
          </a:stretch>
        </p:blipFill>
        <p:spPr bwMode="auto">
          <a:xfrm>
            <a:off x="179388" y="4797425"/>
            <a:ext cx="1728787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71" name="TextBox 28"/>
          <p:cNvSpPr txBox="1">
            <a:spLocks noChangeArrowheads="1"/>
          </p:cNvSpPr>
          <p:nvPr/>
        </p:nvSpPr>
        <p:spPr bwMode="auto">
          <a:xfrm>
            <a:off x="2319338" y="4932363"/>
            <a:ext cx="3024187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200">
                <a:latin typeface="Calibri" pitchFamily="34" charset="0"/>
              </a:rPr>
              <a:t>Iron re-bars (equivalent th. 25 mm)</a:t>
            </a:r>
          </a:p>
        </p:txBody>
      </p:sp>
      <p:sp>
        <p:nvSpPr>
          <p:cNvPr id="15372" name="Rectangle 29"/>
          <p:cNvSpPr>
            <a:spLocks noChangeArrowheads="1"/>
          </p:cNvSpPr>
          <p:nvPr/>
        </p:nvSpPr>
        <p:spPr bwMode="auto">
          <a:xfrm>
            <a:off x="2103438" y="6011863"/>
            <a:ext cx="236220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Iron re-bars (equivalent th. 25 mm)</a:t>
            </a:r>
          </a:p>
        </p:txBody>
      </p:sp>
      <p:sp>
        <p:nvSpPr>
          <p:cNvPr id="15373" name="Rectangle 30"/>
          <p:cNvSpPr>
            <a:spLocks noChangeArrowheads="1"/>
          </p:cNvSpPr>
          <p:nvPr/>
        </p:nvSpPr>
        <p:spPr bwMode="auto">
          <a:xfrm>
            <a:off x="2535238" y="5435600"/>
            <a:ext cx="14097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latin typeface="Calibri" pitchFamily="34" charset="0"/>
              </a:rPr>
              <a:t>Concrete, 2150 mm</a:t>
            </a:r>
          </a:p>
        </p:txBody>
      </p:sp>
      <p:cxnSp>
        <p:nvCxnSpPr>
          <p:cNvPr id="32" name="Straight Arrow Connector 31"/>
          <p:cNvCxnSpPr>
            <a:stCxn id="15371" idx="1"/>
          </p:cNvCxnSpPr>
          <p:nvPr/>
        </p:nvCxnSpPr>
        <p:spPr>
          <a:xfrm rot="10800000" flipV="1">
            <a:off x="1816100" y="5070475"/>
            <a:ext cx="503238" cy="2936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5372" idx="1"/>
          </p:cNvCxnSpPr>
          <p:nvPr/>
        </p:nvCxnSpPr>
        <p:spPr>
          <a:xfrm rot="10800000">
            <a:off x="1816100" y="5827713"/>
            <a:ext cx="287338" cy="3222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15373" idx="1"/>
          </p:cNvCxnSpPr>
          <p:nvPr/>
        </p:nvCxnSpPr>
        <p:spPr>
          <a:xfrm rot="10800000">
            <a:off x="1816100" y="5537200"/>
            <a:ext cx="719138" cy="3651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77" name="TextBox 35"/>
          <p:cNvSpPr txBox="1">
            <a:spLocks noChangeArrowheads="1"/>
          </p:cNvSpPr>
          <p:nvPr/>
        </p:nvSpPr>
        <p:spPr bwMode="auto">
          <a:xfrm>
            <a:off x="2195513" y="6381750"/>
            <a:ext cx="18724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alibri" pitchFamily="34" charset="0"/>
              </a:rPr>
              <a:t>Total </a:t>
            </a:r>
            <a:r>
              <a:rPr lang="en-US" dirty="0" smtClean="0">
                <a:latin typeface="Calibri" pitchFamily="34" charset="0"/>
              </a:rPr>
              <a:t>thick. </a:t>
            </a:r>
            <a:r>
              <a:rPr lang="en-US" dirty="0">
                <a:latin typeface="Calibri" pitchFamily="34" charset="0"/>
              </a:rPr>
              <a:t>2.2 </a:t>
            </a:r>
            <a:r>
              <a:rPr lang="en-US" dirty="0" err="1">
                <a:latin typeface="Calibri" pitchFamily="34" charset="0"/>
              </a:rPr>
              <a:t>m</a:t>
            </a:r>
            <a:endParaRPr lang="en-US" dirty="0">
              <a:latin typeface="Calibri" pitchFamily="34" charset="0"/>
            </a:endParaRPr>
          </a:p>
        </p:txBody>
      </p:sp>
      <p:pic>
        <p:nvPicPr>
          <p:cNvPr id="1537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23928" y="1196752"/>
            <a:ext cx="4418013" cy="259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4067944" y="3717032"/>
            <a:ext cx="4392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Plate Model: zero thickness with bending stiffness around the middle plane</a:t>
            </a:r>
            <a:endParaRPr lang="en-US" dirty="0"/>
          </a:p>
        </p:txBody>
      </p:sp>
      <p:pic>
        <p:nvPicPr>
          <p:cNvPr id="69634" name="Picture 2" descr="C:\ANSYS TEMP\PLATFORM\mesh.bmp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4048" y="4293096"/>
            <a:ext cx="3168352" cy="2435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755650" y="115888"/>
            <a:ext cx="741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dirty="0" err="1" smtClean="0">
                <a:latin typeface="Calibri" pitchFamily="34" charset="0"/>
              </a:rPr>
              <a:t>Bencmark</a:t>
            </a:r>
            <a:r>
              <a:rPr lang="en-US" sz="2400" dirty="0" smtClean="0">
                <a:latin typeface="Calibri" pitchFamily="34" charset="0"/>
              </a:rPr>
              <a:t> with static test done </a:t>
            </a:r>
            <a:r>
              <a:rPr lang="en-US" sz="2400" dirty="0">
                <a:latin typeface="Calibri" pitchFamily="34" charset="0"/>
              </a:rPr>
              <a:t>on the platform</a:t>
            </a:r>
          </a:p>
        </p:txBody>
      </p:sp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1854200" y="692150"/>
            <a:ext cx="6678613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</a:rPr>
              <a:t>Dummy load = 2500 tons, </a:t>
            </a:r>
          </a:p>
          <a:p>
            <a:r>
              <a:rPr lang="en-US">
                <a:latin typeface="Calibri" pitchFamily="34" charset="0"/>
              </a:rPr>
              <a:t>Weight of the platform =  1780 tons</a:t>
            </a:r>
          </a:p>
          <a:p>
            <a:r>
              <a:rPr lang="en-US">
                <a:latin typeface="Calibri" pitchFamily="34" charset="0"/>
              </a:rPr>
              <a:t>Max sag at the center = 3.5 mm</a:t>
            </a:r>
          </a:p>
          <a:p>
            <a:endParaRPr lang="en-US">
              <a:latin typeface="Calibri" pitchFamily="34" charset="0"/>
            </a:endParaRPr>
          </a:p>
          <a:p>
            <a:r>
              <a:rPr lang="en-US">
                <a:latin typeface="Calibri" pitchFamily="34" charset="0"/>
              </a:rPr>
              <a:t>N.B. = Platform Simply supported on the edges</a:t>
            </a:r>
          </a:p>
        </p:txBody>
      </p:sp>
      <p:pic>
        <p:nvPicPr>
          <p:cNvPr id="17412" name="Picture 3" descr="stat.bmp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59338" y="2636838"/>
            <a:ext cx="4075112" cy="313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 descr="C:\Documents and Settings\oriunno\Desktop\Picture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781300"/>
            <a:ext cx="4375150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1475607" y="412265"/>
            <a:ext cx="5908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bg1"/>
                </a:solidFill>
              </a:rPr>
              <a:t>Mode 1</a:t>
            </a:r>
          </a:p>
        </p:txBody>
      </p:sp>
      <p:sp>
        <p:nvSpPr>
          <p:cNvPr id="39948" name="Text Box 12"/>
          <p:cNvSpPr txBox="1">
            <a:spLocks noChangeArrowheads="1"/>
          </p:cNvSpPr>
          <p:nvPr/>
        </p:nvSpPr>
        <p:spPr bwMode="auto">
          <a:xfrm>
            <a:off x="6660382" y="2645877"/>
            <a:ext cx="5908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bg1"/>
                </a:solidFill>
              </a:rPr>
              <a:t>Mode 5</a:t>
            </a:r>
          </a:p>
        </p:txBody>
      </p:sp>
      <p:sp>
        <p:nvSpPr>
          <p:cNvPr id="39949" name="Text Box 13"/>
          <p:cNvSpPr txBox="1">
            <a:spLocks noChangeArrowheads="1"/>
          </p:cNvSpPr>
          <p:nvPr/>
        </p:nvSpPr>
        <p:spPr bwMode="auto">
          <a:xfrm>
            <a:off x="6660382" y="334477"/>
            <a:ext cx="5908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bg1"/>
                </a:solidFill>
              </a:rPr>
              <a:t>Mode 4</a:t>
            </a:r>
          </a:p>
        </p:txBody>
      </p:sp>
      <p:sp>
        <p:nvSpPr>
          <p:cNvPr id="39950" name="Text Box 14"/>
          <p:cNvSpPr txBox="1">
            <a:spLocks noChangeArrowheads="1"/>
          </p:cNvSpPr>
          <p:nvPr/>
        </p:nvSpPr>
        <p:spPr bwMode="auto">
          <a:xfrm>
            <a:off x="1404170" y="5020777"/>
            <a:ext cx="5908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bg1"/>
                </a:solidFill>
              </a:rPr>
              <a:t>Mode 3</a:t>
            </a:r>
          </a:p>
        </p:txBody>
      </p:sp>
      <p:sp>
        <p:nvSpPr>
          <p:cNvPr id="39951" name="Text Box 15"/>
          <p:cNvSpPr txBox="1">
            <a:spLocks noChangeArrowheads="1"/>
          </p:cNvSpPr>
          <p:nvPr/>
        </p:nvSpPr>
        <p:spPr bwMode="auto">
          <a:xfrm>
            <a:off x="1404170" y="2717315"/>
            <a:ext cx="590868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600">
                <a:solidFill>
                  <a:schemeClr val="bg1"/>
                </a:solidFill>
              </a:rPr>
              <a:t>Mode 2</a:t>
            </a:r>
          </a:p>
        </p:txBody>
      </p:sp>
      <p:sp>
        <p:nvSpPr>
          <p:cNvPr id="39953" name="Rectangle 17"/>
          <p:cNvSpPr>
            <a:spLocks noChangeArrowheads="1"/>
          </p:cNvSpPr>
          <p:nvPr/>
        </p:nvSpPr>
        <p:spPr bwMode="auto">
          <a:xfrm>
            <a:off x="3573891" y="1844824"/>
            <a:ext cx="1996217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fr-FR" sz="1200" dirty="0"/>
              <a:t>Mode	FREQ   </a:t>
            </a:r>
          </a:p>
          <a:p>
            <a:r>
              <a:rPr lang="fr-FR" sz="1200" dirty="0"/>
              <a:t>     1 	</a:t>
            </a:r>
            <a:r>
              <a:rPr lang="fr-FR" sz="1200" dirty="0" smtClean="0"/>
              <a:t>20.17</a:t>
            </a:r>
            <a:endParaRPr lang="fr-FR" sz="1200" dirty="0"/>
          </a:p>
          <a:p>
            <a:r>
              <a:rPr lang="fr-FR" sz="1200" dirty="0"/>
              <a:t>     2 	</a:t>
            </a:r>
            <a:r>
              <a:rPr lang="fr-FR" sz="1200" dirty="0" smtClean="0"/>
              <a:t>41.12</a:t>
            </a:r>
            <a:endParaRPr lang="fr-FR" sz="1200" dirty="0"/>
          </a:p>
          <a:p>
            <a:r>
              <a:rPr lang="fr-FR" sz="1200" dirty="0"/>
              <a:t>     3 	</a:t>
            </a:r>
            <a:r>
              <a:rPr lang="fr-FR" sz="1200" dirty="0" smtClean="0"/>
              <a:t>53.24</a:t>
            </a:r>
          </a:p>
          <a:p>
            <a:r>
              <a:rPr lang="fr-FR" sz="1200" dirty="0" smtClean="0"/>
              <a:t>     4	72.76</a:t>
            </a:r>
            <a:endParaRPr lang="fr-FR" sz="1200" dirty="0"/>
          </a:p>
          <a:p>
            <a:r>
              <a:rPr lang="fr-FR" sz="1200" dirty="0"/>
              <a:t>     </a:t>
            </a:r>
            <a:r>
              <a:rPr lang="fr-FR" sz="1200" dirty="0" smtClean="0"/>
              <a:t>5</a:t>
            </a:r>
            <a:r>
              <a:rPr lang="fr-FR" sz="1200" dirty="0"/>
              <a:t>	</a:t>
            </a:r>
            <a:r>
              <a:rPr lang="fr-FR" sz="1200" dirty="0" smtClean="0"/>
              <a:t>73.28</a:t>
            </a:r>
            <a:endParaRPr lang="fr-FR" sz="1200" dirty="0"/>
          </a:p>
          <a:p>
            <a:r>
              <a:rPr lang="fr-FR" sz="1200" dirty="0"/>
              <a:t>     </a:t>
            </a:r>
            <a:r>
              <a:rPr lang="fr-FR" sz="1200" dirty="0" smtClean="0"/>
              <a:t>6 </a:t>
            </a:r>
            <a:r>
              <a:rPr lang="fr-FR" sz="1200" dirty="0"/>
              <a:t>	</a:t>
            </a:r>
            <a:r>
              <a:rPr lang="fr-FR" sz="1200" dirty="0" smtClean="0"/>
              <a:t>95.85 </a:t>
            </a:r>
            <a:endParaRPr lang="fr-FR" sz="1200" dirty="0"/>
          </a:p>
          <a:p>
            <a:r>
              <a:rPr lang="fr-FR" sz="1200" dirty="0"/>
              <a:t>     </a:t>
            </a:r>
          </a:p>
          <a:p>
            <a:r>
              <a:rPr lang="fr-FR" sz="1200" dirty="0"/>
              <a:t>     </a:t>
            </a:r>
            <a:endParaRPr lang="en-US" sz="1200" dirty="0"/>
          </a:p>
        </p:txBody>
      </p:sp>
      <p:pic>
        <p:nvPicPr>
          <p:cNvPr id="15" name="Picture 14" descr="plate6mode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40152" y="4509120"/>
            <a:ext cx="2376264" cy="1826798"/>
          </a:xfrm>
          <a:prstGeom prst="rect">
            <a:avLst/>
          </a:prstGeom>
        </p:spPr>
      </p:pic>
      <p:pic>
        <p:nvPicPr>
          <p:cNvPr id="16" name="Picture 15" descr="plate5mode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40152" y="2276872"/>
            <a:ext cx="2376264" cy="1826798"/>
          </a:xfrm>
          <a:prstGeom prst="rect">
            <a:avLst/>
          </a:prstGeom>
        </p:spPr>
      </p:pic>
      <p:pic>
        <p:nvPicPr>
          <p:cNvPr id="17" name="Picture 16" descr="plate4mode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8144" y="260648"/>
            <a:ext cx="2376264" cy="1826798"/>
          </a:xfrm>
          <a:prstGeom prst="rect">
            <a:avLst/>
          </a:prstGeom>
        </p:spPr>
      </p:pic>
      <p:pic>
        <p:nvPicPr>
          <p:cNvPr id="18" name="Picture 17" descr="plate3mode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5576" y="4581128"/>
            <a:ext cx="2376264" cy="1826798"/>
          </a:xfrm>
          <a:prstGeom prst="rect">
            <a:avLst/>
          </a:prstGeom>
        </p:spPr>
      </p:pic>
      <p:pic>
        <p:nvPicPr>
          <p:cNvPr id="19" name="Picture 18" descr="plate2mode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27584" y="2420888"/>
            <a:ext cx="2376264" cy="1826798"/>
          </a:xfrm>
          <a:prstGeom prst="rect">
            <a:avLst/>
          </a:prstGeom>
        </p:spPr>
      </p:pic>
      <p:pic>
        <p:nvPicPr>
          <p:cNvPr id="20" name="Picture 19" descr="plate1mode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827584" y="188640"/>
            <a:ext cx="2376264" cy="1826798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1115616" y="188913"/>
            <a:ext cx="734481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 smtClean="0"/>
              <a:t>Transfer Function - Middle </a:t>
            </a:r>
            <a:r>
              <a:rPr lang="en-US" dirty="0"/>
              <a:t>Point (</a:t>
            </a:r>
            <a:r>
              <a:rPr lang="en-US" dirty="0" smtClean="0"/>
              <a:t>Geophone </a:t>
            </a:r>
            <a:r>
              <a:rPr lang="en-US" dirty="0"/>
              <a:t>N.3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63491" name="Picture 3"/>
          <p:cNvPicPr>
            <a:picLocks noChangeAspect="1" noChangeArrowheads="1"/>
          </p:cNvPicPr>
          <p:nvPr/>
        </p:nvPicPr>
        <p:blipFill>
          <a:blip r:embed="rId2" cstate="print"/>
          <a:srcRect l="10577" t="4992" r="8654" b="6824"/>
          <a:stretch>
            <a:fillRect/>
          </a:stretch>
        </p:blipFill>
        <p:spPr bwMode="auto">
          <a:xfrm>
            <a:off x="179512" y="692696"/>
            <a:ext cx="8787693" cy="55446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2" name="Group 31"/>
          <p:cNvGrpSpPr/>
          <p:nvPr/>
        </p:nvGrpSpPr>
        <p:grpSpPr>
          <a:xfrm>
            <a:off x="5868144" y="980728"/>
            <a:ext cx="2736304" cy="3396977"/>
            <a:chOff x="1259632" y="620687"/>
            <a:chExt cx="2736304" cy="3396977"/>
          </a:xfrm>
        </p:grpSpPr>
        <p:pic>
          <p:nvPicPr>
            <p:cNvPr id="33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0934" t="5146" r="57824" b="7365"/>
            <a:stretch>
              <a:fillRect/>
            </a:stretch>
          </p:blipFill>
          <p:spPr bwMode="auto">
            <a:xfrm>
              <a:off x="1259632" y="620687"/>
              <a:ext cx="2664296" cy="3396977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</p:pic>
        <p:sp>
          <p:nvSpPr>
            <p:cNvPr id="34" name="TextBox 33"/>
            <p:cNvSpPr txBox="1"/>
            <p:nvPr/>
          </p:nvSpPr>
          <p:spPr>
            <a:xfrm>
              <a:off x="1547664" y="1916832"/>
              <a:ext cx="11521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0.707*Max. </a:t>
              </a:r>
              <a:r>
                <a:rPr lang="en-US" sz="1000" dirty="0" err="1" smtClean="0"/>
                <a:t>Ampl</a:t>
              </a:r>
              <a:endParaRPr lang="en-US" sz="1000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1619672" y="2780928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Symbol" pitchFamily="18" charset="2"/>
                </a:rPr>
                <a:t>(1-g)</a:t>
              </a:r>
              <a:r>
                <a:rPr lang="en-US" sz="1200" dirty="0" smtClean="0"/>
                <a:t>*f</a:t>
              </a:r>
              <a:r>
                <a:rPr lang="en-US" sz="1200" baseline="-25000" dirty="0" smtClean="0"/>
                <a:t>n</a:t>
              </a:r>
              <a:endParaRPr lang="en-US" sz="1200" baseline="-25000" dirty="0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131840" y="2636912"/>
              <a:ext cx="86409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dirty="0" smtClean="0">
                  <a:latin typeface="Symbol" pitchFamily="18" charset="2"/>
                </a:rPr>
                <a:t>(1+g)</a:t>
              </a:r>
              <a:r>
                <a:rPr lang="en-US" sz="1200" dirty="0" smtClean="0"/>
                <a:t>*f</a:t>
              </a:r>
              <a:r>
                <a:rPr lang="en-US" sz="1200" baseline="-25000" dirty="0" smtClean="0"/>
                <a:t>n</a:t>
              </a:r>
              <a:endParaRPr lang="en-US" sz="1200" baseline="-25000" dirty="0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rot="16200000" flipH="1">
              <a:off x="2231740" y="3104964"/>
              <a:ext cx="504056" cy="432048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rot="5400000">
              <a:off x="2881685" y="3013185"/>
              <a:ext cx="504056" cy="36004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9" name="TextBox 38"/>
          <p:cNvSpPr txBox="1"/>
          <p:nvPr/>
        </p:nvSpPr>
        <p:spPr>
          <a:xfrm>
            <a:off x="2555776" y="1628800"/>
            <a:ext cx="31683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Critical damping</a:t>
            </a:r>
            <a:r>
              <a:rPr lang="en-US" sz="1200" dirty="0" smtClean="0">
                <a:latin typeface="Symbol" pitchFamily="18" charset="2"/>
              </a:rPr>
              <a:t>  ~  </a:t>
            </a:r>
            <a:r>
              <a:rPr lang="en-US" sz="1200" dirty="0" err="1" smtClean="0">
                <a:latin typeface="Symbol" pitchFamily="18" charset="2"/>
              </a:rPr>
              <a:t>g</a:t>
            </a:r>
            <a:r>
              <a:rPr lang="en-US" sz="1200" dirty="0" smtClean="0">
                <a:latin typeface="Symbol" pitchFamily="18" charset="2"/>
              </a:rPr>
              <a:t> = (</a:t>
            </a:r>
            <a:r>
              <a:rPr lang="en-US" sz="1200" dirty="0" smtClean="0"/>
              <a:t>f</a:t>
            </a:r>
            <a:r>
              <a:rPr lang="en-US" sz="1200" baseline="-25000" dirty="0" smtClean="0"/>
              <a:t>2 </a:t>
            </a:r>
            <a:r>
              <a:rPr lang="en-US" sz="1200" dirty="0" smtClean="0"/>
              <a:t>–</a:t>
            </a:r>
            <a:r>
              <a:rPr lang="en-US" sz="1200" baseline="-25000" dirty="0" smtClean="0"/>
              <a:t> </a:t>
            </a:r>
            <a:r>
              <a:rPr lang="en-US" sz="1200" dirty="0" smtClean="0"/>
              <a:t>f</a:t>
            </a:r>
            <a:r>
              <a:rPr lang="en-US" sz="1200" baseline="-25000" dirty="0" smtClean="0"/>
              <a:t>1</a:t>
            </a:r>
            <a:r>
              <a:rPr lang="en-US" sz="1200" dirty="0" smtClean="0"/>
              <a:t>)/2* f</a:t>
            </a:r>
            <a:r>
              <a:rPr lang="en-US" sz="1200" baseline="-25000" dirty="0" smtClean="0"/>
              <a:t>n</a:t>
            </a:r>
          </a:p>
          <a:p>
            <a:pPr algn="ctr"/>
            <a:endParaRPr lang="en-US" sz="1200" baseline="-25000" dirty="0" smtClean="0"/>
          </a:p>
          <a:p>
            <a:pPr algn="ctr"/>
            <a:r>
              <a:rPr lang="en-US" sz="1200" dirty="0" err="1" smtClean="0">
                <a:latin typeface="Symbol" pitchFamily="18" charset="2"/>
              </a:rPr>
              <a:t>g</a:t>
            </a:r>
            <a:r>
              <a:rPr lang="en-US" sz="1200" dirty="0" smtClean="0">
                <a:latin typeface="Symbol" pitchFamily="18" charset="2"/>
              </a:rPr>
              <a:t> = 6.8%</a:t>
            </a:r>
            <a:endParaRPr lang="en-US" sz="1200" baseline="-25000" dirty="0" smtClean="0"/>
          </a:p>
          <a:p>
            <a:pPr algn="ctr"/>
            <a:endParaRPr lang="en-US" sz="1200" baseline="-250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 cstate="print"/>
          <a:srcRect l="8591" r="8619" b="6746"/>
          <a:stretch>
            <a:fillRect/>
          </a:stretch>
        </p:blipFill>
        <p:spPr bwMode="auto">
          <a:xfrm>
            <a:off x="35496" y="476672"/>
            <a:ext cx="8960300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083" name="Line 3"/>
          <p:cNvSpPr>
            <a:spLocks noChangeShapeType="1"/>
          </p:cNvSpPr>
          <p:nvPr/>
        </p:nvSpPr>
        <p:spPr bwMode="auto">
          <a:xfrm flipV="1">
            <a:off x="6011192" y="37893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4" name="Text Box 4"/>
          <p:cNvSpPr txBox="1">
            <a:spLocks noChangeArrowheads="1"/>
          </p:cNvSpPr>
          <p:nvPr/>
        </p:nvSpPr>
        <p:spPr bwMode="auto">
          <a:xfrm>
            <a:off x="4571330" y="4652963"/>
            <a:ext cx="25209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Resonance at </a:t>
            </a:r>
            <a:r>
              <a:rPr lang="en-US" dirty="0" smtClean="0"/>
              <a:t>~20 </a:t>
            </a:r>
            <a:r>
              <a:rPr lang="en-US" dirty="0"/>
              <a:t>Hz</a:t>
            </a:r>
          </a:p>
        </p:txBody>
      </p:sp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1908175" y="188913"/>
            <a:ext cx="60483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dirty="0"/>
              <a:t>Simulations vs. Measured PSD (Platform </a:t>
            </a:r>
            <a:r>
              <a:rPr lang="en-US" dirty="0" smtClean="0"/>
              <a:t>Center)</a:t>
            </a:r>
            <a:endParaRPr lang="en-US" dirty="0"/>
          </a:p>
        </p:txBody>
      </p:sp>
      <p:sp>
        <p:nvSpPr>
          <p:cNvPr id="46088" name="Line 8"/>
          <p:cNvSpPr>
            <a:spLocks noChangeShapeType="1"/>
          </p:cNvSpPr>
          <p:nvPr/>
        </p:nvSpPr>
        <p:spPr bwMode="auto">
          <a:xfrm>
            <a:off x="7884368" y="2276872"/>
            <a:ext cx="360288" cy="136815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46089" name="Rectangle 9"/>
          <p:cNvSpPr>
            <a:spLocks noChangeArrowheads="1"/>
          </p:cNvSpPr>
          <p:nvPr/>
        </p:nvSpPr>
        <p:spPr bwMode="auto">
          <a:xfrm>
            <a:off x="6588224" y="1844824"/>
            <a:ext cx="226215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 smtClean="0"/>
              <a:t>Peaks 80 and 90 </a:t>
            </a:r>
            <a:r>
              <a:rPr lang="en-US" dirty="0"/>
              <a:t>Hz</a:t>
            </a:r>
          </a:p>
        </p:txBody>
      </p:sp>
      <p:sp>
        <p:nvSpPr>
          <p:cNvPr id="14" name="Line 8"/>
          <p:cNvSpPr>
            <a:spLocks noChangeShapeType="1"/>
          </p:cNvSpPr>
          <p:nvPr/>
        </p:nvSpPr>
        <p:spPr bwMode="auto">
          <a:xfrm>
            <a:off x="7884368" y="2204864"/>
            <a:ext cx="792088" cy="12241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graphicFrame>
        <p:nvGraphicFramePr>
          <p:cNvPr id="65539" name="Object 2"/>
          <p:cNvGraphicFramePr>
            <a:graphicFrameLocks noChangeAspect="1"/>
          </p:cNvGraphicFramePr>
          <p:nvPr/>
        </p:nvGraphicFramePr>
        <p:xfrm>
          <a:off x="1187624" y="1196752"/>
          <a:ext cx="4076700" cy="627062"/>
        </p:xfrm>
        <a:graphic>
          <a:graphicData uri="http://schemas.openxmlformats.org/presentationml/2006/ole">
            <p:oleObj spid="_x0000_s65539" name="Equation" r:id="rId4" imgW="1815840" imgH="279360" progId="Equation.3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Text Box 4"/>
          <p:cNvSpPr txBox="1">
            <a:spLocks noChangeArrowheads="1"/>
          </p:cNvSpPr>
          <p:nvPr/>
        </p:nvSpPr>
        <p:spPr bwMode="auto">
          <a:xfrm>
            <a:off x="2339975" y="188913"/>
            <a:ext cx="48244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Integrated Displacement  (r.m.s.)</a:t>
            </a:r>
          </a:p>
        </p:txBody>
      </p:sp>
      <p:pic>
        <p:nvPicPr>
          <p:cNvPr id="66562" name="Picture 2"/>
          <p:cNvPicPr>
            <a:picLocks noChangeAspect="1" noChangeArrowheads="1"/>
          </p:cNvPicPr>
          <p:nvPr/>
        </p:nvPicPr>
        <p:blipFill>
          <a:blip r:embed="rId3" cstate="print"/>
          <a:srcRect l="8591" t="4055" r="7838" b="6746"/>
          <a:stretch>
            <a:fillRect/>
          </a:stretch>
        </p:blipFill>
        <p:spPr bwMode="auto">
          <a:xfrm>
            <a:off x="251520" y="836712"/>
            <a:ext cx="8638778" cy="5328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66563" name="Object 3"/>
          <p:cNvGraphicFramePr>
            <a:graphicFrameLocks noChangeAspect="1"/>
          </p:cNvGraphicFramePr>
          <p:nvPr/>
        </p:nvGraphicFramePr>
        <p:xfrm>
          <a:off x="1268413" y="3729038"/>
          <a:ext cx="3232150" cy="1084262"/>
        </p:xfrm>
        <a:graphic>
          <a:graphicData uri="http://schemas.openxmlformats.org/presentationml/2006/ole">
            <p:oleObj spid="_x0000_s66563" name="Equation" r:id="rId4" imgW="1587240" imgH="53316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549275"/>
            <a:ext cx="8424863" cy="599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850" y="188913"/>
            <a:ext cx="8264525" cy="586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404813"/>
            <a:ext cx="8569325" cy="604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333375"/>
            <a:ext cx="8713788" cy="602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60648"/>
            <a:ext cx="8329783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DSCN0004-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39"/>
            <a:ext cx="8208912" cy="6585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Text Box 4"/>
          <p:cNvSpPr txBox="1">
            <a:spLocks noChangeArrowheads="1"/>
          </p:cNvSpPr>
          <p:nvPr/>
        </p:nvSpPr>
        <p:spPr bwMode="auto">
          <a:xfrm>
            <a:off x="2051050" y="404813"/>
            <a:ext cx="4537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dirty="0"/>
              <a:t>Random vibrations </a:t>
            </a:r>
            <a:r>
              <a:rPr lang="en-US" sz="2400" dirty="0" smtClean="0"/>
              <a:t>and </a:t>
            </a:r>
            <a:r>
              <a:rPr lang="en-US" sz="2400" dirty="0"/>
              <a:t>FEM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395288" y="1196975"/>
            <a:ext cx="8280400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/>
              <a:t>Full 3D mesh in conjuction with the  Random Vibration Solver Module: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/>
              <a:t>	</a:t>
            </a:r>
            <a:r>
              <a:rPr lang="en-US" sz="1600"/>
              <a:t>Huge model with ~300k elements, 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 sz="1600"/>
              <a:t>	Very Long Computing time ~ 12 hours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 sz="1600"/>
              <a:t>	Not suitable for parametric study, i.e. changes of geometry or material properties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/>
              <a:t>	</a:t>
            </a:r>
            <a:r>
              <a:rPr lang="en-US" sz="1600"/>
              <a:t>Solver as Black Box, hard to have full control of the algorithm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endParaRPr lang="en-US" sz="1600"/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 sz="1600"/>
              <a:t>Harmonic Analysis -&gt; Determination of the Transfer Functions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 sz="1600"/>
              <a:t>	Modal analysis of the full 3D mesh, still very long, computing time waste on several uniteresting local modes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 sz="1600"/>
              <a:t>	Simplified 3D or 2D model representing the master degree of interest: fast, reliable, flexible. One need to know exactly which global mode are of interest.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endParaRPr lang="en-US" sz="1600"/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 sz="1600"/>
              <a:t>	</a:t>
            </a:r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endParaRPr lang="en-US" sz="1600"/>
          </a:p>
          <a:p>
            <a:pPr marL="284163" indent="-284163" defTabSz="576263">
              <a:spcBef>
                <a:spcPct val="50000"/>
              </a:spcBef>
              <a:tabLst>
                <a:tab pos="284163" algn="l"/>
              </a:tabLst>
            </a:pPr>
            <a:r>
              <a:rPr lang="en-US"/>
              <a:t>	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Number Placeholder 1"/>
          <p:cNvSpPr txBox="1">
            <a:spLocks noGrp="1"/>
          </p:cNvSpPr>
          <p:nvPr/>
        </p:nvSpPr>
        <p:spPr bwMode="auto">
          <a:xfrm>
            <a:off x="8656638" y="6559550"/>
            <a:ext cx="411162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fld id="{2398AF5E-E6BB-47BA-A1B5-1E102361F618}" type="slidenum">
              <a:rPr lang="en-US" sz="1000"/>
              <a:pPr/>
              <a:t>9</a:t>
            </a:fld>
            <a:endParaRPr lang="en-US" sz="1000"/>
          </a:p>
        </p:txBody>
      </p:sp>
      <p:sp>
        <p:nvSpPr>
          <p:cNvPr id="40963" name="Rectangle 5"/>
          <p:cNvSpPr>
            <a:spLocks noChangeArrowheads="1"/>
          </p:cNvSpPr>
          <p:nvPr/>
        </p:nvSpPr>
        <p:spPr bwMode="auto">
          <a:xfrm>
            <a:off x="2994025" y="87313"/>
            <a:ext cx="38766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3366FF"/>
                </a:solidFill>
              </a:rPr>
              <a:t>Random vibrations study</a:t>
            </a:r>
          </a:p>
        </p:txBody>
      </p:sp>
      <p:pic>
        <p:nvPicPr>
          <p:cNvPr id="40964" name="Picture 8"/>
          <p:cNvPicPr>
            <a:picLocks noChangeAspect="1" noChangeArrowheads="1"/>
          </p:cNvPicPr>
          <p:nvPr/>
        </p:nvPicPr>
        <p:blipFill>
          <a:blip r:embed="rId3" cstate="print"/>
          <a:srcRect t="65691"/>
          <a:stretch>
            <a:fillRect/>
          </a:stretch>
        </p:blipFill>
        <p:spPr bwMode="auto">
          <a:xfrm>
            <a:off x="107950" y="1268413"/>
            <a:ext cx="26670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5" name="Text Box 10"/>
          <p:cNvSpPr txBox="1">
            <a:spLocks noChangeArrowheads="1"/>
          </p:cNvSpPr>
          <p:nvPr/>
        </p:nvSpPr>
        <p:spPr bwMode="auto">
          <a:xfrm>
            <a:off x="5651500" y="1557338"/>
            <a:ext cx="527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X</a:t>
            </a:r>
          </a:p>
        </p:txBody>
      </p:sp>
      <p:sp>
        <p:nvSpPr>
          <p:cNvPr id="40966" name="Text Box 11"/>
          <p:cNvSpPr txBox="1">
            <a:spLocks noChangeArrowheads="1"/>
          </p:cNvSpPr>
          <p:nvPr/>
        </p:nvSpPr>
        <p:spPr bwMode="auto">
          <a:xfrm>
            <a:off x="2627313" y="1628775"/>
            <a:ext cx="527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/>
              <a:t>=</a:t>
            </a:r>
          </a:p>
        </p:txBody>
      </p:sp>
      <p:grpSp>
        <p:nvGrpSpPr>
          <p:cNvPr id="40967" name="Group 36"/>
          <p:cNvGrpSpPr>
            <a:grpSpLocks/>
          </p:cNvGrpSpPr>
          <p:nvPr/>
        </p:nvGrpSpPr>
        <p:grpSpPr bwMode="auto">
          <a:xfrm>
            <a:off x="6156325" y="1196975"/>
            <a:ext cx="2701925" cy="1223963"/>
            <a:chOff x="417513" y="1448049"/>
            <a:chExt cx="2270125" cy="1058863"/>
          </a:xfrm>
        </p:grpSpPr>
        <p:pic>
          <p:nvPicPr>
            <p:cNvPr id="40968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 l="14099" b="67343"/>
            <a:stretch>
              <a:fillRect/>
            </a:stretch>
          </p:blipFill>
          <p:spPr bwMode="auto">
            <a:xfrm>
              <a:off x="417513" y="1448049"/>
              <a:ext cx="2270125" cy="777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69" name="Text Box 13"/>
            <p:cNvSpPr txBox="1">
              <a:spLocks noChangeArrowheads="1"/>
            </p:cNvSpPr>
            <p:nvPr/>
          </p:nvSpPr>
          <p:spPr bwMode="auto">
            <a:xfrm>
              <a:off x="760413" y="2232274"/>
              <a:ext cx="1725612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Ground Motion PSD</a:t>
              </a:r>
            </a:p>
          </p:txBody>
        </p:sp>
      </p:grpSp>
      <p:grpSp>
        <p:nvGrpSpPr>
          <p:cNvPr id="40970" name="Group 37"/>
          <p:cNvGrpSpPr>
            <a:grpSpLocks/>
          </p:cNvGrpSpPr>
          <p:nvPr/>
        </p:nvGrpSpPr>
        <p:grpSpPr bwMode="auto">
          <a:xfrm>
            <a:off x="3017838" y="1189038"/>
            <a:ext cx="2652712" cy="1374775"/>
            <a:chOff x="3017838" y="1189286"/>
            <a:chExt cx="2652712" cy="1374776"/>
          </a:xfrm>
        </p:grpSpPr>
        <p:pic>
          <p:nvPicPr>
            <p:cNvPr id="40971" name="Picture 9"/>
            <p:cNvPicPr>
              <a:picLocks noChangeAspect="1" noChangeArrowheads="1"/>
            </p:cNvPicPr>
            <p:nvPr/>
          </p:nvPicPr>
          <p:blipFill>
            <a:blip r:embed="rId3" cstate="print"/>
            <a:srcRect l="13626" t="34291" b="35005"/>
            <a:stretch>
              <a:fillRect/>
            </a:stretch>
          </p:blipFill>
          <p:spPr bwMode="auto">
            <a:xfrm>
              <a:off x="3176588" y="1471861"/>
              <a:ext cx="2303462" cy="7381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972" name="Text Box 14"/>
            <p:cNvSpPr txBox="1">
              <a:spLocks noChangeArrowheads="1"/>
            </p:cNvSpPr>
            <p:nvPr/>
          </p:nvSpPr>
          <p:spPr bwMode="auto">
            <a:xfrm>
              <a:off x="3017838" y="2289424"/>
              <a:ext cx="2532062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Frequency Response Function</a:t>
              </a:r>
            </a:p>
          </p:txBody>
        </p:sp>
        <p:sp>
          <p:nvSpPr>
            <p:cNvPr id="40973" name="Line 16"/>
            <p:cNvSpPr>
              <a:spLocks noChangeShapeType="1"/>
            </p:cNvSpPr>
            <p:nvPr/>
          </p:nvSpPr>
          <p:spPr bwMode="auto">
            <a:xfrm>
              <a:off x="5424488" y="1317874"/>
              <a:ext cx="0" cy="908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74" name="Line 17"/>
            <p:cNvSpPr>
              <a:spLocks noChangeShapeType="1"/>
            </p:cNvSpPr>
            <p:nvPr/>
          </p:nvSpPr>
          <p:spPr bwMode="auto">
            <a:xfrm>
              <a:off x="3165475" y="1321049"/>
              <a:ext cx="0" cy="9080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975" name="Text Box 18"/>
            <p:cNvSpPr txBox="1">
              <a:spLocks noChangeArrowheads="1"/>
            </p:cNvSpPr>
            <p:nvPr/>
          </p:nvSpPr>
          <p:spPr bwMode="auto">
            <a:xfrm>
              <a:off x="5399088" y="1189286"/>
              <a:ext cx="271462" cy="2746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sz="1200"/>
                <a:t>2</a:t>
              </a:r>
            </a:p>
          </p:txBody>
        </p:sp>
      </p:grpSp>
      <p:graphicFrame>
        <p:nvGraphicFramePr>
          <p:cNvPr id="40976" name="Object 2"/>
          <p:cNvGraphicFramePr>
            <a:graphicFrameLocks noChangeAspect="1"/>
          </p:cNvGraphicFramePr>
          <p:nvPr/>
        </p:nvGraphicFramePr>
        <p:xfrm>
          <a:off x="2987675" y="2924175"/>
          <a:ext cx="3021013" cy="627063"/>
        </p:xfrm>
        <a:graphic>
          <a:graphicData uri="http://schemas.openxmlformats.org/presentationml/2006/ole">
            <p:oleObj spid="_x0000_s40976" name="Equation" r:id="rId4" imgW="1346040" imgH="279360" progId="Equation.3">
              <p:embed/>
            </p:oleObj>
          </a:graphicData>
        </a:graphic>
      </p:graphicFrame>
      <p:cxnSp>
        <p:nvCxnSpPr>
          <p:cNvPr id="36" name="Straight Arrow Connector 35"/>
          <p:cNvCxnSpPr/>
          <p:nvPr/>
        </p:nvCxnSpPr>
        <p:spPr>
          <a:xfrm rot="16200000" flipV="1">
            <a:off x="4248151" y="2816225"/>
            <a:ext cx="431800" cy="730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rot="5400000" flipH="1" flipV="1">
            <a:off x="5795962" y="2132013"/>
            <a:ext cx="1008063" cy="86518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rot="10800000">
            <a:off x="1835150" y="2060575"/>
            <a:ext cx="1223963" cy="100806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80" name="TextBox 43"/>
          <p:cNvSpPr txBox="1">
            <a:spLocks noChangeArrowheads="1"/>
          </p:cNvSpPr>
          <p:nvPr/>
        </p:nvSpPr>
        <p:spPr bwMode="auto">
          <a:xfrm>
            <a:off x="2555875" y="4221163"/>
            <a:ext cx="194468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/>
              <a:t>Analytically</a:t>
            </a:r>
          </a:p>
        </p:txBody>
      </p:sp>
      <p:sp>
        <p:nvSpPr>
          <p:cNvPr id="40981" name="Rectangle 44"/>
          <p:cNvSpPr>
            <a:spLocks noChangeArrowheads="1"/>
          </p:cNvSpPr>
          <p:nvPr/>
        </p:nvSpPr>
        <p:spPr bwMode="auto">
          <a:xfrm>
            <a:off x="6875463" y="3960813"/>
            <a:ext cx="533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/>
              <a:t>FEA</a:t>
            </a:r>
          </a:p>
        </p:txBody>
      </p:sp>
      <p:cxnSp>
        <p:nvCxnSpPr>
          <p:cNvPr id="47" name="Straight Arrow Connector 46"/>
          <p:cNvCxnSpPr>
            <a:endCxn id="40980" idx="0"/>
          </p:cNvCxnSpPr>
          <p:nvPr/>
        </p:nvCxnSpPr>
        <p:spPr>
          <a:xfrm rot="10800000" flipV="1">
            <a:off x="3527425" y="3500438"/>
            <a:ext cx="828675" cy="7207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>
            <a:off x="4572000" y="3429000"/>
            <a:ext cx="1282700" cy="94297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84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3429000"/>
            <a:ext cx="1443037" cy="182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0985" name="Object 3"/>
          <p:cNvGraphicFramePr>
            <a:graphicFrameLocks noChangeAspect="1"/>
          </p:cNvGraphicFramePr>
          <p:nvPr/>
        </p:nvGraphicFramePr>
        <p:xfrm>
          <a:off x="323850" y="5373688"/>
          <a:ext cx="1943100" cy="903287"/>
        </p:xfrm>
        <a:graphic>
          <a:graphicData uri="http://schemas.openxmlformats.org/presentationml/2006/ole">
            <p:oleObj spid="_x0000_s40985" name="Equation" r:id="rId6" imgW="2374560" imgH="1104840" progId="Equation.3">
              <p:embed/>
            </p:oleObj>
          </a:graphicData>
        </a:graphic>
      </p:graphicFrame>
      <p:pic>
        <p:nvPicPr>
          <p:cNvPr id="40986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268538" y="5013325"/>
            <a:ext cx="2547937" cy="161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88" name="TextBox 27"/>
          <p:cNvSpPr txBox="1">
            <a:spLocks noChangeArrowheads="1"/>
          </p:cNvSpPr>
          <p:nvPr/>
        </p:nvSpPr>
        <p:spPr bwMode="auto">
          <a:xfrm>
            <a:off x="346075" y="579438"/>
            <a:ext cx="835977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The Model requires the Ground Motion Spectrum P(f) and the Frequency Response Function H(f) of the structure</a:t>
            </a:r>
          </a:p>
        </p:txBody>
      </p:sp>
      <p:pic>
        <p:nvPicPr>
          <p:cNvPr id="40990" name="Picture 30" descr="sidplat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1863" y="4314825"/>
            <a:ext cx="2808287" cy="22828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528</TotalTime>
  <Words>247</Words>
  <Application>Microsoft Office PowerPoint</Application>
  <PresentationFormat>On-screen Show (4:3)</PresentationFormat>
  <Paragraphs>73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8" baseType="lpstr">
      <vt:lpstr>Office Theme</vt:lpstr>
      <vt:lpstr>Equation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</vt:vector>
  </TitlesOfParts>
  <Company>SLAC National Accelerator Laboratory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SLAC</dc:creator>
  <cp:lastModifiedBy>Thomas W. Markiewicz</cp:lastModifiedBy>
  <cp:revision>44</cp:revision>
  <dcterms:created xsi:type="dcterms:W3CDTF">2010-12-14T23:55:32Z</dcterms:created>
  <dcterms:modified xsi:type="dcterms:W3CDTF">2011-01-08T18:27:01Z</dcterms:modified>
</cp:coreProperties>
</file>