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85" r:id="rId2"/>
    <p:sldMasterId id="2147483797" r:id="rId3"/>
    <p:sldMasterId id="2147483809" r:id="rId4"/>
  </p:sldMasterIdLst>
  <p:notesMasterIdLst>
    <p:notesMasterId r:id="rId13"/>
  </p:notesMasterIdLst>
  <p:sldIdLst>
    <p:sldId id="256" r:id="rId5"/>
    <p:sldId id="337" r:id="rId6"/>
    <p:sldId id="331" r:id="rId7"/>
    <p:sldId id="340" r:id="rId8"/>
    <p:sldId id="341" r:id="rId9"/>
    <p:sldId id="338" r:id="rId10"/>
    <p:sldId id="334" r:id="rId11"/>
    <p:sldId id="333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28" autoAdjust="0"/>
  </p:normalViewPr>
  <p:slideViewPr>
    <p:cSldViewPr>
      <p:cViewPr varScale="1">
        <p:scale>
          <a:sx n="85" d="100"/>
          <a:sy n="85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\ILCTA-IB1\Analysis\TB9RI024C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\ILCTA-IB1\Analysis\TB9RI0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TB9RI024 - Q vs E</a:t>
            </a:r>
          </a:p>
        </c:rich>
      </c:tx>
      <c:layout>
        <c:manualLayout>
          <c:xMode val="edge"/>
          <c:yMode val="edge"/>
          <c:x val="0.33328651470502807"/>
          <c:y val="1.3123359580052519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8256817006484241"/>
          <c:y val="0.13392398784797607"/>
          <c:w val="0.65429492063783734"/>
          <c:h val="0.69255667844669022"/>
        </c:manualLayout>
      </c:layout>
      <c:scatterChart>
        <c:scatterStyle val="lineMarker"/>
        <c:ser>
          <c:idx val="0"/>
          <c:order val="0"/>
          <c:tx>
            <c:v>2.0 K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noFill/>
                <a:prstDash val="solid"/>
              </a:ln>
            </c:spPr>
          </c:marker>
          <c:dPt>
            <c:idx val="43"/>
            <c:marker>
              <c:symbol val="none"/>
            </c:marker>
          </c:dPt>
          <c:dPt>
            <c:idx val="52"/>
            <c:marker>
              <c:symbol val="none"/>
            </c:marker>
          </c:dPt>
          <c:dPt>
            <c:idx val="61"/>
            <c:marker>
              <c:symbol val="none"/>
            </c:marker>
          </c:dPt>
          <c:dPt>
            <c:idx val="66"/>
            <c:marker>
              <c:symbol val="none"/>
            </c:marker>
          </c:dPt>
          <c:dPt>
            <c:idx val="68"/>
            <c:marker>
              <c:symbol val="none"/>
            </c:marker>
          </c:dPt>
          <c:dPt>
            <c:idx val="70"/>
            <c:marker>
              <c:symbol val="none"/>
            </c:marker>
          </c:dPt>
          <c:dPt>
            <c:idx val="72"/>
            <c:marker>
              <c:symbol val="none"/>
            </c:marker>
          </c:dPt>
          <c:xVal>
            <c:numRef>
              <c:f>HG!$C$63:$C$138</c:f>
              <c:numCache>
                <c:formatCode>0.00E+00</c:formatCode>
                <c:ptCount val="76"/>
                <c:pt idx="0">
                  <c:v>35.981230199999999</c:v>
                </c:pt>
                <c:pt idx="1">
                  <c:v>35.498456200000028</c:v>
                </c:pt>
                <c:pt idx="2">
                  <c:v>34.878720300000012</c:v>
                </c:pt>
                <c:pt idx="3">
                  <c:v>33.685838500000003</c:v>
                </c:pt>
                <c:pt idx="4">
                  <c:v>34.20373890000004</c:v>
                </c:pt>
                <c:pt idx="5">
                  <c:v>32.994267099999995</c:v>
                </c:pt>
                <c:pt idx="6">
                  <c:v>32.292464900000013</c:v>
                </c:pt>
                <c:pt idx="7">
                  <c:v>31.640001399999999</c:v>
                </c:pt>
                <c:pt idx="8">
                  <c:v>30.969145199999989</c:v>
                </c:pt>
                <c:pt idx="9">
                  <c:v>30.389455999999999</c:v>
                </c:pt>
                <c:pt idx="10">
                  <c:v>29.846522499999981</c:v>
                </c:pt>
                <c:pt idx="11">
                  <c:v>29.868622799999979</c:v>
                </c:pt>
                <c:pt idx="12">
                  <c:v>29.279008900000001</c:v>
                </c:pt>
                <c:pt idx="13">
                  <c:v>28.556597</c:v>
                </c:pt>
                <c:pt idx="14">
                  <c:v>28.009264900000005</c:v>
                </c:pt>
                <c:pt idx="15">
                  <c:v>27.333288799999998</c:v>
                </c:pt>
                <c:pt idx="16">
                  <c:v>26.56334709999998</c:v>
                </c:pt>
                <c:pt idx="17">
                  <c:v>25.97869989999997</c:v>
                </c:pt>
                <c:pt idx="18">
                  <c:v>25.348443699999979</c:v>
                </c:pt>
                <c:pt idx="19">
                  <c:v>25.236352499999999</c:v>
                </c:pt>
                <c:pt idx="20">
                  <c:v>24.28111329999998</c:v>
                </c:pt>
                <c:pt idx="21">
                  <c:v>25.933221899999989</c:v>
                </c:pt>
                <c:pt idx="22">
                  <c:v>25.185379099999981</c:v>
                </c:pt>
                <c:pt idx="23">
                  <c:v>23.913632999999979</c:v>
                </c:pt>
                <c:pt idx="24">
                  <c:v>24.55824239999998</c:v>
                </c:pt>
                <c:pt idx="25">
                  <c:v>25.3645347</c:v>
                </c:pt>
                <c:pt idx="26">
                  <c:v>23.053884500000013</c:v>
                </c:pt>
                <c:pt idx="27">
                  <c:v>22.443142399999971</c:v>
                </c:pt>
                <c:pt idx="28">
                  <c:v>21.485065299999981</c:v>
                </c:pt>
                <c:pt idx="29">
                  <c:v>21.702879899999989</c:v>
                </c:pt>
                <c:pt idx="30">
                  <c:v>21.166336399999981</c:v>
                </c:pt>
                <c:pt idx="31">
                  <c:v>20.514851100000037</c:v>
                </c:pt>
                <c:pt idx="32">
                  <c:v>19.894503100000001</c:v>
                </c:pt>
                <c:pt idx="33">
                  <c:v>19.337614400000014</c:v>
                </c:pt>
                <c:pt idx="34">
                  <c:v>18.84843919999998</c:v>
                </c:pt>
                <c:pt idx="35">
                  <c:v>18.348168399999999</c:v>
                </c:pt>
                <c:pt idx="36">
                  <c:v>17.857875700000033</c:v>
                </c:pt>
                <c:pt idx="37">
                  <c:v>17.155359799999999</c:v>
                </c:pt>
                <c:pt idx="38">
                  <c:v>16.5815585</c:v>
                </c:pt>
                <c:pt idx="39">
                  <c:v>15.996748200000004</c:v>
                </c:pt>
                <c:pt idx="40">
                  <c:v>15.406932300000006</c:v>
                </c:pt>
                <c:pt idx="41">
                  <c:v>14.855475700000007</c:v>
                </c:pt>
                <c:pt idx="42">
                  <c:v>14.461457000000006</c:v>
                </c:pt>
                <c:pt idx="43">
                  <c:v>13.944178099999997</c:v>
                </c:pt>
                <c:pt idx="44">
                  <c:v>13.3645031</c:v>
                </c:pt>
                <c:pt idx="45">
                  <c:v>12.838218599999999</c:v>
                </c:pt>
                <c:pt idx="46">
                  <c:v>12.3203286</c:v>
                </c:pt>
                <c:pt idx="47">
                  <c:v>11.562940000000006</c:v>
                </c:pt>
                <c:pt idx="48">
                  <c:v>11.1106751</c:v>
                </c:pt>
                <c:pt idx="49">
                  <c:v>10.4641787</c:v>
                </c:pt>
                <c:pt idx="50">
                  <c:v>9.8122759899999998</c:v>
                </c:pt>
                <c:pt idx="51">
                  <c:v>9.4468565000000027</c:v>
                </c:pt>
                <c:pt idx="52">
                  <c:v>8.8905700600000035</c:v>
                </c:pt>
                <c:pt idx="53">
                  <c:v>8.3540463400000071</c:v>
                </c:pt>
                <c:pt idx="54">
                  <c:v>7.8401162799999931</c:v>
                </c:pt>
                <c:pt idx="55">
                  <c:v>7.3789488299999961</c:v>
                </c:pt>
                <c:pt idx="56">
                  <c:v>6.9119898499999959</c:v>
                </c:pt>
                <c:pt idx="57">
                  <c:v>6.6436766599999961</c:v>
                </c:pt>
                <c:pt idx="58">
                  <c:v>6.0657380299999959</c:v>
                </c:pt>
                <c:pt idx="59">
                  <c:v>5.6884694199999997</c:v>
                </c:pt>
                <c:pt idx="60">
                  <c:v>5.1168894999999965</c:v>
                </c:pt>
                <c:pt idx="61">
                  <c:v>4.6651025399999932</c:v>
                </c:pt>
                <c:pt idx="62">
                  <c:v>4.2971175199999925</c:v>
                </c:pt>
                <c:pt idx="63">
                  <c:v>3.8523965299999987</c:v>
                </c:pt>
                <c:pt idx="64">
                  <c:v>3.6255772700000017</c:v>
                </c:pt>
                <c:pt idx="65">
                  <c:v>3.2363803600000001</c:v>
                </c:pt>
                <c:pt idx="66">
                  <c:v>2.8441804500000001</c:v>
                </c:pt>
                <c:pt idx="67">
                  <c:v>3.1855968700000012</c:v>
                </c:pt>
                <c:pt idx="68">
                  <c:v>2.4643881199999997</c:v>
                </c:pt>
                <c:pt idx="69">
                  <c:v>2.0603518800000002</c:v>
                </c:pt>
                <c:pt idx="70">
                  <c:v>1.72498486</c:v>
                </c:pt>
                <c:pt idx="71">
                  <c:v>1.4108610899999989</c:v>
                </c:pt>
                <c:pt idx="72">
                  <c:v>1.0426306699999999</c:v>
                </c:pt>
                <c:pt idx="73">
                  <c:v>0.77465002500000046</c:v>
                </c:pt>
                <c:pt idx="74">
                  <c:v>0.63576986600000074</c:v>
                </c:pt>
                <c:pt idx="75">
                  <c:v>0.46216485400000001</c:v>
                </c:pt>
              </c:numCache>
            </c:numRef>
          </c:xVal>
          <c:yVal>
            <c:numRef>
              <c:f>HG!$F$63:$F$138</c:f>
              <c:numCache>
                <c:formatCode>0.00E+00</c:formatCode>
                <c:ptCount val="76"/>
                <c:pt idx="0">
                  <c:v>11086197300</c:v>
                </c:pt>
                <c:pt idx="1">
                  <c:v>11272217400</c:v>
                </c:pt>
                <c:pt idx="2">
                  <c:v>11412370100</c:v>
                </c:pt>
                <c:pt idx="3">
                  <c:v>11816341000</c:v>
                </c:pt>
                <c:pt idx="4">
                  <c:v>11615098800</c:v>
                </c:pt>
                <c:pt idx="5">
                  <c:v>11933356900</c:v>
                </c:pt>
                <c:pt idx="6">
                  <c:v>12036090600</c:v>
                </c:pt>
                <c:pt idx="7">
                  <c:v>12205657800</c:v>
                </c:pt>
                <c:pt idx="8">
                  <c:v>12378594200</c:v>
                </c:pt>
                <c:pt idx="9">
                  <c:v>12756454900</c:v>
                </c:pt>
                <c:pt idx="10">
                  <c:v>13022662200</c:v>
                </c:pt>
                <c:pt idx="11">
                  <c:v>13034436700</c:v>
                </c:pt>
                <c:pt idx="12">
                  <c:v>13269713700</c:v>
                </c:pt>
                <c:pt idx="13">
                  <c:v>13498957900</c:v>
                </c:pt>
                <c:pt idx="14">
                  <c:v>13764399500</c:v>
                </c:pt>
                <c:pt idx="15">
                  <c:v>13937928100</c:v>
                </c:pt>
                <c:pt idx="16">
                  <c:v>14162781300</c:v>
                </c:pt>
                <c:pt idx="17">
                  <c:v>14194743900</c:v>
                </c:pt>
                <c:pt idx="18">
                  <c:v>13854962700</c:v>
                </c:pt>
                <c:pt idx="19">
                  <c:v>13667484000</c:v>
                </c:pt>
                <c:pt idx="20">
                  <c:v>13700933300</c:v>
                </c:pt>
                <c:pt idx="21">
                  <c:v>14091224700</c:v>
                </c:pt>
                <c:pt idx="22">
                  <c:v>13814166200</c:v>
                </c:pt>
                <c:pt idx="23">
                  <c:v>14342660100</c:v>
                </c:pt>
                <c:pt idx="24">
                  <c:v>14365569100</c:v>
                </c:pt>
                <c:pt idx="25">
                  <c:v>14260359400</c:v>
                </c:pt>
                <c:pt idx="26">
                  <c:v>14703779800</c:v>
                </c:pt>
                <c:pt idx="27">
                  <c:v>14814183100</c:v>
                </c:pt>
                <c:pt idx="28">
                  <c:v>14600531000</c:v>
                </c:pt>
                <c:pt idx="29">
                  <c:v>14530360200</c:v>
                </c:pt>
                <c:pt idx="30">
                  <c:v>14633035500</c:v>
                </c:pt>
                <c:pt idx="31">
                  <c:v>14633795800</c:v>
                </c:pt>
                <c:pt idx="32">
                  <c:v>14501495900</c:v>
                </c:pt>
                <c:pt idx="33">
                  <c:v>14510346400</c:v>
                </c:pt>
                <c:pt idx="34">
                  <c:v>14537052400</c:v>
                </c:pt>
                <c:pt idx="35">
                  <c:v>14590523100</c:v>
                </c:pt>
                <c:pt idx="36">
                  <c:v>14652581900</c:v>
                </c:pt>
                <c:pt idx="37">
                  <c:v>14762737300</c:v>
                </c:pt>
                <c:pt idx="38">
                  <c:v>14899759100</c:v>
                </c:pt>
                <c:pt idx="39">
                  <c:v>15085809600</c:v>
                </c:pt>
                <c:pt idx="40">
                  <c:v>15318538900</c:v>
                </c:pt>
                <c:pt idx="41">
                  <c:v>15462757700</c:v>
                </c:pt>
                <c:pt idx="42">
                  <c:v>15579210400</c:v>
                </c:pt>
                <c:pt idx="43">
                  <c:v>15764639700</c:v>
                </c:pt>
                <c:pt idx="44">
                  <c:v>15909139100</c:v>
                </c:pt>
                <c:pt idx="45">
                  <c:v>16106607100</c:v>
                </c:pt>
                <c:pt idx="46">
                  <c:v>16281814100</c:v>
                </c:pt>
                <c:pt idx="47">
                  <c:v>16516185800</c:v>
                </c:pt>
                <c:pt idx="48">
                  <c:v>16666701000</c:v>
                </c:pt>
                <c:pt idx="49">
                  <c:v>16875428300</c:v>
                </c:pt>
                <c:pt idx="50">
                  <c:v>16951859100</c:v>
                </c:pt>
                <c:pt idx="51">
                  <c:v>17103444200</c:v>
                </c:pt>
                <c:pt idx="52">
                  <c:v>17273419100</c:v>
                </c:pt>
                <c:pt idx="53">
                  <c:v>17343195700</c:v>
                </c:pt>
                <c:pt idx="54">
                  <c:v>17411386000</c:v>
                </c:pt>
                <c:pt idx="55">
                  <c:v>17508535600</c:v>
                </c:pt>
                <c:pt idx="56">
                  <c:v>17543963000</c:v>
                </c:pt>
                <c:pt idx="57">
                  <c:v>17621007900</c:v>
                </c:pt>
                <c:pt idx="58">
                  <c:v>17755290500</c:v>
                </c:pt>
                <c:pt idx="59">
                  <c:v>17818128200</c:v>
                </c:pt>
                <c:pt idx="60">
                  <c:v>17838931600</c:v>
                </c:pt>
                <c:pt idx="61">
                  <c:v>17707006000</c:v>
                </c:pt>
                <c:pt idx="62">
                  <c:v>17787934300</c:v>
                </c:pt>
                <c:pt idx="63">
                  <c:v>17592199900</c:v>
                </c:pt>
                <c:pt idx="64">
                  <c:v>17674618400</c:v>
                </c:pt>
                <c:pt idx="65">
                  <c:v>17614346800</c:v>
                </c:pt>
                <c:pt idx="66">
                  <c:v>17639572400</c:v>
                </c:pt>
                <c:pt idx="67">
                  <c:v>17339639700</c:v>
                </c:pt>
                <c:pt idx="68">
                  <c:v>17084325300</c:v>
                </c:pt>
                <c:pt idx="69">
                  <c:v>17101260100</c:v>
                </c:pt>
                <c:pt idx="70">
                  <c:v>16560530100</c:v>
                </c:pt>
                <c:pt idx="71">
                  <c:v>16183596300</c:v>
                </c:pt>
                <c:pt idx="72">
                  <c:v>15318975000</c:v>
                </c:pt>
                <c:pt idx="73">
                  <c:v>14336093300</c:v>
                </c:pt>
                <c:pt idx="74">
                  <c:v>13762187100</c:v>
                </c:pt>
                <c:pt idx="75">
                  <c:v>12939066300</c:v>
                </c:pt>
              </c:numCache>
            </c:numRef>
          </c:yVal>
        </c:ser>
        <c:axId val="93628672"/>
        <c:axId val="125387520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xVal>
            <c:numRef>
              <c:f>HG!$C$64:$C$139</c:f>
              <c:numCache>
                <c:formatCode>0.00E+00</c:formatCode>
                <c:ptCount val="76"/>
                <c:pt idx="0">
                  <c:v>35.498456200000028</c:v>
                </c:pt>
                <c:pt idx="1">
                  <c:v>34.878720300000012</c:v>
                </c:pt>
                <c:pt idx="2">
                  <c:v>33.685838500000003</c:v>
                </c:pt>
                <c:pt idx="3">
                  <c:v>34.20373890000004</c:v>
                </c:pt>
                <c:pt idx="4">
                  <c:v>32.994267099999995</c:v>
                </c:pt>
                <c:pt idx="5">
                  <c:v>32.292464900000013</c:v>
                </c:pt>
                <c:pt idx="6">
                  <c:v>31.640001399999999</c:v>
                </c:pt>
                <c:pt idx="7">
                  <c:v>30.969145199999989</c:v>
                </c:pt>
                <c:pt idx="8">
                  <c:v>30.389455999999999</c:v>
                </c:pt>
                <c:pt idx="9">
                  <c:v>29.846522499999981</c:v>
                </c:pt>
                <c:pt idx="10">
                  <c:v>29.868622799999979</c:v>
                </c:pt>
                <c:pt idx="11">
                  <c:v>29.279008900000001</c:v>
                </c:pt>
                <c:pt idx="12">
                  <c:v>28.556597</c:v>
                </c:pt>
                <c:pt idx="13">
                  <c:v>28.009264900000005</c:v>
                </c:pt>
                <c:pt idx="14">
                  <c:v>27.333288799999998</c:v>
                </c:pt>
                <c:pt idx="15">
                  <c:v>26.56334709999998</c:v>
                </c:pt>
                <c:pt idx="16">
                  <c:v>25.97869989999997</c:v>
                </c:pt>
                <c:pt idx="17">
                  <c:v>25.348443699999979</c:v>
                </c:pt>
                <c:pt idx="18">
                  <c:v>25.236352499999999</c:v>
                </c:pt>
                <c:pt idx="19">
                  <c:v>24.28111329999998</c:v>
                </c:pt>
                <c:pt idx="20">
                  <c:v>25.933221899999989</c:v>
                </c:pt>
                <c:pt idx="21">
                  <c:v>25.185379099999981</c:v>
                </c:pt>
                <c:pt idx="22">
                  <c:v>23.913632999999979</c:v>
                </c:pt>
                <c:pt idx="23">
                  <c:v>24.55824239999998</c:v>
                </c:pt>
                <c:pt idx="24">
                  <c:v>25.3645347</c:v>
                </c:pt>
                <c:pt idx="25">
                  <c:v>23.053884500000013</c:v>
                </c:pt>
                <c:pt idx="26">
                  <c:v>22.443142399999971</c:v>
                </c:pt>
                <c:pt idx="27">
                  <c:v>21.485065299999981</c:v>
                </c:pt>
                <c:pt idx="28">
                  <c:v>21.702879899999989</c:v>
                </c:pt>
                <c:pt idx="29">
                  <c:v>21.166336399999981</c:v>
                </c:pt>
                <c:pt idx="30">
                  <c:v>20.514851100000037</c:v>
                </c:pt>
                <c:pt idx="31">
                  <c:v>19.894503100000001</c:v>
                </c:pt>
                <c:pt idx="32">
                  <c:v>19.337614400000014</c:v>
                </c:pt>
                <c:pt idx="33">
                  <c:v>18.84843919999998</c:v>
                </c:pt>
                <c:pt idx="34">
                  <c:v>18.348168399999999</c:v>
                </c:pt>
                <c:pt idx="35">
                  <c:v>17.857875700000033</c:v>
                </c:pt>
                <c:pt idx="36">
                  <c:v>17.155359799999999</c:v>
                </c:pt>
                <c:pt idx="37">
                  <c:v>16.5815585</c:v>
                </c:pt>
                <c:pt idx="38">
                  <c:v>15.996748200000004</c:v>
                </c:pt>
                <c:pt idx="39">
                  <c:v>15.406932300000006</c:v>
                </c:pt>
                <c:pt idx="40">
                  <c:v>14.855475700000007</c:v>
                </c:pt>
                <c:pt idx="41">
                  <c:v>14.461457000000006</c:v>
                </c:pt>
                <c:pt idx="42">
                  <c:v>13.944178099999997</c:v>
                </c:pt>
                <c:pt idx="43">
                  <c:v>13.3645031</c:v>
                </c:pt>
                <c:pt idx="44">
                  <c:v>12.838218599999999</c:v>
                </c:pt>
                <c:pt idx="45">
                  <c:v>12.3203286</c:v>
                </c:pt>
                <c:pt idx="46">
                  <c:v>11.562940000000006</c:v>
                </c:pt>
                <c:pt idx="47">
                  <c:v>11.1106751</c:v>
                </c:pt>
                <c:pt idx="48">
                  <c:v>10.4641787</c:v>
                </c:pt>
                <c:pt idx="49">
                  <c:v>9.8122759899999998</c:v>
                </c:pt>
                <c:pt idx="50">
                  <c:v>9.4468565000000027</c:v>
                </c:pt>
                <c:pt idx="51">
                  <c:v>8.8905700600000035</c:v>
                </c:pt>
                <c:pt idx="52">
                  <c:v>8.3540463400000071</c:v>
                </c:pt>
                <c:pt idx="53">
                  <c:v>7.8401162799999931</c:v>
                </c:pt>
                <c:pt idx="54">
                  <c:v>7.3789488299999961</c:v>
                </c:pt>
                <c:pt idx="55">
                  <c:v>6.9119898499999959</c:v>
                </c:pt>
                <c:pt idx="56">
                  <c:v>6.6436766599999961</c:v>
                </c:pt>
                <c:pt idx="57">
                  <c:v>6.0657380299999959</c:v>
                </c:pt>
                <c:pt idx="58">
                  <c:v>5.6884694199999997</c:v>
                </c:pt>
                <c:pt idx="59">
                  <c:v>5.1168894999999965</c:v>
                </c:pt>
                <c:pt idx="60">
                  <c:v>4.6651025399999932</c:v>
                </c:pt>
                <c:pt idx="61">
                  <c:v>4.2971175199999925</c:v>
                </c:pt>
                <c:pt idx="62">
                  <c:v>3.8523965299999987</c:v>
                </c:pt>
                <c:pt idx="63">
                  <c:v>3.6255772700000017</c:v>
                </c:pt>
                <c:pt idx="64">
                  <c:v>3.2363803600000001</c:v>
                </c:pt>
                <c:pt idx="65">
                  <c:v>2.8441804500000001</c:v>
                </c:pt>
                <c:pt idx="66">
                  <c:v>3.1855968700000012</c:v>
                </c:pt>
                <c:pt idx="67">
                  <c:v>2.4643881199999997</c:v>
                </c:pt>
                <c:pt idx="68">
                  <c:v>2.0603518800000002</c:v>
                </c:pt>
                <c:pt idx="69">
                  <c:v>1.72498486</c:v>
                </c:pt>
                <c:pt idx="70">
                  <c:v>1.4108610899999989</c:v>
                </c:pt>
                <c:pt idx="71">
                  <c:v>1.0426306699999999</c:v>
                </c:pt>
                <c:pt idx="72">
                  <c:v>0.77465002500000046</c:v>
                </c:pt>
                <c:pt idx="73">
                  <c:v>0.63576986600000074</c:v>
                </c:pt>
                <c:pt idx="74">
                  <c:v>0.46216485400000001</c:v>
                </c:pt>
                <c:pt idx="75">
                  <c:v>0.54985115900000003</c:v>
                </c:pt>
              </c:numCache>
            </c:numRef>
          </c:xVal>
          <c:yVal>
            <c:numRef>
              <c:f>HG!$AF$64:$AF$139</c:f>
              <c:numCache>
                <c:formatCode>0.00E+00</c:formatCode>
                <c:ptCount val="76"/>
                <c:pt idx="0">
                  <c:v>1.0795518800000001E-2</c:v>
                </c:pt>
                <c:pt idx="1">
                  <c:v>1.0313924499999998E-2</c:v>
                </c:pt>
                <c:pt idx="2">
                  <c:v>1.0406935899999999E-2</c:v>
                </c:pt>
                <c:pt idx="3">
                  <c:v>1.2537926699999999E-2</c:v>
                </c:pt>
                <c:pt idx="4">
                  <c:v>1.0691033099999999E-2</c:v>
                </c:pt>
                <c:pt idx="5">
                  <c:v>1.13674324E-2</c:v>
                </c:pt>
                <c:pt idx="6">
                  <c:v>1.0803598400000001E-2</c:v>
                </c:pt>
                <c:pt idx="7">
                  <c:v>1.4100573100000001E-2</c:v>
                </c:pt>
                <c:pt idx="8">
                  <c:v>1.2938144299999999E-2</c:v>
                </c:pt>
                <c:pt idx="9">
                  <c:v>1.1800704400000013E-2</c:v>
                </c:pt>
                <c:pt idx="10">
                  <c:v>1.2241329100000005E-2</c:v>
                </c:pt>
                <c:pt idx="11">
                  <c:v>1.2032492999999991E-2</c:v>
                </c:pt>
                <c:pt idx="12">
                  <c:v>1.1248992499999996E-2</c:v>
                </c:pt>
                <c:pt idx="13">
                  <c:v>1.0100117800000001E-2</c:v>
                </c:pt>
                <c:pt idx="14">
                  <c:v>1.3481620500000001E-2</c:v>
                </c:pt>
                <c:pt idx="15">
                  <c:v>1.50826885E-2</c:v>
                </c:pt>
                <c:pt idx="16">
                  <c:v>1.2947827400000009E-2</c:v>
                </c:pt>
                <c:pt idx="17">
                  <c:v>1.13419479E-2</c:v>
                </c:pt>
                <c:pt idx="18">
                  <c:v>1.1240579800000018E-2</c:v>
                </c:pt>
                <c:pt idx="19">
                  <c:v>1.0925519500000001E-2</c:v>
                </c:pt>
                <c:pt idx="20">
                  <c:v>1.03293685E-2</c:v>
                </c:pt>
                <c:pt idx="21">
                  <c:v>1.1240579800000018E-2</c:v>
                </c:pt>
                <c:pt idx="22">
                  <c:v>1.1032296799999996E-2</c:v>
                </c:pt>
                <c:pt idx="23">
                  <c:v>1.07793779E-2</c:v>
                </c:pt>
                <c:pt idx="24">
                  <c:v>1.1032296799999996E-2</c:v>
                </c:pt>
                <c:pt idx="25">
                  <c:v>1.0229394499999999E-2</c:v>
                </c:pt>
                <c:pt idx="26">
                  <c:v>9.4849252900000066E-3</c:v>
                </c:pt>
                <c:pt idx="27">
                  <c:v>1.06034124E-2</c:v>
                </c:pt>
                <c:pt idx="28">
                  <c:v>1.0795518800000001E-2</c:v>
                </c:pt>
                <c:pt idx="29">
                  <c:v>1.1651569900000009E-2</c:v>
                </c:pt>
                <c:pt idx="30">
                  <c:v>1.0787445300000005E-2</c:v>
                </c:pt>
                <c:pt idx="31">
                  <c:v>1.1669016799999999E-2</c:v>
                </c:pt>
                <c:pt idx="32">
                  <c:v>1.16952363E-2</c:v>
                </c:pt>
                <c:pt idx="33">
                  <c:v>1.1444230100000001E-2</c:v>
                </c:pt>
                <c:pt idx="34">
                  <c:v>1.13249899E-2</c:v>
                </c:pt>
                <c:pt idx="35">
                  <c:v>1.2131922899999998E-2</c:v>
                </c:pt>
                <c:pt idx="36">
                  <c:v>1.3182408600000013E-2</c:v>
                </c:pt>
                <c:pt idx="37">
                  <c:v>1.2889837300000003E-2</c:v>
                </c:pt>
                <c:pt idx="38">
                  <c:v>1.2131922899999998E-2</c:v>
                </c:pt>
                <c:pt idx="39">
                  <c:v>1.2528550100000001E-2</c:v>
                </c:pt>
                <c:pt idx="40">
                  <c:v>1.2660462499999999E-2</c:v>
                </c:pt>
                <c:pt idx="41">
                  <c:v>1.193387810000001E-2</c:v>
                </c:pt>
                <c:pt idx="42">
                  <c:v>1.1978602499999999E-2</c:v>
                </c:pt>
                <c:pt idx="43">
                  <c:v>1.1818374700000009E-2</c:v>
                </c:pt>
                <c:pt idx="44">
                  <c:v>1.15560769E-2</c:v>
                </c:pt>
                <c:pt idx="45">
                  <c:v>1.15560769E-2</c:v>
                </c:pt>
                <c:pt idx="46">
                  <c:v>1.15560769E-2</c:v>
                </c:pt>
                <c:pt idx="47">
                  <c:v>1.1240579800000018E-2</c:v>
                </c:pt>
                <c:pt idx="48">
                  <c:v>1.0508645E-2</c:v>
                </c:pt>
                <c:pt idx="49">
                  <c:v>9.868569350000014E-3</c:v>
                </c:pt>
                <c:pt idx="50">
                  <c:v>1.090918420000001E-2</c:v>
                </c:pt>
                <c:pt idx="51">
                  <c:v>1.1148455200000016E-2</c:v>
                </c:pt>
                <c:pt idx="52">
                  <c:v>1.1232173500000001E-2</c:v>
                </c:pt>
                <c:pt idx="53">
                  <c:v>1.0313924499999998E-2</c:v>
                </c:pt>
                <c:pt idx="54">
                  <c:v>1.1048816499999999E-2</c:v>
                </c:pt>
                <c:pt idx="55">
                  <c:v>1.1148455200000016E-2</c:v>
                </c:pt>
                <c:pt idx="56">
                  <c:v>1.0587558700000011E-2</c:v>
                </c:pt>
                <c:pt idx="57">
                  <c:v>1.07793779E-2</c:v>
                </c:pt>
                <c:pt idx="58">
                  <c:v>1.0763261099999999E-2</c:v>
                </c:pt>
                <c:pt idx="59">
                  <c:v>1.15387988E-2</c:v>
                </c:pt>
                <c:pt idx="60">
                  <c:v>1.2014502599999996E-2</c:v>
                </c:pt>
                <c:pt idx="61">
                  <c:v>1.1818374700000009E-2</c:v>
                </c:pt>
                <c:pt idx="62">
                  <c:v>1.2947827400000009E-2</c:v>
                </c:pt>
                <c:pt idx="63">
                  <c:v>1.2519180600000001E-2</c:v>
                </c:pt>
                <c:pt idx="64">
                  <c:v>1.2259659099999999E-2</c:v>
                </c:pt>
                <c:pt idx="65">
                  <c:v>1.2407291099999999E-2</c:v>
                </c:pt>
                <c:pt idx="66">
                  <c:v>1.0611348200000001E-2</c:v>
                </c:pt>
                <c:pt idx="67">
                  <c:v>1.03062112E-2</c:v>
                </c:pt>
                <c:pt idx="68">
                  <c:v>1.0422519100000001E-2</c:v>
                </c:pt>
                <c:pt idx="69">
                  <c:v>9.8611890900000155E-3</c:v>
                </c:pt>
                <c:pt idx="70">
                  <c:v>9.6135173100000068E-3</c:v>
                </c:pt>
                <c:pt idx="71">
                  <c:v>9.4707438900000079E-3</c:v>
                </c:pt>
                <c:pt idx="72">
                  <c:v>9.267480350000008E-3</c:v>
                </c:pt>
                <c:pt idx="73">
                  <c:v>1.6072972599999999E-2</c:v>
                </c:pt>
                <c:pt idx="74">
                  <c:v>1.32120285E-2</c:v>
                </c:pt>
                <c:pt idx="75">
                  <c:v>1.1800704400000013E-2</c:v>
                </c:pt>
              </c:numCache>
            </c:numRef>
          </c:yVal>
        </c:ser>
        <c:axId val="125389824"/>
        <c:axId val="125404672"/>
      </c:scatterChart>
      <c:valAx>
        <c:axId val="93628672"/>
        <c:scaling>
          <c:orientation val="minMax"/>
          <c:max val="45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0320278742449872"/>
              <c:y val="0.9278221423109512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387520"/>
        <c:crosses val="autoZero"/>
        <c:crossBetween val="midCat"/>
        <c:majorUnit val="5"/>
        <c:minorUnit val="1"/>
      </c:valAx>
      <c:valAx>
        <c:axId val="125387520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4.2256566083116884E-2"/>
              <c:y val="0.44750656167979164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628672"/>
        <c:crosses val="autoZero"/>
        <c:crossBetween val="midCat"/>
        <c:majorUnit val="10"/>
      </c:valAx>
      <c:valAx>
        <c:axId val="125389824"/>
        <c:scaling>
          <c:orientation val="minMax"/>
        </c:scaling>
        <c:delete val="1"/>
        <c:axPos val="b"/>
        <c:numFmt formatCode="0.00E+00" sourceLinked="1"/>
        <c:tickLblPos val="nextTo"/>
        <c:crossAx val="125404672"/>
        <c:crosses val="autoZero"/>
        <c:crossBetween val="midCat"/>
      </c:valAx>
      <c:valAx>
        <c:axId val="125404672"/>
        <c:scaling>
          <c:logBase val="10"/>
          <c:orientation val="minMax"/>
          <c:max val="1000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389824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TB9RI027 - Q vs E</a:t>
            </a:r>
          </a:p>
        </c:rich>
      </c:tx>
      <c:layout>
        <c:manualLayout>
          <c:xMode val="edge"/>
          <c:yMode val="edge"/>
          <c:x val="0.33328651470502801"/>
          <c:y val="1.574803149606303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7868191791133836"/>
          <c:y val="0.13392398784797638"/>
          <c:w val="0.72619058547765658"/>
          <c:h val="0.69255667844669022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c:spPr>
          </c:marker>
          <c:dPt>
            <c:idx val="43"/>
            <c:marker>
              <c:symbol val="none"/>
            </c:marker>
          </c:dPt>
          <c:dPt>
            <c:idx val="52"/>
            <c:marker>
              <c:symbol val="none"/>
            </c:marker>
          </c:dPt>
          <c:dPt>
            <c:idx val="61"/>
            <c:marker>
              <c:symbol val="none"/>
            </c:marker>
          </c:dPt>
          <c:dPt>
            <c:idx val="66"/>
            <c:marker>
              <c:symbol val="none"/>
            </c:marker>
          </c:dPt>
          <c:dPt>
            <c:idx val="68"/>
            <c:marker>
              <c:symbol val="none"/>
            </c:marker>
          </c:dPt>
          <c:dPt>
            <c:idx val="70"/>
            <c:marker>
              <c:symbol val="none"/>
            </c:marker>
          </c:dPt>
          <c:dPt>
            <c:idx val="72"/>
            <c:marker>
              <c:symbol val="none"/>
            </c:marker>
          </c:dPt>
          <c:dPt>
            <c:idx val="92"/>
            <c:marker>
              <c:spPr>
                <a:noFill/>
                <a:ln>
                  <a:noFill/>
                  <a:prstDash val="solid"/>
                </a:ln>
              </c:spPr>
            </c:marker>
          </c:dPt>
          <c:xVal>
            <c:numRef>
              <c:f>HG!$C$10:$C$102</c:f>
              <c:numCache>
                <c:formatCode>0.00E+00</c:formatCode>
                <c:ptCount val="93"/>
                <c:pt idx="0">
                  <c:v>0.75351206599999943</c:v>
                </c:pt>
                <c:pt idx="1">
                  <c:v>1.033667249999999</c:v>
                </c:pt>
                <c:pt idx="2">
                  <c:v>1.3161693799999998</c:v>
                </c:pt>
                <c:pt idx="3">
                  <c:v>1.71571272</c:v>
                </c:pt>
                <c:pt idx="4">
                  <c:v>2.0690732500000002</c:v>
                </c:pt>
                <c:pt idx="5">
                  <c:v>2.2894676700000001</c:v>
                </c:pt>
                <c:pt idx="6">
                  <c:v>2.7432922800000012</c:v>
                </c:pt>
                <c:pt idx="7">
                  <c:v>2.9415747900000002</c:v>
                </c:pt>
                <c:pt idx="8">
                  <c:v>3.2879794100000002</c:v>
                </c:pt>
                <c:pt idx="9">
                  <c:v>3.5311442500000001</c:v>
                </c:pt>
                <c:pt idx="10">
                  <c:v>3.8180105299999987</c:v>
                </c:pt>
                <c:pt idx="11">
                  <c:v>4.2736025299999998</c:v>
                </c:pt>
                <c:pt idx="12">
                  <c:v>4.5945068799999911</c:v>
                </c:pt>
                <c:pt idx="13">
                  <c:v>4.8842539800000004</c:v>
                </c:pt>
                <c:pt idx="14">
                  <c:v>5.3372877000000001</c:v>
                </c:pt>
                <c:pt idx="15">
                  <c:v>5.6980075999999968</c:v>
                </c:pt>
                <c:pt idx="16">
                  <c:v>6.0966332699999963</c:v>
                </c:pt>
                <c:pt idx="17">
                  <c:v>6.4204307900000002</c:v>
                </c:pt>
                <c:pt idx="18">
                  <c:v>7.0137875799999936</c:v>
                </c:pt>
                <c:pt idx="19">
                  <c:v>7.6398927600000004</c:v>
                </c:pt>
                <c:pt idx="20">
                  <c:v>8.1462970000000006</c:v>
                </c:pt>
                <c:pt idx="21">
                  <c:v>8.6109612099999993</c:v>
                </c:pt>
                <c:pt idx="22">
                  <c:v>9.2381967599999992</c:v>
                </c:pt>
                <c:pt idx="23">
                  <c:v>9.7860903200000013</c:v>
                </c:pt>
                <c:pt idx="24">
                  <c:v>10.457408200000007</c:v>
                </c:pt>
                <c:pt idx="25">
                  <c:v>11.0926235</c:v>
                </c:pt>
                <c:pt idx="26">
                  <c:v>11.729086000000002</c:v>
                </c:pt>
                <c:pt idx="27">
                  <c:v>12.407429200000006</c:v>
                </c:pt>
                <c:pt idx="28">
                  <c:v>13.1218606</c:v>
                </c:pt>
                <c:pt idx="29">
                  <c:v>13.801095700000001</c:v>
                </c:pt>
                <c:pt idx="30">
                  <c:v>14.6384382</c:v>
                </c:pt>
                <c:pt idx="31">
                  <c:v>15.4603453</c:v>
                </c:pt>
                <c:pt idx="32">
                  <c:v>16.122725999999989</c:v>
                </c:pt>
                <c:pt idx="33">
                  <c:v>16.812124300000001</c:v>
                </c:pt>
                <c:pt idx="34">
                  <c:v>17.858728299999989</c:v>
                </c:pt>
                <c:pt idx="35">
                  <c:v>18.654988100000033</c:v>
                </c:pt>
                <c:pt idx="36">
                  <c:v>19.405509999999978</c:v>
                </c:pt>
                <c:pt idx="37">
                  <c:v>20.209588400000001</c:v>
                </c:pt>
                <c:pt idx="38">
                  <c:v>20.845495400000001</c:v>
                </c:pt>
                <c:pt idx="39">
                  <c:v>21.496196499999989</c:v>
                </c:pt>
                <c:pt idx="40">
                  <c:v>21.969838299999989</c:v>
                </c:pt>
                <c:pt idx="41">
                  <c:v>22.446052300000002</c:v>
                </c:pt>
                <c:pt idx="42">
                  <c:v>23.206505799999999</c:v>
                </c:pt>
                <c:pt idx="43">
                  <c:v>24.04723229999998</c:v>
                </c:pt>
                <c:pt idx="44">
                  <c:v>24.576697800000002</c:v>
                </c:pt>
                <c:pt idx="45">
                  <c:v>25.168601899999981</c:v>
                </c:pt>
                <c:pt idx="46">
                  <c:v>25.752192699999977</c:v>
                </c:pt>
                <c:pt idx="47">
                  <c:v>26.3665001</c:v>
                </c:pt>
                <c:pt idx="48">
                  <c:v>27.013645</c:v>
                </c:pt>
                <c:pt idx="49">
                  <c:v>27.629217199999999</c:v>
                </c:pt>
                <c:pt idx="50">
                  <c:v>28.28201409999998</c:v>
                </c:pt>
                <c:pt idx="51">
                  <c:v>27.074983199999998</c:v>
                </c:pt>
                <c:pt idx="52">
                  <c:v>28.544755700000014</c:v>
                </c:pt>
                <c:pt idx="53">
                  <c:v>34.041131300000011</c:v>
                </c:pt>
                <c:pt idx="54">
                  <c:v>17.814423600000001</c:v>
                </c:pt>
                <c:pt idx="55">
                  <c:v>29.533837800000001</c:v>
                </c:pt>
                <c:pt idx="56">
                  <c:v>30.710108699999999</c:v>
                </c:pt>
                <c:pt idx="57">
                  <c:v>31.39013959999998</c:v>
                </c:pt>
                <c:pt idx="58">
                  <c:v>36.472221099999999</c:v>
                </c:pt>
                <c:pt idx="59">
                  <c:v>28.911569</c:v>
                </c:pt>
                <c:pt idx="60">
                  <c:v>29.582985000000001</c:v>
                </c:pt>
                <c:pt idx="61">
                  <c:v>30.403700499999989</c:v>
                </c:pt>
                <c:pt idx="62">
                  <c:v>34.518056100000003</c:v>
                </c:pt>
                <c:pt idx="63">
                  <c:v>36.499265900000012</c:v>
                </c:pt>
                <c:pt idx="64">
                  <c:v>36.588883399999993</c:v>
                </c:pt>
                <c:pt idx="65">
                  <c:v>36.609326500000002</c:v>
                </c:pt>
                <c:pt idx="66">
                  <c:v>36.046577200000002</c:v>
                </c:pt>
                <c:pt idx="67">
                  <c:v>37.021400700000001</c:v>
                </c:pt>
                <c:pt idx="68">
                  <c:v>37.799124900000038</c:v>
                </c:pt>
                <c:pt idx="69">
                  <c:v>38.395925600000012</c:v>
                </c:pt>
                <c:pt idx="70">
                  <c:v>35.46852880000003</c:v>
                </c:pt>
                <c:pt idx="71">
                  <c:v>34.239343800000029</c:v>
                </c:pt>
                <c:pt idx="72">
                  <c:v>32.764689099999998</c:v>
                </c:pt>
                <c:pt idx="73">
                  <c:v>36.180807999999999</c:v>
                </c:pt>
                <c:pt idx="74">
                  <c:v>27.541853199999998</c:v>
                </c:pt>
                <c:pt idx="75">
                  <c:v>38.759882599999997</c:v>
                </c:pt>
                <c:pt idx="76">
                  <c:v>39.010513000000003</c:v>
                </c:pt>
                <c:pt idx="77">
                  <c:v>38.939962000000001</c:v>
                </c:pt>
                <c:pt idx="78">
                  <c:v>39.404055400000004</c:v>
                </c:pt>
                <c:pt idx="79">
                  <c:v>39.700142900000039</c:v>
                </c:pt>
                <c:pt idx="80">
                  <c:v>37.075632500000012</c:v>
                </c:pt>
                <c:pt idx="81">
                  <c:v>35.082962500000001</c:v>
                </c:pt>
                <c:pt idx="82">
                  <c:v>33.542426300000002</c:v>
                </c:pt>
                <c:pt idx="83">
                  <c:v>30.257070299999999</c:v>
                </c:pt>
                <c:pt idx="84">
                  <c:v>33.3793948</c:v>
                </c:pt>
                <c:pt idx="85">
                  <c:v>32.498851500000001</c:v>
                </c:pt>
                <c:pt idx="86">
                  <c:v>24.745452799999981</c:v>
                </c:pt>
                <c:pt idx="87">
                  <c:v>30.0745279</c:v>
                </c:pt>
                <c:pt idx="88">
                  <c:v>31.265805100000001</c:v>
                </c:pt>
                <c:pt idx="89">
                  <c:v>32.824123900000011</c:v>
                </c:pt>
                <c:pt idx="90">
                  <c:v>32.193618200000039</c:v>
                </c:pt>
                <c:pt idx="91">
                  <c:v>32.202428200000028</c:v>
                </c:pt>
                <c:pt idx="92">
                  <c:v>2.2007343200000018</c:v>
                </c:pt>
              </c:numCache>
            </c:numRef>
          </c:xVal>
          <c:yVal>
            <c:numRef>
              <c:f>HG!$F$10:$F$102</c:f>
              <c:numCache>
                <c:formatCode>0.00E+00</c:formatCode>
                <c:ptCount val="93"/>
                <c:pt idx="0">
                  <c:v>23909646100</c:v>
                </c:pt>
                <c:pt idx="1">
                  <c:v>24054431500</c:v>
                </c:pt>
                <c:pt idx="2">
                  <c:v>24495384200</c:v>
                </c:pt>
                <c:pt idx="3">
                  <c:v>25259356500</c:v>
                </c:pt>
                <c:pt idx="4">
                  <c:v>25661605800</c:v>
                </c:pt>
                <c:pt idx="5">
                  <c:v>26362710300</c:v>
                </c:pt>
                <c:pt idx="6">
                  <c:v>26192742500</c:v>
                </c:pt>
                <c:pt idx="7">
                  <c:v>26042122700</c:v>
                </c:pt>
                <c:pt idx="8">
                  <c:v>26180258700</c:v>
                </c:pt>
                <c:pt idx="9">
                  <c:v>26025323300</c:v>
                </c:pt>
                <c:pt idx="10">
                  <c:v>25404272800</c:v>
                </c:pt>
                <c:pt idx="11">
                  <c:v>25068320300</c:v>
                </c:pt>
                <c:pt idx="12">
                  <c:v>25503175500</c:v>
                </c:pt>
                <c:pt idx="13">
                  <c:v>25245014800</c:v>
                </c:pt>
                <c:pt idx="14">
                  <c:v>25017597500</c:v>
                </c:pt>
                <c:pt idx="15">
                  <c:v>24804238800</c:v>
                </c:pt>
                <c:pt idx="16">
                  <c:v>24699274800</c:v>
                </c:pt>
                <c:pt idx="17">
                  <c:v>24411247800</c:v>
                </c:pt>
                <c:pt idx="18">
                  <c:v>24049848100</c:v>
                </c:pt>
                <c:pt idx="19">
                  <c:v>23471634400</c:v>
                </c:pt>
                <c:pt idx="20">
                  <c:v>23091573700</c:v>
                </c:pt>
                <c:pt idx="21">
                  <c:v>22730690500</c:v>
                </c:pt>
                <c:pt idx="22">
                  <c:v>22150190000</c:v>
                </c:pt>
                <c:pt idx="23">
                  <c:v>21648531500</c:v>
                </c:pt>
                <c:pt idx="24">
                  <c:v>21265302000</c:v>
                </c:pt>
                <c:pt idx="25">
                  <c:v>20770650500</c:v>
                </c:pt>
                <c:pt idx="26">
                  <c:v>20204088700</c:v>
                </c:pt>
                <c:pt idx="27">
                  <c:v>19667573300</c:v>
                </c:pt>
                <c:pt idx="28">
                  <c:v>19116275900</c:v>
                </c:pt>
                <c:pt idx="29">
                  <c:v>18581299700</c:v>
                </c:pt>
                <c:pt idx="30">
                  <c:v>17994704200</c:v>
                </c:pt>
                <c:pt idx="31">
                  <c:v>17572111400</c:v>
                </c:pt>
                <c:pt idx="32">
                  <c:v>17345001800</c:v>
                </c:pt>
                <c:pt idx="33">
                  <c:v>17203801400</c:v>
                </c:pt>
                <c:pt idx="34">
                  <c:v>16882173100</c:v>
                </c:pt>
                <c:pt idx="35">
                  <c:v>16352990800</c:v>
                </c:pt>
                <c:pt idx="36">
                  <c:v>16115761100</c:v>
                </c:pt>
                <c:pt idx="37">
                  <c:v>15866403600</c:v>
                </c:pt>
                <c:pt idx="38">
                  <c:v>15732063600</c:v>
                </c:pt>
                <c:pt idx="39">
                  <c:v>15599272400</c:v>
                </c:pt>
                <c:pt idx="40">
                  <c:v>15495395900</c:v>
                </c:pt>
                <c:pt idx="41">
                  <c:v>15395984200</c:v>
                </c:pt>
                <c:pt idx="42">
                  <c:v>15290173800</c:v>
                </c:pt>
                <c:pt idx="43">
                  <c:v>15228803200</c:v>
                </c:pt>
                <c:pt idx="44">
                  <c:v>15148566300</c:v>
                </c:pt>
                <c:pt idx="45">
                  <c:v>15101395500</c:v>
                </c:pt>
                <c:pt idx="46">
                  <c:v>15045641700</c:v>
                </c:pt>
                <c:pt idx="47">
                  <c:v>14962060300</c:v>
                </c:pt>
                <c:pt idx="48">
                  <c:v>14903699500</c:v>
                </c:pt>
                <c:pt idx="49">
                  <c:v>14810317500</c:v>
                </c:pt>
                <c:pt idx="50">
                  <c:v>14713627300</c:v>
                </c:pt>
                <c:pt idx="51">
                  <c:v>14982548500</c:v>
                </c:pt>
                <c:pt idx="52">
                  <c:v>14850297900</c:v>
                </c:pt>
                <c:pt idx="53">
                  <c:v>13693350000</c:v>
                </c:pt>
                <c:pt idx="54">
                  <c:v>16652947300</c:v>
                </c:pt>
                <c:pt idx="55">
                  <c:v>14731011800</c:v>
                </c:pt>
                <c:pt idx="56">
                  <c:v>14540575000</c:v>
                </c:pt>
                <c:pt idx="57">
                  <c:v>14430584600</c:v>
                </c:pt>
                <c:pt idx="58">
                  <c:v>12708664700</c:v>
                </c:pt>
                <c:pt idx="59">
                  <c:v>14458942500</c:v>
                </c:pt>
                <c:pt idx="60">
                  <c:v>14280602400</c:v>
                </c:pt>
                <c:pt idx="61">
                  <c:v>14255168200</c:v>
                </c:pt>
                <c:pt idx="62">
                  <c:v>13295002400</c:v>
                </c:pt>
                <c:pt idx="63">
                  <c:v>12719242800</c:v>
                </c:pt>
                <c:pt idx="64">
                  <c:v>12739133300</c:v>
                </c:pt>
                <c:pt idx="65">
                  <c:v>12758091700</c:v>
                </c:pt>
                <c:pt idx="66">
                  <c:v>12813989100</c:v>
                </c:pt>
                <c:pt idx="67">
                  <c:v>12374242700</c:v>
                </c:pt>
                <c:pt idx="68">
                  <c:v>12307093000</c:v>
                </c:pt>
                <c:pt idx="69">
                  <c:v>11854075800</c:v>
                </c:pt>
                <c:pt idx="70">
                  <c:v>12935102700</c:v>
                </c:pt>
                <c:pt idx="71">
                  <c:v>13275170200</c:v>
                </c:pt>
                <c:pt idx="72">
                  <c:v>13564559800</c:v>
                </c:pt>
                <c:pt idx="73">
                  <c:v>12206964300</c:v>
                </c:pt>
                <c:pt idx="74">
                  <c:v>13791008100</c:v>
                </c:pt>
                <c:pt idx="75">
                  <c:v>11686327100</c:v>
                </c:pt>
                <c:pt idx="76">
                  <c:v>11388333800</c:v>
                </c:pt>
                <c:pt idx="77">
                  <c:v>11385922000</c:v>
                </c:pt>
                <c:pt idx="78">
                  <c:v>11131635000</c:v>
                </c:pt>
                <c:pt idx="79">
                  <c:v>10952786800</c:v>
                </c:pt>
                <c:pt idx="80">
                  <c:v>12112695100</c:v>
                </c:pt>
                <c:pt idx="81">
                  <c:v>12781738500</c:v>
                </c:pt>
                <c:pt idx="82">
                  <c:v>13302706800</c:v>
                </c:pt>
                <c:pt idx="83">
                  <c:v>14153287500</c:v>
                </c:pt>
                <c:pt idx="84">
                  <c:v>13525503300</c:v>
                </c:pt>
                <c:pt idx="85">
                  <c:v>13912816000</c:v>
                </c:pt>
                <c:pt idx="86">
                  <c:v>15205763200</c:v>
                </c:pt>
                <c:pt idx="87">
                  <c:v>14507309100</c:v>
                </c:pt>
                <c:pt idx="88">
                  <c:v>14290042500</c:v>
                </c:pt>
                <c:pt idx="89">
                  <c:v>14040581600</c:v>
                </c:pt>
                <c:pt idx="90">
                  <c:v>14276949000</c:v>
                </c:pt>
                <c:pt idx="91">
                  <c:v>14328727000</c:v>
                </c:pt>
                <c:pt idx="92">
                  <c:v>17404921200</c:v>
                </c:pt>
              </c:numCache>
            </c:numRef>
          </c:yVal>
        </c:ser>
        <c:axId val="93948544"/>
        <c:axId val="93963008"/>
      </c:scatterChart>
      <c:valAx>
        <c:axId val="93948544"/>
        <c:scaling>
          <c:orientation val="minMax"/>
          <c:max val="50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032027874244985"/>
              <c:y val="0.9278221423109512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63008"/>
        <c:crosses val="autoZero"/>
        <c:crossBetween val="midCat"/>
        <c:majorUnit val="10"/>
        <c:minorUnit val="2"/>
      </c:valAx>
      <c:valAx>
        <c:axId val="93963008"/>
        <c:scaling>
          <c:logBase val="10"/>
          <c:orientation val="minMax"/>
          <c:max val="100000000000"/>
          <c:min val="10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4.2256566083116884E-2"/>
              <c:y val="0.44750656167979136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48544"/>
        <c:crosses val="autoZero"/>
        <c:crossBetween val="midCat"/>
        <c:majorUnit val="10"/>
      </c:valAx>
      <c:spPr>
        <a:noFill/>
        <a:ln w="25400">
          <a:noFill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0.12496</cdr:x>
      <cdr:y>0.07283</cdr:y>
    </cdr:from>
    <cdr:to>
      <cdr:x>0.88423</cdr:x>
      <cdr:y>0.12184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6738" y="352422"/>
          <a:ext cx="4962483" cy="2371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12/14/10 - HPR/Assy @ ANL, 120°C bake at IB1 </a:t>
          </a:r>
        </a:p>
      </cdr:txBody>
    </cdr:sp>
  </cdr:relSizeAnchor>
  <cdr:relSizeAnchor xmlns:cdr="http://schemas.openxmlformats.org/drawingml/2006/chartDrawing">
    <cdr:from>
      <cdr:x>0.91114</cdr:x>
      <cdr:y>0.96324</cdr:y>
    </cdr:from>
    <cdr:to>
      <cdr:x>0.99564</cdr:x>
      <cdr:y>1</cdr:y>
    </cdr:to>
    <cdr:sp macro="" textlink="">
      <cdr:nvSpPr>
        <cdr:cNvPr id="308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62205" y="4750041"/>
          <a:ext cx="552964" cy="17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0.65252</cdr:x>
      <cdr:y>0.58858</cdr:y>
    </cdr:from>
    <cdr:to>
      <cdr:x>0.75745</cdr:x>
      <cdr:y>0.65355</cdr:y>
    </cdr:to>
    <cdr:sp macro="" textlink="">
      <cdr:nvSpPr>
        <cdr:cNvPr id="3091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64755" y="2847948"/>
          <a:ext cx="685807" cy="31437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  <cdr:relSizeAnchor xmlns:cdr="http://schemas.openxmlformats.org/drawingml/2006/chartDrawing">
    <cdr:from>
      <cdr:x>0.91114</cdr:x>
      <cdr:y>0.96324</cdr:y>
    </cdr:from>
    <cdr:to>
      <cdr:x>0.99564</cdr:x>
      <cdr:y>1</cdr:y>
    </cdr:to>
    <cdr:sp macro="" textlink="">
      <cdr:nvSpPr>
        <cdr:cNvPr id="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62205" y="4750041"/>
          <a:ext cx="552964" cy="17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0.7079</cdr:x>
      <cdr:y>0.36614</cdr:y>
    </cdr:from>
    <cdr:to>
      <cdr:x>0.71081</cdr:x>
      <cdr:y>0.59449</cdr:y>
    </cdr:to>
    <cdr:sp macro="" textlink="">
      <cdr:nvSpPr>
        <cdr:cNvPr id="5" name="Straight Arrow Connector 6"/>
        <cdr:cNvSpPr/>
      </cdr:nvSpPr>
      <cdr:spPr bwMode="auto">
        <a:xfrm xmlns:a="http://schemas.openxmlformats.org/drawingml/2006/main" rot="16200000" flipH="1">
          <a:off x="4083783" y="2314592"/>
          <a:ext cx="1104917" cy="1902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FFFFFF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stealth" w="med" len="lg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0.12496</cdr:x>
      <cdr:y>0.07283</cdr:y>
    </cdr:from>
    <cdr:to>
      <cdr:x>0.88423</cdr:x>
      <cdr:y>0.12184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6738" y="352422"/>
          <a:ext cx="4962483" cy="2371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12/7/10 - HPR/Assy @ ANL </a:t>
          </a:r>
        </a:p>
      </cdr:txBody>
    </cdr:sp>
  </cdr:relSizeAnchor>
  <cdr:relSizeAnchor xmlns:cdr="http://schemas.openxmlformats.org/drawingml/2006/chartDrawing">
    <cdr:from>
      <cdr:x>0.12496</cdr:x>
      <cdr:y>0.07283</cdr:y>
    </cdr:from>
    <cdr:to>
      <cdr:x>0.88423</cdr:x>
      <cdr:y>0.12184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6738" y="352422"/>
          <a:ext cx="4962483" cy="2371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12/7/10 - HPR/Assy @ ANL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39BDAAF7-C65D-49FE-80AD-A93528C2D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rtl="0" fontAlgn="base">
              <a:spcBef>
                <a:spcPct val="0"/>
              </a:spcBef>
              <a:spcAft>
                <a:spcPct val="0"/>
              </a:spcAft>
            </a:pPr>
            <a:fld id="{129F4471-114B-4403-9C72-FFFCE1CC591F}" type="slidenum">
              <a:rPr lang="en-US" sz="1300" b="1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defTabSz="966788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300" b="1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rtl="0" fontAlgn="base">
              <a:spcBef>
                <a:spcPct val="0"/>
              </a:spcBef>
              <a:spcAft>
                <a:spcPct val="0"/>
              </a:spcAft>
            </a:pPr>
            <a:fld id="{129F4471-114B-4403-9C72-FFFCE1CC591F}" type="slidenum">
              <a:rPr lang="en-US" sz="13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defTabSz="966788" rtl="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3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 Jan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 Ginsburg S0 Mtg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8AEE6-E622-475E-A9F4-F16F6C72ACFB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36EF781-C9FF-4B8D-B0F0-D7510684E7B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C04BAD4-634A-4E91-BAA6-5F4406C723C7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3E23801-7006-4C16-9D5D-15CBD224626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010C9FC-25D5-48C2-A618-1330A4F31E2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1A9B35F-C0B5-462C-851D-D965DD48953B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C0397D0-62D7-4174-84E1-BCBF1256EDE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 Jan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 Ginsburg S0 Mtg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7E33D-E1F9-4325-BEC8-A1F1277B7F8A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30E3E98-C0DA-41D9-8BF0-1665798774E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0307B76-9778-4497-9EF1-F51B9DCEB5C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2141157-8272-4504-A527-C0A6D156547F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776A063-6294-4D4A-B2DF-8C20636E526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402749C-0F7B-44C3-8C04-38680074670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BAFD77-522E-480A-9527-E9125FD8B549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A722E79-3046-46AC-8CD9-A73C76945DA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E87B15-BEEC-4EED-B9D0-169EEFBF08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2AFEE95-BF3D-4A4D-9811-BBBE1C0A760C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CCF5FD-AE04-4C52-8D97-23B8A500072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35BDA85-CCD6-4A5C-9140-38255FC324F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D9FACB-D338-46F9-BD83-B69FEBF7115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04C96B-3418-4E73-B674-AC9D94FA8A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CCE5BF7-BA1F-447E-9917-9E369297FC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B671558-5FCD-4E9D-98D6-B9553ADCF4D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 smtClean="0"/>
              <a:t>11 Jan 2011</a:t>
            </a: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 smtClean="0"/>
              <a:t>CM Ginsburg S0 Mtg</a:t>
            </a: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2F8A5348-D2A0-41D3-B2A4-CE24DA8C1C09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4800" b="0">
              <a:latin typeface="FermiLgo" pitchFamily="2" charset="0"/>
            </a:endParaRPr>
          </a:p>
          <a:p>
            <a:pPr algn="ctr">
              <a:defRPr/>
            </a:pPr>
            <a:r>
              <a:rPr lang="en-US" sz="1000" b="0">
                <a:solidFill>
                  <a:srgbClr val="CC0000"/>
                </a:solidFill>
                <a:latin typeface="Arial Rounded MT Bold" pitchFamily="34" charset="0"/>
              </a:rPr>
              <a:t>Fermilab</a:t>
            </a:r>
          </a:p>
        </p:txBody>
      </p:sp>
      <p:pic>
        <p:nvPicPr>
          <p:cNvPr id="1035" name="Picture 11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1024_greendot_divi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2CE966E-8852-47F1-921B-E4E02F9E23F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Jan 2011</a:t>
            </a: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S0 Mtg</a:t>
            </a: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A33691E2-FFF0-4C50-9C27-E3CF682B0B16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>
                <a:latin typeface="Arial Rounded MT Bold"/>
                <a:ea typeface="+mn-ea"/>
                <a:cs typeface="+mn-cs"/>
              </a:rPr>
              <a:t>11 Jan 2011</a:t>
            </a:r>
            <a:endParaRPr lang="en-US" b="1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>
                <a:latin typeface="Arial Rounded MT Bold"/>
                <a:ea typeface="+mn-ea"/>
                <a:cs typeface="+mn-cs"/>
              </a:rPr>
              <a:t>CM Ginsburg S0 Mtg</a:t>
            </a:r>
            <a:endParaRPr lang="en-US" b="1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10989C0B-FA90-4AFA-AF63-36E39B69679F}" type="slidenum">
              <a:rPr lang="en-US" b="1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800" kern="1200">
              <a:solidFill>
                <a:srgbClr val="000000"/>
              </a:solidFill>
              <a:latin typeface="FermiLgo" pitchFamily="2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3083" name="Picture 11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Americas Region Update</a:t>
            </a:r>
            <a:endParaRPr lang="en-US" sz="18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4648200"/>
            <a:ext cx="7010400" cy="990600"/>
          </a:xfrm>
          <a:ln>
            <a:noFill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dirty="0" smtClean="0"/>
              <a:t>C.M. Ginsburg (Fermilab)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S0 Meeting - WebEx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January 11,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41910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first 9-cell cavity assembled by the cavity production group’s technicians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 pi mode the cavity was limited at 17 MV/m by a quench in the center cell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Field emission was observed from 15 MV/m in pi mode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quench location was determined by the thermometry system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Preheating was observed at the quench location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Quench limitation was reached in every </a:t>
            </a:r>
            <a:r>
              <a:rPr lang="en-US" dirty="0" err="1" smtClean="0"/>
              <a:t>passband</a:t>
            </a:r>
            <a:r>
              <a:rPr lang="en-US" dirty="0" smtClean="0"/>
              <a:t> mode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Quench limits were reached in four distinct cells during </a:t>
            </a:r>
            <a:r>
              <a:rPr lang="en-US" dirty="0" err="1" smtClean="0"/>
              <a:t>passband</a:t>
            </a:r>
            <a:r>
              <a:rPr lang="en-US" dirty="0" smtClean="0"/>
              <a:t> measurements, as suggested by four distinct signals from 2</a:t>
            </a:r>
            <a:r>
              <a:rPr lang="en-US" baseline="30000" dirty="0" smtClean="0"/>
              <a:t>nd</a:t>
            </a:r>
            <a:r>
              <a:rPr lang="en-US" dirty="0" smtClean="0"/>
              <a:t> sound detectors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4114800" cy="315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90600"/>
            <a:ext cx="4419600" cy="338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990600" y="0"/>
            <a:ext cx="7010400" cy="685800"/>
          </a:xfrm>
        </p:spPr>
        <p:txBody>
          <a:bodyPr/>
          <a:lstStyle/>
          <a:p>
            <a:pPr eaLnBrk="1" hangingPunct="1"/>
            <a:r>
              <a:rPr lang="en-US" dirty="0" err="1" smtClean="0"/>
              <a:t>JLab</a:t>
            </a:r>
            <a:r>
              <a:rPr lang="en-US" dirty="0" smtClean="0"/>
              <a:t>: TB9NR001 summary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5375" y="0"/>
            <a:ext cx="4238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848600" y="990600"/>
            <a:ext cx="114646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Eremeev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A722E79-3046-46AC-8CD9-A73C76945DAD}" type="slidenum"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6477000" cy="9937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Cornell ILC Program</a:t>
            </a:r>
            <a:b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Update 8.Jan.2011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81000"/>
            <a:ext cx="9906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b="1" kern="12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Cornell SRF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304800"/>
            <a:ext cx="8153400" cy="6248400"/>
          </a:xfrm>
          <a:prstGeom prst="rect">
            <a:avLst/>
          </a:prstGeom>
          <a:noFill/>
          <a:ln w="38100" cap="rnd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752600"/>
            <a:ext cx="7848600" cy="2265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22860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000" b="0" kern="0" dirty="0" smtClean="0">
                <a:solidFill>
                  <a:srgbClr val="000000"/>
                </a:solidFill>
                <a:latin typeface="Arial"/>
              </a:rPr>
              <a:t>Vertical </a:t>
            </a:r>
            <a:r>
              <a:rPr lang="en-US" sz="2000" b="0" kern="0" dirty="0" err="1" smtClean="0">
                <a:solidFill>
                  <a:srgbClr val="000000"/>
                </a:solidFill>
                <a:latin typeface="Arial"/>
              </a:rPr>
              <a:t>EP+repair</a:t>
            </a:r>
            <a:r>
              <a:rPr lang="en-US" sz="2000" b="0" kern="0" dirty="0" smtClean="0">
                <a:solidFill>
                  <a:srgbClr val="000000"/>
                </a:solidFill>
                <a:latin typeface="Arial"/>
              </a:rPr>
              <a:t> techniques R&amp;D</a:t>
            </a:r>
          </a:p>
          <a:p>
            <a:pPr marL="1028700" lvl="2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  <a:latin typeface="Arial"/>
              </a:rPr>
              <a:t>TB9AES005: </a:t>
            </a:r>
          </a:p>
          <a:p>
            <a:pPr marL="1485900" lvl="3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  <a:latin typeface="Arial"/>
              </a:rPr>
              <a:t>being </a:t>
            </a:r>
            <a:r>
              <a:rPr lang="en-US" sz="2000" b="0" dirty="0" smtClean="0"/>
              <a:t>prepared for </a:t>
            </a:r>
            <a:r>
              <a:rPr lang="en-US" sz="2000" b="0" dirty="0" err="1" smtClean="0"/>
              <a:t>rf</a:t>
            </a:r>
            <a:r>
              <a:rPr lang="en-US" sz="2000" b="0" dirty="0" smtClean="0"/>
              <a:t> test</a:t>
            </a:r>
          </a:p>
          <a:p>
            <a:pPr marL="1485900" lvl="3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0" dirty="0" smtClean="0"/>
              <a:t>high pressure rinse 8.Jan </a:t>
            </a:r>
          </a:p>
          <a:p>
            <a:pPr marL="1485900" lvl="3" indent="-2254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0" dirty="0" smtClean="0"/>
              <a:t>bake this week</a:t>
            </a:r>
            <a:br>
              <a:rPr lang="en-US" sz="2000" b="0" dirty="0" smtClean="0"/>
            </a:br>
            <a:r>
              <a:rPr lang="en-US" sz="1600" b="0" dirty="0" smtClean="0"/>
              <a:t/>
            </a:r>
            <a:br>
              <a:rPr lang="en-US" sz="1600" b="0" dirty="0" smtClean="0"/>
            </a:b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609600"/>
            <a:ext cx="119776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Crawford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Fermilab</a:t>
            </a:r>
            <a:r>
              <a:rPr lang="en-US" dirty="0" smtClean="0"/>
              <a:t> Items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marL="171450" indent="-171450" eaLnBrk="1" hangingPunct="1"/>
            <a:r>
              <a:rPr lang="en-US" dirty="0" smtClean="0"/>
              <a:t>9-cell cavity tests:</a:t>
            </a:r>
          </a:p>
          <a:p>
            <a:pPr marL="396875" lvl="1" indent="-223838" eaLnBrk="1" hangingPunct="1"/>
            <a:r>
              <a:rPr lang="en-US" dirty="0" smtClean="0"/>
              <a:t>TB9ACC015: tumbling</a:t>
            </a:r>
          </a:p>
          <a:p>
            <a:pPr marL="396875" lvl="1" indent="-223838" eaLnBrk="1" hangingPunct="1"/>
            <a:r>
              <a:rPr lang="en-US" dirty="0" smtClean="0"/>
              <a:t>TB9RI024: production process</a:t>
            </a:r>
          </a:p>
          <a:p>
            <a:pPr marL="396875" lvl="1" indent="-223838" eaLnBrk="1" hangingPunct="1"/>
            <a:r>
              <a:rPr lang="en-US" dirty="0" smtClean="0"/>
              <a:t>TB9RI027: processed/tested at </a:t>
            </a:r>
            <a:r>
              <a:rPr lang="en-US" dirty="0" err="1" smtClean="0"/>
              <a:t>JLab</a:t>
            </a:r>
            <a:r>
              <a:rPr lang="en-US" dirty="0" smtClean="0"/>
              <a:t>; remaining FE improved at FNAL</a:t>
            </a:r>
          </a:p>
          <a:p>
            <a:pPr marL="396875" lvl="1" indent="-223838" eaLnBrk="1" hangingPunct="1">
              <a:buNone/>
            </a:pPr>
            <a:endParaRPr lang="en-US" sz="1400" dirty="0" smtClean="0"/>
          </a:p>
          <a:p>
            <a:pPr marL="171450" indent="-171450" eaLnBrk="1" hangingPunct="1"/>
            <a:r>
              <a:rPr lang="en-US" dirty="0" smtClean="0"/>
              <a:t>1-cell cavity tests:</a:t>
            </a:r>
          </a:p>
          <a:p>
            <a:pPr marL="398463" lvl="1" indent="-227013" eaLnBrk="1" hangingPunct="1"/>
            <a:r>
              <a:rPr lang="en-US" dirty="0" smtClean="0"/>
              <a:t>TE1CAT002: New vendor, tumbling</a:t>
            </a:r>
          </a:p>
          <a:p>
            <a:pPr marL="398463" lvl="1" indent="-227013" eaLnBrk="1" hangingPunct="1"/>
            <a:r>
              <a:rPr lang="en-US" dirty="0" smtClean="0"/>
              <a:t>TE1ACC006: ECS defect cavity, treatment variations</a:t>
            </a:r>
          </a:p>
        </p:txBody>
      </p:sp>
      <p:sp>
        <p:nvSpPr>
          <p:cNvPr id="6149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CM Ginsburg S0 Mtg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6757E5-6D49-4094-B78B-A8D7AB115B7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z="1000" b="1" kern="1200" dirty="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04800"/>
          </a:xfrm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 dirty="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dirty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</a:t>
            </a:r>
            <a:r>
              <a:rPr lang="en-US" sz="1000" b="1" kern="1200" dirty="0" err="1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Mtg</a:t>
            </a:r>
            <a:endParaRPr lang="en-US" sz="1000" b="1" kern="1200" dirty="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5029200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test</a:t>
            </a:r>
          </a:p>
          <a:p>
            <a:r>
              <a:rPr lang="en-US" dirty="0" smtClean="0"/>
              <a:t>Quench limited to 36MV/m. Initially FE appeared at 12-22 MV/m, then processed away – no FE thereafter. Both low and high field Q</a:t>
            </a:r>
            <a:r>
              <a:rPr lang="en-US" baseline="-25000" dirty="0" smtClean="0"/>
              <a:t>0</a:t>
            </a:r>
            <a:r>
              <a:rPr lang="en-US" dirty="0" smtClean="0"/>
              <a:t>’s were reasonably good. Mode mixing observed at E ≥ 25MV/m. </a:t>
            </a:r>
          </a:p>
          <a:p>
            <a:r>
              <a:rPr lang="en-US" dirty="0" smtClean="0"/>
              <a:t>Cavity meets specification and is promoted to dressing.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361220" y="619125"/>
          <a:ext cx="6258780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Mtg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ILC_high_gradient\ILC_EP\RI27\RI27_Q_Eacc_test2_FinalPowerRise_2K_and_test1_InitialPowerRise_1_8K.JPG"/>
          <p:cNvPicPr>
            <a:picLocks noChangeAspect="1" noChangeArrowheads="1"/>
          </p:cNvPicPr>
          <p:nvPr/>
        </p:nvPicPr>
        <p:blipFill>
          <a:blip r:embed="rId2" cstate="print"/>
          <a:srcRect l="8519" t="12963" r="8518" b="2593"/>
          <a:stretch>
            <a:fillRect/>
          </a:stretch>
        </p:blipFill>
        <p:spPr bwMode="auto">
          <a:xfrm>
            <a:off x="1095375" y="737917"/>
            <a:ext cx="6650818" cy="47961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0" y="5334000"/>
            <a:ext cx="7677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Red/Blue=</a:t>
            </a:r>
            <a:r>
              <a:rPr lang="en-US" dirty="0" err="1" smtClean="0"/>
              <a:t>JLab</a:t>
            </a:r>
            <a:r>
              <a:rPr lang="en-US" dirty="0" smtClean="0"/>
              <a:t> result</a:t>
            </a:r>
          </a:p>
          <a:p>
            <a:r>
              <a:rPr lang="en-US" dirty="0" smtClean="0"/>
              <a:t>Green squares = FNAL result.  FE greatly reduced,  lower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baseline="-25000" dirty="0" smtClean="0"/>
              <a:t>, max</a:t>
            </a:r>
            <a:r>
              <a:rPr lang="en-US" dirty="0" smtClean="0"/>
              <a:t> compared to 1.8K.  </a:t>
            </a:r>
          </a:p>
          <a:p>
            <a:r>
              <a:rPr lang="en-US" dirty="0" smtClean="0"/>
              <a:t>Cavity meets ILC-spec and is promoted to dressing.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84943" y="409575"/>
          <a:ext cx="7401782" cy="545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86600" y="609600"/>
            <a:ext cx="12362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TB9RI027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11 Jan 2011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CM Ginsburg S0 Mtg</a:t>
            </a: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Fermilab</a:t>
            </a:r>
            <a:r>
              <a:rPr lang="en-US" dirty="0" smtClean="0"/>
              <a:t> Items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marL="171450" indent="-171450" eaLnBrk="1" hangingPunct="1"/>
            <a:r>
              <a:rPr lang="en-US" dirty="0" smtClean="0"/>
              <a:t>Tumbling of 9-cell cavities [details from Charlie…]</a:t>
            </a:r>
          </a:p>
          <a:p>
            <a:pPr marL="396875" lvl="1" indent="-223838" eaLnBrk="1" hangingPunct="1"/>
            <a:r>
              <a:rPr lang="en-US" dirty="0" smtClean="0"/>
              <a:t>JLab-2</a:t>
            </a:r>
            <a:endParaRPr lang="en-US" sz="1400" dirty="0" smtClean="0"/>
          </a:p>
          <a:p>
            <a:pPr marL="688975" lvl="2" indent="-171450" eaLnBrk="1" hangingPunct="1">
              <a:lnSpc>
                <a:spcPct val="80000"/>
              </a:lnSpc>
            </a:pPr>
            <a:r>
              <a:rPr lang="en-US" dirty="0" smtClean="0"/>
              <a:t>Complete: tumbling, field flatness measurement, rough HPR, 10 um light-EP, optical </a:t>
            </a:r>
            <a:r>
              <a:rPr lang="en-US" dirty="0" err="1" smtClean="0"/>
              <a:t>insp</a:t>
            </a:r>
            <a:r>
              <a:rPr lang="en-US" dirty="0" smtClean="0"/>
              <a:t>, 800C HT (FNAL furnace), tuning, light-EP+VTS prep, 120C bake and VT</a:t>
            </a:r>
          </a:p>
          <a:p>
            <a:pPr marL="396875" lvl="1" indent="-223838" eaLnBrk="1" hangingPunct="1"/>
            <a:r>
              <a:rPr lang="en-US" dirty="0" smtClean="0"/>
              <a:t>TB9ACC015</a:t>
            </a:r>
            <a:endParaRPr lang="en-US" sz="1400" dirty="0" smtClean="0"/>
          </a:p>
          <a:p>
            <a:pPr marL="1028700" lvl="2" indent="-2254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Complete: tumbling, limiting (19 MV/m) feature in cell 3 HAZ molded, optical inspection, field flatness measurement, molded silicone sample analyzed; optical inspection shows very mirror-like surface, 800C HT (FNAL furnace), tuning, light-EP+VTS prep, 120C bake and VT</a:t>
            </a:r>
          </a:p>
          <a:p>
            <a:pPr marL="1028700" lvl="2" indent="-225425" eaLnBrk="1" hangingPunct="1">
              <a:lnSpc>
                <a:spcPct val="80000"/>
              </a:lnSpc>
            </a:pPr>
            <a:r>
              <a:rPr lang="en-US" dirty="0" smtClean="0"/>
              <a:t>Achieved 35 MV/m, good Q0</a:t>
            </a:r>
          </a:p>
          <a:p>
            <a:pPr marL="171450" indent="-171450" eaLnBrk="1" hangingPunct="1"/>
            <a:r>
              <a:rPr lang="en-US" dirty="0" smtClean="0"/>
              <a:t>High-temperature furnace </a:t>
            </a:r>
            <a:r>
              <a:rPr lang="en-US" dirty="0" smtClean="0"/>
              <a:t>(before Dec. </a:t>
            </a:r>
            <a:r>
              <a:rPr lang="en-US" dirty="0" smtClean="0"/>
              <a:t>all hydrogen degassing </a:t>
            </a:r>
            <a:r>
              <a:rPr lang="en-US" dirty="0" smtClean="0"/>
              <a:t>was </a:t>
            </a:r>
            <a:r>
              <a:rPr lang="en-US" dirty="0" smtClean="0"/>
              <a:t>at JLab)</a:t>
            </a:r>
          </a:p>
          <a:p>
            <a:pPr marL="398463" lvl="1" indent="-227013" eaLnBrk="1" hangingPunct="1"/>
            <a:r>
              <a:rPr lang="en-US" dirty="0" smtClean="0"/>
              <a:t>Installed and commissioned in FNAL/IB4</a:t>
            </a:r>
          </a:p>
          <a:p>
            <a:pPr marL="398463" lvl="1" indent="-227013" eaLnBrk="1" hangingPunct="1"/>
            <a:r>
              <a:rPr lang="en-US" dirty="0" smtClean="0"/>
              <a:t>In regular operation</a:t>
            </a:r>
          </a:p>
          <a:p>
            <a:pPr marL="171450" indent="-171450" eaLnBrk="1" hangingPunct="1"/>
            <a:r>
              <a:rPr lang="en-US" dirty="0" smtClean="0"/>
              <a:t>Six cavity order from </a:t>
            </a:r>
            <a:r>
              <a:rPr lang="en-US" dirty="0" err="1" smtClean="0"/>
              <a:t>Niowave</a:t>
            </a:r>
            <a:r>
              <a:rPr lang="en-US" dirty="0" smtClean="0"/>
              <a:t>-Roark [new vendor qualification]</a:t>
            </a:r>
          </a:p>
          <a:p>
            <a:pPr marL="690563" lvl="2" indent="-177800" eaLnBrk="1" hangingPunct="1"/>
            <a:r>
              <a:rPr lang="en-US" dirty="0" smtClean="0"/>
              <a:t>TB9NR001: </a:t>
            </a:r>
            <a:r>
              <a:rPr lang="en-US" dirty="0" err="1" smtClean="0"/>
              <a:t>JLab</a:t>
            </a:r>
            <a:r>
              <a:rPr lang="en-US" dirty="0" smtClean="0"/>
              <a:t> standard process/test path – 17 MV/m in first pass</a:t>
            </a:r>
          </a:p>
          <a:p>
            <a:pPr marL="690563" lvl="2" indent="-177800" eaLnBrk="1" hangingPunct="1"/>
            <a:r>
              <a:rPr lang="en-US" dirty="0" smtClean="0"/>
              <a:t>TB9NR002: FNAL/ANL standard process/test path – </a:t>
            </a:r>
            <a:r>
              <a:rPr lang="en-US" dirty="0" smtClean="0"/>
              <a:t>29 </a:t>
            </a:r>
            <a:r>
              <a:rPr lang="en-US" dirty="0" smtClean="0"/>
              <a:t>MV/m in first pass</a:t>
            </a:r>
          </a:p>
          <a:p>
            <a:pPr marL="690563" lvl="2" indent="-177800" eaLnBrk="1" hangingPunct="1"/>
            <a:r>
              <a:rPr lang="en-US" dirty="0" smtClean="0"/>
              <a:t>NR </a:t>
            </a:r>
            <a:r>
              <a:rPr lang="en-US" dirty="0" smtClean="0"/>
              <a:t>was given </a:t>
            </a:r>
            <a:r>
              <a:rPr lang="en-US" dirty="0" smtClean="0"/>
              <a:t>the go-ahead to fabricate the remaining 4 cavities</a:t>
            </a:r>
          </a:p>
          <a:p>
            <a:pPr marL="171450" indent="-171450" eaLnBrk="1" hangingPunct="1"/>
            <a:r>
              <a:rPr lang="en-US" dirty="0" smtClean="0"/>
              <a:t>Six cavity order from AES [experienced vendor; cavities partially for S0]</a:t>
            </a:r>
          </a:p>
          <a:p>
            <a:pPr marL="398463" lvl="1" indent="-227013" eaLnBrk="1" hangingPunct="1"/>
            <a:r>
              <a:rPr lang="en-US" dirty="0" smtClean="0"/>
              <a:t>All six have been received at </a:t>
            </a:r>
            <a:r>
              <a:rPr lang="en-US" dirty="0" err="1" smtClean="0"/>
              <a:t>Fermilab</a:t>
            </a:r>
            <a:r>
              <a:rPr lang="en-US" dirty="0" smtClean="0"/>
              <a:t> and are partially through quality control </a:t>
            </a:r>
          </a:p>
          <a:p>
            <a:pPr marL="398463" lvl="1" indent="-227013" eaLnBrk="1" hangingPunct="1"/>
            <a:r>
              <a:rPr lang="en-US" dirty="0" smtClean="0"/>
              <a:t>(At least) one cavity will be tumbled</a:t>
            </a:r>
          </a:p>
        </p:txBody>
      </p:sp>
      <p:sp>
        <p:nvSpPr>
          <p:cNvPr id="6149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CM Ginsburg S0 Mtg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6757E5-6D49-4094-B78B-A8D7AB115B7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000" b="1" kern="1200" dirty="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304800"/>
          </a:xfrm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11 Jan 2011</a:t>
            </a:r>
            <a:endParaRPr lang="en-US" sz="1000" b="1" kern="1200" dirty="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 dirty="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S0 </a:t>
            </a:r>
            <a:r>
              <a:rPr lang="en-US" sz="1000" b="1" kern="1200" dirty="0" err="1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Mtg</a:t>
            </a:r>
            <a:endParaRPr lang="en-US" sz="1000" b="1" kern="1200" dirty="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11 Jan 2011</a:t>
            </a: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245225"/>
            <a:ext cx="3200400" cy="476250"/>
          </a:xfrm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</a:t>
            </a: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S0 </a:t>
            </a:r>
            <a:r>
              <a:rPr lang="en-US" sz="1400" kern="1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Mtg</a:t>
            </a: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820FFC8-48CB-459E-ADF5-DE189FDE7DF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mtClean="0"/>
              <a:t>Production Cavities for CM2</a:t>
            </a:r>
          </a:p>
        </p:txBody>
      </p:sp>
      <p:sp>
        <p:nvSpPr>
          <p:cNvPr id="5200" name="Content Placeholder 2"/>
          <p:cNvSpPr>
            <a:spLocks/>
          </p:cNvSpPr>
          <p:nvPr/>
        </p:nvSpPr>
        <p:spPr bwMode="auto">
          <a:xfrm>
            <a:off x="381000" y="4191000"/>
            <a:ext cx="8382000" cy="2133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171450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 smtClean="0"/>
              <a:t>Majority of cavities vertically qualified at JLab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TB9RI020, TB9RI024, and TB9RI029 were processed/tested at </a:t>
            </a: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FNAL/ANL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TB9RI027 received final HPR and test at FNAL/ANL</a:t>
            </a:r>
            <a:endParaRPr lang="en-US" sz="1400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marL="171450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 smtClean="0"/>
              <a:t>Now on 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HT of 1.3 GHz cavities for CM2: FE an outstanding issue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TB9AES007 HT: field emission limits to 33 MV/m; re-rinse and re-test </a:t>
            </a:r>
            <a:r>
              <a:rPr lang="en-US" sz="1400" dirty="0" err="1" smtClean="0">
                <a:solidFill>
                  <a:srgbClr val="000000"/>
                </a:solidFill>
              </a:rPr>
              <a:t>evtl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Coupler conditioning/QC studies underway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Correlations VT/HT ongoing – including field emission</a:t>
            </a:r>
          </a:p>
          <a:p>
            <a:pPr marL="628650" lvl="1" indent="-171450" eaLnBrk="0" hangingPunct="0"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We will not pass on any cavities with substantial field emission for dressing</a:t>
            </a:r>
          </a:p>
          <a:p>
            <a:pPr marL="171450" indent="-171450" eaLnBrk="0" hangingPunct="0">
              <a:spcBef>
                <a:spcPct val="20000"/>
              </a:spcBef>
              <a:buFontTx/>
              <a:buChar char="•"/>
            </a:pPr>
            <a:endParaRPr lang="en-US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" name="Content Placeholder 8"/>
          <p:cNvGraphicFramePr>
            <a:graphicFrameLocks/>
          </p:cNvGraphicFramePr>
          <p:nvPr/>
        </p:nvGraphicFramePr>
        <p:xfrm>
          <a:off x="762000" y="685800"/>
          <a:ext cx="8229600" cy="3423285"/>
        </p:xfrm>
        <a:graphic>
          <a:graphicData uri="http://schemas.openxmlformats.org/drawingml/2006/table">
            <a:tbl>
              <a:tblPr/>
              <a:tblGrid>
                <a:gridCol w="1070517"/>
                <a:gridCol w="1464918"/>
                <a:gridCol w="1253632"/>
                <a:gridCol w="1098688"/>
                <a:gridCol w="1510697"/>
                <a:gridCol w="1831148"/>
              </a:tblGrid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Cavity ID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CM2 candidate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Vertical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He vessel?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Horizontal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cryomodule ready?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36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35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yes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&gt;35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 yes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&gt;35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 yes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TB9RI018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4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39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next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TB9RI019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5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38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TB9RI028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6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39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latin typeface="+mn-lt"/>
                        </a:rPr>
                        <a:t>TB9RI020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7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latin typeface="+mn-lt"/>
                        </a:rPr>
                        <a:t>36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latin typeface="+mn-lt"/>
                        </a:rPr>
                        <a:t>TB9RI027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8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latin typeface="+mn-lt"/>
                        </a:rPr>
                        <a:t>40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ACCEL8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TB9ACC013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FE limit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TB9ACC016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backup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39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dressed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FE limit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TB9RI029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backup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35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29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latin typeface="+mn-lt"/>
                        </a:rPr>
                        <a:t>TB9AES007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backup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42 MV/m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latin typeface="+mn-lt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FE limit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TB9RI024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backup</a:t>
                      </a:r>
                      <a:endParaRPr lang="en-US" dirty="0"/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36 MV/m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 Box 387"/>
          <p:cNvSpPr txBox="1">
            <a:spLocks noChangeArrowheads="1"/>
          </p:cNvSpPr>
          <p:nvPr/>
        </p:nvSpPr>
        <p:spPr bwMode="auto">
          <a:xfrm>
            <a:off x="0" y="609600"/>
            <a:ext cx="1727200" cy="3857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Cryomodule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E TESLA 03-05">
  <a:themeElements>
    <a:clrScheme name="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DE TESLA 03-05">
  <a:themeElements>
    <a:clrScheme name="1_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1_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769</Words>
  <Application>Microsoft Office PowerPoint</Application>
  <PresentationFormat>On-screen Show (4:3)</PresentationFormat>
  <Paragraphs>179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GDE TESLA 03-05</vt:lpstr>
      <vt:lpstr>2_Office Theme</vt:lpstr>
      <vt:lpstr>2_Default Design</vt:lpstr>
      <vt:lpstr>1_GDE TESLA 03-05</vt:lpstr>
      <vt:lpstr>Americas Region Update</vt:lpstr>
      <vt:lpstr>JLab: TB9NR001 summary</vt:lpstr>
      <vt:lpstr>Cornell ILC Program Update 8.Jan.2011</vt:lpstr>
      <vt:lpstr>Fermilab Items</vt:lpstr>
      <vt:lpstr>Slide 5</vt:lpstr>
      <vt:lpstr>Slide 6</vt:lpstr>
      <vt:lpstr>Fermilab Items</vt:lpstr>
      <vt:lpstr>Production Cavities for CM2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Cavity Yield  Re-Evaluation Plan</dc:title>
  <dc:creator>ginsburg</dc:creator>
  <cp:lastModifiedBy>ginsburg</cp:lastModifiedBy>
  <cp:revision>106</cp:revision>
  <dcterms:created xsi:type="dcterms:W3CDTF">2009-06-22T15:49:16Z</dcterms:created>
  <dcterms:modified xsi:type="dcterms:W3CDTF">2011-01-12T16:18:21Z</dcterms:modified>
</cp:coreProperties>
</file>