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85" d="100"/>
          <a:sy n="85" d="100"/>
        </p:scale>
        <p:origin x="-101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26234-E9E3-4F42-B31A-1C3055DC0EFB}" type="datetimeFigureOut">
              <a:rPr lang="en-US" smtClean="0"/>
              <a:t>1/10/11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EA970-5C26-A14C-8E0C-9DB80084CA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26234-E9E3-4F42-B31A-1C3055DC0EFB}" type="datetimeFigureOut">
              <a:rPr lang="en-US" smtClean="0"/>
              <a:t>1/10/11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EA970-5C26-A14C-8E0C-9DB80084CA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26234-E9E3-4F42-B31A-1C3055DC0EFB}" type="datetimeFigureOut">
              <a:rPr lang="en-US" smtClean="0"/>
              <a:t>1/10/11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EA970-5C26-A14C-8E0C-9DB80084CA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26234-E9E3-4F42-B31A-1C3055DC0EFB}" type="datetimeFigureOut">
              <a:rPr lang="en-US" smtClean="0"/>
              <a:t>1/10/11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EA970-5C26-A14C-8E0C-9DB80084CA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26234-E9E3-4F42-B31A-1C3055DC0EFB}" type="datetimeFigureOut">
              <a:rPr lang="en-US" smtClean="0"/>
              <a:t>1/10/11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EA970-5C26-A14C-8E0C-9DB80084CA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26234-E9E3-4F42-B31A-1C3055DC0EFB}" type="datetimeFigureOut">
              <a:rPr lang="en-US" smtClean="0"/>
              <a:t>1/10/11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EA970-5C26-A14C-8E0C-9DB80084CA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26234-E9E3-4F42-B31A-1C3055DC0EFB}" type="datetimeFigureOut">
              <a:rPr lang="en-US" smtClean="0"/>
              <a:t>1/10/11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EA970-5C26-A14C-8E0C-9DB80084CA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26234-E9E3-4F42-B31A-1C3055DC0EFB}" type="datetimeFigureOut">
              <a:rPr lang="en-US" smtClean="0"/>
              <a:t>1/10/11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EA970-5C26-A14C-8E0C-9DB80084CA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26234-E9E3-4F42-B31A-1C3055DC0EFB}" type="datetimeFigureOut">
              <a:rPr lang="en-US" smtClean="0"/>
              <a:t>1/10/11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EA970-5C26-A14C-8E0C-9DB80084CA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26234-E9E3-4F42-B31A-1C3055DC0EFB}" type="datetimeFigureOut">
              <a:rPr lang="en-US" smtClean="0"/>
              <a:t>1/10/11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EA970-5C26-A14C-8E0C-9DB80084CA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26234-E9E3-4F42-B31A-1C3055DC0EFB}" type="datetimeFigureOut">
              <a:rPr lang="en-US" smtClean="0"/>
              <a:t>1/10/11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EA970-5C26-A14C-8E0C-9DB80084CA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726234-E9E3-4F42-B31A-1C3055DC0EFB}" type="datetimeFigureOut">
              <a:rPr lang="en-US" smtClean="0"/>
              <a:t>1/10/11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3EA970-5C26-A14C-8E0C-9DB80084CAB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96592"/>
            <a:ext cx="7772400" cy="1470025"/>
          </a:xfrm>
        </p:spPr>
        <p:txBody>
          <a:bodyPr>
            <a:noAutofit/>
          </a:bodyPr>
          <a:lstStyle/>
          <a:p>
            <a:r>
              <a:rPr lang="en-US" sz="3600" dirty="0" smtClean="0"/>
              <a:t>Proposal to </a:t>
            </a:r>
            <a:br>
              <a:rPr lang="en-US" sz="3600" dirty="0" smtClean="0"/>
            </a:br>
            <a:r>
              <a:rPr lang="en-US" sz="3600" dirty="0" smtClean="0"/>
              <a:t>include future 9-cell cavity test results from FNAL and KEK </a:t>
            </a:r>
            <a:br>
              <a:rPr lang="en-US" sz="3600" dirty="0" smtClean="0"/>
            </a:br>
            <a:r>
              <a:rPr lang="en-US" sz="3600" dirty="0" smtClean="0"/>
              <a:t>in ILC global data base</a:t>
            </a:r>
            <a:br>
              <a:rPr lang="en-US" sz="3600" dirty="0" smtClean="0"/>
            </a:br>
            <a:r>
              <a:rPr lang="en-US" sz="3600" dirty="0" smtClean="0"/>
              <a:t>for ILC gradient yield analysis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tx1"/>
                </a:solidFill>
              </a:rPr>
              <a:t>Rongli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Geng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January 11, 2011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ILC Cavity Group Meeting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FNAL/ANL processing and testing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zh-CN" dirty="0" smtClean="0"/>
              <a:t>High quality test results reported due to high quality processing and joint ANL/FNAL facilities.</a:t>
            </a:r>
          </a:p>
          <a:p>
            <a:r>
              <a:rPr lang="en-US" dirty="0" smtClean="0"/>
              <a:t>TB9RI29, 5/21/2010, 34.6 MV/</a:t>
            </a:r>
            <a:r>
              <a:rPr lang="en-US" dirty="0" err="1" smtClean="0"/>
              <a:t>m</a:t>
            </a:r>
            <a:r>
              <a:rPr lang="en-US" dirty="0" smtClean="0"/>
              <a:t>, qt Q0=1.2E10, 1</a:t>
            </a:r>
            <a:r>
              <a:rPr lang="en-US" baseline="30000" dirty="0" smtClean="0"/>
              <a:t>st</a:t>
            </a:r>
            <a:r>
              <a:rPr lang="en-US" dirty="0" smtClean="0"/>
              <a:t> pass.</a:t>
            </a:r>
          </a:p>
          <a:p>
            <a:r>
              <a:rPr lang="en-US" dirty="0" smtClean="0"/>
              <a:t>TB9RI20, 11/23/2010, 36.1 MV/</a:t>
            </a:r>
            <a:r>
              <a:rPr lang="en-US" dirty="0" err="1" smtClean="0"/>
              <a:t>m</a:t>
            </a:r>
            <a:r>
              <a:rPr lang="en-US" dirty="0" smtClean="0"/>
              <a:t> at Q0=1.1E10, 2nd pass after re-EP.</a:t>
            </a:r>
          </a:p>
          <a:p>
            <a:r>
              <a:rPr lang="en-US" dirty="0" smtClean="0"/>
              <a:t>TB9RI24, 12/14/2010, 36.0 MV/</a:t>
            </a:r>
            <a:r>
              <a:rPr lang="en-US" dirty="0" err="1" smtClean="0"/>
              <a:t>m</a:t>
            </a:r>
            <a:r>
              <a:rPr lang="en-US" dirty="0" smtClean="0"/>
              <a:t> at Q0=1.1E10, 3</a:t>
            </a:r>
            <a:r>
              <a:rPr lang="en-US" baseline="30000" dirty="0" smtClean="0"/>
              <a:t>rd</a:t>
            </a:r>
            <a:r>
              <a:rPr lang="en-US" dirty="0" smtClean="0"/>
              <a:t> pass after 2 </a:t>
            </a:r>
            <a:r>
              <a:rPr lang="en-US" dirty="0" err="1" smtClean="0"/>
              <a:t>x</a:t>
            </a:r>
            <a:r>
              <a:rPr lang="en-US" dirty="0" smtClean="0"/>
              <a:t> re-EP.</a:t>
            </a:r>
          </a:p>
          <a:p>
            <a:r>
              <a:rPr lang="en-US" dirty="0" smtClean="0"/>
              <a:t>TB9ACC015, 12/21/2010, 34.5 MV/</a:t>
            </a:r>
            <a:r>
              <a:rPr lang="en-US" dirty="0" err="1" smtClean="0"/>
              <a:t>m</a:t>
            </a:r>
            <a:r>
              <a:rPr lang="en-US" dirty="0" smtClean="0"/>
              <a:t> at Q0=1.4E10, 2</a:t>
            </a:r>
            <a:r>
              <a:rPr lang="en-US" baseline="30000" dirty="0" smtClean="0"/>
              <a:t>nd</a:t>
            </a:r>
            <a:r>
              <a:rPr lang="en-US" dirty="0" smtClean="0"/>
              <a:t> pass after resetting by mechanical polishing and re-processing.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Include FNAL/ANL processed cavity test results in ILC database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High quality results validates FNAL/ANL processing facilities and procedures.</a:t>
            </a:r>
          </a:p>
          <a:p>
            <a:r>
              <a:rPr lang="en-US" dirty="0" smtClean="0"/>
              <a:t>Future test results of RI built and AES built cavities should be included without bias in ILC global database and included for yield analysis. </a:t>
            </a:r>
          </a:p>
          <a:p>
            <a:r>
              <a:rPr lang="en-US" dirty="0" smtClean="0"/>
              <a:t>Cavities originated from other builders should not be included until vendor becomes “certified”.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KEK processing and testing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MHI-12, 11/11/2010, 37.5 MV/</a:t>
            </a:r>
            <a:r>
              <a:rPr lang="en-US" dirty="0" err="1" smtClean="0"/>
              <a:t>m</a:t>
            </a:r>
            <a:r>
              <a:rPr lang="en-US" dirty="0" smtClean="0"/>
              <a:t> at Q0=5.5E9, 1</a:t>
            </a:r>
            <a:r>
              <a:rPr lang="en-US" baseline="30000" dirty="0" smtClean="0"/>
              <a:t>st</a:t>
            </a:r>
            <a:r>
              <a:rPr lang="en-US" dirty="0" smtClean="0"/>
              <a:t> pass.</a:t>
            </a:r>
          </a:p>
          <a:p>
            <a:r>
              <a:rPr lang="en-US" dirty="0" smtClean="0"/>
              <a:t>MHI-13, 11/25/2010, 36.5 MV/</a:t>
            </a:r>
            <a:r>
              <a:rPr lang="en-US" dirty="0" err="1" smtClean="0"/>
              <a:t>m</a:t>
            </a:r>
            <a:r>
              <a:rPr lang="en-US" dirty="0" smtClean="0"/>
              <a:t> at Q0=7.5E9, 1</a:t>
            </a:r>
            <a:r>
              <a:rPr lang="en-US" baseline="30000" dirty="0" smtClean="0"/>
              <a:t>st</a:t>
            </a:r>
            <a:r>
              <a:rPr lang="en-US" dirty="0" smtClean="0"/>
              <a:t> pass.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Include KEK processed cavity test results in ILC database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High quality results validates KEK processing facilities and procedures.</a:t>
            </a:r>
          </a:p>
          <a:p>
            <a:r>
              <a:rPr lang="en-US" dirty="0" smtClean="0"/>
              <a:t>High quality result validates MHI as a certified vendor for ILC cavities.  </a:t>
            </a:r>
          </a:p>
          <a:p>
            <a:r>
              <a:rPr lang="en-US" dirty="0" smtClean="0"/>
              <a:t>Future KEK test results of MHI built cavities should be included without bias in ILC global database and included for yield analysis. </a:t>
            </a:r>
          </a:p>
          <a:p>
            <a:r>
              <a:rPr lang="en-US" dirty="0" smtClean="0"/>
              <a:t>Cavities originated from other builders should not be included until vendor becomes “certified”.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 consistent yield analysis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pass result following regular processing and testing consistent with ILC baseline recipe.</a:t>
            </a:r>
          </a:p>
          <a:p>
            <a:r>
              <a:rPr lang="en-US" dirty="0" smtClean="0"/>
              <a:t>Stop processing if cavity meets ILC vertical test spec.</a:t>
            </a:r>
          </a:p>
          <a:p>
            <a:r>
              <a:rPr lang="en-US" dirty="0" smtClean="0"/>
              <a:t>IF 1</a:t>
            </a:r>
            <a:r>
              <a:rPr lang="en-US" baseline="30000" dirty="0" smtClean="0"/>
              <a:t>st</a:t>
            </a:r>
            <a:r>
              <a:rPr lang="en-US" dirty="0" smtClean="0"/>
              <a:t> pass fails meeting spec, THEN data driven 2</a:t>
            </a:r>
            <a:r>
              <a:rPr lang="en-US" baseline="30000" dirty="0" smtClean="0"/>
              <a:t>nd</a:t>
            </a:r>
            <a:r>
              <a:rPr lang="en-US" dirty="0" smtClean="0"/>
              <a:t> pass processing (re-HPR, re-EP, repair…).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399</Words>
  <Application>Microsoft Macintosh PowerPoint</Application>
  <PresentationFormat>On-screen Show (4:3)</PresentationFormat>
  <Paragraphs>27</Paragraphs>
  <Slides>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Proposal to  include future 9-cell cavity test results from FNAL and KEK  in ILC global data base for ILC gradient yield analysis</vt:lpstr>
      <vt:lpstr>FNAL/ANL processing and testing results</vt:lpstr>
      <vt:lpstr>Include FNAL/ANL processed cavity test results in ILC database</vt:lpstr>
      <vt:lpstr>KEK processing and testing results</vt:lpstr>
      <vt:lpstr>Include KEK processed cavity test results in ILC database</vt:lpstr>
      <vt:lpstr>For consistent yield analysis </vt:lpstr>
    </vt:vector>
  </TitlesOfParts>
  <Company>Jefferson Lab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Proposal to include future 9-cell cavity test results from FNAL and KEK in  ILC global data base</dc:title>
  <dc:creator>Rongli Geng</dc:creator>
  <cp:lastModifiedBy>Rongli Geng</cp:lastModifiedBy>
  <cp:revision>18</cp:revision>
  <dcterms:created xsi:type="dcterms:W3CDTF">2011-01-11T01:11:03Z</dcterms:created>
  <dcterms:modified xsi:type="dcterms:W3CDTF">2011-01-11T03:29:36Z</dcterms:modified>
</cp:coreProperties>
</file>