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57" r:id="rId3"/>
    <p:sldId id="258" r:id="rId4"/>
    <p:sldId id="264" r:id="rId5"/>
    <p:sldId id="265" r:id="rId6"/>
    <p:sldId id="266" r:id="rId7"/>
    <p:sldId id="269" r:id="rId8"/>
    <p:sldId id="267" r:id="rId9"/>
    <p:sldId id="268" r:id="rId10"/>
    <p:sldId id="260" r:id="rId11"/>
    <p:sldId id="261" r:id="rId12"/>
    <p:sldId id="262" r:id="rId13"/>
    <p:sldId id="263" r:id="rId14"/>
    <p:sldId id="270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8627" autoAdjust="0"/>
  </p:normalViewPr>
  <p:slideViewPr>
    <p:cSldViewPr snapToGrid="0" snapToObjects="1">
      <p:cViewPr varScale="1">
        <p:scale>
          <a:sx n="117" d="100"/>
          <a:sy n="117" d="100"/>
        </p:scale>
        <p:origin x="-120" y="-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2.xml"/><Relationship Id="rId20" Type="http://schemas.openxmlformats.org/officeDocument/2006/relationships/viewProps" Target="viewProps.xml"/><Relationship Id="rId4" Type="http://schemas.openxmlformats.org/officeDocument/2006/relationships/slide" Target="slides/slide2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2232C-CE9F-2544-889E-02FB833A4846}" type="datetimeFigureOut">
              <a:rPr lang="ja-JP" altLang="en-US" smtClean="0"/>
              <a:pPr/>
              <a:t>11.1.12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BCE51-05E6-F840-8FFE-0B6F6DD1B70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F7CF3-F52D-1B47-B99F-8E1B78D09229}" type="datetimeFigureOut">
              <a:rPr lang="ja-JP" altLang="en-US" smtClean="0"/>
              <a:pPr/>
              <a:t>11.1.12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EBC6A-25E7-3643-A9D0-17553A72FE0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A. Yamamoto 110112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110112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6359-397B-D146-B043-A13A549AFB6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2.xml"/><Relationship Id="rId5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F3F71-103B-DB48-A67F-EE453EFEC48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A. Yamamoto 110112</a:t>
            </a: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>
                <a:solidFill>
                  <a:srgbClr val="23346C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D84EBB-4EBF-1E49-B658-9E00AD20FE67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/>
          </a:p>
        </p:txBody>
      </p:sp>
      <p:pic>
        <p:nvPicPr>
          <p:cNvPr id="7174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7178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7179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363490"/>
            <a:ext cx="7772400" cy="1470025"/>
          </a:xfrm>
        </p:spPr>
        <p:txBody>
          <a:bodyPr/>
          <a:lstStyle/>
          <a:p>
            <a:r>
              <a:rPr lang="en-US" altLang="ja-JP" b="1" dirty="0" smtClean="0"/>
              <a:t>SCRF Monthly WebEx Meeting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b="1" dirty="0" smtClean="0"/>
              <a:t>Jan. 12</a:t>
            </a:r>
            <a:r>
              <a:rPr lang="en-US" altLang="ja-JP" b="1" dirty="0" smtClean="0"/>
              <a:t>, </a:t>
            </a:r>
            <a:r>
              <a:rPr lang="en-US" altLang="ja-JP" b="1" dirty="0" smtClean="0"/>
              <a:t>2010</a:t>
            </a:r>
            <a:endParaRPr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7200" y="1833515"/>
            <a:ext cx="8221095" cy="4522835"/>
          </a:xfrm>
          <a:ln>
            <a:solidFill>
              <a:srgbClr val="4F81BD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Agenda</a:t>
            </a:r>
            <a:endParaRPr lang="en-US" altLang="ja-JP" dirty="0" smtClean="0"/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Report from </a:t>
            </a:r>
            <a:r>
              <a:rPr lang="en-US" altLang="ja-JP" dirty="0" err="1" smtClean="0">
                <a:solidFill>
                  <a:srgbClr val="000090"/>
                </a:solidFill>
              </a:rPr>
              <a:t>PMs</a:t>
            </a:r>
            <a:r>
              <a:rPr lang="en-US" altLang="ja-JP" dirty="0" smtClean="0">
                <a:solidFill>
                  <a:srgbClr val="000090"/>
                </a:solidFill>
              </a:rPr>
              <a:t> </a:t>
            </a:r>
            <a:r>
              <a:rPr lang="en-US" altLang="ja-JP" dirty="0" smtClean="0"/>
              <a:t>				(</a:t>
            </a:r>
            <a:r>
              <a:rPr lang="en-US" altLang="ja-JP" dirty="0" smtClean="0"/>
              <a:t>10 </a:t>
            </a:r>
            <a:r>
              <a:rPr lang="en-US" altLang="ja-JP" dirty="0" smtClean="0"/>
              <a:t>min.)</a:t>
            </a:r>
            <a:endParaRPr lang="en-US" altLang="ja-JP" dirty="0" smtClean="0"/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General plan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Report </a:t>
            </a:r>
            <a:r>
              <a:rPr lang="en-US" altLang="ja-JP" dirty="0" smtClean="0">
                <a:solidFill>
                  <a:srgbClr val="3366FF"/>
                </a:solidFill>
              </a:rPr>
              <a:t>of visiting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err="1" smtClean="0">
                <a:solidFill>
                  <a:srgbClr val="3366FF"/>
                </a:solidFill>
              </a:rPr>
              <a:t>JLab</a:t>
            </a:r>
            <a:r>
              <a:rPr lang="en-US" altLang="ja-JP" dirty="0" smtClean="0">
                <a:solidFill>
                  <a:srgbClr val="3366FF"/>
                </a:solidFill>
              </a:rPr>
              <a:t> (</a:t>
            </a:r>
            <a:r>
              <a:rPr lang="en-US" altLang="ja-JP" dirty="0" smtClean="0">
                <a:solidFill>
                  <a:srgbClr val="3366FF"/>
                </a:solidFill>
              </a:rPr>
              <a:t>Yamamoto/Ross)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marL="971550" lvl="1" indent="-514350" algn="l">
              <a:buFont typeface="Arial"/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Visit to </a:t>
            </a:r>
            <a:r>
              <a:rPr lang="en-US" altLang="ja-JP" dirty="0" smtClean="0">
                <a:solidFill>
                  <a:srgbClr val="3366FF"/>
                </a:solidFill>
              </a:rPr>
              <a:t>i</a:t>
            </a:r>
            <a:r>
              <a:rPr lang="en-US" altLang="ja-JP" dirty="0" smtClean="0">
                <a:solidFill>
                  <a:srgbClr val="3366FF"/>
                </a:solidFill>
              </a:rPr>
              <a:t>ndustry </a:t>
            </a:r>
            <a:r>
              <a:rPr lang="en-US" altLang="ja-JP" dirty="0" smtClean="0">
                <a:solidFill>
                  <a:srgbClr val="3366FF"/>
                </a:solidFill>
              </a:rPr>
              <a:t>(Yamamoto)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</a:p>
          <a:p>
            <a:pPr marL="971550" lvl="1" indent="-514350" algn="l">
              <a:buFont typeface="Arial"/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Preparation </a:t>
            </a:r>
            <a:r>
              <a:rPr lang="en-US" altLang="ja-JP" dirty="0" smtClean="0">
                <a:solidFill>
                  <a:srgbClr val="3366FF"/>
                </a:solidFill>
              </a:rPr>
              <a:t>for the BAW-2 (Ross/Walker)</a:t>
            </a:r>
          </a:p>
          <a:p>
            <a:pPr marL="971550" lvl="1" indent="-514350" algn="l">
              <a:buAutoNum type="arabicPeriod"/>
            </a:pPr>
            <a:endParaRPr lang="en-US" altLang="ja-JP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General Report from </a:t>
            </a:r>
            <a:r>
              <a:rPr lang="en-US" altLang="ja-JP" dirty="0" err="1" smtClean="0">
                <a:solidFill>
                  <a:srgbClr val="000090"/>
                </a:solidFill>
              </a:rPr>
              <a:t>GLs</a:t>
            </a:r>
            <a:r>
              <a:rPr lang="en-US" altLang="ja-JP" dirty="0" smtClean="0">
                <a:solidFill>
                  <a:srgbClr val="000090"/>
                </a:solidFill>
              </a:rPr>
              <a:t>		(</a:t>
            </a:r>
            <a:r>
              <a:rPr lang="en-US" altLang="ja-JP" dirty="0" smtClean="0">
                <a:solidFill>
                  <a:srgbClr val="000090"/>
                </a:solidFill>
              </a:rPr>
              <a:t>10 </a:t>
            </a:r>
            <a:r>
              <a:rPr lang="en-US" altLang="ja-JP" dirty="0" smtClean="0">
                <a:solidFill>
                  <a:srgbClr val="000090"/>
                </a:solidFill>
              </a:rPr>
              <a:t>min.)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Cavity Gradient	(R.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err="1" smtClean="0">
                <a:solidFill>
                  <a:srgbClr val="3366FF"/>
                </a:solidFill>
              </a:rPr>
              <a:t>Geng</a:t>
            </a:r>
            <a:r>
              <a:rPr lang="en-US" altLang="ja-JP" dirty="0" smtClean="0">
                <a:solidFill>
                  <a:srgbClr val="3366FF"/>
                </a:solidFill>
              </a:rPr>
              <a:t>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Cavity Integration  (H. </a:t>
            </a:r>
            <a:r>
              <a:rPr lang="en-US" altLang="ja-JP" dirty="0" err="1" smtClean="0">
                <a:solidFill>
                  <a:srgbClr val="3366FF"/>
                </a:solidFill>
              </a:rPr>
              <a:t>Hayano</a:t>
            </a:r>
            <a:r>
              <a:rPr lang="en-US" altLang="ja-JP" dirty="0" smtClean="0">
                <a:solidFill>
                  <a:srgbClr val="3366FF"/>
                </a:solidFill>
              </a:rPr>
              <a:t>)</a:t>
            </a:r>
          </a:p>
          <a:p>
            <a:pPr marL="971550" lvl="1" indent="-514350" algn="l">
              <a:buAutoNum type="arabicPeriod"/>
            </a:pPr>
            <a:r>
              <a:rPr lang="en-US" altLang="ja-JP" dirty="0" err="1" smtClean="0">
                <a:solidFill>
                  <a:srgbClr val="3366FF"/>
                </a:solidFill>
              </a:rPr>
              <a:t>Cryomodule</a:t>
            </a:r>
            <a:r>
              <a:rPr lang="en-US" altLang="ja-JP" dirty="0" smtClean="0">
                <a:solidFill>
                  <a:srgbClr val="3366FF"/>
                </a:solidFill>
              </a:rPr>
              <a:t> (N. Ohuchi)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Cryogenics (T. Peterson)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HLRF (S. Fukuda / C/ </a:t>
            </a:r>
            <a:r>
              <a:rPr lang="en-US" altLang="ja-JP" dirty="0" err="1" smtClean="0">
                <a:solidFill>
                  <a:srgbClr val="3366FF"/>
                </a:solidFill>
              </a:rPr>
              <a:t>Nantista</a:t>
            </a:r>
            <a:r>
              <a:rPr lang="en-US" altLang="ja-JP" dirty="0" smtClean="0">
                <a:solidFill>
                  <a:srgbClr val="3366FF"/>
                </a:solidFill>
              </a:rPr>
              <a:t>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ML Integration (C. </a:t>
            </a:r>
            <a:r>
              <a:rPr lang="en-US" altLang="ja-JP" dirty="0" err="1" smtClean="0">
                <a:solidFill>
                  <a:srgbClr val="3366FF"/>
                </a:solidFill>
              </a:rPr>
              <a:t>Adolphsen</a:t>
            </a:r>
            <a:r>
              <a:rPr lang="en-US" altLang="ja-JP" dirty="0" smtClean="0">
                <a:solidFill>
                  <a:srgbClr val="3366FF"/>
                </a:solidFill>
              </a:rPr>
              <a:t>)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</a:p>
          <a:p>
            <a:pPr marL="971550" lvl="1" indent="-514350" algn="l"/>
            <a:endParaRPr lang="en-US" altLang="ja-JP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Special Discussions 				</a:t>
            </a:r>
            <a:r>
              <a:rPr lang="en-US" altLang="ja-JP" dirty="0" smtClean="0">
                <a:solidFill>
                  <a:srgbClr val="000090"/>
                </a:solidFill>
              </a:rPr>
              <a:t>(40 </a:t>
            </a:r>
            <a:r>
              <a:rPr lang="en-US" altLang="ja-JP" dirty="0" smtClean="0">
                <a:solidFill>
                  <a:srgbClr val="000090"/>
                </a:solidFill>
              </a:rPr>
              <a:t>min.)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Interim report</a:t>
            </a:r>
            <a:r>
              <a:rPr lang="en-US" altLang="ja-JP" dirty="0" smtClean="0">
                <a:solidFill>
                  <a:srgbClr val="3366FF"/>
                </a:solidFill>
              </a:rPr>
              <a:t> final draft (each original author/editor) </a:t>
            </a:r>
            <a:r>
              <a:rPr lang="en-US" altLang="ja-JP" dirty="0" smtClean="0"/>
              <a:t>	</a:t>
            </a:r>
            <a:r>
              <a:rPr lang="en-US" altLang="ja-JP" dirty="0" smtClean="0"/>
              <a:t>	</a:t>
            </a:r>
          </a:p>
          <a:p>
            <a:pPr marL="971550" lvl="1" indent="-514350" algn="l"/>
            <a:endParaRPr lang="en-US" altLang="ja-JP" dirty="0" smtClean="0"/>
          </a:p>
          <a:p>
            <a:pPr marL="1428750" lvl="2" indent="-514350" algn="l"/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1589"/>
          </a:xfrm>
        </p:spPr>
        <p:txBody>
          <a:bodyPr/>
          <a:lstStyle/>
          <a:p>
            <a:r>
              <a:rPr lang="en-US" altLang="ja-JP" dirty="0" smtClean="0"/>
              <a:t>BAW-2, Jan. 19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146228"/>
            <a:ext cx="8229600" cy="4979936"/>
          </a:xfrm>
          <a:ln>
            <a:solidFill>
              <a:srgbClr val="0099CC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altLang="ja-JP" sz="3840" b="1" dirty="0" smtClean="0">
                <a:solidFill>
                  <a:srgbClr val="3366FF"/>
                </a:solidFill>
              </a:rPr>
              <a:t>Reduced Bunch Number</a:t>
            </a:r>
          </a:p>
          <a:p>
            <a:r>
              <a:rPr lang="en-US" altLang="ja-JP" dirty="0" smtClean="0"/>
              <a:t>    09:00		CFS 30'</a:t>
            </a:r>
          </a:p>
          <a:p>
            <a:r>
              <a:rPr lang="en-US" altLang="ja-JP" dirty="0" smtClean="0"/>
              <a:t>      			Speaker: 	Victor </a:t>
            </a:r>
            <a:r>
              <a:rPr lang="en-US" altLang="ja-JP" dirty="0" err="1" smtClean="0"/>
              <a:t>Kuchler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Fermilab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    09:30		Cost Impact 1h00'</a:t>
            </a:r>
          </a:p>
          <a:p>
            <a:r>
              <a:rPr lang="en-US" altLang="ja-JP" dirty="0" smtClean="0"/>
              <a:t>      			Speaker: 	Peter </a:t>
            </a:r>
            <a:r>
              <a:rPr lang="en-US" altLang="ja-JP" dirty="0" err="1" smtClean="0"/>
              <a:t>Garbincius</a:t>
            </a:r>
            <a:r>
              <a:rPr lang="en-US" altLang="ja-JP" dirty="0" smtClean="0"/>
              <a:t> (FNAL)</a:t>
            </a:r>
          </a:p>
          <a:p>
            <a:r>
              <a:rPr lang="en-US" altLang="ja-JP" dirty="0" smtClean="0">
                <a:solidFill>
                  <a:srgbClr val="A6A6A6"/>
                </a:solidFill>
              </a:rPr>
              <a:t>    10:30		break 30'</a:t>
            </a:r>
          </a:p>
          <a:p>
            <a:r>
              <a:rPr lang="en-US" altLang="ja-JP" dirty="0" smtClean="0"/>
              <a:t>    11:00		BDS at reduced beam parameters 1h30'</a:t>
            </a:r>
          </a:p>
          <a:p>
            <a:r>
              <a:rPr lang="en-US" altLang="ja-JP" dirty="0" smtClean="0"/>
              <a:t>      			Speaker: 	Andrei </a:t>
            </a:r>
            <a:r>
              <a:rPr lang="en-US" altLang="ja-JP" dirty="0" err="1" smtClean="0"/>
              <a:t>Seryi</a:t>
            </a:r>
            <a:r>
              <a:rPr lang="en-US" altLang="ja-JP" dirty="0" smtClean="0"/>
              <a:t> (John Adams Institute)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FF6600"/>
                </a:solidFill>
              </a:rPr>
              <a:t>    12:30lunch 1h30’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    14:00		Physics impact 1h30'</a:t>
            </a:r>
          </a:p>
          <a:p>
            <a:r>
              <a:rPr lang="en-US" altLang="ja-JP" dirty="0" smtClean="0"/>
              <a:t>      			Speaker: 	Jim </a:t>
            </a:r>
            <a:r>
              <a:rPr lang="en-US" altLang="ja-JP" dirty="0" err="1" smtClean="0"/>
              <a:t>Brau</a:t>
            </a:r>
            <a:r>
              <a:rPr lang="en-US" altLang="ja-JP" dirty="0" smtClean="0"/>
              <a:t> (U. Oregon)</a:t>
            </a:r>
          </a:p>
          <a:p>
            <a:r>
              <a:rPr lang="en-US" altLang="ja-JP" dirty="0" smtClean="0">
                <a:solidFill>
                  <a:srgbClr val="A6A6A6"/>
                </a:solidFill>
              </a:rPr>
              <a:t>    15:30		break 30'</a:t>
            </a:r>
          </a:p>
          <a:p>
            <a:r>
              <a:rPr lang="en-US" altLang="ja-JP" dirty="0" smtClean="0"/>
              <a:t>    16:00		Summary / discussion 1h30'</a:t>
            </a:r>
          </a:p>
          <a:p>
            <a:r>
              <a:rPr lang="en-US" altLang="ja-JP" dirty="0" smtClean="0"/>
              <a:t>      			Speaker: 	Nicholas Walker (DESY)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6693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BAW-2, Jan. 20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91332"/>
            <a:ext cx="8229600" cy="5365018"/>
          </a:xfrm>
          <a:ln>
            <a:solidFill>
              <a:srgbClr val="0099CC"/>
            </a:solidFill>
          </a:ln>
        </p:spPr>
        <p:txBody>
          <a:bodyPr>
            <a:noAutofit/>
          </a:bodyPr>
          <a:lstStyle/>
          <a:p>
            <a:r>
              <a:rPr lang="en-US" altLang="ja-JP" sz="1600" b="1" dirty="0" smtClean="0">
                <a:solidFill>
                  <a:srgbClr val="3366FF"/>
                </a:solidFill>
              </a:rPr>
              <a:t>Positron Source Relocation</a:t>
            </a:r>
          </a:p>
          <a:p>
            <a:r>
              <a:rPr lang="en-US" altLang="ja-JP" sz="1200" dirty="0" smtClean="0"/>
              <a:t>    09:00		Overview and Layout 45'</a:t>
            </a:r>
          </a:p>
          <a:p>
            <a:r>
              <a:rPr lang="en-US" altLang="ja-JP" sz="1200" dirty="0" smtClean="0"/>
              <a:t>      		Speaker: 	Ewan Paterson (SLAC)</a:t>
            </a:r>
          </a:p>
          <a:p>
            <a:r>
              <a:rPr lang="en-US" altLang="ja-JP" sz="1200" dirty="0" smtClean="0"/>
              <a:t>    09:45		Positron system performance 45'</a:t>
            </a:r>
          </a:p>
          <a:p>
            <a:r>
              <a:rPr lang="en-US" altLang="ja-JP" sz="1200" dirty="0" smtClean="0"/>
              <a:t>      		Speaker: 	</a:t>
            </a:r>
            <a:r>
              <a:rPr lang="en-US" altLang="ja-JP" sz="1200" dirty="0" err="1" smtClean="0"/>
              <a:t>Gai</a:t>
            </a:r>
            <a:endParaRPr lang="en-US" altLang="ja-JP" sz="1200" dirty="0" smtClean="0"/>
          </a:p>
          <a:p>
            <a:r>
              <a:rPr lang="en-US" altLang="ja-JP" sz="1200" dirty="0" smtClean="0">
                <a:solidFill>
                  <a:srgbClr val="A6A6A6"/>
                </a:solidFill>
              </a:rPr>
              <a:t>    10:30		break 30'</a:t>
            </a:r>
          </a:p>
          <a:p>
            <a:r>
              <a:rPr lang="en-US" altLang="ja-JP" sz="1200" dirty="0" smtClean="0">
                <a:solidFill>
                  <a:srgbClr val="FF0000"/>
                </a:solidFill>
              </a:rPr>
              <a:t>    11:00		DRFS operation at lower gradient (10Hz) 30'</a:t>
            </a:r>
          </a:p>
          <a:p>
            <a:r>
              <a:rPr lang="en-US" altLang="ja-JP" sz="1200" dirty="0" smtClean="0">
                <a:solidFill>
                  <a:srgbClr val="FF0000"/>
                </a:solidFill>
              </a:rPr>
              <a:t>      		</a:t>
            </a:r>
            <a:r>
              <a:rPr lang="en-US" altLang="ja-JP" sz="1200" dirty="0" smtClean="0"/>
              <a:t>Speaker: 	Shigeki Fukuda (KEK)</a:t>
            </a:r>
          </a:p>
          <a:p>
            <a:r>
              <a:rPr lang="en-US" altLang="ja-JP" sz="1200" dirty="0" smtClean="0">
                <a:solidFill>
                  <a:srgbClr val="FF0000"/>
                </a:solidFill>
              </a:rPr>
              <a:t>    11:30		KCS operation at lower gradient (10Hz) 30'</a:t>
            </a:r>
          </a:p>
          <a:p>
            <a:r>
              <a:rPr lang="en-US" altLang="ja-JP" sz="1200" dirty="0" smtClean="0">
                <a:solidFill>
                  <a:srgbClr val="FF0000"/>
                </a:solidFill>
              </a:rPr>
              <a:t>      		</a:t>
            </a:r>
            <a:r>
              <a:rPr lang="en-US" altLang="ja-JP" sz="1200" dirty="0" smtClean="0">
                <a:solidFill>
                  <a:srgbClr val="000000"/>
                </a:solidFill>
              </a:rPr>
              <a:t>Speakers: 	Chris </a:t>
            </a:r>
            <a:r>
              <a:rPr lang="en-US" altLang="ja-JP" sz="1200" dirty="0" err="1" smtClean="0">
                <a:solidFill>
                  <a:srgbClr val="000000"/>
                </a:solidFill>
              </a:rPr>
              <a:t>Adolphsen</a:t>
            </a:r>
            <a:r>
              <a:rPr lang="en-US" altLang="ja-JP" sz="1200" dirty="0" smtClean="0">
                <a:solidFill>
                  <a:srgbClr val="000000"/>
                </a:solidFill>
              </a:rPr>
              <a:t> (SLAC) , Christopher </a:t>
            </a:r>
            <a:r>
              <a:rPr lang="en-US" altLang="ja-JP" sz="1200" dirty="0" err="1" smtClean="0">
                <a:solidFill>
                  <a:srgbClr val="000000"/>
                </a:solidFill>
              </a:rPr>
              <a:t>Nantista</a:t>
            </a:r>
            <a:r>
              <a:rPr lang="en-US" altLang="ja-JP" sz="1200" dirty="0" smtClean="0">
                <a:solidFill>
                  <a:srgbClr val="000000"/>
                </a:solidFill>
              </a:rPr>
              <a:t> (SLAC)</a:t>
            </a:r>
          </a:p>
          <a:p>
            <a:r>
              <a:rPr lang="en-US" altLang="ja-JP" sz="1200" dirty="0" smtClean="0"/>
              <a:t>    12:00		CFS for 10 Hz 30'</a:t>
            </a:r>
          </a:p>
          <a:p>
            <a:r>
              <a:rPr lang="en-US" altLang="ja-JP" sz="1200" dirty="0" smtClean="0"/>
              <a:t>      		Speaker: 	Victor </a:t>
            </a:r>
            <a:r>
              <a:rPr lang="en-US" altLang="ja-JP" sz="1200" dirty="0" err="1" smtClean="0"/>
              <a:t>Kuchler</a:t>
            </a:r>
            <a:r>
              <a:rPr lang="en-US" altLang="ja-JP" sz="1200" dirty="0" smtClean="0"/>
              <a:t> (</a:t>
            </a:r>
            <a:r>
              <a:rPr lang="en-US" altLang="ja-JP" sz="1200" dirty="0" err="1" smtClean="0"/>
              <a:t>Fermilab</a:t>
            </a:r>
            <a:r>
              <a:rPr lang="en-US" altLang="ja-JP" sz="1200" dirty="0" smtClean="0"/>
              <a:t>)</a:t>
            </a:r>
          </a:p>
          <a:p>
            <a:r>
              <a:rPr lang="en-US" altLang="ja-JP" sz="1200" dirty="0" smtClean="0"/>
              <a:t>   		</a:t>
            </a:r>
            <a:r>
              <a:rPr lang="en-US" altLang="ja-JP" sz="1200" dirty="0" smtClean="0">
                <a:solidFill>
                  <a:srgbClr val="FF6600"/>
                </a:solidFill>
              </a:rPr>
              <a:t> 12:30lunch 1h30'</a:t>
            </a:r>
          </a:p>
          <a:p>
            <a:r>
              <a:rPr lang="en-US" altLang="ja-JP" sz="1200" dirty="0" smtClean="0"/>
              <a:t>    14:00		DR @ 10 Hz 30'</a:t>
            </a:r>
          </a:p>
          <a:p>
            <a:r>
              <a:rPr lang="en-US" altLang="ja-JP" sz="1200" dirty="0" smtClean="0"/>
              <a:t>      		Speakers: 	Susanna </a:t>
            </a:r>
            <a:r>
              <a:rPr lang="en-US" altLang="ja-JP" sz="1200" dirty="0" err="1" smtClean="0"/>
              <a:t>Guiducci</a:t>
            </a:r>
            <a:r>
              <a:rPr lang="en-US" altLang="ja-JP" sz="1200" dirty="0" smtClean="0"/>
              <a:t> (INFN) , Mark Palmer (Cornell University LEPP)</a:t>
            </a:r>
          </a:p>
          <a:p>
            <a:r>
              <a:rPr lang="en-US" altLang="ja-JP" sz="1200" dirty="0" smtClean="0"/>
              <a:t>    14:30		Source @ 10 Hz 30'</a:t>
            </a:r>
          </a:p>
          <a:p>
            <a:r>
              <a:rPr lang="en-US" altLang="ja-JP" sz="1200" dirty="0" smtClean="0"/>
              <a:t>      		Speaker: 	Axel </a:t>
            </a:r>
            <a:r>
              <a:rPr lang="en-US" altLang="ja-JP" sz="1200" dirty="0" err="1" smtClean="0"/>
              <a:t>Brachmann</a:t>
            </a:r>
            <a:r>
              <a:rPr lang="en-US" altLang="ja-JP" sz="1200" dirty="0" smtClean="0"/>
              <a:t> (SLAC)</a:t>
            </a:r>
          </a:p>
          <a:p>
            <a:r>
              <a:rPr lang="en-US" altLang="ja-JP" sz="1200" dirty="0" smtClean="0"/>
              <a:t>    15:00		Alternate pulse operation in electron Main </a:t>
            </a:r>
            <a:r>
              <a:rPr lang="en-US" altLang="ja-JP" sz="1200" dirty="0" err="1" smtClean="0"/>
              <a:t>Linac</a:t>
            </a:r>
            <a:r>
              <a:rPr lang="en-US" altLang="ja-JP" sz="1200" dirty="0" smtClean="0"/>
              <a:t> 30'</a:t>
            </a:r>
          </a:p>
          <a:p>
            <a:r>
              <a:rPr lang="en-US" altLang="ja-JP" sz="1200" dirty="0" smtClean="0"/>
              <a:t>      		Speaker: 	Kiyoshi Kubo (KEK)</a:t>
            </a:r>
          </a:p>
          <a:p>
            <a:r>
              <a:rPr lang="en-US" altLang="ja-JP" sz="1200" dirty="0" smtClean="0">
                <a:solidFill>
                  <a:srgbClr val="A6A6A6"/>
                </a:solidFill>
              </a:rPr>
              <a:t>    15:30		break 30'</a:t>
            </a:r>
          </a:p>
          <a:p>
            <a:r>
              <a:rPr lang="en-US" altLang="ja-JP" sz="1200" dirty="0" smtClean="0"/>
              <a:t>    16:00		Cost implications 1h00'</a:t>
            </a:r>
          </a:p>
          <a:p>
            <a:r>
              <a:rPr lang="en-US" altLang="ja-JP" sz="1200" dirty="0" smtClean="0"/>
              <a:t>      		Speaker: 	Peter </a:t>
            </a:r>
            <a:r>
              <a:rPr lang="en-US" altLang="ja-JP" sz="1200" dirty="0" err="1" smtClean="0"/>
              <a:t>Garbincius</a:t>
            </a:r>
            <a:r>
              <a:rPr lang="en-US" altLang="ja-JP" sz="1200" dirty="0" smtClean="0"/>
              <a:t> (FNAL)</a:t>
            </a:r>
          </a:p>
          <a:p>
            <a:r>
              <a:rPr lang="en-US" altLang="ja-JP" sz="1200" dirty="0" smtClean="0"/>
              <a:t>    17:00		Discussion 30'</a:t>
            </a:r>
            <a:endParaRPr lang="ja-JP" altLang="en-US" sz="12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BAW-2, Jan. 21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ln>
            <a:solidFill>
              <a:srgbClr val="0099CC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altLang="ja-JP" b="1" dirty="0" smtClean="0">
                <a:solidFill>
                  <a:srgbClr val="3366FF"/>
                </a:solidFill>
              </a:rPr>
              <a:t>Positron Source Relocation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    09:00		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R &amp; D 30'</a:t>
            </a:r>
          </a:p>
          <a:p>
            <a:r>
              <a:rPr lang="en-US" altLang="ja-JP" dirty="0" smtClean="0"/>
              <a:t>      			Speaker: 	Jim Clarke (STFC </a:t>
            </a:r>
            <a:r>
              <a:rPr lang="en-US" altLang="ja-JP" dirty="0" err="1" smtClean="0"/>
              <a:t>Daresbury</a:t>
            </a:r>
            <a:r>
              <a:rPr lang="en-US" altLang="ja-JP" dirty="0" smtClean="0"/>
              <a:t> Lab)</a:t>
            </a:r>
          </a:p>
          <a:p>
            <a:r>
              <a:rPr lang="en-US" altLang="ja-JP" dirty="0" smtClean="0"/>
              <a:t>    09:30		Physics performance issues 1h00'</a:t>
            </a:r>
          </a:p>
          <a:p>
            <a:r>
              <a:rPr lang="en-US" altLang="ja-JP" dirty="0" smtClean="0"/>
              <a:t>      			Speaker: 	Jim </a:t>
            </a:r>
            <a:r>
              <a:rPr lang="en-US" altLang="ja-JP" dirty="0" err="1" smtClean="0"/>
              <a:t>Brau</a:t>
            </a:r>
            <a:r>
              <a:rPr lang="en-US" altLang="ja-JP" dirty="0" smtClean="0"/>
              <a:t> (U. Oregon)</a:t>
            </a:r>
          </a:p>
          <a:p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    10:30coffee 30'</a:t>
            </a:r>
          </a:p>
          <a:p>
            <a:r>
              <a:rPr lang="en-US" altLang="ja-JP" dirty="0" smtClean="0"/>
              <a:t>    11:00		Summary / discussion 1h30'</a:t>
            </a:r>
          </a:p>
          <a:p>
            <a:r>
              <a:rPr lang="en-US" altLang="ja-JP" dirty="0" smtClean="0"/>
              <a:t>      			Speaker: 	Nicholas Walker (DESY)</a:t>
            </a:r>
          </a:p>
          <a:p>
            <a:r>
              <a:rPr lang="en-US" altLang="ja-JP" dirty="0" smtClean="0"/>
              <a:t>    </a:t>
            </a:r>
          </a:p>
          <a:p>
            <a:r>
              <a:rPr lang="en-US" altLang="ja-JP" dirty="0" smtClean="0">
                <a:solidFill>
                  <a:srgbClr val="FF6600"/>
                </a:solidFill>
              </a:rPr>
              <a:t>12:30Lunch and close 1h00'</a:t>
            </a:r>
            <a:endParaRPr lang="ja-JP" altLang="en-US" dirty="0">
              <a:solidFill>
                <a:srgbClr val="FF6600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Interi</a:t>
            </a:r>
            <a:r>
              <a:rPr lang="en-US" altLang="ja-JP" dirty="0" smtClean="0"/>
              <a:t>m Report </a:t>
            </a:r>
            <a:r>
              <a:rPr lang="en-US" altLang="ja-JP" dirty="0" err="1" smtClean="0"/>
              <a:t>Chapt</a:t>
            </a:r>
            <a:r>
              <a:rPr lang="en-US" altLang="ja-JP" dirty="0" smtClean="0"/>
              <a:t>. 2 : SCRF</a:t>
            </a:r>
            <a:br>
              <a:rPr lang="en-US" altLang="ja-JP" dirty="0" smtClean="0"/>
            </a:br>
            <a:r>
              <a:rPr lang="en-US" altLang="ja-JP" dirty="0" smtClean="0"/>
              <a:t>Special Discussions for Final Check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ln>
            <a:solidFill>
              <a:srgbClr val="0099CC"/>
            </a:solidFill>
          </a:ln>
        </p:spPr>
        <p:txBody>
          <a:bodyPr/>
          <a:lstStyle/>
          <a:p>
            <a:r>
              <a:rPr lang="en-US" altLang="ja-JP" b="1" u="sng" dirty="0" smtClean="0"/>
              <a:t>SCRF </a:t>
            </a:r>
            <a:r>
              <a:rPr lang="en-US" altLang="ja-JP" b="1" u="sng" dirty="0" smtClean="0"/>
              <a:t>Technology (Editors: AY, MR, JK, TS) 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r>
              <a:rPr lang="en-US" altLang="ja-JP" sz="2800" dirty="0" smtClean="0"/>
              <a:t>2.1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Primary challenges for SCRF Tech.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(AY/MR/NW)</a:t>
            </a:r>
          </a:p>
          <a:p>
            <a:r>
              <a:rPr lang="en-US" altLang="ja-JP" sz="2800" dirty="0" smtClean="0"/>
              <a:t>2.2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Development of world-wide </a:t>
            </a:r>
            <a:r>
              <a:rPr lang="en-US" altLang="ja-JP" sz="2800" dirty="0" smtClean="0"/>
              <a:t>infrastructure (HH/MC/JK/EE)</a:t>
            </a:r>
          </a:p>
          <a:p>
            <a:r>
              <a:rPr lang="en-US" altLang="ja-JP" sz="2800" dirty="0" smtClean="0"/>
              <a:t>2.3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Progress towards high-gradient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(RG/CG)</a:t>
            </a:r>
          </a:p>
          <a:p>
            <a:r>
              <a:rPr lang="en-US" altLang="ja-JP" sz="2800" dirty="0" smtClean="0"/>
              <a:t>2.4</a:t>
            </a:r>
            <a:r>
              <a:rPr lang="ja-JP" altLang="en-US" sz="2800" dirty="0" smtClean="0"/>
              <a:t> </a:t>
            </a:r>
            <a:r>
              <a:rPr lang="en-US" altLang="ja-JP" sz="2800" dirty="0" err="1" smtClean="0"/>
              <a:t>Cryomodule</a:t>
            </a:r>
            <a:r>
              <a:rPr lang="en-US" altLang="ja-JP" sz="2800" dirty="0" smtClean="0"/>
              <a:t> design and </a:t>
            </a:r>
            <a:r>
              <a:rPr lang="en-US" altLang="ja-JP" sz="2800" dirty="0" smtClean="0"/>
              <a:t>development (NO/TP/PP)</a:t>
            </a:r>
            <a:r>
              <a:rPr lang="ja-JP" altLang="en-US" sz="2800" dirty="0" smtClean="0"/>
              <a:t> </a:t>
            </a:r>
            <a:endParaRPr lang="en-US" altLang="ja-JP" sz="2800" dirty="0" smtClean="0"/>
          </a:p>
          <a:p>
            <a:r>
              <a:rPr lang="en-US" altLang="ja-JP" sz="2800" dirty="0" smtClean="0"/>
              <a:t>2.5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HLRF development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(CN/SF)</a:t>
            </a:r>
          </a:p>
          <a:p>
            <a:r>
              <a:rPr lang="en-US" altLang="ja-JP" sz="2800" dirty="0" smtClean="0"/>
              <a:t>2.6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Systems integration tests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(HH/MC/JK)</a:t>
            </a:r>
            <a:endParaRPr lang="ja-JP" altLang="en-US" sz="28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Schedule related to SCRF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solidFill>
                  <a:srgbClr val="3366FF"/>
                </a:solidFill>
              </a:rPr>
              <a:t>Dec</a:t>
            </a:r>
            <a:r>
              <a:rPr lang="en-US" altLang="ja-JP" sz="2800" dirty="0" smtClean="0">
                <a:solidFill>
                  <a:srgbClr val="3366FF"/>
                </a:solidFill>
              </a:rPr>
              <a:t>. 15:			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SCRF-</a:t>
            </a:r>
            <a:r>
              <a:rPr lang="en-US" altLang="ja-JP" sz="2800" u="sng" dirty="0" err="1" smtClean="0">
                <a:solidFill>
                  <a:srgbClr val="3366FF"/>
                </a:solidFill>
              </a:rPr>
              <a:t>webex</a:t>
            </a:r>
            <a:endParaRPr lang="en-US" altLang="ja-JP" sz="2800" dirty="0" smtClean="0">
              <a:solidFill>
                <a:srgbClr val="FF0000"/>
              </a:solidFill>
            </a:endParaRP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Jan. 6-7:		</a:t>
            </a:r>
            <a:r>
              <a:rPr lang="en-US" altLang="ja-JP" sz="2800" dirty="0">
                <a:solidFill>
                  <a:srgbClr val="3366FF"/>
                </a:solidFill>
              </a:rPr>
              <a:t>	</a:t>
            </a:r>
            <a:r>
              <a:rPr lang="en-US" altLang="ja-JP" sz="2800" dirty="0" smtClean="0">
                <a:solidFill>
                  <a:srgbClr val="3366FF"/>
                </a:solidFill>
              </a:rPr>
              <a:t>Visit to </a:t>
            </a:r>
            <a:r>
              <a:rPr lang="en-US" altLang="ja-JP" sz="2800" dirty="0" err="1" smtClean="0">
                <a:solidFill>
                  <a:srgbClr val="3366FF"/>
                </a:solidFill>
              </a:rPr>
              <a:t>JLab</a:t>
            </a:r>
            <a:endParaRPr lang="en-US" altLang="ja-JP" sz="2800" dirty="0" smtClean="0">
              <a:solidFill>
                <a:srgbClr val="3366FF"/>
              </a:solidFill>
            </a:endParaRP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Jan. 12:		</a:t>
            </a:r>
            <a:r>
              <a:rPr lang="en-US" altLang="ja-JP" sz="2800" dirty="0" smtClean="0">
                <a:solidFill>
                  <a:srgbClr val="3366FF"/>
                </a:solidFill>
              </a:rPr>
              <a:t>	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SCRF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-</a:t>
            </a:r>
            <a:r>
              <a:rPr lang="en-US" altLang="ja-JP" sz="2800" u="sng" dirty="0" err="1" smtClean="0">
                <a:solidFill>
                  <a:srgbClr val="3366FF"/>
                </a:solidFill>
              </a:rPr>
              <a:t>webex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,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 </a:t>
            </a:r>
            <a:r>
              <a:rPr lang="en-US" altLang="ja-JP" sz="2800" u="sng" dirty="0" smtClean="0">
                <a:solidFill>
                  <a:srgbClr val="FF0000"/>
                </a:solidFill>
              </a:rPr>
              <a:t>today!</a:t>
            </a:r>
            <a:endParaRPr lang="en-US" altLang="ja-JP" sz="2800" u="sng" dirty="0" smtClean="0">
              <a:solidFill>
                <a:srgbClr val="FF0000"/>
              </a:solidFill>
            </a:endParaRP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Jan. 18 – 21:		BAW-2, SLAC</a:t>
            </a:r>
            <a:endParaRPr lang="en-US" altLang="ja-JP" sz="2800" dirty="0" smtClean="0">
              <a:solidFill>
                <a:srgbClr val="3366FF"/>
              </a:solidFill>
            </a:endParaRPr>
          </a:p>
          <a:p>
            <a:r>
              <a:rPr lang="en-US" altLang="ja-JP" sz="2800" dirty="0" smtClean="0">
                <a:solidFill>
                  <a:srgbClr val="008000"/>
                </a:solidFill>
              </a:rPr>
              <a:t>Feb. 8,9, 18:</a:t>
            </a:r>
            <a:r>
              <a:rPr lang="en-US" altLang="ja-JP" sz="2800" dirty="0" smtClean="0">
                <a:solidFill>
                  <a:srgbClr val="008000"/>
                </a:solidFill>
              </a:rPr>
              <a:t>		</a:t>
            </a:r>
            <a:r>
              <a:rPr lang="en-US" altLang="ja-JP" sz="2800" dirty="0">
                <a:solidFill>
                  <a:srgbClr val="008000"/>
                </a:solidFill>
              </a:rPr>
              <a:t>V</a:t>
            </a:r>
            <a:r>
              <a:rPr lang="en-US" altLang="ja-JP" sz="2800" dirty="0" smtClean="0">
                <a:solidFill>
                  <a:srgbClr val="008000"/>
                </a:solidFill>
              </a:rPr>
              <a:t>isits to Asian SCRF C/C industry</a:t>
            </a:r>
          </a:p>
          <a:p>
            <a:r>
              <a:rPr lang="en-US" altLang="ja-JP" sz="2400" dirty="0" smtClean="0">
                <a:solidFill>
                  <a:srgbClr val="3366FF"/>
                </a:solidFill>
              </a:rPr>
              <a:t>Feb. 28 – Mar. 3:</a:t>
            </a:r>
            <a:r>
              <a:rPr lang="en-US" altLang="ja-JP" sz="2400" dirty="0" smtClean="0">
                <a:solidFill>
                  <a:srgbClr val="3366FF"/>
                </a:solidFill>
              </a:rPr>
              <a:t>	</a:t>
            </a:r>
            <a:r>
              <a:rPr lang="en-US" altLang="ja-JP" sz="2800" dirty="0" smtClean="0">
                <a:solidFill>
                  <a:srgbClr val="3366FF"/>
                </a:solidFill>
              </a:rPr>
              <a:t>TTC </a:t>
            </a:r>
            <a:r>
              <a:rPr lang="en-US" altLang="ja-JP" sz="2800" dirty="0" smtClean="0">
                <a:solidFill>
                  <a:srgbClr val="3366FF"/>
                </a:solidFill>
              </a:rPr>
              <a:t>at INFN/Milano </a:t>
            </a:r>
            <a:endParaRPr lang="en-US" altLang="ja-JP" sz="2800" dirty="0" smtClean="0">
              <a:solidFill>
                <a:srgbClr val="3366FF"/>
              </a:solidFill>
            </a:endParaRPr>
          </a:p>
          <a:p>
            <a:r>
              <a:rPr lang="en-US" altLang="ja-JP" sz="2800" dirty="0" smtClean="0">
                <a:solidFill>
                  <a:srgbClr val="008000"/>
                </a:solidFill>
              </a:rPr>
              <a:t>March 3, 4 </a:t>
            </a:r>
            <a:r>
              <a:rPr lang="en-US" altLang="ja-JP" sz="2800" dirty="0" smtClean="0">
                <a:solidFill>
                  <a:srgbClr val="008000"/>
                </a:solidFill>
              </a:rPr>
              <a:t>:		</a:t>
            </a:r>
            <a:r>
              <a:rPr lang="en-US" altLang="ja-JP" sz="2800" dirty="0">
                <a:solidFill>
                  <a:srgbClr val="008000"/>
                </a:solidFill>
              </a:rPr>
              <a:t>V</a:t>
            </a:r>
            <a:r>
              <a:rPr lang="en-US" altLang="ja-JP" sz="2800" dirty="0" smtClean="0">
                <a:solidFill>
                  <a:srgbClr val="008000"/>
                </a:solidFill>
              </a:rPr>
              <a:t>isits to EC SCRF C/C industry</a:t>
            </a:r>
            <a:endParaRPr lang="en-US" altLang="ja-JP" sz="2800" dirty="0" smtClean="0">
              <a:solidFill>
                <a:srgbClr val="008000"/>
              </a:solidFill>
            </a:endParaRPr>
          </a:p>
          <a:p>
            <a:r>
              <a:rPr lang="en-US" altLang="ja-JP" sz="2800" dirty="0" smtClean="0">
                <a:solidFill>
                  <a:srgbClr val="008000"/>
                </a:solidFill>
              </a:rPr>
              <a:t>March 14-17:</a:t>
            </a:r>
            <a:r>
              <a:rPr lang="en-US" altLang="ja-JP" sz="2800" dirty="0" smtClean="0">
                <a:solidFill>
                  <a:srgbClr val="008000"/>
                </a:solidFill>
              </a:rPr>
              <a:t>		Visits to </a:t>
            </a:r>
            <a:r>
              <a:rPr lang="en-US" altLang="ja-JP" sz="2800" dirty="0" err="1" smtClean="0">
                <a:solidFill>
                  <a:srgbClr val="008000"/>
                </a:solidFill>
              </a:rPr>
              <a:t>AMs</a:t>
            </a:r>
            <a:r>
              <a:rPr lang="en-US" altLang="ja-JP" sz="2800" dirty="0" smtClean="0">
                <a:solidFill>
                  <a:srgbClr val="008000"/>
                </a:solidFill>
              </a:rPr>
              <a:t> SCRF C/C industry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March </a:t>
            </a:r>
            <a:r>
              <a:rPr lang="en-US" altLang="ja-JP" sz="2800" dirty="0" smtClean="0">
                <a:solidFill>
                  <a:srgbClr val="3366FF"/>
                </a:solidFill>
              </a:rPr>
              <a:t>19 </a:t>
            </a:r>
            <a:r>
              <a:rPr lang="en-US" altLang="ja-JP" sz="2800" dirty="0" smtClean="0">
                <a:solidFill>
                  <a:srgbClr val="3366FF"/>
                </a:solidFill>
              </a:rPr>
              <a:t>– </a:t>
            </a:r>
            <a:r>
              <a:rPr lang="en-US" altLang="ja-JP" sz="2800" dirty="0" smtClean="0">
                <a:solidFill>
                  <a:srgbClr val="3366FF"/>
                </a:solidFill>
              </a:rPr>
              <a:t>23:</a:t>
            </a:r>
            <a:r>
              <a:rPr lang="en-US" altLang="ja-JP" sz="2800" dirty="0" smtClean="0">
                <a:solidFill>
                  <a:srgbClr val="3366FF"/>
                </a:solidFill>
              </a:rPr>
              <a:t>	GDE/</a:t>
            </a:r>
            <a:r>
              <a:rPr lang="en-US" altLang="ja-JP" sz="2800" dirty="0" smtClean="0">
                <a:solidFill>
                  <a:srgbClr val="3366FF"/>
                </a:solidFill>
              </a:rPr>
              <a:t>ALCPG, </a:t>
            </a:r>
            <a:r>
              <a:rPr lang="en-US" altLang="ja-JP" sz="2800" dirty="0" smtClean="0">
                <a:solidFill>
                  <a:srgbClr val="3366FF"/>
                </a:solidFill>
              </a:rPr>
              <a:t>Univ. Oregon, Eugene, </a:t>
            </a: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A. Yamamoto 110112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Agenda of </a:t>
            </a:r>
            <a:r>
              <a:rPr lang="en-US" altLang="ja-JP" dirty="0" err="1" smtClean="0"/>
              <a:t>JLab</a:t>
            </a:r>
            <a:r>
              <a:rPr lang="en-US" altLang="ja-JP" dirty="0" smtClean="0"/>
              <a:t>-GDE Meeting</a:t>
            </a:r>
            <a:br>
              <a:rPr lang="en-US" altLang="ja-JP" dirty="0" smtClean="0"/>
            </a:br>
            <a:r>
              <a:rPr lang="en-US" altLang="ja-JP" dirty="0" smtClean="0"/>
              <a:t>on Jan. 6 and 7, 2011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110112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1066800"/>
            <a:ext cx="7200900" cy="5359400"/>
          </a:xfrm>
          <a:prstGeom prst="rect">
            <a:avLst/>
          </a:prstGeom>
          <a:ln>
            <a:solidFill>
              <a:srgbClr val="0099CC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086600" cy="914400"/>
          </a:xfrm>
        </p:spPr>
        <p:txBody>
          <a:bodyPr>
            <a:normAutofit/>
          </a:bodyPr>
          <a:lstStyle/>
          <a:p>
            <a:r>
              <a:rPr lang="en-US" altLang="ja-JP" b="1" dirty="0" smtClean="0"/>
              <a:t>Objectives </a:t>
            </a:r>
            <a:r>
              <a:rPr lang="en-US" altLang="ja-JP" b="1" dirty="0" smtClean="0"/>
              <a:t>of Visiting </a:t>
            </a:r>
            <a:r>
              <a:rPr lang="en-US" altLang="ja-JP" b="1" dirty="0" err="1" smtClean="0"/>
              <a:t>JLab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b="1" dirty="0" smtClean="0">
                <a:solidFill>
                  <a:srgbClr val="3366FF"/>
                </a:solidFill>
              </a:rPr>
              <a:t>High Gradient Cavity R&amp;D</a:t>
            </a:r>
          </a:p>
          <a:p>
            <a:pPr lvl="1"/>
            <a:r>
              <a:rPr lang="en-US" altLang="ja-JP" dirty="0" smtClean="0"/>
              <a:t>Possible </a:t>
            </a:r>
            <a:r>
              <a:rPr lang="en-US" altLang="ja-JP" dirty="0" err="1" smtClean="0"/>
              <a:t>JLab’s</a:t>
            </a:r>
            <a:r>
              <a:rPr lang="en-US" altLang="ja-JP" dirty="0" smtClean="0"/>
              <a:t> effort and </a:t>
            </a:r>
            <a:r>
              <a:rPr lang="en-US" altLang="ja-JP" u="sng" dirty="0" smtClean="0"/>
              <a:t>Cooperation with GDE</a:t>
            </a:r>
          </a:p>
          <a:p>
            <a:pPr lvl="1"/>
            <a:r>
              <a:rPr lang="en-US" altLang="ja-JP" dirty="0" smtClean="0"/>
              <a:t>GDE SCRF </a:t>
            </a:r>
            <a:r>
              <a:rPr lang="en-US" altLang="ja-JP" u="sng" dirty="0" smtClean="0"/>
              <a:t>Cavity Gradient Research leadership </a:t>
            </a:r>
            <a:r>
              <a:rPr lang="en-US" altLang="ja-JP" dirty="0" smtClean="0"/>
              <a:t>(group leader’s role)  </a:t>
            </a:r>
          </a:p>
          <a:p>
            <a:r>
              <a:rPr lang="en-US" altLang="ja-JP" b="1" dirty="0" smtClean="0">
                <a:solidFill>
                  <a:srgbClr val="3366FF"/>
                </a:solidFill>
              </a:rPr>
              <a:t>Industrialization </a:t>
            </a:r>
          </a:p>
          <a:p>
            <a:pPr lvl="1"/>
            <a:r>
              <a:rPr lang="en-US" altLang="ja-JP" dirty="0" smtClean="0"/>
              <a:t>Learn </a:t>
            </a:r>
            <a:r>
              <a:rPr lang="en-US" altLang="ja-JP" dirty="0" err="1" smtClean="0"/>
              <a:t>JLab’s</a:t>
            </a:r>
            <a:r>
              <a:rPr lang="en-US" altLang="ja-JP" dirty="0" smtClean="0"/>
              <a:t> effort for the new production/process facility</a:t>
            </a:r>
          </a:p>
          <a:p>
            <a:pPr lvl="1"/>
            <a:r>
              <a:rPr lang="en-US" altLang="ja-JP" dirty="0" smtClean="0"/>
              <a:t>Cost effective process</a:t>
            </a:r>
          </a:p>
          <a:p>
            <a:pPr lvl="2"/>
            <a:r>
              <a:rPr lang="en-US" altLang="ja-JP" dirty="0" smtClean="0"/>
              <a:t>Vertical EP process development   </a:t>
            </a:r>
          </a:p>
          <a:p>
            <a:pPr lvl="1"/>
            <a:r>
              <a:rPr lang="en-US" altLang="ja-JP" dirty="0" smtClean="0"/>
              <a:t>Possible contribution to the ILC cavity/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process / assembly / Test </a:t>
            </a:r>
          </a:p>
          <a:p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110112</a:t>
            </a:r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 Notes from Discussions</a:t>
            </a:r>
            <a:endParaRPr lang="ja-JP" altLang="en-US" dirty="0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GDE cavity gradient research leadership</a:t>
            </a:r>
          </a:p>
          <a:p>
            <a:pPr lvl="1"/>
            <a:r>
              <a:rPr lang="en-US" altLang="ja-JP" dirty="0" err="1" smtClean="0">
                <a:solidFill>
                  <a:srgbClr val="3366FF"/>
                </a:solidFill>
              </a:rPr>
              <a:t>Rongli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err="1" smtClean="0">
                <a:solidFill>
                  <a:srgbClr val="3366FF"/>
                </a:solidFill>
              </a:rPr>
              <a:t>Geng</a:t>
            </a:r>
            <a:r>
              <a:rPr lang="en-US" altLang="ja-JP" dirty="0" smtClean="0">
                <a:solidFill>
                  <a:srgbClr val="3366FF"/>
                </a:solidFill>
              </a:rPr>
              <a:t> will stay as the group leader</a:t>
            </a:r>
          </a:p>
          <a:p>
            <a:pPr lvl="2"/>
            <a:r>
              <a:rPr lang="en-US" altLang="ja-JP" dirty="0" smtClean="0"/>
              <a:t>~ 25 % of his capacity</a:t>
            </a:r>
          </a:p>
          <a:p>
            <a:pPr lvl="2"/>
            <a:r>
              <a:rPr lang="en-US" altLang="ja-JP" dirty="0" smtClean="0"/>
              <a:t>Focus on high gradient research </a:t>
            </a:r>
          </a:p>
          <a:p>
            <a:pPr lvl="2"/>
            <a:r>
              <a:rPr lang="en-US" altLang="ja-JP" dirty="0" smtClean="0"/>
              <a:t>Extend the work on the yield data-base in cooperation with Camille’s data-base team</a:t>
            </a:r>
          </a:p>
          <a:p>
            <a:pPr lvl="2"/>
            <a:r>
              <a:rPr lang="en-US" altLang="ja-JP" dirty="0" smtClean="0"/>
              <a:t>Expect his stable work on during TDP-2</a:t>
            </a:r>
          </a:p>
          <a:p>
            <a:pPr lvl="1"/>
            <a:r>
              <a:rPr lang="en-US" altLang="ja-JP" dirty="0" err="1" smtClean="0"/>
              <a:t>JLab’s</a:t>
            </a:r>
            <a:r>
              <a:rPr lang="en-US" altLang="ja-JP" dirty="0" smtClean="0"/>
              <a:t> </a:t>
            </a:r>
            <a:r>
              <a:rPr lang="en-US" altLang="ja-JP" dirty="0" smtClean="0"/>
              <a:t>further contribution to </a:t>
            </a:r>
            <a:r>
              <a:rPr lang="en-US" altLang="ja-JP" dirty="0" smtClean="0"/>
              <a:t>GDE and SRF cavity </a:t>
            </a:r>
            <a:r>
              <a:rPr lang="en-US" altLang="ja-JP" dirty="0" err="1" smtClean="0"/>
              <a:t>R&amp;Ds</a:t>
            </a:r>
            <a:r>
              <a:rPr lang="en-US" altLang="ja-JP" dirty="0" smtClean="0"/>
              <a:t>   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Continue and extend </a:t>
            </a:r>
            <a:r>
              <a:rPr lang="en-US" altLang="ja-JP" u="sng" dirty="0" smtClean="0"/>
              <a:t>high field gradient</a:t>
            </a:r>
          </a:p>
          <a:p>
            <a:pPr lvl="2"/>
            <a:r>
              <a:rPr lang="en-US" altLang="ja-JP" dirty="0" smtClean="0"/>
              <a:t>Establish </a:t>
            </a:r>
            <a:r>
              <a:rPr lang="en-US" altLang="ja-JP" u="sng" dirty="0" smtClean="0"/>
              <a:t>vertical </a:t>
            </a:r>
            <a:r>
              <a:rPr lang="en-US" altLang="ja-JP" u="sng" dirty="0" smtClean="0"/>
              <a:t>EP process </a:t>
            </a:r>
            <a:r>
              <a:rPr lang="en-US" altLang="ja-JP" dirty="0" smtClean="0"/>
              <a:t>and technology </a:t>
            </a:r>
          </a:p>
          <a:p>
            <a:pPr lvl="2"/>
            <a:r>
              <a:rPr lang="en-US" altLang="ja-JP" dirty="0" smtClean="0"/>
              <a:t>Be willing to reserve further contribution/share to future and possible ILC construction activity by using the new C100 CIP facility at </a:t>
            </a:r>
            <a:r>
              <a:rPr lang="en-US" altLang="ja-JP" dirty="0" err="1" smtClean="0"/>
              <a:t>JLab</a:t>
            </a:r>
            <a:r>
              <a:rPr lang="en-US" altLang="ja-JP" dirty="0" smtClean="0"/>
              <a:t> 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 110112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6359-397B-D146-B043-A13A549AFB6A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Visiting Vendors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869010"/>
            <a:ext cx="7772400" cy="5410200"/>
          </a:xfrm>
        </p:spPr>
        <p:txBody>
          <a:bodyPr/>
          <a:lstStyle/>
          <a:p>
            <a:r>
              <a:rPr lang="en-US" altLang="ja-JP" dirty="0" smtClean="0"/>
              <a:t>Prepare for the technical documents:</a:t>
            </a:r>
          </a:p>
          <a:p>
            <a:pPr lvl="1"/>
            <a:r>
              <a:rPr lang="en-US" altLang="ja-JP" dirty="0" smtClean="0"/>
              <a:t>Technical specifications of </a:t>
            </a:r>
          </a:p>
          <a:p>
            <a:pPr lvl="2"/>
            <a:r>
              <a:rPr lang="en-US" altLang="ja-JP" dirty="0" err="1" smtClean="0"/>
              <a:t>Nb</a:t>
            </a:r>
            <a:r>
              <a:rPr lang="en-US" altLang="ja-JP" dirty="0" smtClean="0"/>
              <a:t> material/sheet, Cavity component and integration, and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component and assembly </a:t>
            </a:r>
          </a:p>
          <a:p>
            <a:pPr lvl="1"/>
            <a:r>
              <a:rPr lang="en-US" altLang="ja-JP" dirty="0" smtClean="0"/>
              <a:t>Presentation file</a:t>
            </a:r>
          </a:p>
          <a:p>
            <a:pPr lvl="1"/>
            <a:r>
              <a:rPr lang="en-US" altLang="ja-JP" dirty="0" smtClean="0"/>
              <a:t>Place them on a URL</a:t>
            </a:r>
          </a:p>
          <a:p>
            <a:pPr lvl="2"/>
            <a:r>
              <a:rPr lang="en-US" altLang="ja-JP" dirty="0" smtClean="0"/>
              <a:t>Target date : Jan 30, after getting approval of EC. </a:t>
            </a:r>
          </a:p>
          <a:p>
            <a:r>
              <a:rPr lang="en-US" altLang="ja-JP" dirty="0" smtClean="0"/>
              <a:t>Establish the visiting plan and members </a:t>
            </a:r>
          </a:p>
          <a:p>
            <a:pPr lvl="1"/>
            <a:r>
              <a:rPr lang="en-US" altLang="ja-JP" dirty="0" err="1" smtClean="0"/>
              <a:t>PMs</a:t>
            </a:r>
            <a:r>
              <a:rPr lang="en-US" altLang="ja-JP" dirty="0" smtClean="0"/>
              <a:t> (at least, two) </a:t>
            </a:r>
          </a:p>
          <a:p>
            <a:pPr lvl="1"/>
            <a:r>
              <a:rPr lang="en-US" altLang="ja-JP" dirty="0" smtClean="0"/>
              <a:t>Regional Directors (can be regionally shared)</a:t>
            </a:r>
          </a:p>
          <a:p>
            <a:pPr lvl="1"/>
            <a:r>
              <a:rPr lang="en-US" altLang="ja-JP" dirty="0" smtClean="0"/>
              <a:t>Cost-experts (can be regionally shared) </a:t>
            </a:r>
          </a:p>
          <a:p>
            <a:pPr lvl="1"/>
            <a:r>
              <a:rPr lang="en-US" altLang="ja-JP" dirty="0" smtClean="0"/>
              <a:t>SCRF cavity/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experts from Laboratories  (can be regionally shared) 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110112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391400" cy="381000"/>
          </a:xfrm>
        </p:spPr>
        <p:txBody>
          <a:bodyPr/>
          <a:lstStyle/>
          <a:p>
            <a:r>
              <a:rPr lang="en-US" altLang="ja-JP" sz="3200" b="1" dirty="0" smtClean="0"/>
              <a:t>Plan for Industrial Communication</a:t>
            </a:r>
            <a:endParaRPr lang="ja-JP" altLang="en-US" sz="3200" b="1" dirty="0"/>
          </a:p>
        </p:txBody>
      </p:sp>
      <p:graphicFrame>
        <p:nvGraphicFramePr>
          <p:cNvPr id="7" name="表プレースホルダ 6"/>
          <p:cNvGraphicFramePr>
            <a:graphicFrameLocks noGrp="1"/>
          </p:cNvGraphicFramePr>
          <p:nvPr>
            <p:ph type="tbl" idx="1"/>
          </p:nvPr>
        </p:nvGraphicFramePr>
        <p:xfrm>
          <a:off x="457200" y="990600"/>
          <a:ext cx="8229601" cy="566411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14400"/>
                <a:gridCol w="1459524"/>
                <a:gridCol w="5855677"/>
              </a:tblGrid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Period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Occasion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Action Items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Oct.</a:t>
                      </a:r>
                      <a:r>
                        <a:rPr kumimoji="1" lang="en-US" altLang="ja-JP" sz="1800" baseline="0" dirty="0" smtClean="0"/>
                        <a:t> </a:t>
                      </a:r>
                    </a:p>
                    <a:p>
                      <a:r>
                        <a:rPr kumimoji="1" lang="en-US" altLang="ja-JP" sz="1800" baseline="0" dirty="0" smtClean="0"/>
                        <a:t>20</a:t>
                      </a:r>
                    </a:p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IWLC-10: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GDE SCRF</a:t>
                      </a:r>
                    </a:p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Discuss</a:t>
                      </a:r>
                      <a:r>
                        <a:rPr kumimoji="1" lang="en-US" altLang="ja-JP" sz="1800" baseline="0" dirty="0" smtClean="0"/>
                        <a:t> ‘cavity and CM specification’ and industrial model, and study plan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Oct.</a:t>
                      </a:r>
                    </a:p>
                    <a:p>
                      <a:r>
                        <a:rPr kumimoji="1" lang="en-US" altLang="ja-JP" sz="1800" dirty="0" smtClean="0"/>
                        <a:t>25-26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Visit DESY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Learn</a:t>
                      </a:r>
                      <a:r>
                        <a:rPr kumimoji="1" lang="en-US" altLang="ja-JP" sz="1800" baseline="0" dirty="0" smtClean="0"/>
                        <a:t> E-XFEL cavity and </a:t>
                      </a:r>
                      <a:r>
                        <a:rPr kumimoji="1" lang="en-US" altLang="ja-JP" sz="1800" baseline="0" dirty="0" err="1" smtClean="0"/>
                        <a:t>cryomodule</a:t>
                      </a:r>
                      <a:r>
                        <a:rPr kumimoji="1" lang="en-US" altLang="ja-JP" sz="1800" baseline="0" dirty="0" smtClean="0"/>
                        <a:t> specification and procurement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Nov.</a:t>
                      </a:r>
                      <a:r>
                        <a:rPr kumimoji="1" lang="en-US" altLang="ja-JP" sz="1800" baseline="0" dirty="0" smtClean="0"/>
                        <a:t> </a:t>
                      </a:r>
                    </a:p>
                    <a:p>
                      <a:r>
                        <a:rPr kumimoji="1" lang="en-US" altLang="ja-JP" sz="1800" baseline="0" dirty="0" smtClean="0"/>
                        <a:t>11-12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chemeClr val="tx1"/>
                          </a:solidFill>
                        </a:rPr>
                        <a:t>ILC-PAC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Report</a:t>
                      </a:r>
                      <a:r>
                        <a:rPr kumimoji="1" lang="en-US" altLang="ja-JP" sz="1800" baseline="0" dirty="0" smtClean="0"/>
                        <a:t> the study plan / preparation plan for industry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Dec.</a:t>
                      </a:r>
                    </a:p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Visit </a:t>
                      </a:r>
                      <a:r>
                        <a:rPr kumimoji="1" lang="en-US" altLang="ja-JP" sz="1800" dirty="0" err="1" smtClean="0">
                          <a:solidFill>
                            <a:schemeClr val="tx1"/>
                          </a:solidFill>
                        </a:rPr>
                        <a:t>Saclay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Learn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E-XFEL </a:t>
                      </a:r>
                      <a:r>
                        <a:rPr kumimoji="1" lang="en-US" altLang="ja-JP" sz="1800" baseline="0" dirty="0" err="1" smtClean="0">
                          <a:solidFill>
                            <a:schemeClr val="tx1"/>
                          </a:solidFill>
                        </a:rPr>
                        <a:t>cryomodule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assembly contract:</a:t>
                      </a:r>
                    </a:p>
                    <a:p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Hosted by  </a:t>
                      </a:r>
                      <a:r>
                        <a:rPr kumimoji="1" lang="en-US" altLang="ja-JP" sz="1800" baseline="0" dirty="0" err="1" smtClean="0">
                          <a:solidFill>
                            <a:schemeClr val="tx1"/>
                          </a:solidFill>
                        </a:rPr>
                        <a:t>Saclay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lab., and contracted by companies 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</a:rPr>
                        <a:t>Jan. 6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</a:rPr>
                        <a:t>Visit </a:t>
                      </a:r>
                      <a:r>
                        <a:rPr kumimoji="1" lang="en-US" altLang="ja-JP" sz="1800" dirty="0" err="1" smtClean="0">
                          <a:solidFill>
                            <a:srgbClr val="FF0000"/>
                          </a:solidFill>
                        </a:rPr>
                        <a:t>JLab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Lean new production/process facility</a:t>
                      </a:r>
                    </a:p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Discussion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on process industrialization </a:t>
                      </a:r>
                      <a:r>
                        <a:rPr kumimoji="1" lang="en-US" altLang="ja-JP" sz="1800" baseline="0" dirty="0" err="1" smtClean="0">
                          <a:solidFill>
                            <a:srgbClr val="3366FF"/>
                          </a:solidFill>
                        </a:rPr>
                        <a:t>w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/ vertical EP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Jan. 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Complete the technical specification,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and </a:t>
                      </a:r>
                      <a:endParaRPr kumimoji="1" lang="en-US" altLang="ja-JP" sz="1800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Distribute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it to possible vendors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April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/May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800" dirty="0" smtClean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Receive  responses from vendor</a:t>
                      </a: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Oct.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Complete new cost estimate 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110112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086600" cy="533400"/>
          </a:xfrm>
        </p:spPr>
        <p:txBody>
          <a:bodyPr/>
          <a:lstStyle/>
          <a:p>
            <a:r>
              <a:rPr lang="en-US" altLang="ja-JP" sz="3200" b="1" dirty="0" smtClean="0"/>
              <a:t>Plan for Visiting Vendor </a:t>
            </a:r>
            <a:endParaRPr lang="ja-JP" altLang="en-US" sz="3200" b="1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533400" y="762000"/>
          <a:ext cx="8305799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788"/>
                <a:gridCol w="783653"/>
                <a:gridCol w="1791446"/>
                <a:gridCol w="2035735"/>
                <a:gridCol w="2418978"/>
                <a:gridCol w="838199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No.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Date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Company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Meeting  Place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Technical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sbject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Notes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2/8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Hitachi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Hitachi / Tokyo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</a:t>
                      </a:r>
                      <a:r>
                        <a:rPr kumimoji="1" lang="en-US" altLang="ja-JP" baseline="0" dirty="0" smtClean="0"/>
                        <a:t> &amp; </a:t>
                      </a:r>
                      <a:r>
                        <a:rPr kumimoji="1" lang="en-US" altLang="ja-JP" baseline="0" dirty="0" err="1" smtClean="0"/>
                        <a:t>Cryomodule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2/8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Toshiba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Toshiba / Tokyo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&amp;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Cryomodule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2/9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MHI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MHI / Kobe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&amp; </a:t>
                      </a:r>
                      <a:r>
                        <a:rPr kumimoji="1" lang="en-US" altLang="ja-JP" dirty="0" err="1" smtClean="0"/>
                        <a:t>Cryomodule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2/9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Tokyo </a:t>
                      </a:r>
                      <a:r>
                        <a:rPr kumimoji="1" lang="en-US" altLang="ja-JP" dirty="0" err="1" smtClean="0"/>
                        <a:t>Denkai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TD / Tokyo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Nb</a:t>
                      </a:r>
                      <a:r>
                        <a:rPr kumimoji="1" lang="en-US" altLang="ja-JP" dirty="0" smtClean="0"/>
                        <a:t> Material / Sheet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2/18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NingXia</a:t>
                      </a:r>
                      <a:r>
                        <a:rPr kumimoji="1" lang="en-US" altLang="ja-JP" dirty="0" smtClean="0"/>
                        <a:t>,</a:t>
                      </a:r>
                      <a:r>
                        <a:rPr kumimoji="1" lang="en-US" altLang="ja-JP" baseline="0" dirty="0" smtClean="0"/>
                        <a:t> NTIC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NTIC / </a:t>
                      </a:r>
                      <a:r>
                        <a:rPr kumimoji="1" lang="en-US" altLang="ja-JP" dirty="0" err="1" smtClean="0"/>
                        <a:t>NingXia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Nb</a:t>
                      </a:r>
                      <a:r>
                        <a:rPr kumimoji="1" lang="en-US" altLang="ja-JP" dirty="0" smtClean="0"/>
                        <a:t> Material / Sheet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3/3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Zanon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INFN /</a:t>
                      </a:r>
                      <a:r>
                        <a:rPr kumimoji="1" lang="en-US" altLang="ja-JP" baseline="0" dirty="0" smtClean="0"/>
                        <a:t> Milano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&amp; </a:t>
                      </a:r>
                      <a:r>
                        <a:rPr kumimoji="1" lang="en-US" altLang="ja-JP" dirty="0" err="1" smtClean="0"/>
                        <a:t>Cryomodule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3/4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RI, </a:t>
                      </a:r>
                      <a:r>
                        <a:rPr kumimoji="1" lang="en-US" altLang="ja-JP" dirty="0" err="1" smtClean="0"/>
                        <a:t>Koeln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&amp; </a:t>
                      </a:r>
                      <a:r>
                        <a:rPr kumimoji="1" lang="en-US" altLang="ja-JP" dirty="0" err="1" smtClean="0"/>
                        <a:t>Cryomodule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AES,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Cavitu</a:t>
                      </a:r>
                      <a:r>
                        <a:rPr kumimoji="1" lang="en-US" altLang="ja-JP" dirty="0" smtClean="0"/>
                        <a:t> &amp; </a:t>
                      </a:r>
                      <a:r>
                        <a:rPr kumimoji="1" lang="en-US" altLang="ja-JP" dirty="0" err="1" smtClean="0"/>
                        <a:t>Cryomodule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Niowave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Niowave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&amp; </a:t>
                      </a:r>
                      <a:r>
                        <a:rPr kumimoji="1" lang="en-US" altLang="ja-JP" dirty="0" err="1" smtClean="0"/>
                        <a:t>Cryomodule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3/16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PAVAC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PAVAC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 &amp; </a:t>
                      </a:r>
                      <a:r>
                        <a:rPr kumimoji="1" lang="en-US" altLang="ja-JP" dirty="0" err="1" smtClean="0"/>
                        <a:t>Cryomodule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11</a:t>
                      </a:r>
                      <a:endParaRPr kumimoji="1" lang="ja-JP" alt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3/17</a:t>
                      </a:r>
                      <a:endParaRPr kumimoji="1" lang="ja-JP" alt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Wachang</a:t>
                      </a:r>
                      <a:r>
                        <a:rPr kumimoji="1" lang="en-US" altLang="ja-JP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(?)</a:t>
                      </a:r>
                      <a:endParaRPr kumimoji="1" lang="ja-JP" alt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</a:t>
                      </a:r>
                      <a:r>
                        <a:rPr kumimoji="1" lang="en-US" altLang="ja-JP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Oregon (?)</a:t>
                      </a:r>
                      <a:endParaRPr kumimoji="1" lang="ja-JP" alt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Nb</a:t>
                      </a:r>
                      <a:r>
                        <a:rPr kumimoji="1" lang="en-US" altLang="ja-JP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Material / Sheet</a:t>
                      </a:r>
                      <a:endParaRPr kumimoji="1" lang="ja-JP" alt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110112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2400" y="5650468"/>
            <a:ext cx="881811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000000"/>
                </a:solidFill>
              </a:rPr>
              <a:t>GDE members: </a:t>
            </a:r>
            <a:r>
              <a:rPr lang="en-US" altLang="ja-JP" dirty="0" err="1">
                <a:solidFill>
                  <a:srgbClr val="000000"/>
                </a:solidFill>
              </a:rPr>
              <a:t>PMs</a:t>
            </a:r>
            <a:r>
              <a:rPr lang="en-US" altLang="ja-JP" dirty="0">
                <a:solidFill>
                  <a:srgbClr val="000000"/>
                </a:solidFill>
              </a:rPr>
              <a:t>, and </a:t>
            </a:r>
            <a:r>
              <a:rPr lang="en-US" altLang="ja-JP" dirty="0" err="1">
                <a:solidFill>
                  <a:srgbClr val="000000"/>
                </a:solidFill>
              </a:rPr>
              <a:t>RDs</a:t>
            </a:r>
            <a:r>
              <a:rPr lang="en-US" altLang="ja-JP" dirty="0">
                <a:solidFill>
                  <a:srgbClr val="000000"/>
                </a:solidFill>
              </a:rPr>
              <a:t> / Cost-experts /  Experts from Lab (shared regionally)</a:t>
            </a:r>
            <a:endParaRPr lang="ja-JP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022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BAW-2 Agenda, Jan. 18, </a:t>
            </a:r>
            <a:endParaRPr lang="ja-JP" altLang="en-US" dirty="0"/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457200" y="944863"/>
            <a:ext cx="8229600" cy="5411487"/>
          </a:xfrm>
          <a:ln>
            <a:solidFill>
              <a:srgbClr val="0099CC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altLang="ja-JP" sz="4923" b="1" dirty="0" smtClean="0">
                <a:solidFill>
                  <a:srgbClr val="3366FF"/>
                </a:solidFill>
              </a:rPr>
              <a:t>Reduced Bunch Number</a:t>
            </a:r>
          </a:p>
          <a:p>
            <a:r>
              <a:rPr lang="en-US" altLang="ja-JP" sz="5600" dirty="0" smtClean="0"/>
              <a:t>          09:00		Welcome 15'</a:t>
            </a:r>
          </a:p>
          <a:p>
            <a:r>
              <a:rPr lang="en-US" altLang="ja-JP" sz="5600" dirty="0" smtClean="0"/>
              <a:t>            			Speaker: 	Norbert </a:t>
            </a:r>
            <a:r>
              <a:rPr lang="en-US" altLang="ja-JP" sz="5600" dirty="0" err="1" smtClean="0"/>
              <a:t>Holtkamp</a:t>
            </a:r>
            <a:r>
              <a:rPr lang="en-US" altLang="ja-JP" sz="5600" dirty="0" smtClean="0"/>
              <a:t> (SLAC)</a:t>
            </a:r>
          </a:p>
          <a:p>
            <a:r>
              <a:rPr lang="en-US" altLang="ja-JP" sz="5600" dirty="0" smtClean="0"/>
              <a:t>          09:15		Top Level Change Control 15'</a:t>
            </a:r>
          </a:p>
          <a:p>
            <a:r>
              <a:rPr lang="en-US" altLang="ja-JP" sz="5600" dirty="0" smtClean="0"/>
              <a:t>            			Speaker: 	Barry </a:t>
            </a:r>
            <a:r>
              <a:rPr lang="en-US" altLang="ja-JP" sz="5600" dirty="0" err="1" smtClean="0"/>
              <a:t>Barish</a:t>
            </a:r>
            <a:r>
              <a:rPr lang="en-US" altLang="ja-JP" sz="5600" dirty="0" smtClean="0"/>
              <a:t> (GDE)</a:t>
            </a:r>
          </a:p>
          <a:p>
            <a:r>
              <a:rPr lang="en-US" altLang="ja-JP" sz="5600" dirty="0" smtClean="0">
                <a:ln>
                  <a:solidFill>
                    <a:srgbClr val="0099CC"/>
                  </a:solidFill>
                </a:ln>
                <a:solidFill>
                  <a:srgbClr val="000000"/>
                </a:solidFill>
              </a:rPr>
              <a:t>           09:30		Overview 1h00'</a:t>
            </a:r>
          </a:p>
          <a:p>
            <a:r>
              <a:rPr lang="en-US" altLang="ja-JP" sz="5600" dirty="0" smtClean="0"/>
              <a:t>            			Speaker: 	Marc Ross (FNAL)</a:t>
            </a:r>
          </a:p>
          <a:p>
            <a:r>
              <a:rPr lang="en-US" altLang="ja-JP" sz="5600" dirty="0" smtClean="0">
                <a:solidFill>
                  <a:schemeClr val="bg1">
                    <a:lumMod val="65000"/>
                  </a:schemeClr>
                </a:solidFill>
              </a:rPr>
              <a:t>          10:30		break 30'</a:t>
            </a:r>
          </a:p>
          <a:p>
            <a:r>
              <a:rPr lang="en-US" altLang="ja-JP" sz="7200" b="1" dirty="0" smtClean="0">
                <a:solidFill>
                  <a:srgbClr val="3366FF"/>
                </a:solidFill>
              </a:rPr>
              <a:t>        </a:t>
            </a:r>
            <a:r>
              <a:rPr lang="en-US" altLang="ja-JP" sz="6400" b="1" dirty="0" smtClean="0">
                <a:solidFill>
                  <a:srgbClr val="3366FF"/>
                </a:solidFill>
              </a:rPr>
              <a:t>11:00		</a:t>
            </a:r>
            <a:r>
              <a:rPr lang="en-US" altLang="ja-JP" sz="6400" b="1" dirty="0" err="1" smtClean="0">
                <a:solidFill>
                  <a:srgbClr val="FF0000"/>
                </a:solidFill>
              </a:rPr>
              <a:t>Linac</a:t>
            </a:r>
            <a:r>
              <a:rPr lang="en-US" altLang="ja-JP" sz="6400" b="1" dirty="0" smtClean="0">
                <a:solidFill>
                  <a:srgbClr val="FF0000"/>
                </a:solidFill>
              </a:rPr>
              <a:t> KCS 45'</a:t>
            </a:r>
          </a:p>
          <a:p>
            <a:r>
              <a:rPr lang="en-US" altLang="ja-JP" sz="5600" b="1" dirty="0" smtClean="0">
                <a:solidFill>
                  <a:srgbClr val="3366FF"/>
                </a:solidFill>
              </a:rPr>
              <a:t>            			Speakers: 	Chris </a:t>
            </a:r>
            <a:r>
              <a:rPr lang="en-US" altLang="ja-JP" sz="5600" b="1" dirty="0" err="1" smtClean="0">
                <a:solidFill>
                  <a:srgbClr val="3366FF"/>
                </a:solidFill>
              </a:rPr>
              <a:t>Adolphsen</a:t>
            </a:r>
            <a:r>
              <a:rPr lang="en-US" altLang="ja-JP" sz="5600" b="1" dirty="0" smtClean="0">
                <a:solidFill>
                  <a:srgbClr val="3366FF"/>
                </a:solidFill>
              </a:rPr>
              <a:t> (SLAC) , Christopher </a:t>
            </a:r>
            <a:r>
              <a:rPr lang="en-US" altLang="ja-JP" sz="5600" b="1" dirty="0" err="1" smtClean="0">
                <a:solidFill>
                  <a:srgbClr val="3366FF"/>
                </a:solidFill>
              </a:rPr>
              <a:t>Nantista</a:t>
            </a:r>
            <a:r>
              <a:rPr lang="en-US" altLang="ja-JP" sz="5600" b="1" dirty="0" smtClean="0">
                <a:solidFill>
                  <a:srgbClr val="3366FF"/>
                </a:solidFill>
              </a:rPr>
              <a:t> (SLAC)</a:t>
            </a:r>
          </a:p>
          <a:p>
            <a:r>
              <a:rPr lang="en-US" altLang="ja-JP" sz="5600" b="1" dirty="0" smtClean="0">
                <a:solidFill>
                  <a:srgbClr val="3366FF"/>
                </a:solidFill>
              </a:rPr>
              <a:t>          11:45		</a:t>
            </a:r>
            <a:r>
              <a:rPr lang="en-US" altLang="ja-JP" sz="5600" b="1" dirty="0" smtClean="0">
                <a:solidFill>
                  <a:srgbClr val="FF0000"/>
                </a:solidFill>
              </a:rPr>
              <a:t>DRFS 45'</a:t>
            </a:r>
          </a:p>
          <a:p>
            <a:r>
              <a:rPr lang="en-US" altLang="ja-JP" sz="5600" b="1" dirty="0" smtClean="0">
                <a:solidFill>
                  <a:srgbClr val="3366FF"/>
                </a:solidFill>
              </a:rPr>
              <a:t>          			Speaker: 	Shigeki Fukuda (KEK)</a:t>
            </a:r>
          </a:p>
          <a:p>
            <a:endParaRPr lang="en-US" altLang="ja-JP" sz="5600" dirty="0" smtClean="0"/>
          </a:p>
          <a:p>
            <a:r>
              <a:rPr lang="en-US" altLang="ja-JP" sz="5600" dirty="0" smtClean="0">
                <a:solidFill>
                  <a:srgbClr val="FF6600"/>
                </a:solidFill>
              </a:rPr>
              <a:t>          12:30lunch 1h30’</a:t>
            </a:r>
          </a:p>
          <a:p>
            <a:endParaRPr lang="en-US" altLang="ja-JP" sz="5600" dirty="0" smtClean="0"/>
          </a:p>
          <a:p>
            <a:r>
              <a:rPr lang="en-US" altLang="ja-JP" sz="5600" dirty="0" smtClean="0"/>
              <a:t>          14:00		DR and upgrade 1h00'</a:t>
            </a:r>
          </a:p>
          <a:p>
            <a:r>
              <a:rPr lang="en-US" altLang="ja-JP" sz="5600" dirty="0" smtClean="0"/>
              <a:t>            			Speakers: 	Susanna </a:t>
            </a:r>
            <a:r>
              <a:rPr lang="en-US" altLang="ja-JP" sz="5600" dirty="0" err="1" smtClean="0"/>
              <a:t>Guiducci</a:t>
            </a:r>
            <a:r>
              <a:rPr lang="en-US" altLang="ja-JP" sz="5600" dirty="0" smtClean="0"/>
              <a:t> (INFN) , Mark Palmer (Cornell University LEPP)</a:t>
            </a:r>
          </a:p>
          <a:p>
            <a:r>
              <a:rPr lang="en-US" altLang="ja-JP" sz="5600" dirty="0" smtClean="0"/>
              <a:t>          15:00		Bunch Compressor 20'</a:t>
            </a:r>
          </a:p>
          <a:p>
            <a:r>
              <a:rPr lang="en-US" altLang="ja-JP" sz="5600" dirty="0" smtClean="0"/>
              <a:t>            			Speaker: 	</a:t>
            </a:r>
            <a:r>
              <a:rPr lang="en-US" altLang="ja-JP" sz="5600" dirty="0" err="1" smtClean="0"/>
              <a:t>Nikolay</a:t>
            </a:r>
            <a:r>
              <a:rPr lang="en-US" altLang="ja-JP" sz="5600" dirty="0" smtClean="0"/>
              <a:t> </a:t>
            </a:r>
            <a:r>
              <a:rPr lang="en-US" altLang="ja-JP" sz="5600" dirty="0" err="1" smtClean="0"/>
              <a:t>Solyak</a:t>
            </a:r>
            <a:r>
              <a:rPr lang="en-US" altLang="ja-JP" sz="5600" dirty="0" smtClean="0"/>
              <a:t> (FNAL)</a:t>
            </a:r>
          </a:p>
          <a:p>
            <a:r>
              <a:rPr lang="en-US" altLang="ja-JP" sz="5600" dirty="0" smtClean="0">
                <a:solidFill>
                  <a:srgbClr val="A6A6A6"/>
                </a:solidFill>
              </a:rPr>
              <a:t>          15:20		break 30'</a:t>
            </a:r>
          </a:p>
          <a:p>
            <a:r>
              <a:rPr lang="en-US" altLang="ja-JP" sz="5600" dirty="0" smtClean="0"/>
              <a:t>          15:50		</a:t>
            </a:r>
            <a:r>
              <a:rPr lang="en-US" altLang="ja-JP" sz="5600" dirty="0" err="1" smtClean="0"/>
              <a:t>e</a:t>
            </a:r>
            <a:r>
              <a:rPr lang="en-US" altLang="ja-JP" sz="5600" dirty="0" smtClean="0"/>
              <a:t>- 15'</a:t>
            </a:r>
          </a:p>
          <a:p>
            <a:r>
              <a:rPr lang="en-US" altLang="ja-JP" sz="5600" dirty="0" smtClean="0"/>
              <a:t>           			 Speaker: 	Axel </a:t>
            </a:r>
            <a:r>
              <a:rPr lang="en-US" altLang="ja-JP" sz="5600" dirty="0" err="1" smtClean="0"/>
              <a:t>Brachmann</a:t>
            </a:r>
            <a:r>
              <a:rPr lang="en-US" altLang="ja-JP" sz="5600" dirty="0" smtClean="0"/>
              <a:t> (SLAC)</a:t>
            </a:r>
          </a:p>
          <a:p>
            <a:r>
              <a:rPr lang="en-US" altLang="ja-JP" sz="6400" b="1" dirty="0" smtClean="0">
                <a:solidFill>
                  <a:srgbClr val="3366FF"/>
                </a:solidFill>
              </a:rPr>
              <a:t>          16:05		</a:t>
            </a:r>
            <a:r>
              <a:rPr lang="en-US" altLang="ja-JP" sz="6400" b="1" dirty="0" err="1" smtClean="0">
                <a:solidFill>
                  <a:srgbClr val="FF0000"/>
                </a:solidFill>
              </a:rPr>
              <a:t>Cryo</a:t>
            </a:r>
            <a:r>
              <a:rPr lang="en-US" altLang="ja-JP" sz="6400" b="1" dirty="0" smtClean="0">
                <a:solidFill>
                  <a:srgbClr val="FF0000"/>
                </a:solidFill>
              </a:rPr>
              <a:t> 15'</a:t>
            </a:r>
          </a:p>
          <a:p>
            <a:r>
              <a:rPr lang="en-US" altLang="ja-JP" sz="6400" b="1" dirty="0" smtClean="0">
                <a:solidFill>
                  <a:srgbClr val="3366FF"/>
                </a:solidFill>
              </a:rPr>
              <a:t>            			Speakers: 	Tom Peterson (FNAL) ,</a:t>
            </a:r>
            <a:r>
              <a:rPr lang="en-US" altLang="ja-JP" sz="6400" b="1" dirty="0" smtClean="0">
                <a:solidFill>
                  <a:srgbClr val="3366FF"/>
                </a:solidFill>
              </a:rPr>
              <a:t> </a:t>
            </a:r>
          </a:p>
          <a:p>
            <a:r>
              <a:rPr lang="en-US" altLang="ja-JP" sz="5600" dirty="0" smtClean="0"/>
              <a:t>          16:20		Discussion 1h00'</a:t>
            </a:r>
            <a:endParaRPr lang="ja-JP" altLang="en-US" sz="56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110112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1794</Words>
  <Application>Microsoft Macintosh PowerPoint</Application>
  <PresentationFormat>画面に合わせる (4:3)</PresentationFormat>
  <Paragraphs>284</Paragraphs>
  <Slides>13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Office テーマ</vt:lpstr>
      <vt:lpstr>11_Blank Presentation</vt:lpstr>
      <vt:lpstr>SCRF Monthly WebEx Meeting Jan. 12, 2010</vt:lpstr>
      <vt:lpstr>Schedule related to SCRF</vt:lpstr>
      <vt:lpstr>Agenda of JLab-GDE Meeting on Jan. 6 and 7, 2011</vt:lpstr>
      <vt:lpstr>Objectives of Visiting JLab</vt:lpstr>
      <vt:lpstr> Notes from Discussions</vt:lpstr>
      <vt:lpstr>Preparation for Visiting Vendors</vt:lpstr>
      <vt:lpstr>Plan for Industrial Communication</vt:lpstr>
      <vt:lpstr>Plan for Visiting Vendor </vt:lpstr>
      <vt:lpstr>BAW-2 Agenda, Jan. 18, </vt:lpstr>
      <vt:lpstr>BAW-2, Jan. 19</vt:lpstr>
      <vt:lpstr>BAW-2, Jan. 20</vt:lpstr>
      <vt:lpstr>BAW-2, Jan. 21</vt:lpstr>
      <vt:lpstr>Interim Report Chapt. 2 : SCRF Special Discussions for Final Check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Yamamoto Akira</dc:creator>
  <cp:lastModifiedBy>Yamamoto Akira</cp:lastModifiedBy>
  <cp:revision>6</cp:revision>
  <dcterms:created xsi:type="dcterms:W3CDTF">2011-01-12T05:32:44Z</dcterms:created>
  <dcterms:modified xsi:type="dcterms:W3CDTF">2011-01-12T13:09:52Z</dcterms:modified>
</cp:coreProperties>
</file>