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drawings/drawing6.xml" ContentType="application/vnd.openxmlformats-officedocument.drawingml.chartshapes+xml"/>
  <Override PartName="/ppt/charts/chart10.xml" ContentType="application/vnd.openxmlformats-officedocument.drawingml.chart+xml"/>
  <Override PartName="/ppt/drawings/drawing7.xml" ContentType="application/vnd.openxmlformats-officedocument.drawingml.chartshapes+xml"/>
  <Override PartName="/ppt/charts/chart11.xml" ContentType="application/vnd.openxmlformats-officedocument.drawingml.chart+xml"/>
  <Override PartName="/ppt/drawings/drawing8.xml" ContentType="application/vnd.openxmlformats-officedocument.drawingml.chartshapes+xml"/>
  <Override PartName="/ppt/charts/chart12.xml" ContentType="application/vnd.openxmlformats-officedocument.drawingml.chart+xml"/>
  <Override PartName="/ppt/drawings/drawing9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BPM 1</a:t>
            </a:r>
          </a:p>
        </c:rich>
      </c:tx>
      <c:layout>
        <c:manualLayout>
          <c:xMode val="edge"/>
          <c:yMode val="edge"/>
          <c:x val="0.46208934371834726"/>
          <c:y val="3.269759118697737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331608982591965"/>
          <c:y val="0.19180023982153316"/>
          <c:w val="0.83651191246186463"/>
          <c:h val="0.68937421419210632"/>
        </c:manualLayout>
      </c:layout>
      <c:lineChart>
        <c:grouping val="standard"/>
        <c:varyColors val="0"/>
        <c:ser>
          <c:idx val="0"/>
          <c:order val="0"/>
          <c:tx>
            <c:v>3804 ns</c:v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'3804 ns'!$B$3:$D$3</c:f>
              <c:numCache>
                <c:formatCode>General</c:formatCode>
                <c:ptCount val="3"/>
              </c:numCache>
            </c:numRef>
          </c:val>
          <c:smooth val="0"/>
        </c:ser>
        <c:ser>
          <c:idx val="1"/>
          <c:order val="1"/>
          <c:tx>
            <c:v>3815 ns</c:v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'3815 ns'!$B$3:$D$3</c:f>
              <c:numCache>
                <c:formatCode>General</c:formatCode>
                <c:ptCount val="3"/>
                <c:pt idx="0">
                  <c:v>23.071000000000002</c:v>
                </c:pt>
                <c:pt idx="1">
                  <c:v>54.641730000000003</c:v>
                </c:pt>
                <c:pt idx="2">
                  <c:v>-390.71249999999998</c:v>
                </c:pt>
              </c:numCache>
            </c:numRef>
          </c:val>
          <c:smooth val="0"/>
        </c:ser>
        <c:ser>
          <c:idx val="2"/>
          <c:order val="2"/>
          <c:tx>
            <c:v>3826 ns</c:v>
          </c:tx>
          <c:spPr>
            <a:ln w="12700">
              <a:solidFill>
                <a:srgbClr val="FFFF0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FF00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'3826 ns'!$B$3:$D$3</c:f>
              <c:numCache>
                <c:formatCode>General</c:formatCode>
                <c:ptCount val="3"/>
                <c:pt idx="0">
                  <c:v>55.515090000000001</c:v>
                </c:pt>
                <c:pt idx="1">
                  <c:v>15.70875</c:v>
                </c:pt>
                <c:pt idx="2">
                  <c:v>-310.72050000000002</c:v>
                </c:pt>
              </c:numCache>
            </c:numRef>
          </c:val>
          <c:smooth val="0"/>
        </c:ser>
        <c:ser>
          <c:idx val="3"/>
          <c:order val="3"/>
          <c:tx>
            <c:v>3838 ns</c:v>
          </c:tx>
          <c:spPr>
            <a:ln w="12700">
              <a:solidFill>
                <a:srgbClr val="00FF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FFFF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'3838 ns'!$B$3:$D$3</c:f>
              <c:numCache>
                <c:formatCode>General</c:formatCode>
                <c:ptCount val="3"/>
                <c:pt idx="0">
                  <c:v>114.8479</c:v>
                </c:pt>
                <c:pt idx="1">
                  <c:v>-15.96332</c:v>
                </c:pt>
                <c:pt idx="2">
                  <c:v>-214.48079999999999</c:v>
                </c:pt>
              </c:numCache>
            </c:numRef>
          </c:val>
          <c:smooth val="0"/>
        </c:ser>
        <c:ser>
          <c:idx val="4"/>
          <c:order val="4"/>
          <c:tx>
            <c:v>3849 ns</c:v>
          </c:tx>
          <c:spPr>
            <a:ln w="12700">
              <a:solidFill>
                <a:srgbClr val="800080"/>
              </a:solidFill>
              <a:prstDash val="solid"/>
            </a:ln>
          </c:spPr>
          <c:marker>
            <c:symbol val="star"/>
            <c:size val="5"/>
            <c:spPr>
              <a:noFill/>
              <a:ln>
                <a:solidFill>
                  <a:srgbClr val="800080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'3849 ns'!$B$3:$D$3</c:f>
              <c:numCache>
                <c:formatCode>General</c:formatCode>
                <c:ptCount val="3"/>
                <c:pt idx="0">
                  <c:v>238.9118</c:v>
                </c:pt>
                <c:pt idx="1">
                  <c:v>-43.257280000000002</c:v>
                </c:pt>
                <c:pt idx="2">
                  <c:v>-160.80189999999999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851648"/>
        <c:axId val="94025600"/>
      </c:lineChart>
      <c:catAx>
        <c:axId val="93851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402560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4025600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Bunch Mean Positions / </a:t>
                </a:r>
                <a:r>
                  <a:rPr lang="el-GR"/>
                  <a:t>μ</a:t>
                </a:r>
                <a:r>
                  <a:rPr lang="en-GB"/>
                  <a:t>m</a:t>
                </a:r>
              </a:p>
            </c:rich>
          </c:tx>
          <c:layout>
            <c:manualLayout>
              <c:xMode val="edge"/>
              <c:yMode val="edge"/>
              <c:x val="2.2889874611435157E-2"/>
              <c:y val="0.29155352141721491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3851648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Bunch 1</a:t>
            </a:r>
          </a:p>
        </c:rich>
      </c:tx>
      <c:layout>
        <c:manualLayout>
          <c:xMode val="edge"/>
          <c:yMode val="edge"/>
          <c:x val="0.4507845934379458"/>
          <c:y val="3.252041126887297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0969247594050742"/>
          <c:y val="0.18699236479601963"/>
          <c:w val="0.86627427821522307"/>
          <c:h val="0.74525942491167252"/>
        </c:manualLayout>
      </c:layout>
      <c:barChart>
        <c:barDir val="col"/>
        <c:grouping val="clustered"/>
        <c:varyColors val="0"/>
        <c:ser>
          <c:idx val="0"/>
          <c:order val="0"/>
          <c:tx>
            <c:v>3804 ns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'3804 ns'!$B$21:$D$21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tx>
            <c:v>3815 ns</c:v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'3815 ns'!$B$21:$D$21</c:f>
              <c:numCache>
                <c:formatCode>General</c:formatCode>
                <c:ptCount val="3"/>
                <c:pt idx="0">
                  <c:v>-0.72436999999999996</c:v>
                </c:pt>
                <c:pt idx="1">
                  <c:v>0.99307999999999996</c:v>
                </c:pt>
                <c:pt idx="2">
                  <c:v>-0.63837999999999995</c:v>
                </c:pt>
              </c:numCache>
            </c:numRef>
          </c:val>
        </c:ser>
        <c:ser>
          <c:idx val="2"/>
          <c:order val="2"/>
          <c:tx>
            <c:v>3826 ns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'3826 ns'!$B$21:$D$21</c:f>
              <c:numCache>
                <c:formatCode>General</c:formatCode>
                <c:ptCount val="3"/>
                <c:pt idx="0">
                  <c:v>0.73736000000000002</c:v>
                </c:pt>
                <c:pt idx="1">
                  <c:v>-0.67403000000000002</c:v>
                </c:pt>
                <c:pt idx="2">
                  <c:v>-0.38538</c:v>
                </c:pt>
              </c:numCache>
            </c:numRef>
          </c:val>
        </c:ser>
        <c:ser>
          <c:idx val="3"/>
          <c:order val="3"/>
          <c:tx>
            <c:v>3838 ns</c:v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'3838 ns'!$B$21:$D$21</c:f>
              <c:numCache>
                <c:formatCode>General</c:formatCode>
                <c:ptCount val="3"/>
                <c:pt idx="0">
                  <c:v>0.86328000000000005</c:v>
                </c:pt>
                <c:pt idx="1">
                  <c:v>-0.79598999999999998</c:v>
                </c:pt>
                <c:pt idx="2">
                  <c:v>-0.58806000000000003</c:v>
                </c:pt>
              </c:numCache>
            </c:numRef>
          </c:val>
        </c:ser>
        <c:ser>
          <c:idx val="4"/>
          <c:order val="4"/>
          <c:tx>
            <c:v>3849 ns</c:v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'3849 ns'!$B$21:$D$21</c:f>
              <c:numCache>
                <c:formatCode>General</c:formatCode>
                <c:ptCount val="3"/>
                <c:pt idx="0">
                  <c:v>0.91871000000000003</c:v>
                </c:pt>
                <c:pt idx="1">
                  <c:v>-0.95887</c:v>
                </c:pt>
                <c:pt idx="2">
                  <c:v>-0.94850999999999996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8058880"/>
        <c:axId val="108064768"/>
      </c:barChart>
      <c:catAx>
        <c:axId val="108058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806476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806476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Correlation Coefficient</a:t>
                </a:r>
              </a:p>
            </c:rich>
          </c:tx>
          <c:layout>
            <c:manualLayout>
              <c:xMode val="edge"/>
              <c:yMode val="edge"/>
              <c:x val="2.2824536376604851E-2"/>
              <c:y val="0.3604345582300088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8058880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Bunch 2</a:t>
            </a:r>
          </a:p>
        </c:rich>
      </c:tx>
      <c:layout>
        <c:manualLayout>
          <c:xMode val="edge"/>
          <c:yMode val="edge"/>
          <c:x val="0.45014307634308831"/>
          <c:y val="3.2432475232890667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787773403324585"/>
          <c:y val="0.18648673258912135"/>
          <c:w val="0.86659645669291341"/>
          <c:h val="0.7459469303564854"/>
        </c:manualLayout>
      </c:layout>
      <c:barChart>
        <c:barDir val="col"/>
        <c:grouping val="clustered"/>
        <c:varyColors val="0"/>
        <c:ser>
          <c:idx val="0"/>
          <c:order val="0"/>
          <c:tx>
            <c:v>3804 ns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'3804 ns'!$B$22:$D$22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tx>
            <c:v>3815 ns</c:v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'3815 ns'!$B$22:$D$22</c:f>
              <c:numCache>
                <c:formatCode>General</c:formatCode>
                <c:ptCount val="3"/>
                <c:pt idx="0">
                  <c:v>0.87439999999999996</c:v>
                </c:pt>
                <c:pt idx="1">
                  <c:v>-0.84004000000000001</c:v>
                </c:pt>
                <c:pt idx="2">
                  <c:v>-0.99777000000000005</c:v>
                </c:pt>
              </c:numCache>
            </c:numRef>
          </c:val>
        </c:ser>
        <c:ser>
          <c:idx val="2"/>
          <c:order val="2"/>
          <c:tx>
            <c:v>3826 ns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'3826 ns'!$B$22:$D$22</c:f>
              <c:numCache>
                <c:formatCode>General</c:formatCode>
                <c:ptCount val="3"/>
                <c:pt idx="0">
                  <c:v>0.71199000000000001</c:v>
                </c:pt>
                <c:pt idx="1">
                  <c:v>-0.86395999999999995</c:v>
                </c:pt>
                <c:pt idx="2">
                  <c:v>-0.42714000000000002</c:v>
                </c:pt>
              </c:numCache>
            </c:numRef>
          </c:val>
        </c:ser>
        <c:ser>
          <c:idx val="3"/>
          <c:order val="3"/>
          <c:tx>
            <c:v>3838 ns</c:v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'3838 ns'!$B$22:$D$22</c:f>
              <c:numCache>
                <c:formatCode>General</c:formatCode>
                <c:ptCount val="3"/>
                <c:pt idx="0">
                  <c:v>0.40894999999999998</c:v>
                </c:pt>
                <c:pt idx="1">
                  <c:v>-0.27281</c:v>
                </c:pt>
                <c:pt idx="2">
                  <c:v>-6.5908999999999995E-2</c:v>
                </c:pt>
              </c:numCache>
            </c:numRef>
          </c:val>
        </c:ser>
        <c:ser>
          <c:idx val="4"/>
          <c:order val="4"/>
          <c:tx>
            <c:v>3849 ns</c:v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'3849 ns'!$B$22:$D$22</c:f>
              <c:numCache>
                <c:formatCode>General</c:formatCode>
                <c:ptCount val="3"/>
                <c:pt idx="0">
                  <c:v>0.67613999999999996</c:v>
                </c:pt>
                <c:pt idx="1">
                  <c:v>-0.42473</c:v>
                </c:pt>
                <c:pt idx="2">
                  <c:v>-5.0557999999999999E-2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8100992"/>
        <c:axId val="108119168"/>
      </c:barChart>
      <c:catAx>
        <c:axId val="108100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811916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811916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Correlation Coefficient</a:t>
                </a:r>
              </a:p>
            </c:rich>
          </c:tx>
          <c:layout>
            <c:manualLayout>
              <c:xMode val="edge"/>
              <c:yMode val="edge"/>
              <c:x val="2.2792054498384218E-2"/>
              <c:y val="0.3621626401006124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8100992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Bunch 3</a:t>
            </a:r>
          </a:p>
        </c:rich>
      </c:tx>
      <c:layout>
        <c:manualLayout>
          <c:xMode val="edge"/>
          <c:yMode val="edge"/>
          <c:x val="0.45092492201733225"/>
          <c:y val="3.2345013477088951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602066266802744"/>
          <c:y val="0.18598396033829104"/>
          <c:w val="0.84733421019598421"/>
          <c:h val="0.74663072776280326"/>
        </c:manualLayout>
      </c:layout>
      <c:barChart>
        <c:barDir val="col"/>
        <c:grouping val="clustered"/>
        <c:varyColors val="0"/>
        <c:ser>
          <c:idx val="0"/>
          <c:order val="0"/>
          <c:tx>
            <c:v>3804 ns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'3804 ns'!$B$23:$D$23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tx>
            <c:v>3815 ns</c:v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'3815 ns'!$B$23:$D$23</c:f>
              <c:numCache>
                <c:formatCode>General</c:formatCode>
                <c:ptCount val="3"/>
                <c:pt idx="0">
                  <c:v>0.85258</c:v>
                </c:pt>
                <c:pt idx="1">
                  <c:v>-0.83331999999999995</c:v>
                </c:pt>
                <c:pt idx="2">
                  <c:v>-0.42159000000000002</c:v>
                </c:pt>
              </c:numCache>
            </c:numRef>
          </c:val>
        </c:ser>
        <c:ser>
          <c:idx val="2"/>
          <c:order val="2"/>
          <c:tx>
            <c:v>3826 ns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'3826 ns'!$B$23:$D$23</c:f>
              <c:numCache>
                <c:formatCode>General</c:formatCode>
                <c:ptCount val="3"/>
                <c:pt idx="0">
                  <c:v>0.82428000000000001</c:v>
                </c:pt>
                <c:pt idx="1">
                  <c:v>-0.95845999999999998</c:v>
                </c:pt>
                <c:pt idx="2">
                  <c:v>-0.68579000000000001</c:v>
                </c:pt>
              </c:numCache>
            </c:numRef>
          </c:val>
        </c:ser>
        <c:ser>
          <c:idx val="3"/>
          <c:order val="3"/>
          <c:tx>
            <c:v>3838 ns</c:v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'3838 ns'!$B$23:$D$23</c:f>
              <c:numCache>
                <c:formatCode>General</c:formatCode>
                <c:ptCount val="3"/>
                <c:pt idx="0">
                  <c:v>0.80135999999999996</c:v>
                </c:pt>
                <c:pt idx="1">
                  <c:v>-0.84614</c:v>
                </c:pt>
                <c:pt idx="2">
                  <c:v>-0.59777999999999998</c:v>
                </c:pt>
              </c:numCache>
            </c:numRef>
          </c:val>
        </c:ser>
        <c:ser>
          <c:idx val="4"/>
          <c:order val="4"/>
          <c:tx>
            <c:v>3849 ns</c:v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'3849 ns'!$B$23:$D$23</c:f>
              <c:numCache>
                <c:formatCode>General</c:formatCode>
                <c:ptCount val="3"/>
                <c:pt idx="0">
                  <c:v>0.91198999999999997</c:v>
                </c:pt>
                <c:pt idx="1">
                  <c:v>-0.76942999999999995</c:v>
                </c:pt>
                <c:pt idx="2">
                  <c:v>-0.65466000000000002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8421888"/>
        <c:axId val="108423424"/>
      </c:barChart>
      <c:catAx>
        <c:axId val="108421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84234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8423424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Correlation Coefficient</a:t>
                </a:r>
              </a:p>
            </c:rich>
          </c:tx>
          <c:layout>
            <c:manualLayout>
              <c:xMode val="edge"/>
              <c:yMode val="edge"/>
              <c:x val="2.2759617515070399E-2"/>
              <c:y val="0.3611859838274932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8421888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BPM 3</a:t>
            </a:r>
          </a:p>
        </c:rich>
      </c:tx>
      <c:layout>
        <c:manualLayout>
          <c:xMode val="edge"/>
          <c:yMode val="edge"/>
          <c:x val="0.46219686162624823"/>
          <c:y val="3.252041126887297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30895416763735"/>
          <c:y val="0.20121012612314079"/>
          <c:w val="0.8313624435721727"/>
          <c:h val="0.74525942491167252"/>
        </c:manualLayout>
      </c:layout>
      <c:lineChart>
        <c:grouping val="standard"/>
        <c:varyColors val="0"/>
        <c:ser>
          <c:idx val="0"/>
          <c:order val="0"/>
          <c:tx>
            <c:v>3804 ns</c:v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'3804 ns'!$B$5:$D$5</c:f>
              <c:numCache>
                <c:formatCode>General</c:formatCode>
                <c:ptCount val="3"/>
              </c:numCache>
            </c:numRef>
          </c:val>
          <c:smooth val="0"/>
        </c:ser>
        <c:ser>
          <c:idx val="1"/>
          <c:order val="1"/>
          <c:tx>
            <c:v>3815 ns</c:v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'3815 ns'!$B$5:$D$5</c:f>
              <c:numCache>
                <c:formatCode>General</c:formatCode>
                <c:ptCount val="3"/>
                <c:pt idx="0">
                  <c:v>-183.1842</c:v>
                </c:pt>
                <c:pt idx="1">
                  <c:v>-250.48840000000001</c:v>
                </c:pt>
                <c:pt idx="2">
                  <c:v>402.73149999999998</c:v>
                </c:pt>
              </c:numCache>
            </c:numRef>
          </c:val>
          <c:smooth val="0"/>
        </c:ser>
        <c:ser>
          <c:idx val="2"/>
          <c:order val="2"/>
          <c:tx>
            <c:v>3826 ns</c:v>
          </c:tx>
          <c:spPr>
            <a:ln w="12700">
              <a:solidFill>
                <a:srgbClr val="FFFF0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FF00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'3826 ns'!$B$5:$D$5</c:f>
              <c:numCache>
                <c:formatCode>General</c:formatCode>
                <c:ptCount val="3"/>
                <c:pt idx="0">
                  <c:v>-229.80680000000001</c:v>
                </c:pt>
                <c:pt idx="1">
                  <c:v>-206.63740000000001</c:v>
                </c:pt>
                <c:pt idx="2">
                  <c:v>259.71280000000002</c:v>
                </c:pt>
              </c:numCache>
            </c:numRef>
          </c:val>
          <c:smooth val="0"/>
        </c:ser>
        <c:ser>
          <c:idx val="3"/>
          <c:order val="3"/>
          <c:tx>
            <c:v>3838 ns</c:v>
          </c:tx>
          <c:spPr>
            <a:ln w="12700">
              <a:solidFill>
                <a:srgbClr val="00FF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FFFF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'3838 ns'!$B$5:$D$5</c:f>
              <c:numCache>
                <c:formatCode>General</c:formatCode>
                <c:ptCount val="3"/>
                <c:pt idx="0">
                  <c:v>-308.43490000000003</c:v>
                </c:pt>
                <c:pt idx="1">
                  <c:v>-178.49440000000001</c:v>
                </c:pt>
                <c:pt idx="2">
                  <c:v>90.850669999999994</c:v>
                </c:pt>
              </c:numCache>
            </c:numRef>
          </c:val>
          <c:smooth val="0"/>
        </c:ser>
        <c:ser>
          <c:idx val="4"/>
          <c:order val="4"/>
          <c:tx>
            <c:v>3849 ns</c:v>
          </c:tx>
          <c:spPr>
            <a:ln w="12700">
              <a:solidFill>
                <a:srgbClr val="800080"/>
              </a:solidFill>
              <a:prstDash val="solid"/>
            </a:ln>
          </c:spPr>
          <c:marker>
            <c:symbol val="star"/>
            <c:size val="5"/>
            <c:spPr>
              <a:noFill/>
              <a:ln>
                <a:solidFill>
                  <a:srgbClr val="800080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'3849 ns'!$B$5:$D$5</c:f>
              <c:numCache>
                <c:formatCode>General</c:formatCode>
                <c:ptCount val="3"/>
                <c:pt idx="0">
                  <c:v>-437.50940000000003</c:v>
                </c:pt>
                <c:pt idx="1">
                  <c:v>-140.62690000000001</c:v>
                </c:pt>
                <c:pt idx="2">
                  <c:v>14.131769999999999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879680"/>
        <c:axId val="93885952"/>
      </c:lineChart>
      <c:catAx>
        <c:axId val="93879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38859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388595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Bunch Mean Positions / </a:t>
                </a:r>
                <a:r>
                  <a:rPr lang="el-GR"/>
                  <a:t>μ</a:t>
                </a:r>
                <a:r>
                  <a:rPr lang="en-GB"/>
                  <a:t>m</a:t>
                </a:r>
              </a:p>
            </c:rich>
          </c:tx>
          <c:layout>
            <c:manualLayout>
              <c:xMode val="edge"/>
              <c:yMode val="edge"/>
              <c:x val="2.2824536376604851E-2"/>
              <c:y val="0.3197840441439176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3879680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BPM 2</a:t>
            </a:r>
          </a:p>
        </c:rich>
      </c:tx>
      <c:layout>
        <c:manualLayout>
          <c:xMode val="edge"/>
          <c:yMode val="edge"/>
          <c:x val="0.46142889329582398"/>
          <c:y val="3.260869565217391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5825096241164263"/>
          <c:y val="0.1875"/>
          <c:w val="0.79288696450177476"/>
          <c:h val="0.74456521739130432"/>
        </c:manualLayout>
      </c:layout>
      <c:lineChart>
        <c:grouping val="standard"/>
        <c:varyColors val="0"/>
        <c:ser>
          <c:idx val="0"/>
          <c:order val="0"/>
          <c:tx>
            <c:v>3804 ns</c:v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'3804 ns'!$B$4:$D$4</c:f>
              <c:numCache>
                <c:formatCode>General</c:formatCode>
                <c:ptCount val="3"/>
              </c:numCache>
            </c:numRef>
          </c:val>
          <c:smooth val="0"/>
        </c:ser>
        <c:ser>
          <c:idx val="1"/>
          <c:order val="1"/>
          <c:tx>
            <c:v>3815 ns</c:v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'3815 ns'!$B$4:$D$4</c:f>
              <c:numCache>
                <c:formatCode>General</c:formatCode>
                <c:ptCount val="3"/>
                <c:pt idx="0">
                  <c:v>69.211740000000006</c:v>
                </c:pt>
                <c:pt idx="1">
                  <c:v>88.322919999999996</c:v>
                </c:pt>
                <c:pt idx="2">
                  <c:v>-526.47199999999998</c:v>
                </c:pt>
              </c:numCache>
            </c:numRef>
          </c:val>
          <c:smooth val="0"/>
        </c:ser>
        <c:ser>
          <c:idx val="2"/>
          <c:order val="2"/>
          <c:tx>
            <c:v>3826 ns</c:v>
          </c:tx>
          <c:spPr>
            <a:ln w="12700">
              <a:solidFill>
                <a:srgbClr val="FFFF0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FF00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'3826 ns'!$B$4:$D$4</c:f>
              <c:numCache>
                <c:formatCode>General</c:formatCode>
                <c:ptCount val="3"/>
                <c:pt idx="0">
                  <c:v>160.7621</c:v>
                </c:pt>
                <c:pt idx="1">
                  <c:v>-1.9823459999999999</c:v>
                </c:pt>
                <c:pt idx="2">
                  <c:v>-472.45249999999999</c:v>
                </c:pt>
              </c:numCache>
            </c:numRef>
          </c:val>
          <c:smooth val="0"/>
        </c:ser>
        <c:ser>
          <c:idx val="3"/>
          <c:order val="3"/>
          <c:tx>
            <c:v>3838 ns</c:v>
          </c:tx>
          <c:spPr>
            <a:ln w="12700">
              <a:solidFill>
                <a:srgbClr val="00FF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FFFF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'3838 ns'!$B$4:$D$4</c:f>
              <c:numCache>
                <c:formatCode>General</c:formatCode>
                <c:ptCount val="3"/>
                <c:pt idx="0">
                  <c:v>292.06720000000001</c:v>
                </c:pt>
                <c:pt idx="1">
                  <c:v>-73.817999999999998</c:v>
                </c:pt>
                <c:pt idx="2">
                  <c:v>-392.17340000000002</c:v>
                </c:pt>
              </c:numCache>
            </c:numRef>
          </c:val>
          <c:smooth val="0"/>
        </c:ser>
        <c:ser>
          <c:idx val="4"/>
          <c:order val="4"/>
          <c:tx>
            <c:v>3849 ns</c:v>
          </c:tx>
          <c:spPr>
            <a:ln w="12700">
              <a:solidFill>
                <a:srgbClr val="800080"/>
              </a:solidFill>
              <a:prstDash val="solid"/>
            </a:ln>
          </c:spPr>
          <c:marker>
            <c:symbol val="star"/>
            <c:size val="5"/>
            <c:spPr>
              <a:noFill/>
              <a:ln>
                <a:solidFill>
                  <a:srgbClr val="800080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'3849 ns'!$B$4:$D$4</c:f>
              <c:numCache>
                <c:formatCode>General</c:formatCode>
                <c:ptCount val="3"/>
                <c:pt idx="0">
                  <c:v>496.61259999999999</c:v>
                </c:pt>
                <c:pt idx="1">
                  <c:v>-113.7897</c:v>
                </c:pt>
                <c:pt idx="2">
                  <c:v>-300.57150000000001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4081408"/>
        <c:axId val="94083328"/>
      </c:lineChart>
      <c:catAx>
        <c:axId val="940814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408332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408332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Bunch Mean Positions / </a:t>
                </a:r>
                <a:r>
                  <a:rPr lang="el-GR"/>
                  <a:t>μ</a:t>
                </a:r>
                <a:r>
                  <a:rPr lang="en-GB"/>
                  <a:t>m</a:t>
                </a:r>
              </a:p>
            </c:rich>
          </c:tx>
          <c:layout>
            <c:manualLayout>
              <c:xMode val="edge"/>
              <c:yMode val="edge"/>
              <c:x val="2.2857158801031528E-2"/>
              <c:y val="0.3206521739130434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4081408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BPM 1</a:t>
            </a:r>
          </a:p>
        </c:rich>
      </c:tx>
      <c:layout>
        <c:manualLayout>
          <c:xMode val="edge"/>
          <c:yMode val="edge"/>
          <c:x val="0.46208934371834726"/>
          <c:y val="3.269759118697737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649037620297462"/>
          <c:y val="0.1657888597258676"/>
          <c:w val="0.84357524059492561"/>
          <c:h val="0.68937421419210632"/>
        </c:manualLayout>
      </c:layout>
      <c:barChart>
        <c:barDir val="col"/>
        <c:grouping val="clustered"/>
        <c:varyColors val="0"/>
        <c:ser>
          <c:idx val="0"/>
          <c:order val="0"/>
          <c:tx>
            <c:v>3804 ns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ns'!$B$8:$D$8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'3804 ns'!$B$9:$D$9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tx>
            <c:v>3815 ns</c:v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'3815 ns'!$B$9:$D$9</c:f>
              <c:numCache>
                <c:formatCode>General</c:formatCode>
                <c:ptCount val="3"/>
                <c:pt idx="0">
                  <c:v>5.2125399999999997</c:v>
                </c:pt>
                <c:pt idx="1">
                  <c:v>4.9271500000000001</c:v>
                </c:pt>
                <c:pt idx="2">
                  <c:v>6.0977899999999998</c:v>
                </c:pt>
              </c:numCache>
            </c:numRef>
          </c:val>
        </c:ser>
        <c:ser>
          <c:idx val="2"/>
          <c:order val="2"/>
          <c:tx>
            <c:v>3826 ns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'3826 ns'!$B$9:$D$9</c:f>
              <c:numCache>
                <c:formatCode>General</c:formatCode>
                <c:ptCount val="3"/>
                <c:pt idx="0">
                  <c:v>13.1897</c:v>
                </c:pt>
                <c:pt idx="1">
                  <c:v>10.1875</c:v>
                </c:pt>
                <c:pt idx="2">
                  <c:v>16.596599999999999</c:v>
                </c:pt>
              </c:numCache>
            </c:numRef>
          </c:val>
        </c:ser>
        <c:ser>
          <c:idx val="3"/>
          <c:order val="3"/>
          <c:tx>
            <c:v>3838 ns</c:v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'3838 ns'!$B$9:$D$9</c:f>
              <c:numCache>
                <c:formatCode>General</c:formatCode>
                <c:ptCount val="3"/>
                <c:pt idx="0">
                  <c:v>12.5479</c:v>
                </c:pt>
                <c:pt idx="1">
                  <c:v>8.9140700000000006</c:v>
                </c:pt>
                <c:pt idx="2">
                  <c:v>8.4800299999999993</c:v>
                </c:pt>
              </c:numCache>
            </c:numRef>
          </c:val>
        </c:ser>
        <c:ser>
          <c:idx val="4"/>
          <c:order val="4"/>
          <c:tx>
            <c:v>3849 ns</c:v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'3849 ns'!$B$9:$D$9</c:f>
              <c:numCache>
                <c:formatCode>General</c:formatCode>
                <c:ptCount val="3"/>
                <c:pt idx="0">
                  <c:v>39.148099999999999</c:v>
                </c:pt>
                <c:pt idx="1">
                  <c:v>10.920500000000001</c:v>
                </c:pt>
                <c:pt idx="2">
                  <c:v>9.9504599999999996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243392"/>
        <c:axId val="105244928"/>
      </c:barChart>
      <c:catAx>
        <c:axId val="105243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524492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524492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 dirty="0"/>
                  <a:t>Bunch </a:t>
                </a:r>
                <a:r>
                  <a:rPr lang="en-GB" dirty="0" err="1" smtClean="0"/>
                  <a:t>Rns</a:t>
                </a:r>
                <a:r>
                  <a:rPr lang="en-GB" dirty="0" smtClean="0"/>
                  <a:t> </a:t>
                </a:r>
                <a:r>
                  <a:rPr lang="en-GB" dirty="0"/>
                  <a:t>Positions (jitters) / </a:t>
                </a:r>
                <a:r>
                  <a:rPr lang="el-GR" dirty="0"/>
                  <a:t>μ</a:t>
                </a:r>
                <a:r>
                  <a:rPr lang="en-GB" dirty="0"/>
                  <a:t>m</a:t>
                </a:r>
              </a:p>
            </c:rich>
          </c:tx>
          <c:layout>
            <c:manualLayout>
              <c:xMode val="edge"/>
              <c:yMode val="edge"/>
              <c:x val="2.2889874611435157E-2"/>
              <c:y val="0.23705753610558597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5243392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BPM 2</a:t>
            </a:r>
          </a:p>
        </c:rich>
      </c:tx>
      <c:layout>
        <c:manualLayout>
          <c:xMode val="edge"/>
          <c:yMode val="edge"/>
          <c:x val="0.46142889329582398"/>
          <c:y val="3.260869565217391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785717410323709"/>
          <c:y val="0.1875"/>
          <c:w val="0.84960367454068242"/>
          <c:h val="0.69021739130434778"/>
        </c:manualLayout>
      </c:layout>
      <c:barChart>
        <c:barDir val="col"/>
        <c:grouping val="clustered"/>
        <c:varyColors val="0"/>
        <c:ser>
          <c:idx val="0"/>
          <c:order val="0"/>
          <c:tx>
            <c:v>3804 ns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ns'!$B$8:$D$8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'3804 ns'!$B$10:$D$10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tx>
            <c:v>3815 ns</c:v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'3815 ns'!$B$10:$D$10</c:f>
              <c:numCache>
                <c:formatCode>General</c:formatCode>
                <c:ptCount val="3"/>
                <c:pt idx="0">
                  <c:v>10.0092</c:v>
                </c:pt>
                <c:pt idx="1">
                  <c:v>12.549300000000001</c:v>
                </c:pt>
                <c:pt idx="2">
                  <c:v>1.08626</c:v>
                </c:pt>
              </c:numCache>
            </c:numRef>
          </c:val>
        </c:ser>
        <c:ser>
          <c:idx val="2"/>
          <c:order val="2"/>
          <c:tx>
            <c:v>3826 ns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'3826 ns'!$B$10:$D$10</c:f>
              <c:numCache>
                <c:formatCode>General</c:formatCode>
                <c:ptCount val="3"/>
                <c:pt idx="0">
                  <c:v>20.5168</c:v>
                </c:pt>
                <c:pt idx="1">
                  <c:v>18.883199999999999</c:v>
                </c:pt>
                <c:pt idx="2">
                  <c:v>19.585999999999999</c:v>
                </c:pt>
              </c:numCache>
            </c:numRef>
          </c:val>
        </c:ser>
        <c:ser>
          <c:idx val="3"/>
          <c:order val="3"/>
          <c:tx>
            <c:v>3838 ns</c:v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'3838 ns'!$B$10:$D$10</c:f>
              <c:numCache>
                <c:formatCode>General</c:formatCode>
                <c:ptCount val="3"/>
                <c:pt idx="0">
                  <c:v>24.468599999999999</c:v>
                </c:pt>
                <c:pt idx="1">
                  <c:v>12.3369</c:v>
                </c:pt>
                <c:pt idx="2">
                  <c:v>15.148999999999999</c:v>
                </c:pt>
              </c:numCache>
            </c:numRef>
          </c:val>
        </c:ser>
        <c:ser>
          <c:idx val="4"/>
          <c:order val="4"/>
          <c:tx>
            <c:v>3849 ns</c:v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'3849 ns'!$B$10:$D$10</c:f>
              <c:numCache>
                <c:formatCode>General</c:formatCode>
                <c:ptCount val="3"/>
                <c:pt idx="0">
                  <c:v>35.443800000000003</c:v>
                </c:pt>
                <c:pt idx="1">
                  <c:v>9.6634700000000002</c:v>
                </c:pt>
                <c:pt idx="2">
                  <c:v>23.071400000000001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7198336"/>
        <c:axId val="107199872"/>
      </c:barChart>
      <c:catAx>
        <c:axId val="107198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719987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719987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 dirty="0"/>
                  <a:t>Bunch </a:t>
                </a:r>
                <a:r>
                  <a:rPr lang="en-GB" dirty="0" err="1" smtClean="0"/>
                  <a:t>Rns</a:t>
                </a:r>
                <a:r>
                  <a:rPr lang="en-GB" dirty="0" smtClean="0"/>
                  <a:t> </a:t>
                </a:r>
                <a:r>
                  <a:rPr lang="en-GB" dirty="0"/>
                  <a:t>Positions (jitters) / </a:t>
                </a:r>
                <a:r>
                  <a:rPr lang="el-GR" dirty="0"/>
                  <a:t>μ</a:t>
                </a:r>
                <a:r>
                  <a:rPr lang="en-GB" dirty="0"/>
                  <a:t>m</a:t>
                </a:r>
              </a:p>
            </c:rich>
          </c:tx>
          <c:layout>
            <c:manualLayout>
              <c:xMode val="edge"/>
              <c:yMode val="edge"/>
              <c:x val="2.2857158801031528E-2"/>
              <c:y val="0.2391304347826087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71983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BPM 3</a:t>
            </a:r>
          </a:p>
        </c:rich>
      </c:tx>
      <c:layout>
        <c:manualLayout>
          <c:xMode val="edge"/>
          <c:yMode val="edge"/>
          <c:x val="0.46219686162624823"/>
          <c:y val="3.252041126887297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5676418268499942"/>
          <c:y val="0.18699236479601963"/>
          <c:w val="0.81920279544995711"/>
          <c:h val="0.69105873946355079"/>
        </c:manualLayout>
      </c:layout>
      <c:barChart>
        <c:barDir val="col"/>
        <c:grouping val="clustered"/>
        <c:varyColors val="0"/>
        <c:ser>
          <c:idx val="0"/>
          <c:order val="0"/>
          <c:tx>
            <c:v>3804 ns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ns'!$B$8:$D$8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'3804 ns'!$B$11:$D$11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tx>
            <c:v>3815 ns</c:v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'3815 ns'!$B$11:$D$11</c:f>
              <c:numCache>
                <c:formatCode>General</c:formatCode>
                <c:ptCount val="3"/>
                <c:pt idx="0">
                  <c:v>14.0893</c:v>
                </c:pt>
                <c:pt idx="1">
                  <c:v>14.8558</c:v>
                </c:pt>
                <c:pt idx="2">
                  <c:v>2.2648000000000001</c:v>
                </c:pt>
              </c:numCache>
            </c:numRef>
          </c:val>
        </c:ser>
        <c:ser>
          <c:idx val="2"/>
          <c:order val="2"/>
          <c:tx>
            <c:v>3826 ns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'3826 ns'!$B$11:$D$11</c:f>
              <c:numCache>
                <c:formatCode>General</c:formatCode>
                <c:ptCount val="3"/>
                <c:pt idx="0">
                  <c:v>13.3451</c:v>
                </c:pt>
                <c:pt idx="1">
                  <c:v>16.915900000000001</c:v>
                </c:pt>
                <c:pt idx="2">
                  <c:v>35.621099999999998</c:v>
                </c:pt>
              </c:numCache>
            </c:numRef>
          </c:val>
        </c:ser>
        <c:ser>
          <c:idx val="3"/>
          <c:order val="3"/>
          <c:tx>
            <c:v>3838 ns</c:v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'3838 ns'!$B$11:$D$11</c:f>
              <c:numCache>
                <c:formatCode>General</c:formatCode>
                <c:ptCount val="3"/>
                <c:pt idx="0">
                  <c:v>13.8718</c:v>
                </c:pt>
                <c:pt idx="1">
                  <c:v>12.008100000000001</c:v>
                </c:pt>
                <c:pt idx="2">
                  <c:v>15.5379</c:v>
                </c:pt>
              </c:numCache>
            </c:numRef>
          </c:val>
        </c:ser>
        <c:ser>
          <c:idx val="4"/>
          <c:order val="4"/>
          <c:tx>
            <c:v>3849 ns</c:v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'3849 ns'!$B$11:$D$11</c:f>
              <c:numCache>
                <c:formatCode>General</c:formatCode>
                <c:ptCount val="3"/>
                <c:pt idx="0">
                  <c:v>45.396099999999997</c:v>
                </c:pt>
                <c:pt idx="1">
                  <c:v>9.8395499999999991</c:v>
                </c:pt>
                <c:pt idx="2">
                  <c:v>15.831200000000001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7572224"/>
        <c:axId val="107582208"/>
      </c:barChart>
      <c:catAx>
        <c:axId val="107572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75822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758220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 dirty="0"/>
                  <a:t>Bunch </a:t>
                </a:r>
                <a:r>
                  <a:rPr lang="en-GB" dirty="0" err="1" smtClean="0"/>
                  <a:t>Rns</a:t>
                </a:r>
                <a:r>
                  <a:rPr lang="en-GB" dirty="0" smtClean="0"/>
                  <a:t> </a:t>
                </a:r>
                <a:r>
                  <a:rPr lang="en-GB" dirty="0"/>
                  <a:t>Positions (jitters) / </a:t>
                </a:r>
                <a:r>
                  <a:rPr lang="el-GR" dirty="0"/>
                  <a:t>μ</a:t>
                </a:r>
                <a:r>
                  <a:rPr lang="en-GB" dirty="0"/>
                  <a:t>m</a:t>
                </a:r>
              </a:p>
            </c:rich>
          </c:tx>
          <c:layout>
            <c:manualLayout>
              <c:xMode val="edge"/>
              <c:yMode val="edge"/>
              <c:x val="2.2824536376604851E-2"/>
              <c:y val="0.2384830159717351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7572224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BPM 1</a:t>
            </a:r>
          </a:p>
        </c:rich>
      </c:tx>
      <c:layout>
        <c:manualLayout>
          <c:xMode val="edge"/>
          <c:yMode val="edge"/>
          <c:x val="0.46142889329582398"/>
          <c:y val="3.260869565217391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634930008748907"/>
          <c:y val="0.1875"/>
          <c:w val="0.84944488188976375"/>
          <c:h val="0.69021739130434778"/>
        </c:manualLayout>
      </c:layout>
      <c:barChart>
        <c:barDir val="col"/>
        <c:grouping val="clustered"/>
        <c:varyColors val="0"/>
        <c:ser>
          <c:idx val="0"/>
          <c:order val="0"/>
          <c:tx>
            <c:v>3804 ns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'3804 ns'!$B$15:$D$15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tx>
            <c:v>3815 ns</c:v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'3815 ns'!$B$15:$D$15</c:f>
              <c:numCache>
                <c:formatCode>General</c:formatCode>
                <c:ptCount val="3"/>
                <c:pt idx="0">
                  <c:v>-0.84326999999999996</c:v>
                </c:pt>
                <c:pt idx="1">
                  <c:v>-0.65830999999999995</c:v>
                </c:pt>
                <c:pt idx="2">
                  <c:v>0.95972999999999997</c:v>
                </c:pt>
              </c:numCache>
            </c:numRef>
          </c:val>
        </c:ser>
        <c:ser>
          <c:idx val="2"/>
          <c:order val="2"/>
          <c:tx>
            <c:v>3826 ns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'3826 ns'!$B$15:$D$15</c:f>
              <c:numCache>
                <c:formatCode>General</c:formatCode>
                <c:ptCount val="3"/>
                <c:pt idx="0">
                  <c:v>-0.77010000000000001</c:v>
                </c:pt>
                <c:pt idx="1">
                  <c:v>0.84414999999999996</c:v>
                </c:pt>
                <c:pt idx="2">
                  <c:v>-0.77719000000000005</c:v>
                </c:pt>
              </c:numCache>
            </c:numRef>
          </c:val>
        </c:ser>
        <c:ser>
          <c:idx val="3"/>
          <c:order val="3"/>
          <c:tx>
            <c:v>3838 ns</c:v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'3838 ns'!$B$15:$D$15</c:f>
              <c:numCache>
                <c:formatCode>General</c:formatCode>
                <c:ptCount val="3"/>
                <c:pt idx="0">
                  <c:v>-0.45935999999999999</c:v>
                </c:pt>
                <c:pt idx="1">
                  <c:v>0.85158</c:v>
                </c:pt>
                <c:pt idx="2">
                  <c:v>-0.18196000000000001</c:v>
                </c:pt>
              </c:numCache>
            </c:numRef>
          </c:val>
        </c:ser>
        <c:ser>
          <c:idx val="4"/>
          <c:order val="4"/>
          <c:tx>
            <c:v>3849 ns</c:v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'3849 ns'!$B$15:$D$15</c:f>
              <c:numCache>
                <c:formatCode>General</c:formatCode>
                <c:ptCount val="3"/>
                <c:pt idx="0">
                  <c:v>-0.87721000000000005</c:v>
                </c:pt>
                <c:pt idx="1">
                  <c:v>0.92749000000000004</c:v>
                </c:pt>
                <c:pt idx="2">
                  <c:v>-0.73658000000000001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7906176"/>
        <c:axId val="107907712"/>
      </c:barChart>
      <c:catAx>
        <c:axId val="107906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790771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790771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Correlation Coefficient</a:t>
                </a:r>
              </a:p>
            </c:rich>
          </c:tx>
          <c:layout>
            <c:manualLayout>
              <c:xMode val="edge"/>
              <c:yMode val="edge"/>
              <c:x val="2.2857158801031528E-2"/>
              <c:y val="0.3342391304347825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7906176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BPM 2</a:t>
            </a:r>
          </a:p>
        </c:rich>
      </c:tx>
      <c:layout>
        <c:manualLayout>
          <c:xMode val="edge"/>
          <c:yMode val="edge"/>
          <c:x val="0.46219686162624823"/>
          <c:y val="3.252041126887297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3467361310269091"/>
          <c:y val="0.18699236479601963"/>
          <c:w val="0.83290519225254078"/>
          <c:h val="0.74525942491167252"/>
        </c:manualLayout>
      </c:layout>
      <c:barChart>
        <c:barDir val="col"/>
        <c:grouping val="clustered"/>
        <c:varyColors val="0"/>
        <c:ser>
          <c:idx val="0"/>
          <c:order val="0"/>
          <c:tx>
            <c:v>3804 ns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'3804 ns'!$B$16:$D$16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tx>
            <c:v>3815 ns</c:v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'3815 ns'!$B$16:$D$16</c:f>
              <c:numCache>
                <c:formatCode>General</c:formatCode>
                <c:ptCount val="3"/>
                <c:pt idx="0">
                  <c:v>0.95128999999999997</c:v>
                </c:pt>
                <c:pt idx="1">
                  <c:v>0.80123</c:v>
                </c:pt>
                <c:pt idx="2">
                  <c:v>0.94667000000000001</c:v>
                </c:pt>
              </c:numCache>
            </c:numRef>
          </c:val>
        </c:ser>
        <c:ser>
          <c:idx val="2"/>
          <c:order val="2"/>
          <c:tx>
            <c:v>3826 ns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'3826 ns'!$B$16:$D$16</c:f>
              <c:numCache>
                <c:formatCode>General</c:formatCode>
                <c:ptCount val="3"/>
                <c:pt idx="0">
                  <c:v>-0.20674000000000001</c:v>
                </c:pt>
                <c:pt idx="1">
                  <c:v>0.94299999999999995</c:v>
                </c:pt>
                <c:pt idx="2">
                  <c:v>-0.12094000000000001</c:v>
                </c:pt>
              </c:numCache>
            </c:numRef>
          </c:val>
        </c:ser>
        <c:ser>
          <c:idx val="3"/>
          <c:order val="3"/>
          <c:tx>
            <c:v>3838 ns</c:v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'3838 ns'!$B$16:$D$16</c:f>
              <c:numCache>
                <c:formatCode>General</c:formatCode>
                <c:ptCount val="3"/>
                <c:pt idx="0">
                  <c:v>-0.11348999999999999</c:v>
                </c:pt>
                <c:pt idx="1">
                  <c:v>0.91256000000000004</c:v>
                </c:pt>
                <c:pt idx="2">
                  <c:v>0.17247999999999999</c:v>
                </c:pt>
              </c:numCache>
            </c:numRef>
          </c:val>
        </c:ser>
        <c:ser>
          <c:idx val="4"/>
          <c:order val="4"/>
          <c:tx>
            <c:v>3849 ns</c:v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'3849 ns'!$B$16:$D$16</c:f>
              <c:numCache>
                <c:formatCode>General</c:formatCode>
                <c:ptCount val="3"/>
                <c:pt idx="0">
                  <c:v>-0.39954000000000001</c:v>
                </c:pt>
                <c:pt idx="1">
                  <c:v>0.89141000000000004</c:v>
                </c:pt>
                <c:pt idx="2">
                  <c:v>-0.16492999999999999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7940096"/>
        <c:axId val="107954176"/>
      </c:barChart>
      <c:catAx>
        <c:axId val="107940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795417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7954176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Correlation Coefficient</a:t>
                </a:r>
              </a:p>
            </c:rich>
          </c:tx>
          <c:layout>
            <c:manualLayout>
              <c:xMode val="edge"/>
              <c:yMode val="edge"/>
              <c:x val="2.2824536376604851E-2"/>
              <c:y val="0.3604345582300088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7940096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BPM 3</a:t>
            </a:r>
          </a:p>
        </c:rich>
      </c:tx>
      <c:layout>
        <c:manualLayout>
          <c:xMode val="edge"/>
          <c:yMode val="edge"/>
          <c:x val="0.46219686162624823"/>
          <c:y val="3.252041126887297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620866141732284"/>
          <c:y val="0.18699236479601963"/>
          <c:w val="0.84975831146106739"/>
          <c:h val="0.69105873946355079"/>
        </c:manualLayout>
      </c:layout>
      <c:barChart>
        <c:barDir val="col"/>
        <c:grouping val="clustered"/>
        <c:varyColors val="0"/>
        <c:ser>
          <c:idx val="0"/>
          <c:order val="0"/>
          <c:tx>
            <c:v>3804 ns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'3804 ns'!$B$17:$D$17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tx>
            <c:v>3815 ns</c:v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'3815 ns'!$B$17:$D$17</c:f>
              <c:numCache>
                <c:formatCode>General</c:formatCode>
                <c:ptCount val="3"/>
                <c:pt idx="0">
                  <c:v>0.30713000000000001</c:v>
                </c:pt>
                <c:pt idx="1">
                  <c:v>0.92708000000000002</c:v>
                </c:pt>
                <c:pt idx="2">
                  <c:v>0.64148000000000005</c:v>
                </c:pt>
              </c:numCache>
            </c:numRef>
          </c:val>
        </c:ser>
        <c:ser>
          <c:idx val="2"/>
          <c:order val="2"/>
          <c:tx>
            <c:v>3826 ns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'3826 ns'!$B$17:$D$17</c:f>
              <c:numCache>
                <c:formatCode>General</c:formatCode>
                <c:ptCount val="3"/>
                <c:pt idx="0">
                  <c:v>-0.48160999999999998</c:v>
                </c:pt>
                <c:pt idx="1">
                  <c:v>0.77071000000000001</c:v>
                </c:pt>
                <c:pt idx="2">
                  <c:v>-0.69889000000000001</c:v>
                </c:pt>
              </c:numCache>
            </c:numRef>
          </c:val>
        </c:ser>
        <c:ser>
          <c:idx val="3"/>
          <c:order val="3"/>
          <c:tx>
            <c:v>3838 ns</c:v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'3838 ns'!$B$17:$D$17</c:f>
              <c:numCache>
                <c:formatCode>General</c:formatCode>
                <c:ptCount val="3"/>
                <c:pt idx="0">
                  <c:v>-0.29941000000000001</c:v>
                </c:pt>
                <c:pt idx="1">
                  <c:v>0.82113999999999998</c:v>
                </c:pt>
                <c:pt idx="2">
                  <c:v>-0.24606</c:v>
                </c:pt>
              </c:numCache>
            </c:numRef>
          </c:val>
        </c:ser>
        <c:ser>
          <c:idx val="4"/>
          <c:order val="4"/>
          <c:tx>
            <c:v>3849 ns</c:v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'3849 ns'!$B$17:$D$17</c:f>
              <c:numCache>
                <c:formatCode>General</c:formatCode>
                <c:ptCount val="3"/>
                <c:pt idx="0">
                  <c:v>-0.44812000000000002</c:v>
                </c:pt>
                <c:pt idx="1">
                  <c:v>0.79559000000000002</c:v>
                </c:pt>
                <c:pt idx="2">
                  <c:v>-0.31125000000000003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7994496"/>
        <c:axId val="108000384"/>
      </c:barChart>
      <c:catAx>
        <c:axId val="107994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800038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8000384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Correlation Coefficient</a:t>
                </a:r>
              </a:p>
            </c:rich>
          </c:tx>
          <c:layout>
            <c:manualLayout>
              <c:xMode val="edge"/>
              <c:yMode val="edge"/>
              <c:x val="2.2824536376604851E-2"/>
              <c:y val="0.3333342155059480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7994496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0.51577</cdr:x>
      <cdr:y>0.50024</cdr:y>
    </cdr:from>
    <cdr:to>
      <cdr:x>0.52661</cdr:x>
      <cdr:y>0.5518</cdr:y>
    </cdr:to>
    <cdr:sp macro="" textlink="">
      <cdr:nvSpPr>
        <cdr:cNvPr id="409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42081" y="1756627"/>
          <a:ext cx="72295" cy="18072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1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 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0.51331</cdr:x>
      <cdr:y>0.50024</cdr:y>
    </cdr:from>
    <cdr:to>
      <cdr:x>0.52415</cdr:x>
      <cdr:y>0.55181</cdr:y>
    </cdr:to>
    <cdr:sp macro="" textlink="">
      <cdr:nvSpPr>
        <cdr:cNvPr id="5121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30541" y="1761392"/>
          <a:ext cx="72400" cy="18123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1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 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0.51602</cdr:x>
      <cdr:y>0.5</cdr:y>
    </cdr:from>
    <cdr:to>
      <cdr:x>0.52686</cdr:x>
      <cdr:y>0.55157</cdr:y>
    </cdr:to>
    <cdr:sp macro="" textlink="">
      <cdr:nvSpPr>
        <cdr:cNvPr id="819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53559" y="1765300"/>
          <a:ext cx="72504" cy="1817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1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 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0.51577</cdr:x>
      <cdr:y>0.50024</cdr:y>
    </cdr:from>
    <cdr:to>
      <cdr:x>0.52686</cdr:x>
      <cdr:y>0.55181</cdr:y>
    </cdr:to>
    <cdr:sp macro="" textlink="">
      <cdr:nvSpPr>
        <cdr:cNvPr id="1126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46996" y="1761392"/>
          <a:ext cx="74045" cy="18123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1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 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0.51873</cdr:x>
      <cdr:y>0.52457</cdr:y>
    </cdr:from>
    <cdr:to>
      <cdr:x>0.52933</cdr:x>
      <cdr:y>0.58051</cdr:y>
    </cdr:to>
    <cdr:sp macro="" textlink="">
      <cdr:nvSpPr>
        <cdr:cNvPr id="1331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71685" y="1851882"/>
          <a:ext cx="70856" cy="19716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1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 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0.51602</cdr:x>
      <cdr:y>0.5</cdr:y>
    </cdr:from>
    <cdr:to>
      <cdr:x>0.52686</cdr:x>
      <cdr:y>0.55157</cdr:y>
    </cdr:to>
    <cdr:sp macro="" textlink="">
      <cdr:nvSpPr>
        <cdr:cNvPr id="15361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53559" y="1765300"/>
          <a:ext cx="72504" cy="1817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1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 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0.51873</cdr:x>
      <cdr:y>0.52457</cdr:y>
    </cdr:from>
    <cdr:to>
      <cdr:x>0.52933</cdr:x>
      <cdr:y>0.58051</cdr:y>
    </cdr:to>
    <cdr:sp macro="" textlink="">
      <cdr:nvSpPr>
        <cdr:cNvPr id="1843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71685" y="1851882"/>
          <a:ext cx="70856" cy="19716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1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 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0.51848</cdr:x>
      <cdr:y>0.52433</cdr:y>
    </cdr:from>
    <cdr:to>
      <cdr:x>0.52933</cdr:x>
      <cdr:y>0.58028</cdr:y>
    </cdr:to>
    <cdr:sp macro="" textlink="">
      <cdr:nvSpPr>
        <cdr:cNvPr id="2150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74978" y="1856026"/>
          <a:ext cx="72609" cy="19771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1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 </a:t>
          </a: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0.51873</cdr:x>
      <cdr:y>0.52433</cdr:y>
    </cdr:from>
    <cdr:to>
      <cdr:x>0.52957</cdr:x>
      <cdr:y>0.58004</cdr:y>
    </cdr:to>
    <cdr:sp macro="" textlink="">
      <cdr:nvSpPr>
        <cdr:cNvPr id="266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81572" y="1861026"/>
          <a:ext cx="72714" cy="19740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1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 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28EB-1D5D-40CF-8753-6DF007DD5D2B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C329-D5DA-48C6-9C24-1294C106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4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28EB-1D5D-40CF-8753-6DF007DD5D2B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C329-D5DA-48C6-9C24-1294C106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834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28EB-1D5D-40CF-8753-6DF007DD5D2B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C329-D5DA-48C6-9C24-1294C106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761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805C32A-73A1-405A-AA0C-DDC2368BA3F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318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28EB-1D5D-40CF-8753-6DF007DD5D2B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C329-D5DA-48C6-9C24-1294C106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386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28EB-1D5D-40CF-8753-6DF007DD5D2B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C329-D5DA-48C6-9C24-1294C106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013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28EB-1D5D-40CF-8753-6DF007DD5D2B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C329-D5DA-48C6-9C24-1294C106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479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28EB-1D5D-40CF-8753-6DF007DD5D2B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C329-D5DA-48C6-9C24-1294C106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582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28EB-1D5D-40CF-8753-6DF007DD5D2B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C329-D5DA-48C6-9C24-1294C106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55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28EB-1D5D-40CF-8753-6DF007DD5D2B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C329-D5DA-48C6-9C24-1294C106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380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28EB-1D5D-40CF-8753-6DF007DD5D2B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C329-D5DA-48C6-9C24-1294C106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383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28EB-1D5D-40CF-8753-6DF007DD5D2B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C329-D5DA-48C6-9C24-1294C106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751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128EB-1D5D-40CF-8753-6DF007DD5D2B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4C329-D5DA-48C6-9C24-1294C106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237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0" y="0"/>
            <a:ext cx="3240088" cy="291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u="sng" dirty="0" smtClean="0"/>
              <a:t>Bananas in X</a:t>
            </a:r>
            <a:endParaRPr lang="en-GB" sz="2000" u="sng" dirty="0"/>
          </a:p>
          <a:p>
            <a:pPr>
              <a:spcBef>
                <a:spcPct val="50000"/>
              </a:spcBef>
            </a:pPr>
            <a:endParaRPr lang="en-GB" sz="2000" u="sng" dirty="0"/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chemeClr val="accent2"/>
                </a:solidFill>
              </a:rPr>
              <a:t>3804 </a:t>
            </a:r>
            <a:r>
              <a:rPr lang="en-GB" dirty="0" smtClean="0">
                <a:solidFill>
                  <a:schemeClr val="accent2"/>
                </a:solidFill>
              </a:rPr>
              <a:t>ns</a:t>
            </a:r>
            <a:endParaRPr lang="en-GB" dirty="0">
              <a:solidFill>
                <a:schemeClr val="accent2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FF3399"/>
                </a:solidFill>
              </a:rPr>
              <a:t>3815 </a:t>
            </a:r>
            <a:r>
              <a:rPr lang="en-GB" dirty="0" smtClean="0">
                <a:solidFill>
                  <a:srgbClr val="FF3399"/>
                </a:solidFill>
              </a:rPr>
              <a:t>ns</a:t>
            </a:r>
            <a:endParaRPr lang="en-GB" dirty="0">
              <a:solidFill>
                <a:srgbClr val="FF3399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FFFF00"/>
                </a:solidFill>
              </a:rPr>
              <a:t>3826 </a:t>
            </a:r>
            <a:r>
              <a:rPr lang="en-GB" dirty="0" smtClean="0">
                <a:solidFill>
                  <a:srgbClr val="FFFF00"/>
                </a:solidFill>
              </a:rPr>
              <a:t>ns</a:t>
            </a:r>
            <a:endParaRPr lang="en-GB" dirty="0">
              <a:solidFill>
                <a:srgbClr val="FFFF00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00FFFF"/>
                </a:solidFill>
              </a:rPr>
              <a:t>3838 </a:t>
            </a:r>
            <a:r>
              <a:rPr lang="en-GB" dirty="0" smtClean="0">
                <a:solidFill>
                  <a:srgbClr val="00FFFF"/>
                </a:solidFill>
              </a:rPr>
              <a:t>ns</a:t>
            </a:r>
            <a:endParaRPr lang="en-GB" dirty="0">
              <a:solidFill>
                <a:srgbClr val="00FFFF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CC0099"/>
                </a:solidFill>
              </a:rPr>
              <a:t>3849 </a:t>
            </a:r>
            <a:r>
              <a:rPr lang="en-GB" dirty="0" smtClean="0">
                <a:solidFill>
                  <a:srgbClr val="CC0099"/>
                </a:solidFill>
              </a:rPr>
              <a:t>ns</a:t>
            </a:r>
            <a:endParaRPr lang="en-GB" dirty="0">
              <a:solidFill>
                <a:srgbClr val="CC0099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1023442"/>
              </p:ext>
            </p:extLst>
          </p:nvPr>
        </p:nvGraphicFramePr>
        <p:xfrm>
          <a:off x="29615" y="3429000"/>
          <a:ext cx="4542386" cy="3351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7886595"/>
              </p:ext>
            </p:extLst>
          </p:nvPr>
        </p:nvGraphicFramePr>
        <p:xfrm>
          <a:off x="4572000" y="3428999"/>
          <a:ext cx="4550060" cy="3429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9473727"/>
              </p:ext>
            </p:extLst>
          </p:nvPr>
        </p:nvGraphicFramePr>
        <p:xfrm>
          <a:off x="4572000" y="0"/>
          <a:ext cx="4585356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9948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121" y="0"/>
            <a:ext cx="4580165" cy="3429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19616"/>
            <a:ext cx="4559121" cy="34132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300" y="3419616"/>
            <a:ext cx="4592699" cy="34383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2282" y="1219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Kicker Delay 3815ns, Measurements in Y</a:t>
            </a:r>
          </a:p>
        </p:txBody>
      </p:sp>
    </p:spTree>
    <p:extLst>
      <p:ext uri="{BB962C8B-B14F-4D97-AF65-F5344CB8AC3E}">
        <p14:creationId xmlns:p14="http://schemas.microsoft.com/office/powerpoint/2010/main" val="22717023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130" y="4713"/>
            <a:ext cx="4573870" cy="34242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4580165" cy="3429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834" y="3429000"/>
            <a:ext cx="4580165" cy="342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2282" y="1219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Kicker Delay 3826ns, Measurements in Y</a:t>
            </a:r>
          </a:p>
        </p:txBody>
      </p:sp>
    </p:spTree>
    <p:extLst>
      <p:ext uri="{BB962C8B-B14F-4D97-AF65-F5344CB8AC3E}">
        <p14:creationId xmlns:p14="http://schemas.microsoft.com/office/powerpoint/2010/main" val="183395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834" y="0"/>
            <a:ext cx="4580165" cy="3429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4580165" cy="3429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504" y="3429000"/>
            <a:ext cx="4608496" cy="34502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2282" y="1219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Kicker Delay 3838ns, Measurements in Y</a:t>
            </a:r>
          </a:p>
        </p:txBody>
      </p:sp>
    </p:spTree>
    <p:extLst>
      <p:ext uri="{BB962C8B-B14F-4D97-AF65-F5344CB8AC3E}">
        <p14:creationId xmlns:p14="http://schemas.microsoft.com/office/powerpoint/2010/main" val="16764171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834" y="0"/>
            <a:ext cx="4580165" cy="3429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8999"/>
            <a:ext cx="4578067" cy="34274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933" y="3429000"/>
            <a:ext cx="4578065" cy="34274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2282" y="1219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Kicker Delay 3849ns, Measurements in Y</a:t>
            </a:r>
          </a:p>
        </p:txBody>
      </p:sp>
    </p:spTree>
    <p:extLst>
      <p:ext uri="{BB962C8B-B14F-4D97-AF65-F5344CB8AC3E}">
        <p14:creationId xmlns:p14="http://schemas.microsoft.com/office/powerpoint/2010/main" val="7224608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834" y="0"/>
            <a:ext cx="4580165" cy="3429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4580165" cy="3429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833" y="3429000"/>
            <a:ext cx="4580165" cy="342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2282" y="1219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Kicker Delay 3826ns, Measurements in X</a:t>
            </a:r>
          </a:p>
        </p:txBody>
      </p:sp>
    </p:spTree>
    <p:extLst>
      <p:ext uri="{BB962C8B-B14F-4D97-AF65-F5344CB8AC3E}">
        <p14:creationId xmlns:p14="http://schemas.microsoft.com/office/powerpoint/2010/main" val="3606588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834" y="0"/>
            <a:ext cx="4580165" cy="3429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8999"/>
            <a:ext cx="4588560" cy="34352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440" y="3429000"/>
            <a:ext cx="4588559" cy="34352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2282" y="1219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Kicker Delay 3838ns, Measurements in X</a:t>
            </a:r>
          </a:p>
        </p:txBody>
      </p:sp>
    </p:spTree>
    <p:extLst>
      <p:ext uri="{BB962C8B-B14F-4D97-AF65-F5344CB8AC3E}">
        <p14:creationId xmlns:p14="http://schemas.microsoft.com/office/powerpoint/2010/main" val="16751562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836" y="0"/>
            <a:ext cx="4580164" cy="34289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8" y="3428999"/>
            <a:ext cx="4598003" cy="344235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834" y="3428998"/>
            <a:ext cx="4580166" cy="3429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2282" y="1219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Kicker Delay 3849ns, Measurements in X</a:t>
            </a:r>
          </a:p>
        </p:txBody>
      </p:sp>
    </p:spTree>
    <p:extLst>
      <p:ext uri="{BB962C8B-B14F-4D97-AF65-F5344CB8AC3E}">
        <p14:creationId xmlns:p14="http://schemas.microsoft.com/office/powerpoint/2010/main" val="2480923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0" y="0"/>
            <a:ext cx="3240088" cy="291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u="sng" dirty="0" smtClean="0"/>
              <a:t>Jitters in X</a:t>
            </a:r>
            <a:endParaRPr lang="en-GB" sz="2000" u="sng" dirty="0"/>
          </a:p>
          <a:p>
            <a:pPr>
              <a:spcBef>
                <a:spcPct val="50000"/>
              </a:spcBef>
            </a:pPr>
            <a:endParaRPr lang="en-GB" sz="2000" u="sng" dirty="0"/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6699FF"/>
                </a:solidFill>
              </a:rPr>
              <a:t>3804 </a:t>
            </a:r>
            <a:r>
              <a:rPr lang="en-GB" dirty="0" smtClean="0">
                <a:solidFill>
                  <a:srgbClr val="6699FF"/>
                </a:solidFill>
              </a:rPr>
              <a:t>ns</a:t>
            </a:r>
            <a:endParaRPr lang="en-GB" dirty="0">
              <a:solidFill>
                <a:srgbClr val="6699FF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FF3399"/>
                </a:solidFill>
              </a:rPr>
              <a:t>3815 </a:t>
            </a:r>
            <a:r>
              <a:rPr lang="en-GB" dirty="0" smtClean="0">
                <a:solidFill>
                  <a:srgbClr val="FF3399"/>
                </a:solidFill>
              </a:rPr>
              <a:t>ns</a:t>
            </a:r>
            <a:endParaRPr lang="en-GB" dirty="0">
              <a:solidFill>
                <a:srgbClr val="FF3399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FFFF00"/>
                </a:solidFill>
              </a:rPr>
              <a:t>3826 </a:t>
            </a:r>
            <a:r>
              <a:rPr lang="en-GB" dirty="0" smtClean="0">
                <a:solidFill>
                  <a:srgbClr val="FFFF00"/>
                </a:solidFill>
              </a:rPr>
              <a:t>ns</a:t>
            </a:r>
            <a:endParaRPr lang="en-GB" dirty="0">
              <a:solidFill>
                <a:srgbClr val="FFFF00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00FFFF"/>
                </a:solidFill>
              </a:rPr>
              <a:t>3838 </a:t>
            </a:r>
            <a:r>
              <a:rPr lang="en-GB" dirty="0" smtClean="0">
                <a:solidFill>
                  <a:srgbClr val="00FFFF"/>
                </a:solidFill>
              </a:rPr>
              <a:t>ns</a:t>
            </a:r>
            <a:endParaRPr lang="en-GB" dirty="0">
              <a:solidFill>
                <a:srgbClr val="00FFFF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6600CC"/>
                </a:solidFill>
              </a:rPr>
              <a:t>3849 </a:t>
            </a:r>
            <a:r>
              <a:rPr lang="en-GB" dirty="0" smtClean="0">
                <a:solidFill>
                  <a:srgbClr val="6600CC"/>
                </a:solidFill>
              </a:rPr>
              <a:t>ns</a:t>
            </a:r>
            <a:endParaRPr lang="en-GB" dirty="0">
              <a:solidFill>
                <a:srgbClr val="6600CC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3715122"/>
              </p:ext>
            </p:extLst>
          </p:nvPr>
        </p:nvGraphicFramePr>
        <p:xfrm>
          <a:off x="4572000" y="1"/>
          <a:ext cx="4572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3574270"/>
              </p:ext>
            </p:extLst>
          </p:nvPr>
        </p:nvGraphicFramePr>
        <p:xfrm>
          <a:off x="0" y="3429000"/>
          <a:ext cx="4572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5740588"/>
              </p:ext>
            </p:extLst>
          </p:nvPr>
        </p:nvGraphicFramePr>
        <p:xfrm>
          <a:off x="4572000" y="3429000"/>
          <a:ext cx="4572001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76480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0" y="0"/>
            <a:ext cx="3240088" cy="291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u="sng" dirty="0"/>
              <a:t>Bunch </a:t>
            </a:r>
            <a:r>
              <a:rPr lang="en-GB" sz="2000" u="sng" dirty="0" smtClean="0"/>
              <a:t>Correlations in X</a:t>
            </a:r>
            <a:endParaRPr lang="en-GB" sz="2000" u="sng" dirty="0"/>
          </a:p>
          <a:p>
            <a:pPr>
              <a:spcBef>
                <a:spcPct val="50000"/>
              </a:spcBef>
            </a:pPr>
            <a:endParaRPr lang="en-GB" sz="2000" u="sng" dirty="0"/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6699FF"/>
                </a:solidFill>
              </a:rPr>
              <a:t>3804 </a:t>
            </a:r>
            <a:r>
              <a:rPr lang="en-GB" dirty="0" smtClean="0">
                <a:solidFill>
                  <a:srgbClr val="6699FF"/>
                </a:solidFill>
              </a:rPr>
              <a:t>ns</a:t>
            </a:r>
            <a:endParaRPr lang="en-GB" dirty="0">
              <a:solidFill>
                <a:srgbClr val="6699FF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FF3399"/>
                </a:solidFill>
              </a:rPr>
              <a:t>3815 </a:t>
            </a:r>
            <a:r>
              <a:rPr lang="en-GB" dirty="0" smtClean="0">
                <a:solidFill>
                  <a:srgbClr val="FF3399"/>
                </a:solidFill>
              </a:rPr>
              <a:t>ns</a:t>
            </a:r>
            <a:endParaRPr lang="en-GB" dirty="0">
              <a:solidFill>
                <a:srgbClr val="FF3399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FFFF00"/>
                </a:solidFill>
              </a:rPr>
              <a:t>3826 </a:t>
            </a:r>
            <a:r>
              <a:rPr lang="en-GB" dirty="0" smtClean="0">
                <a:solidFill>
                  <a:srgbClr val="FFFF00"/>
                </a:solidFill>
              </a:rPr>
              <a:t>ns</a:t>
            </a:r>
            <a:endParaRPr lang="en-GB" dirty="0">
              <a:solidFill>
                <a:srgbClr val="FFFF00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00FFFF"/>
                </a:solidFill>
              </a:rPr>
              <a:t>3838 </a:t>
            </a:r>
            <a:r>
              <a:rPr lang="en-GB" dirty="0" smtClean="0">
                <a:solidFill>
                  <a:srgbClr val="00FFFF"/>
                </a:solidFill>
              </a:rPr>
              <a:t>ns</a:t>
            </a:r>
            <a:endParaRPr lang="en-GB" dirty="0">
              <a:solidFill>
                <a:srgbClr val="00FFFF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6600CC"/>
                </a:solidFill>
              </a:rPr>
              <a:t>3849 </a:t>
            </a:r>
            <a:r>
              <a:rPr lang="en-GB" dirty="0" smtClean="0">
                <a:solidFill>
                  <a:srgbClr val="6600CC"/>
                </a:solidFill>
              </a:rPr>
              <a:t>ns</a:t>
            </a:r>
            <a:endParaRPr lang="en-GB" dirty="0">
              <a:solidFill>
                <a:srgbClr val="6600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8927021"/>
              </p:ext>
            </p:extLst>
          </p:nvPr>
        </p:nvGraphicFramePr>
        <p:xfrm>
          <a:off x="4572000" y="-13853"/>
          <a:ext cx="4572000" cy="3442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6230862"/>
              </p:ext>
            </p:extLst>
          </p:nvPr>
        </p:nvGraphicFramePr>
        <p:xfrm>
          <a:off x="-2815" y="3429000"/>
          <a:ext cx="4574816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2588681"/>
              </p:ext>
            </p:extLst>
          </p:nvPr>
        </p:nvGraphicFramePr>
        <p:xfrm>
          <a:off x="4572000" y="3429000"/>
          <a:ext cx="4572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7849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0" y="0"/>
            <a:ext cx="3240088" cy="291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u="sng" dirty="0"/>
              <a:t>BPM </a:t>
            </a:r>
            <a:r>
              <a:rPr lang="en-GB" sz="2000" u="sng" dirty="0" smtClean="0"/>
              <a:t>Correlations in X</a:t>
            </a:r>
            <a:endParaRPr lang="en-GB" sz="2000" u="sng" dirty="0"/>
          </a:p>
          <a:p>
            <a:pPr>
              <a:spcBef>
                <a:spcPct val="50000"/>
              </a:spcBef>
            </a:pPr>
            <a:endParaRPr lang="en-GB" sz="2000" u="sng" dirty="0"/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6699FF"/>
                </a:solidFill>
              </a:rPr>
              <a:t>3804 </a:t>
            </a:r>
            <a:r>
              <a:rPr lang="en-GB" dirty="0" smtClean="0">
                <a:solidFill>
                  <a:srgbClr val="6699FF"/>
                </a:solidFill>
              </a:rPr>
              <a:t>ns</a:t>
            </a:r>
            <a:endParaRPr lang="en-GB" dirty="0">
              <a:solidFill>
                <a:srgbClr val="6699FF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FF3399"/>
                </a:solidFill>
              </a:rPr>
              <a:t>3815 </a:t>
            </a:r>
            <a:r>
              <a:rPr lang="en-GB" dirty="0" smtClean="0">
                <a:solidFill>
                  <a:srgbClr val="FF3399"/>
                </a:solidFill>
              </a:rPr>
              <a:t>ns</a:t>
            </a:r>
            <a:endParaRPr lang="en-GB" dirty="0">
              <a:solidFill>
                <a:srgbClr val="FF3399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FFFF00"/>
                </a:solidFill>
              </a:rPr>
              <a:t>3826 </a:t>
            </a:r>
            <a:r>
              <a:rPr lang="en-GB" dirty="0" smtClean="0">
                <a:solidFill>
                  <a:srgbClr val="FFFF00"/>
                </a:solidFill>
              </a:rPr>
              <a:t>ns</a:t>
            </a:r>
            <a:endParaRPr lang="en-GB" dirty="0">
              <a:solidFill>
                <a:srgbClr val="FFFF00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00FFFF"/>
                </a:solidFill>
              </a:rPr>
              <a:t>3838 </a:t>
            </a:r>
            <a:r>
              <a:rPr lang="en-GB" dirty="0" smtClean="0">
                <a:solidFill>
                  <a:srgbClr val="00FFFF"/>
                </a:solidFill>
              </a:rPr>
              <a:t>ns</a:t>
            </a:r>
            <a:endParaRPr lang="en-GB" dirty="0">
              <a:solidFill>
                <a:srgbClr val="00FFFF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6600CC"/>
                </a:solidFill>
              </a:rPr>
              <a:t>3849 </a:t>
            </a:r>
            <a:r>
              <a:rPr lang="en-GB" dirty="0" smtClean="0">
                <a:solidFill>
                  <a:srgbClr val="6600CC"/>
                </a:solidFill>
              </a:rPr>
              <a:t>ns</a:t>
            </a:r>
            <a:endParaRPr lang="en-GB" dirty="0">
              <a:solidFill>
                <a:srgbClr val="6600CC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1843776"/>
              </p:ext>
            </p:extLst>
          </p:nvPr>
        </p:nvGraphicFramePr>
        <p:xfrm>
          <a:off x="4572000" y="1"/>
          <a:ext cx="4572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5615223"/>
              </p:ext>
            </p:extLst>
          </p:nvPr>
        </p:nvGraphicFramePr>
        <p:xfrm>
          <a:off x="0" y="3429000"/>
          <a:ext cx="4572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701605"/>
              </p:ext>
            </p:extLst>
          </p:nvPr>
        </p:nvGraphicFramePr>
        <p:xfrm>
          <a:off x="4572000" y="3429000"/>
          <a:ext cx="4580725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81796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0249441"/>
              </p:ext>
            </p:extLst>
          </p:nvPr>
        </p:nvGraphicFramePr>
        <p:xfrm>
          <a:off x="4509277" y="-76200"/>
          <a:ext cx="4710923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Chart" r:id="rId3" imgW="6658125" imgH="3352750" progId="Excel.Chart.8">
                  <p:embed/>
                </p:oleObj>
              </mc:Choice>
              <mc:Fallback>
                <p:oleObj name="Chart" r:id="rId3" imgW="6658125" imgH="335275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9277" y="-76200"/>
                        <a:ext cx="4710923" cy="350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0" y="3357563"/>
          <a:ext cx="4572000" cy="350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Chart" r:id="rId5" imgW="6667600" imgH="3362225" progId="Excel.Chart.8">
                  <p:embed/>
                </p:oleObj>
              </mc:Choice>
              <mc:Fallback>
                <p:oleObj name="Chart" r:id="rId5" imgW="6667600" imgH="3362225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357563"/>
                        <a:ext cx="4572000" cy="3500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8998843"/>
              </p:ext>
            </p:extLst>
          </p:nvPr>
        </p:nvGraphicFramePr>
        <p:xfrm>
          <a:off x="4500563" y="3429000"/>
          <a:ext cx="4643437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Chart" r:id="rId7" imgW="6677075" imgH="3371700" progId="Excel.Chart.8">
                  <p:embed/>
                </p:oleObj>
              </mc:Choice>
              <mc:Fallback>
                <p:oleObj name="Chart" r:id="rId7" imgW="6677075" imgH="337170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3429000"/>
                        <a:ext cx="4643437" cy="342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0" y="0"/>
            <a:ext cx="3240088" cy="291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u="sng" dirty="0" smtClean="0"/>
              <a:t>Bananas in Y</a:t>
            </a:r>
            <a:endParaRPr lang="en-GB" sz="2000" u="sng" dirty="0"/>
          </a:p>
          <a:p>
            <a:pPr>
              <a:spcBef>
                <a:spcPct val="50000"/>
              </a:spcBef>
            </a:pPr>
            <a:endParaRPr lang="en-GB" sz="2000" u="sng" dirty="0"/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chemeClr val="accent2"/>
                </a:solidFill>
              </a:rPr>
              <a:t>3804 </a:t>
            </a:r>
            <a:r>
              <a:rPr lang="en-GB" dirty="0" smtClean="0">
                <a:solidFill>
                  <a:schemeClr val="accent2"/>
                </a:solidFill>
              </a:rPr>
              <a:t>ns</a:t>
            </a:r>
            <a:endParaRPr lang="en-GB" dirty="0">
              <a:solidFill>
                <a:schemeClr val="accent2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FF3399"/>
                </a:solidFill>
              </a:rPr>
              <a:t>3815 </a:t>
            </a:r>
            <a:r>
              <a:rPr lang="en-GB" dirty="0" smtClean="0">
                <a:solidFill>
                  <a:srgbClr val="FF3399"/>
                </a:solidFill>
              </a:rPr>
              <a:t>ns</a:t>
            </a:r>
            <a:endParaRPr lang="en-GB" dirty="0">
              <a:solidFill>
                <a:srgbClr val="FF3399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FFFF00"/>
                </a:solidFill>
              </a:rPr>
              <a:t>3826 </a:t>
            </a:r>
            <a:r>
              <a:rPr lang="en-GB" dirty="0" smtClean="0">
                <a:solidFill>
                  <a:srgbClr val="FFFF00"/>
                </a:solidFill>
              </a:rPr>
              <a:t>ns</a:t>
            </a:r>
            <a:endParaRPr lang="en-GB" dirty="0">
              <a:solidFill>
                <a:srgbClr val="FFFF00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00FFFF"/>
                </a:solidFill>
              </a:rPr>
              <a:t>3838 </a:t>
            </a:r>
            <a:r>
              <a:rPr lang="en-GB" dirty="0" smtClean="0">
                <a:solidFill>
                  <a:srgbClr val="00FFFF"/>
                </a:solidFill>
              </a:rPr>
              <a:t>ns</a:t>
            </a:r>
            <a:endParaRPr lang="en-GB" dirty="0">
              <a:solidFill>
                <a:srgbClr val="00FFFF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CC0099"/>
                </a:solidFill>
              </a:rPr>
              <a:t>3849 </a:t>
            </a:r>
            <a:r>
              <a:rPr lang="en-GB" dirty="0" smtClean="0">
                <a:solidFill>
                  <a:srgbClr val="CC0099"/>
                </a:solidFill>
              </a:rPr>
              <a:t>ns</a:t>
            </a:r>
            <a:endParaRPr lang="en-GB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87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6" name="Object 4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572000" y="0"/>
          <a:ext cx="4572000" cy="350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Chart" r:id="rId3" imgW="6658125" imgH="3352750" progId="Excel.Chart.8">
                  <p:embed/>
                </p:oleObj>
              </mc:Choice>
              <mc:Fallback>
                <p:oleObj name="Chart" r:id="rId3" imgW="6658125" imgH="335275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0"/>
                        <a:ext cx="4572000" cy="3500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8" name="Object 6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0" y="3429000"/>
          <a:ext cx="45720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Chart" r:id="rId5" imgW="6667600" imgH="3362225" progId="Excel.Chart.8">
                  <p:embed/>
                </p:oleObj>
              </mc:Choice>
              <mc:Fallback>
                <p:oleObj name="Chart" r:id="rId5" imgW="6667600" imgH="3362225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429000"/>
                        <a:ext cx="4572000" cy="342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1" name="Object 9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4572000" y="3429000"/>
          <a:ext cx="45720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8" name="Chart" r:id="rId7" imgW="6677075" imgH="3371700" progId="Excel.Chart.8">
                  <p:embed/>
                </p:oleObj>
              </mc:Choice>
              <mc:Fallback>
                <p:oleObj name="Chart" r:id="rId7" imgW="6677075" imgH="337170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429000"/>
                        <a:ext cx="4572000" cy="342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0" y="0"/>
            <a:ext cx="3240088" cy="291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u="sng" dirty="0" smtClean="0"/>
              <a:t>Jitters in Y</a:t>
            </a:r>
            <a:endParaRPr lang="en-GB" sz="2000" u="sng" dirty="0"/>
          </a:p>
          <a:p>
            <a:pPr>
              <a:spcBef>
                <a:spcPct val="50000"/>
              </a:spcBef>
            </a:pPr>
            <a:endParaRPr lang="en-GB" sz="2000" u="sng" dirty="0"/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6699FF"/>
                </a:solidFill>
              </a:rPr>
              <a:t>3804 </a:t>
            </a:r>
            <a:r>
              <a:rPr lang="en-GB" dirty="0" smtClean="0">
                <a:solidFill>
                  <a:srgbClr val="6699FF"/>
                </a:solidFill>
              </a:rPr>
              <a:t>ns</a:t>
            </a:r>
            <a:endParaRPr lang="en-GB" dirty="0">
              <a:solidFill>
                <a:srgbClr val="6699FF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FF3399"/>
                </a:solidFill>
              </a:rPr>
              <a:t>3815 </a:t>
            </a:r>
            <a:r>
              <a:rPr lang="en-GB" dirty="0" smtClean="0">
                <a:solidFill>
                  <a:srgbClr val="FF3399"/>
                </a:solidFill>
              </a:rPr>
              <a:t>ns</a:t>
            </a:r>
            <a:endParaRPr lang="en-GB" dirty="0">
              <a:solidFill>
                <a:srgbClr val="FF3399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FFFF00"/>
                </a:solidFill>
              </a:rPr>
              <a:t>3826 </a:t>
            </a:r>
            <a:r>
              <a:rPr lang="en-GB" dirty="0" smtClean="0">
                <a:solidFill>
                  <a:srgbClr val="FFFF00"/>
                </a:solidFill>
              </a:rPr>
              <a:t>ns</a:t>
            </a:r>
            <a:endParaRPr lang="en-GB" dirty="0">
              <a:solidFill>
                <a:srgbClr val="FFFF00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00FFFF"/>
                </a:solidFill>
              </a:rPr>
              <a:t>3838 </a:t>
            </a:r>
            <a:r>
              <a:rPr lang="en-GB" dirty="0" smtClean="0">
                <a:solidFill>
                  <a:srgbClr val="00FFFF"/>
                </a:solidFill>
              </a:rPr>
              <a:t>ns</a:t>
            </a:r>
            <a:endParaRPr lang="en-GB" dirty="0">
              <a:solidFill>
                <a:srgbClr val="00FFFF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6600CC"/>
                </a:solidFill>
              </a:rPr>
              <a:t>3849 </a:t>
            </a:r>
            <a:r>
              <a:rPr lang="en-GB" dirty="0" smtClean="0">
                <a:solidFill>
                  <a:srgbClr val="6600CC"/>
                </a:solidFill>
              </a:rPr>
              <a:t>ns</a:t>
            </a:r>
            <a:endParaRPr lang="en-GB" dirty="0">
              <a:solidFill>
                <a:srgbClr val="66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79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4572000" y="0"/>
          <a:ext cx="4572000" cy="350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Chart" r:id="rId3" imgW="6667600" imgH="3362225" progId="Excel.Chart.8">
                  <p:embed/>
                </p:oleObj>
              </mc:Choice>
              <mc:Fallback>
                <p:oleObj name="Chart" r:id="rId3" imgW="6667600" imgH="3362225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0"/>
                        <a:ext cx="4572000" cy="3500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8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0" y="3429000"/>
          <a:ext cx="45720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Chart" r:id="rId5" imgW="6677075" imgH="3371700" progId="Excel.Chart.8">
                  <p:embed/>
                </p:oleObj>
              </mc:Choice>
              <mc:Fallback>
                <p:oleObj name="Chart" r:id="rId5" imgW="6677075" imgH="337170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429000"/>
                        <a:ext cx="4572000" cy="342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01" name="Object 9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572000" y="3429000"/>
          <a:ext cx="45720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Chart" r:id="rId7" imgW="6677075" imgH="3371700" progId="Excel.Chart.8">
                  <p:embed/>
                </p:oleObj>
              </mc:Choice>
              <mc:Fallback>
                <p:oleObj name="Chart" r:id="rId7" imgW="6677075" imgH="337170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429000"/>
                        <a:ext cx="4572000" cy="342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0" y="0"/>
            <a:ext cx="3240088" cy="291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u="sng" dirty="0"/>
              <a:t>Bunch </a:t>
            </a:r>
            <a:r>
              <a:rPr lang="en-GB" sz="2000" u="sng" dirty="0" smtClean="0"/>
              <a:t>Correlations in Y</a:t>
            </a:r>
            <a:endParaRPr lang="en-GB" sz="2000" u="sng" dirty="0"/>
          </a:p>
          <a:p>
            <a:pPr>
              <a:spcBef>
                <a:spcPct val="50000"/>
              </a:spcBef>
            </a:pPr>
            <a:endParaRPr lang="en-GB" sz="2000" u="sng" dirty="0"/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6699FF"/>
                </a:solidFill>
              </a:rPr>
              <a:t>3804 </a:t>
            </a:r>
            <a:r>
              <a:rPr lang="en-GB" dirty="0" smtClean="0">
                <a:solidFill>
                  <a:srgbClr val="6699FF"/>
                </a:solidFill>
              </a:rPr>
              <a:t>ns</a:t>
            </a:r>
            <a:endParaRPr lang="en-GB" dirty="0">
              <a:solidFill>
                <a:srgbClr val="6699FF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FF3399"/>
                </a:solidFill>
              </a:rPr>
              <a:t>3815 </a:t>
            </a:r>
            <a:r>
              <a:rPr lang="en-GB" dirty="0" smtClean="0">
                <a:solidFill>
                  <a:srgbClr val="FF3399"/>
                </a:solidFill>
              </a:rPr>
              <a:t>ns</a:t>
            </a:r>
            <a:endParaRPr lang="en-GB" dirty="0">
              <a:solidFill>
                <a:srgbClr val="FF3399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FFFF00"/>
                </a:solidFill>
              </a:rPr>
              <a:t>3826 </a:t>
            </a:r>
            <a:r>
              <a:rPr lang="en-GB" dirty="0" smtClean="0">
                <a:solidFill>
                  <a:srgbClr val="FFFF00"/>
                </a:solidFill>
              </a:rPr>
              <a:t>ns</a:t>
            </a:r>
            <a:endParaRPr lang="en-GB" dirty="0">
              <a:solidFill>
                <a:srgbClr val="FFFF00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00FFFF"/>
                </a:solidFill>
              </a:rPr>
              <a:t>3838 </a:t>
            </a:r>
            <a:r>
              <a:rPr lang="en-GB" dirty="0" smtClean="0">
                <a:solidFill>
                  <a:srgbClr val="00FFFF"/>
                </a:solidFill>
              </a:rPr>
              <a:t>ns</a:t>
            </a:r>
            <a:endParaRPr lang="en-GB" dirty="0">
              <a:solidFill>
                <a:srgbClr val="00FFFF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6600CC"/>
                </a:solidFill>
              </a:rPr>
              <a:t>3849 </a:t>
            </a:r>
            <a:r>
              <a:rPr lang="en-GB" dirty="0" smtClean="0">
                <a:solidFill>
                  <a:srgbClr val="6600CC"/>
                </a:solidFill>
              </a:rPr>
              <a:t>ns</a:t>
            </a:r>
            <a:endParaRPr lang="en-GB" dirty="0">
              <a:solidFill>
                <a:srgbClr val="66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31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1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572000" y="0"/>
          <a:ext cx="45720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Chart" r:id="rId3" imgW="6677075" imgH="3371700" progId="Excel.Chart.8">
                  <p:embed/>
                </p:oleObj>
              </mc:Choice>
              <mc:Fallback>
                <p:oleObj name="Chart" r:id="rId3" imgW="6677075" imgH="337170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0"/>
                        <a:ext cx="4572000" cy="342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4" name="Object 6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0" y="3429000"/>
          <a:ext cx="45720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name="Chart" r:id="rId5" imgW="6686550" imgH="3381174" progId="Excel.Chart.8">
                  <p:embed/>
                </p:oleObj>
              </mc:Choice>
              <mc:Fallback>
                <p:oleObj name="Chart" r:id="rId5" imgW="6686550" imgH="3381174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429000"/>
                        <a:ext cx="4572000" cy="342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7" name="Object 9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4572000" y="3429000"/>
          <a:ext cx="45720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6" name="Chart" r:id="rId7" imgW="6696025" imgH="3391101" progId="Excel.Chart.8">
                  <p:embed/>
                </p:oleObj>
              </mc:Choice>
              <mc:Fallback>
                <p:oleObj name="Chart" r:id="rId7" imgW="6696025" imgH="3391101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429000"/>
                        <a:ext cx="4572000" cy="342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0" y="0"/>
            <a:ext cx="3240088" cy="291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u="sng" dirty="0"/>
              <a:t>BPM </a:t>
            </a:r>
            <a:r>
              <a:rPr lang="en-GB" sz="2000" u="sng" dirty="0" smtClean="0"/>
              <a:t>Correlations in Y</a:t>
            </a:r>
            <a:endParaRPr lang="en-GB" sz="2000" u="sng" dirty="0"/>
          </a:p>
          <a:p>
            <a:pPr>
              <a:spcBef>
                <a:spcPct val="50000"/>
              </a:spcBef>
            </a:pPr>
            <a:endParaRPr lang="en-GB" sz="2000" u="sng" dirty="0"/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6699FF"/>
                </a:solidFill>
              </a:rPr>
              <a:t>3804 </a:t>
            </a:r>
            <a:r>
              <a:rPr lang="en-GB" dirty="0" smtClean="0">
                <a:solidFill>
                  <a:srgbClr val="6699FF"/>
                </a:solidFill>
              </a:rPr>
              <a:t>ns</a:t>
            </a:r>
            <a:endParaRPr lang="en-GB" dirty="0">
              <a:solidFill>
                <a:srgbClr val="6699FF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FF3399"/>
                </a:solidFill>
              </a:rPr>
              <a:t>3815 </a:t>
            </a:r>
            <a:r>
              <a:rPr lang="en-GB" dirty="0" smtClean="0">
                <a:solidFill>
                  <a:srgbClr val="FF3399"/>
                </a:solidFill>
              </a:rPr>
              <a:t>ns</a:t>
            </a:r>
            <a:endParaRPr lang="en-GB" dirty="0">
              <a:solidFill>
                <a:srgbClr val="FF3399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FFFF00"/>
                </a:solidFill>
              </a:rPr>
              <a:t>3826 </a:t>
            </a:r>
            <a:r>
              <a:rPr lang="en-GB" dirty="0" smtClean="0">
                <a:solidFill>
                  <a:srgbClr val="FFFF00"/>
                </a:solidFill>
              </a:rPr>
              <a:t>ns</a:t>
            </a:r>
            <a:endParaRPr lang="en-GB" dirty="0">
              <a:solidFill>
                <a:srgbClr val="FFFF00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00FFFF"/>
                </a:solidFill>
              </a:rPr>
              <a:t>3838 </a:t>
            </a:r>
            <a:r>
              <a:rPr lang="en-GB" dirty="0" smtClean="0">
                <a:solidFill>
                  <a:srgbClr val="00FFFF"/>
                </a:solidFill>
              </a:rPr>
              <a:t>ns</a:t>
            </a:r>
            <a:endParaRPr lang="en-GB" dirty="0">
              <a:solidFill>
                <a:srgbClr val="00FFFF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6600CC"/>
                </a:solidFill>
              </a:rPr>
              <a:t>3849 </a:t>
            </a:r>
            <a:r>
              <a:rPr lang="en-GB" dirty="0" smtClean="0">
                <a:solidFill>
                  <a:srgbClr val="6600CC"/>
                </a:solidFill>
              </a:rPr>
              <a:t>ns</a:t>
            </a:r>
            <a:endParaRPr lang="en-GB" dirty="0">
              <a:solidFill>
                <a:srgbClr val="66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879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165" y="0"/>
            <a:ext cx="4580165" cy="3429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2800"/>
            <a:ext cx="4580165" cy="3429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164" y="3427590"/>
            <a:ext cx="4563835" cy="34167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2282" y="1219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Kicker Delay 3804ns, Measurements in Y</a:t>
            </a:r>
          </a:p>
        </p:txBody>
      </p:sp>
    </p:spTree>
    <p:extLst>
      <p:ext uri="{BB962C8B-B14F-4D97-AF65-F5344CB8AC3E}">
        <p14:creationId xmlns:p14="http://schemas.microsoft.com/office/powerpoint/2010/main" val="889589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254</Words>
  <Application>Microsoft Office PowerPoint</Application>
  <PresentationFormat>On-screen Show (4:3)</PresentationFormat>
  <Paragraphs>97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Chart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Harris</dc:creator>
  <cp:lastModifiedBy>Windows User</cp:lastModifiedBy>
  <cp:revision>13</cp:revision>
  <dcterms:created xsi:type="dcterms:W3CDTF">2010-12-23T18:30:28Z</dcterms:created>
  <dcterms:modified xsi:type="dcterms:W3CDTF">2011-01-14T13:02:36Z</dcterms:modified>
</cp:coreProperties>
</file>