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18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26.01.11</a:t>
            </a:fld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26.01.11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26.01.11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26.01.11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26.01.11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26.01.11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26.01.11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26.01.11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26.01.11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26.01.11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26.01.11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928A06DB-3402-C948-AB0B-3C05CB271BC8}" type="datetimeFigureOut">
              <a:rPr lang="en-US" smtClean="0"/>
              <a:t>26.01.11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hysics.uoregon.edu/~lc/alcpg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ight Brace 6"/>
          <p:cNvSpPr/>
          <p:nvPr/>
        </p:nvSpPr>
        <p:spPr bwMode="auto">
          <a:xfrm>
            <a:off x="5480050" y="642471"/>
            <a:ext cx="224117" cy="1538941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97298" y="1204864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PM</a:t>
            </a:r>
            <a:endParaRPr lang="en-US" dirty="0"/>
          </a:p>
        </p:txBody>
      </p:sp>
      <p:sp>
        <p:nvSpPr>
          <p:cNvPr id="15" name="Circular Arrow 14"/>
          <p:cNvSpPr/>
          <p:nvPr/>
        </p:nvSpPr>
        <p:spPr bwMode="auto">
          <a:xfrm rot="5400000">
            <a:off x="4761172" y="1672476"/>
            <a:ext cx="501891" cy="515986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0800000"/>
              <a:gd name="adj5" fmla="val 1242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80948612"/>
      </p:ext>
    </p:extLst>
  </p:cSld>
  <p:clrMapOvr>
    <a:masterClrMapping/>
  </p:clrMapOvr>
  <p:transition xmlns:p14="http://schemas.microsoft.com/office/powerpoint/2010/main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BAW-2 TLCC Status 1/2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2623" y="990600"/>
            <a:ext cx="7262906" cy="5867400"/>
          </a:xfrm>
          <a:solidFill>
            <a:schemeClr val="bg1"/>
          </a:solidFill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Low-P parameters (focus on 500 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Damping ring OK </a:t>
            </a:r>
          </a:p>
          <a:p>
            <a:pPr lvl="1"/>
            <a:r>
              <a:rPr lang="en-US" dirty="0" smtClean="0"/>
              <a:t>HLRF solutions OK</a:t>
            </a:r>
          </a:p>
          <a:p>
            <a:pPr lvl="1"/>
            <a:r>
              <a:rPr lang="en-US" dirty="0" smtClean="0"/>
              <a:t>Luminosity</a:t>
            </a:r>
          </a:p>
          <a:p>
            <a:pPr lvl="2"/>
            <a:r>
              <a:rPr lang="en-US" dirty="0" smtClean="0"/>
              <a:t>goal remains 2×10</a:t>
            </a:r>
            <a:r>
              <a:rPr lang="en-US" baseline="30000" dirty="0" smtClean="0"/>
              <a:t>34</a:t>
            </a:r>
          </a:p>
          <a:p>
            <a:pPr lvl="2"/>
            <a:r>
              <a:rPr lang="en-US" dirty="0" smtClean="0"/>
              <a:t>top 30% of L is considered ‘high risk’ due to travelling focus</a:t>
            </a:r>
            <a:br>
              <a:rPr lang="en-US" dirty="0" smtClean="0"/>
            </a:br>
            <a:r>
              <a:rPr lang="en-US" dirty="0" smtClean="0"/>
              <a:t>(more studies)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Source re-location</a:t>
            </a:r>
          </a:p>
          <a:p>
            <a:pPr lvl="1"/>
            <a:r>
              <a:rPr lang="en-US" dirty="0" smtClean="0"/>
              <a:t>Primary focus on 10Hz alternate pulse implementation</a:t>
            </a:r>
          </a:p>
          <a:p>
            <a:pPr lvl="2"/>
            <a:r>
              <a:rPr lang="en-US" dirty="0" smtClean="0"/>
              <a:t>DR reduced damping time 		OK</a:t>
            </a:r>
          </a:p>
          <a:p>
            <a:pPr lvl="2"/>
            <a:r>
              <a:rPr lang="en-US" dirty="0" smtClean="0"/>
              <a:t>Positron DR 50% duty cycle   	OK</a:t>
            </a:r>
          </a:p>
          <a:p>
            <a:pPr lvl="2"/>
            <a:r>
              <a:rPr lang="en-US" dirty="0" smtClean="0"/>
              <a:t>HLRF &amp; </a:t>
            </a:r>
            <a:r>
              <a:rPr lang="en-US" dirty="0" err="1" smtClean="0"/>
              <a:t>cryo</a:t>
            </a:r>
            <a:r>
              <a:rPr lang="en-US" dirty="0" smtClean="0"/>
              <a:t> requirements  	OK (no change)</a:t>
            </a:r>
          </a:p>
          <a:p>
            <a:pPr lvl="2"/>
            <a:r>
              <a:rPr lang="en-US" dirty="0" smtClean="0"/>
              <a:t>pulsed magnets and layout work in source needed.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Physics &amp; Detectors</a:t>
            </a:r>
          </a:p>
          <a:p>
            <a:pPr lvl="1"/>
            <a:r>
              <a:rPr lang="en-US" dirty="0" smtClean="0"/>
              <a:t>Generally positive (supportive) response across the board</a:t>
            </a:r>
          </a:p>
          <a:p>
            <a:pPr lvl="1"/>
            <a:r>
              <a:rPr lang="en-US" dirty="0" smtClean="0"/>
              <a:t>Low </a:t>
            </a:r>
            <a:r>
              <a:rPr lang="en-US" dirty="0" err="1" smtClean="0"/>
              <a:t>Ecm</a:t>
            </a:r>
            <a:r>
              <a:rPr lang="en-US" dirty="0" smtClean="0"/>
              <a:t> running a focus</a:t>
            </a:r>
          </a:p>
          <a:p>
            <a:pPr lvl="1"/>
            <a:r>
              <a:rPr lang="en-US" dirty="0" smtClean="0"/>
              <a:t>Restoration of e+ P from 20% (SB2009) back to 30% (RDR)</a:t>
            </a:r>
          </a:p>
          <a:p>
            <a:pPr lvl="2"/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7156824" y="1699098"/>
            <a:ext cx="1814131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400-500 MILCU</a:t>
            </a:r>
          </a:p>
          <a:p>
            <a:r>
              <a:rPr lang="en-US" dirty="0" smtClean="0"/>
              <a:t>saved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156824" y="4172751"/>
            <a:ext cx="1377939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cost neutral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325303"/>
      </p:ext>
    </p:extLst>
  </p:cSld>
  <p:clrMapOvr>
    <a:masterClrMapping/>
  </p:clrMapOvr>
  <p:transition xmlns:p14="http://schemas.microsoft.com/office/powerpoint/2010/main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BAW-2 TLCC Status </a:t>
            </a:r>
            <a:r>
              <a:rPr lang="en-US" dirty="0" smtClean="0"/>
              <a:t>2/</a:t>
            </a:r>
            <a:r>
              <a:rPr lang="en-US" dirty="0"/>
              <a:t>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35529"/>
            <a:ext cx="7772400" cy="5036671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PMs now complete proposal documents to send to Director for final decision</a:t>
            </a:r>
          </a:p>
          <a:p>
            <a:pPr lvl="1"/>
            <a:r>
              <a:rPr lang="en-US" dirty="0" smtClean="0"/>
              <a:t>submission end of this week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Similar format to KEK BAW documents:</a:t>
            </a:r>
          </a:p>
          <a:p>
            <a:pPr lvl="1"/>
            <a:r>
              <a:rPr lang="en-US" dirty="0" smtClean="0"/>
              <a:t>Scope of change request</a:t>
            </a:r>
          </a:p>
          <a:p>
            <a:pPr lvl="1"/>
            <a:r>
              <a:rPr lang="en-US" dirty="0" smtClean="0"/>
              <a:t>More detailed description</a:t>
            </a:r>
          </a:p>
          <a:p>
            <a:pPr lvl="2"/>
            <a:r>
              <a:rPr lang="en-US" dirty="0" smtClean="0"/>
              <a:t>incremental to SB2009 proposal</a:t>
            </a:r>
          </a:p>
          <a:p>
            <a:pPr lvl="1"/>
            <a:r>
              <a:rPr lang="en-US" dirty="0" smtClean="0"/>
              <a:t>Issues</a:t>
            </a:r>
          </a:p>
          <a:p>
            <a:pPr lvl="1"/>
            <a:r>
              <a:rPr lang="en-US" dirty="0" smtClean="0"/>
              <a:t>Cost impact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Will be made public (via ILC-EDMS)</a:t>
            </a:r>
          </a:p>
          <a:p>
            <a:endParaRPr lang="en-US" dirty="0" smtClean="0"/>
          </a:p>
          <a:p>
            <a:r>
              <a:rPr lang="en-US" dirty="0" smtClean="0"/>
              <a:t>Director to convene ‘Change Review Panel’ to advise him before final decision</a:t>
            </a:r>
          </a:p>
          <a:p>
            <a:endParaRPr lang="en-US" dirty="0" smtClean="0"/>
          </a:p>
          <a:p>
            <a:r>
              <a:rPr lang="en-US" dirty="0" smtClean="0"/>
              <a:t>TLCC should be complete by ALCPG </a:t>
            </a:r>
            <a:r>
              <a:rPr lang="en-US" dirty="0" smtClean="0">
                <a:sym typeface="Wingdings"/>
              </a:rPr>
              <a:t>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267851"/>
      </p:ext>
    </p:extLst>
  </p:cSld>
  <p:clrMapOvr>
    <a:masterClrMapping/>
  </p:clrMapOvr>
  <p:transition xmlns:p14="http://schemas.microsoft.com/office/powerpoint/2010/main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Interim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32542"/>
            <a:ext cx="7772400" cy="4800600"/>
          </a:xfrm>
        </p:spPr>
        <p:txBody>
          <a:bodyPr/>
          <a:lstStyle/>
          <a:p>
            <a:r>
              <a:rPr lang="en-US" dirty="0" smtClean="0"/>
              <a:t>All text now received. Most edited (at least once)</a:t>
            </a:r>
          </a:p>
          <a:p>
            <a:pPr lvl="1"/>
            <a:r>
              <a:rPr lang="en-US" dirty="0" smtClean="0"/>
              <a:t>section 3.1 </a:t>
            </a:r>
            <a:r>
              <a:rPr lang="en-US" dirty="0" err="1" smtClean="0"/>
              <a:t>CestTA</a:t>
            </a:r>
            <a:r>
              <a:rPr lang="en-US" dirty="0" smtClean="0"/>
              <a:t> to do (NJW)</a:t>
            </a:r>
          </a:p>
          <a:p>
            <a:pPr lvl="1"/>
            <a:r>
              <a:rPr lang="en-US" dirty="0" smtClean="0"/>
              <a:t>Many thanks to all authors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Final editing iteration with communicators (English!) and layout now started</a:t>
            </a:r>
          </a:p>
          <a:p>
            <a:endParaRPr lang="en-US" dirty="0"/>
          </a:p>
          <a:p>
            <a:r>
              <a:rPr lang="en-US" dirty="0" smtClean="0"/>
              <a:t>Figures are still an issue</a:t>
            </a:r>
          </a:p>
          <a:p>
            <a:pPr lvl="1"/>
            <a:r>
              <a:rPr lang="en-US" dirty="0" smtClean="0"/>
              <a:t>Several need better resolution copies</a:t>
            </a:r>
          </a:p>
          <a:p>
            <a:pPr lvl="1"/>
            <a:r>
              <a:rPr lang="en-US" dirty="0" smtClean="0"/>
              <a:t>Will send out a list ASAP</a:t>
            </a:r>
          </a:p>
          <a:p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928606"/>
      </p:ext>
    </p:extLst>
  </p:cSld>
  <p:clrMapOvr>
    <a:masterClrMapping/>
  </p:clrMapOvr>
  <p:transition xmlns:p14="http://schemas.microsoft.com/office/powerpoint/2010/main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ALCPG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147482"/>
            <a:ext cx="8220636" cy="5710518"/>
          </a:xfrm>
          <a:solidFill>
            <a:srgbClr val="FFFFFF"/>
          </a:solidFill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Will follow our now established GDE workshops format</a:t>
            </a:r>
          </a:p>
          <a:p>
            <a:pPr lvl="1"/>
            <a:r>
              <a:rPr lang="en-US" dirty="0" smtClean="0"/>
              <a:t>joint plenary with Physics &amp; Detector</a:t>
            </a:r>
          </a:p>
          <a:p>
            <a:pPr lvl="1"/>
            <a:r>
              <a:rPr lang="en-US" dirty="0" smtClean="0"/>
              <a:t>Parallel WG</a:t>
            </a:r>
          </a:p>
          <a:p>
            <a:r>
              <a:rPr lang="en-US" dirty="0" smtClean="0"/>
              <a:t>“Standard” 6 Working Groups: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Sources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Damping Rings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SCRF (Main Linac)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BDS/MDI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Beam Dynamics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CFS</a:t>
            </a:r>
          </a:p>
          <a:p>
            <a:r>
              <a:rPr lang="en-US" dirty="0" smtClean="0"/>
              <a:t>Conveners</a:t>
            </a:r>
            <a:r>
              <a:rPr lang="en-US" dirty="0"/>
              <a:t>: TAG leaders + </a:t>
            </a:r>
            <a:r>
              <a:rPr lang="en-US" dirty="0" smtClean="0"/>
              <a:t>additional (to be announced)</a:t>
            </a:r>
            <a:endParaRPr lang="en-US" dirty="0"/>
          </a:p>
          <a:p>
            <a:r>
              <a:rPr lang="en-US" dirty="0" smtClean="0"/>
              <a:t>Strong focus on TDR planning</a:t>
            </a:r>
          </a:p>
          <a:p>
            <a:pPr lvl="1"/>
            <a:r>
              <a:rPr lang="en-US" dirty="0" smtClean="0"/>
              <a:t>TDR writing starts here!</a:t>
            </a:r>
          </a:p>
          <a:p>
            <a:pPr lvl="1"/>
            <a:r>
              <a:rPr lang="en-US" dirty="0" smtClean="0"/>
              <a:t>See next slide</a:t>
            </a:r>
          </a:p>
          <a:p>
            <a:r>
              <a:rPr lang="en-US" dirty="0" smtClean="0"/>
              <a:t>R&amp;D status and progress also included</a:t>
            </a:r>
          </a:p>
          <a:p>
            <a:r>
              <a:rPr lang="en-US" dirty="0" smtClean="0"/>
              <a:t>Special session on </a:t>
            </a:r>
            <a:r>
              <a:rPr lang="en-US" dirty="0" err="1" smtClean="0"/>
              <a:t>TeV</a:t>
            </a:r>
            <a:r>
              <a:rPr lang="en-US" dirty="0" smtClean="0"/>
              <a:t> upgrade</a:t>
            </a:r>
          </a:p>
          <a:p>
            <a:pPr lvl="1"/>
            <a:r>
              <a:rPr lang="en-US" dirty="0" smtClean="0"/>
              <a:t>ultra-high SCRF gradient R&amp;D</a:t>
            </a:r>
          </a:p>
          <a:p>
            <a:r>
              <a:rPr lang="en-US" dirty="0">
                <a:hlinkClick r:id="rId2"/>
              </a:rPr>
              <a:t>http://physics.uoregon.edu/~lc/alcpg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pPr lvl="1"/>
            <a:r>
              <a:rPr lang="en-US" dirty="0" smtClean="0"/>
              <a:t>Registration Open – please register!</a:t>
            </a:r>
          </a:p>
        </p:txBody>
      </p:sp>
    </p:spTree>
    <p:extLst>
      <p:ext uri="{BB962C8B-B14F-4D97-AF65-F5344CB8AC3E}">
        <p14:creationId xmlns:p14="http://schemas.microsoft.com/office/powerpoint/2010/main" val="3015782356"/>
      </p:ext>
    </p:extLst>
  </p:cSld>
  <p:clrMapOvr>
    <a:masterClrMapping/>
  </p:clrMapOvr>
  <p:transition xmlns:p14="http://schemas.microsoft.com/office/powerpoint/2010/main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TDR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55059"/>
            <a:ext cx="7772400" cy="5020235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ALCPG will begin to see the next step in establishing </a:t>
            </a:r>
            <a:r>
              <a:rPr lang="en-US" i="1" dirty="0" smtClean="0"/>
              <a:t>and documenting</a:t>
            </a:r>
            <a:r>
              <a:rPr lang="en-US" dirty="0" smtClean="0"/>
              <a:t> TDR baseline</a:t>
            </a:r>
          </a:p>
          <a:p>
            <a:endParaRPr lang="en-US" dirty="0"/>
          </a:p>
          <a:p>
            <a:r>
              <a:rPr lang="en-US" dirty="0" smtClean="0"/>
              <a:t>Next-Level Change Control process</a:t>
            </a:r>
          </a:p>
          <a:p>
            <a:pPr lvl="1"/>
            <a:r>
              <a:rPr lang="en-US" dirty="0" smtClean="0"/>
              <a:t>PM driven (internal)</a:t>
            </a:r>
          </a:p>
          <a:p>
            <a:endParaRPr lang="en-US" dirty="0"/>
          </a:p>
          <a:p>
            <a:r>
              <a:rPr lang="en-US" dirty="0" smtClean="0"/>
              <a:t>Concept: small focused workshops to review baseline design</a:t>
            </a:r>
          </a:p>
          <a:p>
            <a:pPr lvl="1"/>
            <a:r>
              <a:rPr lang="en-US" dirty="0" smtClean="0"/>
              <a:t>Layout, parameters, R&amp;D status (risk)</a:t>
            </a:r>
          </a:p>
          <a:p>
            <a:pPr lvl="1"/>
            <a:r>
              <a:rPr lang="en-US" dirty="0" smtClean="0"/>
              <a:t>Address outstanding design decisions</a:t>
            </a:r>
          </a:p>
          <a:p>
            <a:pPr lvl="1"/>
            <a:r>
              <a:rPr lang="en-US" dirty="0" smtClean="0"/>
              <a:t>Identify what’s missing</a:t>
            </a:r>
          </a:p>
          <a:p>
            <a:pPr lvl="1"/>
            <a:endParaRPr lang="en-US" dirty="0"/>
          </a:p>
          <a:p>
            <a:r>
              <a:rPr lang="en-US" dirty="0" smtClean="0"/>
              <a:t>Generate relevant design documents (and supporting documents)</a:t>
            </a:r>
          </a:p>
          <a:p>
            <a:pPr lvl="1"/>
            <a:r>
              <a:rPr lang="en-US" dirty="0" smtClean="0"/>
              <a:t>Structured into ILC-EDMS</a:t>
            </a:r>
          </a:p>
          <a:p>
            <a:pPr lvl="1"/>
            <a:endParaRPr lang="en-US" dirty="0"/>
          </a:p>
          <a:p>
            <a:r>
              <a:rPr lang="en-US" dirty="0" smtClean="0"/>
              <a:t>Expect ~5 face-to-face meetings over 10-12 months</a:t>
            </a:r>
          </a:p>
          <a:p>
            <a:pPr lvl="1"/>
            <a:r>
              <a:rPr lang="en-US" dirty="0" smtClean="0"/>
              <a:t>starting with ALCPG</a:t>
            </a:r>
          </a:p>
          <a:p>
            <a:pPr lvl="1"/>
            <a:endParaRPr lang="en-US" dirty="0"/>
          </a:p>
          <a:p>
            <a:r>
              <a:rPr lang="en-US" dirty="0" smtClean="0"/>
              <a:t>Goal: comprehensive baseline design for TDR established in ILC-EDMS engineering database by Spring 2012.</a:t>
            </a:r>
          </a:p>
        </p:txBody>
      </p:sp>
    </p:spTree>
    <p:extLst>
      <p:ext uri="{BB962C8B-B14F-4D97-AF65-F5344CB8AC3E}">
        <p14:creationId xmlns:p14="http://schemas.microsoft.com/office/powerpoint/2010/main" val="479833076"/>
      </p:ext>
    </p:extLst>
  </p:cSld>
  <p:clrMapOvr>
    <a:masterClrMapping/>
  </p:clrMapOvr>
  <p:transition xmlns:p14="http://schemas.microsoft.com/office/powerpoint/2010/main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 bwMode="auto">
          <a:xfrm>
            <a:off x="164353" y="597647"/>
            <a:ext cx="4915647" cy="1643529"/>
          </a:xfrm>
          <a:prstGeom prst="rect">
            <a:avLst/>
          </a:prstGeom>
          <a:solidFill>
            <a:schemeClr val="bg1">
              <a:alpha val="6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2959425"/>
      </p:ext>
    </p:extLst>
  </p:cSld>
  <p:clrMapOvr>
    <a:masterClrMapping/>
  </p:clrMapOvr>
  <p:transition xmlns:p14="http://schemas.microsoft.com/office/powerpoint/2010/main">
    <p:fade/>
  </p:transition>
</p:sld>
</file>

<file path=ppt/theme/theme1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54</TotalTime>
  <Words>389</Words>
  <Application>Microsoft Macintosh PowerPoint</Application>
  <PresentationFormat>On-screen Show (4:3)</PresentationFormat>
  <Paragraphs>88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Theme</vt:lpstr>
      <vt:lpstr>PowerPoint Presentation</vt:lpstr>
      <vt:lpstr>BAW-2 TLCC Status 1/2</vt:lpstr>
      <vt:lpstr>BAW-2 TLCC Status 2/2</vt:lpstr>
      <vt:lpstr>Interim Report</vt:lpstr>
      <vt:lpstr>ALCPG</vt:lpstr>
      <vt:lpstr>TDR Planning</vt:lpstr>
      <vt:lpstr>PowerPoint Presentation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Nicholas Walker</dc:creator>
  <cp:lastModifiedBy>Nicholas Walker</cp:lastModifiedBy>
  <cp:revision>7</cp:revision>
  <dcterms:created xsi:type="dcterms:W3CDTF">2011-01-26T12:53:06Z</dcterms:created>
  <dcterms:modified xsi:type="dcterms:W3CDTF">2011-01-26T13:47:15Z</dcterms:modified>
</cp:coreProperties>
</file>