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1"/>
  </p:notesMasterIdLst>
  <p:sldIdLst>
    <p:sldId id="296" r:id="rId2"/>
    <p:sldId id="275" r:id="rId3"/>
    <p:sldId id="283" r:id="rId4"/>
    <p:sldId id="284" r:id="rId5"/>
    <p:sldId id="288" r:id="rId6"/>
    <p:sldId id="271" r:id="rId7"/>
    <p:sldId id="272" r:id="rId8"/>
    <p:sldId id="279" r:id="rId9"/>
    <p:sldId id="281" r:id="rId10"/>
    <p:sldId id="282" r:id="rId11"/>
    <p:sldId id="278" r:id="rId12"/>
    <p:sldId id="273" r:id="rId13"/>
    <p:sldId id="294" r:id="rId14"/>
    <p:sldId id="291" r:id="rId15"/>
    <p:sldId id="286" r:id="rId16"/>
    <p:sldId id="287" r:id="rId17"/>
    <p:sldId id="289" r:id="rId18"/>
    <p:sldId id="290" r:id="rId19"/>
    <p:sldId id="295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8" autoAdjust="0"/>
    <p:restoredTop sz="86429" autoAdjust="0"/>
  </p:normalViewPr>
  <p:slideViewPr>
    <p:cSldViewPr snapToGrid="0" snapToObjects="1">
      <p:cViewPr varScale="1">
        <p:scale>
          <a:sx n="76" d="100"/>
          <a:sy n="76" d="100"/>
        </p:scale>
        <p:origin x="-1110" y="-84"/>
      </p:cViewPr>
      <p:guideLst>
        <p:guide orient="horz" pos="2154"/>
        <p:guide pos="2880"/>
      </p:guideLst>
    </p:cSldViewPr>
  </p:slideViewPr>
  <p:outlineViewPr>
    <p:cViewPr>
      <p:scale>
        <a:sx n="33" d="100"/>
        <a:sy n="33" d="100"/>
      </p:scale>
      <p:origin x="0" y="1462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01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B536C9-BEEA-9F47-B0F0-85B97911FD09}" type="datetimeFigureOut">
              <a:rPr lang="en-US" smtClean="0"/>
              <a:pPr/>
              <a:t>2/1/2011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8439E7-54DC-D940-8397-2677437124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933965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439E7-54DC-D940-8397-26774371248E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439E7-54DC-D940-8397-26774371248E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439E7-54DC-D940-8397-26774371248E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439E7-54DC-D940-8397-26774371248E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439E7-54DC-D940-8397-26774371248E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439E7-54DC-D940-8397-26774371248E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439E7-54DC-D940-8397-26774371248E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439E7-54DC-D940-8397-26774371248E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439E7-54DC-D940-8397-26774371248E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439E7-54DC-D940-8397-26774371248E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439E7-54DC-D940-8397-26774371248E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439E7-54DC-D940-8397-26774371248E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439E7-54DC-D940-8397-26774371248E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439E7-54DC-D940-8397-26774371248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439E7-54DC-D940-8397-26774371248E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439E7-54DC-D940-8397-26774371248E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439E7-54DC-D940-8397-26774371248E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439E7-54DC-D940-8397-26774371248E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439E7-54DC-D940-8397-26774371248E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lccolo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pic>
        <p:nvPicPr>
          <p:cNvPr id="8" name="Picture 11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02/02/2011</a:t>
            </a:r>
            <a:endParaRPr lang="en-US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PM Report - AD &amp; I webex</a:t>
            </a:r>
            <a:endParaRPr lang="en-US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02/02/2011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PM Report - AD &amp; I webex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02/02/2011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PM Report - AD &amp; I webex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02/02/2011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PM Report - AD &amp; I webex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02/02/2011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PM Report - AD &amp; I webex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02/02/2011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PM Report - AD &amp; I webex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02/02/2011</a:t>
            </a:r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PM Report - AD &amp; I webex</a:t>
            </a:r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02/02/2011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PM Report - AD &amp; I webex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02/02/2011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PM Report - AD &amp; I webex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02/02/2011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PM Report - AD &amp; I webex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02/02/2011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PM Report - AD &amp; I webex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en-US" smtClean="0"/>
              <a:t>02/02/2011</a:t>
            </a:r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600" b="1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PM Report - AD &amp; I webex</a:t>
            </a: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2057" name="Picture 9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ilccolor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ilc-edmsdirect.desy.de/ilc-edmsdirect/document.jsp?edmsid=*940545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ilc-edmsdirect.desy.de/ilc-edmsdirect/document.jsp?edmsid=*940575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 &amp; I Meeting – 02 Feb, 2011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BAW Wrap-Up</a:t>
            </a:r>
          </a:p>
          <a:p>
            <a:r>
              <a:rPr lang="en-US" dirty="0" smtClean="0"/>
              <a:t>TDR Preparation meetings – 2011 / 2012</a:t>
            </a:r>
          </a:p>
          <a:p>
            <a:pPr lvl="1"/>
            <a:r>
              <a:rPr lang="en-US" dirty="0" smtClean="0"/>
              <a:t>e+ next week at Daresbury</a:t>
            </a:r>
          </a:p>
          <a:p>
            <a:r>
              <a:rPr lang="en-US" dirty="0" smtClean="0"/>
              <a:t>ALCPG11</a:t>
            </a:r>
          </a:p>
          <a:p>
            <a:r>
              <a:rPr lang="en-US" dirty="0" smtClean="0"/>
              <a:t>Cost Engineer staff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02/02/2011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PM Report - AD &amp; I webex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US" u="sng" dirty="0" smtClean="0">
                <a:solidFill>
                  <a:srgbClr val="FF0000"/>
                </a:solidFill>
              </a:rPr>
              <a:t>TDR Preparation Review Meeting Scheme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rtl="0" eaLnBrk="1" fontAlgn="base" hangingPunct="1"/>
            <a:r>
              <a:rPr lang="en-US" sz="28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each meeting to </a:t>
            </a:r>
            <a:r>
              <a:rPr lang="en-US" sz="28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include document </a:t>
            </a:r>
            <a:r>
              <a:rPr lang="en-US" sz="28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discussion and sign-off </a:t>
            </a:r>
          </a:p>
          <a:p>
            <a:pPr lvl="1"/>
            <a:r>
              <a:rPr lang="en-US" sz="24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drawings, specifications and spreadsheets with parameters and </a:t>
            </a:r>
            <a:r>
              <a:rPr lang="en-US" sz="24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costs</a:t>
            </a:r>
          </a:p>
          <a:p>
            <a:pPr lvl="1"/>
            <a:r>
              <a:rPr lang="en-US" b="1" dirty="0" smtClean="0"/>
              <a:t>relatively small, compared to BAW</a:t>
            </a:r>
            <a:endParaRPr lang="en-US" sz="2400" b="1" dirty="0" smtClean="0">
              <a:solidFill>
                <a:srgbClr val="23346C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US" sz="24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each </a:t>
            </a:r>
            <a:r>
              <a:rPr lang="en-US" sz="24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key participant can understand their immediate tasks and responsibilities.</a:t>
            </a:r>
            <a:endParaRPr lang="en-US" sz="2400" dirty="0" smtClean="0"/>
          </a:p>
          <a:p>
            <a:pPr rtl="0" eaLnBrk="1" fontAlgn="base" hangingPunct="1"/>
            <a:endParaRPr lang="en-US" dirty="0" smtClean="0"/>
          </a:p>
          <a:p>
            <a:pPr rtl="0" eaLnBrk="1" fontAlgn="base" hangingPunct="1"/>
            <a:r>
              <a:rPr lang="en-US" sz="28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the meeting to also include </a:t>
            </a:r>
            <a:r>
              <a:rPr lang="en-US" sz="28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more general summary wrap-up talks, </a:t>
            </a:r>
            <a:r>
              <a:rPr lang="en-US" dirty="0" smtClean="0"/>
              <a:t>as</a:t>
            </a:r>
            <a:r>
              <a:rPr lang="en-US" sz="28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needed.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02/02/2011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PM Report - AD &amp; I webex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Preparation Review Meetings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7772400" cy="5201920"/>
          </a:xfrm>
          <a:solidFill>
            <a:schemeClr val="bg1"/>
          </a:solidFill>
        </p:spPr>
        <p:txBody>
          <a:bodyPr/>
          <a:lstStyle/>
          <a:p>
            <a:r>
              <a:rPr lang="en-US" sz="2000" dirty="0" smtClean="0"/>
              <a:t>meet with </a:t>
            </a:r>
            <a:r>
              <a:rPr lang="en-US" sz="2000" dirty="0" err="1" smtClean="0"/>
              <a:t>TAG’s</a:t>
            </a:r>
            <a:r>
              <a:rPr lang="en-US" sz="2000" dirty="0" smtClean="0"/>
              <a:t>, group by group. </a:t>
            </a:r>
          </a:p>
          <a:p>
            <a:r>
              <a:rPr lang="en-US" sz="2000" dirty="0" smtClean="0"/>
              <a:t>5 to 6 meetings in the next 12 to 15 months. </a:t>
            </a:r>
          </a:p>
          <a:p>
            <a:r>
              <a:rPr lang="en-US" sz="2000" dirty="0" smtClean="0"/>
              <a:t>start with the Accelerator Systems –</a:t>
            </a:r>
          </a:p>
          <a:p>
            <a:pPr lvl="1"/>
            <a:r>
              <a:rPr lang="en-US" sz="2000" dirty="0" smtClean="0"/>
              <a:t>Source</a:t>
            </a:r>
          </a:p>
          <a:p>
            <a:pPr lvl="1"/>
            <a:r>
              <a:rPr lang="en-US" sz="2000" dirty="0" smtClean="0"/>
              <a:t>DR</a:t>
            </a:r>
          </a:p>
          <a:p>
            <a:pPr lvl="1"/>
            <a:r>
              <a:rPr lang="en-US" sz="2000" dirty="0" smtClean="0"/>
              <a:t>BDS</a:t>
            </a:r>
          </a:p>
          <a:p>
            <a:r>
              <a:rPr lang="en-US" sz="2000" dirty="0" smtClean="0"/>
              <a:t>Work on the AS </a:t>
            </a:r>
            <a:r>
              <a:rPr lang="en-US" sz="2000" dirty="0" smtClean="0"/>
              <a:t>systems:</a:t>
            </a:r>
          </a:p>
          <a:p>
            <a:pPr lvl="1"/>
            <a:r>
              <a:rPr lang="en-US" sz="2000" dirty="0" smtClean="0"/>
              <a:t>scope </a:t>
            </a:r>
            <a:r>
              <a:rPr lang="en-US" sz="2000" dirty="0" smtClean="0"/>
              <a:t>is understood, </a:t>
            </a:r>
          </a:p>
          <a:p>
            <a:pPr lvl="1"/>
            <a:r>
              <a:rPr lang="en-US" sz="2000" dirty="0" smtClean="0"/>
              <a:t>but </a:t>
            </a:r>
            <a:r>
              <a:rPr lang="en-US" sz="2000" dirty="0" smtClean="0"/>
              <a:t>there will be </a:t>
            </a:r>
            <a:r>
              <a:rPr lang="en-US" sz="2000" dirty="0" smtClean="0"/>
              <a:t>questions and changes</a:t>
            </a:r>
            <a:endParaRPr lang="en-US" sz="2000" dirty="0" smtClean="0"/>
          </a:p>
          <a:p>
            <a:r>
              <a:rPr lang="en-US" sz="2000" dirty="0" smtClean="0"/>
              <a:t>remaining resources are directed toward completion of specific tests – </a:t>
            </a:r>
          </a:p>
          <a:p>
            <a:pPr lvl="1"/>
            <a:r>
              <a:rPr lang="en-US" sz="2000" dirty="0" smtClean="0"/>
              <a:t>CesrTA, ATF2 and source technology development</a:t>
            </a:r>
            <a:r>
              <a:rPr lang="en-US" sz="2000" dirty="0" smtClean="0"/>
              <a:t>.</a:t>
            </a:r>
            <a:endParaRPr lang="en-US" sz="20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1447800" y="228600"/>
            <a:ext cx="7086600" cy="914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sng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TDR Preparation Review Meeting Scheme (2)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rgbClr val="23346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US" sz="3200" b="1" dirty="0" smtClean="0">
                <a:latin typeface="+mn-lt"/>
                <a:ea typeface="+mn-ea"/>
                <a:cs typeface="+mn-cs"/>
              </a:rPr>
              <a:t>Schedule constraints and concerns: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4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Each review should last two days</a:t>
            </a:r>
          </a:p>
          <a:p>
            <a:pPr lvl="0"/>
            <a:r>
              <a:rPr lang="en-US" sz="24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Comprehensive </a:t>
            </a:r>
            <a:r>
              <a:rPr lang="en-US" sz="24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costing for only SCRF and CFS TAG’s</a:t>
            </a:r>
          </a:p>
          <a:p>
            <a:pPr lvl="0"/>
            <a:r>
              <a:rPr lang="en-US" sz="24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SCRF industrialization study to be launched this month; expected ~ 1 year</a:t>
            </a:r>
          </a:p>
          <a:p>
            <a:pPr lvl="0"/>
            <a:r>
              <a:rPr lang="en-US" sz="24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CFS </a:t>
            </a:r>
            <a:r>
              <a:rPr lang="en-US" sz="24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contracts and </a:t>
            </a:r>
            <a:r>
              <a:rPr lang="en-US" sz="24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HLRF (DRFS) </a:t>
            </a:r>
            <a:r>
              <a:rPr lang="en-US" sz="24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costing work is expected to be ready in late 2011</a:t>
            </a:r>
            <a:r>
              <a:rPr lang="en-US" sz="24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lvl="0"/>
            <a:endParaRPr lang="en-US" sz="2400" b="1" dirty="0" smtClean="0">
              <a:solidFill>
                <a:srgbClr val="23346C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en-US" sz="24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Limit </a:t>
            </a:r>
            <a:r>
              <a:rPr lang="en-US" sz="24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the total number of reviews to six, to take place between </a:t>
            </a:r>
            <a:r>
              <a:rPr lang="en-US" sz="24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mid </a:t>
            </a:r>
            <a:r>
              <a:rPr lang="en-US" sz="24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2011 and </a:t>
            </a:r>
            <a:r>
              <a:rPr lang="en-US" sz="24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early 2012</a:t>
            </a:r>
            <a:r>
              <a:rPr lang="en-US" sz="24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lvl="0"/>
            <a:r>
              <a:rPr lang="en-US" sz="24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Try to achieve </a:t>
            </a:r>
            <a:r>
              <a:rPr lang="en-US" sz="24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regional balance and </a:t>
            </a:r>
            <a:r>
              <a:rPr lang="en-US" sz="24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etc</a:t>
            </a:r>
            <a:endParaRPr lang="en-US" sz="2400" b="1" dirty="0" smtClean="0">
              <a:solidFill>
                <a:srgbClr val="23346C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02/02/2011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PM Report - AD &amp; I webex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Preparation Review Meetings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7772400" cy="5201920"/>
          </a:xfrm>
          <a:solidFill>
            <a:schemeClr val="bg1"/>
          </a:solidFill>
        </p:spPr>
        <p:txBody>
          <a:bodyPr/>
          <a:lstStyle/>
          <a:p>
            <a:endParaRPr lang="en-US" sz="2400" dirty="0" smtClean="0"/>
          </a:p>
          <a:p>
            <a:r>
              <a:rPr lang="en-US" sz="2400" dirty="0" smtClean="0"/>
              <a:t>CFS </a:t>
            </a:r>
            <a:r>
              <a:rPr lang="en-US" sz="2400" dirty="0" smtClean="0"/>
              <a:t>representatives to participate in every one of the AS meetings. </a:t>
            </a:r>
          </a:p>
          <a:p>
            <a:r>
              <a:rPr lang="en-US" sz="2400" dirty="0" smtClean="0"/>
              <a:t>costing </a:t>
            </a:r>
            <a:r>
              <a:rPr lang="en-US" sz="2400" dirty="0" smtClean="0"/>
              <a:t>engineers </a:t>
            </a:r>
            <a:r>
              <a:rPr lang="en-US" sz="2400" dirty="0" smtClean="0"/>
              <a:t>also</a:t>
            </a:r>
            <a:r>
              <a:rPr lang="en-US" sz="2400" dirty="0" smtClean="0"/>
              <a:t>. </a:t>
            </a:r>
          </a:p>
          <a:p>
            <a:r>
              <a:rPr lang="en-US" sz="2400" dirty="0" smtClean="0"/>
              <a:t>(SCRF group leaders are not required to participate</a:t>
            </a:r>
            <a:r>
              <a:rPr lang="en-US" sz="2400" dirty="0" smtClean="0"/>
              <a:t>)</a:t>
            </a:r>
          </a:p>
          <a:p>
            <a:r>
              <a:rPr lang="en-US" sz="2400" dirty="0" smtClean="0"/>
              <a:t>Physics and Detector representatives required for MDI-related meetings; welcome at others</a:t>
            </a:r>
            <a:endParaRPr lang="en-US" sz="2400" dirty="0" smtClean="0"/>
          </a:p>
          <a:p>
            <a:r>
              <a:rPr lang="en-US" sz="2400" dirty="0" smtClean="0"/>
              <a:t>SCRF </a:t>
            </a:r>
            <a:r>
              <a:rPr lang="en-US" sz="2400" dirty="0" smtClean="0"/>
              <a:t>and CFS </a:t>
            </a:r>
            <a:r>
              <a:rPr lang="en-US" sz="2400" dirty="0" smtClean="0"/>
              <a:t>meetings toward </a:t>
            </a:r>
            <a:r>
              <a:rPr lang="en-US" sz="2400" dirty="0" smtClean="0"/>
              <a:t>the end of 2011 or in early </a:t>
            </a:r>
            <a:r>
              <a:rPr lang="en-US" sz="2400" dirty="0" smtClean="0"/>
              <a:t>2012 </a:t>
            </a:r>
          </a:p>
          <a:p>
            <a:pPr lvl="1"/>
            <a:r>
              <a:rPr lang="en-US" sz="1800" dirty="0" smtClean="0"/>
              <a:t>consistent </a:t>
            </a:r>
            <a:r>
              <a:rPr lang="en-US" sz="1800" dirty="0" smtClean="0"/>
              <a:t>with our </a:t>
            </a:r>
            <a:r>
              <a:rPr lang="en-US" sz="1800" dirty="0" smtClean="0"/>
              <a:t>schedule</a:t>
            </a:r>
            <a:endParaRPr lang="en-US" sz="2400" dirty="0" smtClean="0"/>
          </a:p>
          <a:p>
            <a:r>
              <a:rPr lang="en-US" sz="2400" dirty="0" smtClean="0"/>
              <a:t>reasonable and necessary set of meetings. required to close-out the TDP.</a:t>
            </a:r>
          </a:p>
          <a:p>
            <a:pPr>
              <a:buNone/>
            </a:pPr>
            <a:r>
              <a:rPr lang="en-US" sz="2400" dirty="0" smtClean="0"/>
              <a:t> 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1447800" y="228600"/>
            <a:ext cx="7086600" cy="914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sng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TDR Preparation Review Meeting Scheme </a:t>
            </a:r>
            <a:r>
              <a:rPr lang="en-US" sz="3600" u="sng" kern="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- participation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rgbClr val="23346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 for System Design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000" dirty="0" smtClean="0"/>
              <a:t>Review the </a:t>
            </a:r>
            <a:r>
              <a:rPr lang="en-US" sz="2000" i="1" u="sng" dirty="0" smtClean="0"/>
              <a:t>TDP R &amp; D </a:t>
            </a:r>
            <a:r>
              <a:rPr lang="en-US" sz="2000" dirty="0" smtClean="0"/>
              <a:t>and summarize progress and plans. </a:t>
            </a:r>
          </a:p>
          <a:p>
            <a:pPr lvl="0"/>
            <a:r>
              <a:rPr lang="en-US" sz="2000" dirty="0" smtClean="0"/>
              <a:t>Review the </a:t>
            </a:r>
            <a:r>
              <a:rPr lang="en-US" sz="2000" i="1" u="sng" dirty="0" smtClean="0"/>
              <a:t>system design</a:t>
            </a:r>
            <a:endParaRPr lang="en-US" sz="2000" dirty="0" smtClean="0"/>
          </a:p>
          <a:p>
            <a:pPr lvl="1"/>
            <a:r>
              <a:rPr lang="en-US" sz="1600" b="1" dirty="0" smtClean="0"/>
              <a:t>including a change </a:t>
            </a:r>
            <a:r>
              <a:rPr lang="en-US" sz="1600" b="1" dirty="0" smtClean="0"/>
              <a:t>control</a:t>
            </a:r>
            <a:r>
              <a:rPr lang="en-US" sz="1600" b="1" dirty="0" smtClean="0"/>
              <a:t> procedure so that key design changes can be discussed openly </a:t>
            </a:r>
          </a:p>
          <a:p>
            <a:pPr>
              <a:buNone/>
            </a:pPr>
            <a: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Example topics:</a:t>
            </a:r>
          </a:p>
          <a:p>
            <a:pPr>
              <a:buFont typeface="+mj-lt"/>
              <a:buAutoNum type="arabicPeriod"/>
            </a:pPr>
            <a: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Cavity pairing – Power Distribution System.</a:t>
            </a:r>
          </a:p>
          <a:p>
            <a:pPr>
              <a:buFont typeface="+mj-lt"/>
              <a:buAutoNum type="arabicPeriod"/>
            </a:pPr>
            <a: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Marx modulator</a:t>
            </a:r>
          </a:p>
          <a:p>
            <a:pPr>
              <a:buFont typeface="+mj-lt"/>
              <a:buAutoNum type="arabicPeriod"/>
            </a:pPr>
            <a: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RDR HLRF fallback </a:t>
            </a:r>
          </a:p>
          <a:p>
            <a:pPr>
              <a:buFont typeface="+mj-lt"/>
              <a:buAutoNum type="arabicPeriod"/>
            </a:pPr>
            <a: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RTML RF design and civil design.</a:t>
            </a:r>
          </a:p>
          <a:p>
            <a:pPr>
              <a:buFont typeface="+mj-lt"/>
              <a:buAutoNum type="arabicPeriod"/>
            </a:pPr>
            <a:r>
              <a:rPr lang="en-US" sz="1600" dirty="0" smtClean="0"/>
              <a:t>Tunnel </a:t>
            </a:r>
            <a:r>
              <a:rPr lang="en-US" sz="1600" dirty="0" smtClean="0"/>
              <a:t>diameters</a:t>
            </a:r>
          </a:p>
          <a:p>
            <a:pPr>
              <a:buFont typeface="+mj-lt"/>
              <a:buAutoNum type="arabicPeriod"/>
            </a:pPr>
            <a:r>
              <a:rPr lang="en-US" sz="1600" dirty="0" smtClean="0"/>
              <a:t>Power dissipation in the tunnel</a:t>
            </a:r>
          </a:p>
          <a:p>
            <a:pPr>
              <a:buFont typeface="+mj-lt"/>
              <a:buAutoNum type="arabicPeriod"/>
            </a:pPr>
            <a:r>
              <a:rPr lang="en-US" sz="1600" dirty="0" smtClean="0"/>
              <a:t>DRFS components</a:t>
            </a:r>
          </a:p>
          <a:p>
            <a:pPr>
              <a:buFont typeface="+mj-lt"/>
              <a:buAutoNum type="arabicPeriod"/>
            </a:pPr>
            <a:r>
              <a:rPr lang="en-US" sz="1600" dirty="0" smtClean="0"/>
              <a:t>Optimization of Positron production parameters: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 smtClean="0"/>
              <a:t>undulator length and field; 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 smtClean="0"/>
              <a:t>polarization collimator space</a:t>
            </a:r>
          </a:p>
          <a:p>
            <a:endParaRPr lang="en-US" sz="1100" b="1" dirty="0" smtClean="0">
              <a:solidFill>
                <a:srgbClr val="23346C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02/02/2011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PM Report - AD &amp; I webex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ALCPG11 WG Charge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1) Review and discuss ongoing R&amp;D to understand how it is to be included in the TDR. Special focus should be given to those changes which could substantially impact system interfaces and/or project cost. </a:t>
            </a:r>
          </a:p>
          <a:p>
            <a:endParaRPr lang="en-US" sz="2000" b="1" dirty="0" smtClean="0">
              <a:solidFill>
                <a:srgbClr val="23346C"/>
              </a:solidFill>
              <a:latin typeface="+mn-lt"/>
              <a:ea typeface="+mn-ea"/>
              <a:cs typeface="+mn-cs"/>
            </a:endParaRPr>
          </a:p>
          <a:p>
            <a:r>
              <a:rPr lang="en-US" sz="20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2) Evaluate the potential of R&amp;D on alternates and upgrades to be carried out after the TD phase. This fits well with the emphasis on the 1 TeV upgrade and cost containment. </a:t>
            </a:r>
          </a:p>
          <a:p>
            <a:pPr>
              <a:buNone/>
            </a:pPr>
            <a:r>
              <a:rPr lang="en-US" sz="20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20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3) Develop a schedule for the next 12 months that leads to the start of the actual writing and editing of the TDR and allows the collection of key supporting documents.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02/02/2011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PM Report - AD &amp; I webex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 Upcoming GDE Plenary meetings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0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20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For the next two years we foresee that one of the two annual GDE plenary meetings will be a joint meeting with the CLIC Study and the other (e.g. this meeting, ALCPG11), will be for the GDE. </a:t>
            </a:r>
          </a:p>
          <a:p>
            <a:r>
              <a:rPr lang="en-US" sz="20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Because of this, we should emphasize ILC-specific aspects of linear collider design, especially superconducting RF technology, at the latter. – at the meetings which are NOT joint with the CLIC study </a:t>
            </a:r>
          </a:p>
          <a:p>
            <a:pPr>
              <a:buNone/>
            </a:pPr>
            <a:r>
              <a:rPr lang="en-US" sz="20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20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The next GDE plenary meeting, LCWS11, to be held jointly with the CLIC Study annual meeting, will be in late September 2011 in Granada, Spain.</a:t>
            </a:r>
          </a:p>
          <a:p>
            <a:endParaRPr lang="en-US" sz="4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02/02/2011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PM Report - AD &amp; I webex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US" sz="3200" dirty="0" smtClean="0"/>
              <a:t>Reassignment of Peter G. – </a:t>
            </a:r>
            <a:r>
              <a:rPr lang="en-US" sz="3200" i="1" u="sng" dirty="0" smtClean="0">
                <a:solidFill>
                  <a:srgbClr val="FF0000"/>
                </a:solidFill>
              </a:rPr>
              <a:t>adding to the challenge of </a:t>
            </a:r>
            <a:r>
              <a:rPr lang="en-US" sz="3200" i="1" u="sng" dirty="0" smtClean="0">
                <a:solidFill>
                  <a:srgbClr val="FF0000"/>
                </a:solidFill>
              </a:rPr>
              <a:t>Costing for the TDR </a:t>
            </a:r>
            <a:r>
              <a:rPr lang="en-US" sz="3200" dirty="0" smtClean="0"/>
              <a:t>–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000" dirty="0" smtClean="0"/>
              <a:t>Fermilab Today ‘Director’s Corner’, 18 Jan,  2011</a:t>
            </a:r>
          </a:p>
          <a:p>
            <a:pPr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Pier Oddone: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“Office </a:t>
            </a:r>
            <a:r>
              <a:rPr lang="en-US" sz="2000" dirty="0" smtClean="0">
                <a:solidFill>
                  <a:srgbClr val="FF0000"/>
                </a:solidFill>
              </a:rPr>
              <a:t>of Program and Project Support (OPPS). </a:t>
            </a:r>
            <a:r>
              <a:rPr lang="en-US" sz="2000" dirty="0" smtClean="0"/>
              <a:t>…. </a:t>
            </a:r>
            <a:r>
              <a:rPr lang="en-US" sz="2000" dirty="0" smtClean="0"/>
              <a:t>OPPS </a:t>
            </a:r>
            <a:r>
              <a:rPr lang="en-US" sz="2000" dirty="0" smtClean="0"/>
              <a:t>… </a:t>
            </a:r>
            <a:r>
              <a:rPr lang="en-US" sz="2000" dirty="0" smtClean="0"/>
              <a:t>strategic </a:t>
            </a:r>
            <a:r>
              <a:rPr lang="en-US" sz="2000" dirty="0" smtClean="0">
                <a:solidFill>
                  <a:srgbClr val="FF0000"/>
                </a:solidFill>
              </a:rPr>
              <a:t>planning</a:t>
            </a:r>
            <a:r>
              <a:rPr lang="en-US" sz="2000" dirty="0" smtClean="0"/>
              <a:t>, project and program </a:t>
            </a:r>
            <a:r>
              <a:rPr lang="en-US" sz="2000" dirty="0" smtClean="0">
                <a:solidFill>
                  <a:srgbClr val="FF0000"/>
                </a:solidFill>
              </a:rPr>
              <a:t>planning</a:t>
            </a:r>
            <a:r>
              <a:rPr lang="en-US" sz="2000" dirty="0" smtClean="0"/>
              <a:t> from </a:t>
            </a:r>
            <a:r>
              <a:rPr lang="en-US" sz="2000" dirty="0" smtClean="0"/>
              <a:t>…, </a:t>
            </a:r>
            <a:r>
              <a:rPr lang="en-US" sz="2000" dirty="0" smtClean="0"/>
              <a:t>human resources </a:t>
            </a:r>
            <a:r>
              <a:rPr lang="en-US" sz="2000" dirty="0" smtClean="0">
                <a:solidFill>
                  <a:srgbClr val="FF0000"/>
                </a:solidFill>
              </a:rPr>
              <a:t>planning</a:t>
            </a:r>
            <a:r>
              <a:rPr lang="en-US" sz="2000" dirty="0" smtClean="0"/>
              <a:t>, integration </a:t>
            </a:r>
            <a:r>
              <a:rPr lang="en-US" sz="2000" dirty="0" smtClean="0"/>
              <a:t>…development </a:t>
            </a:r>
            <a:r>
              <a:rPr lang="en-US" sz="2000" dirty="0" smtClean="0">
                <a:solidFill>
                  <a:srgbClr val="FF0000"/>
                </a:solidFill>
              </a:rPr>
              <a:t>plan</a:t>
            </a:r>
            <a:r>
              <a:rPr lang="en-US" sz="2000" dirty="0" smtClean="0"/>
              <a:t> with the strategic </a:t>
            </a:r>
            <a:r>
              <a:rPr lang="en-US" sz="2000" dirty="0" smtClean="0">
                <a:solidFill>
                  <a:srgbClr val="FF0000"/>
                </a:solidFill>
              </a:rPr>
              <a:t>plan</a:t>
            </a:r>
            <a:r>
              <a:rPr lang="en-US" sz="2000" dirty="0" smtClean="0"/>
              <a:t>, and </a:t>
            </a:r>
            <a:r>
              <a:rPr lang="en-US" sz="2000" dirty="0" smtClean="0"/>
              <a:t>… “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“We </a:t>
            </a:r>
            <a:r>
              <a:rPr lang="en-US" sz="2000" dirty="0" smtClean="0"/>
              <a:t>are very fortunate that </a:t>
            </a:r>
            <a:r>
              <a:rPr lang="en-US" sz="2000" dirty="0" smtClean="0">
                <a:solidFill>
                  <a:srgbClr val="FF0000"/>
                </a:solidFill>
              </a:rPr>
              <a:t>Peter Garbincius </a:t>
            </a:r>
            <a:r>
              <a:rPr lang="en-US" sz="2000" dirty="0" smtClean="0"/>
              <a:t>has agreed to </a:t>
            </a:r>
            <a:r>
              <a:rPr lang="en-US" sz="2000" dirty="0" smtClean="0">
                <a:solidFill>
                  <a:srgbClr val="FF0000"/>
                </a:solidFill>
              </a:rPr>
              <a:t>head the new </a:t>
            </a:r>
            <a:r>
              <a:rPr lang="en-US" sz="2000" smtClean="0">
                <a:solidFill>
                  <a:srgbClr val="FF0000"/>
                </a:solidFill>
              </a:rPr>
              <a:t>OPPS</a:t>
            </a:r>
            <a:r>
              <a:rPr lang="en-US" sz="2000" smtClean="0"/>
              <a:t>.”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Peter is to make this transition fairly quickly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02/02/2011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PM Report - AD &amp; I webex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rgbClr val="23346C"/>
                </a:solidFill>
                <a:latin typeface="+mj-lt"/>
                <a:ea typeface="+mj-ea"/>
                <a:cs typeface="+mj-cs"/>
              </a:rPr>
              <a:t>Costing for the TDR</a:t>
            </a:r>
            <a:r>
              <a:rPr lang="en-US" sz="3600" baseline="0" dirty="0" smtClean="0">
                <a:solidFill>
                  <a:srgbClr val="23346C"/>
                </a:solidFill>
                <a:latin typeface="+mj-lt"/>
                <a:ea typeface="+mj-ea"/>
                <a:cs typeface="+mj-cs"/>
              </a:rPr>
              <a:t>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Search</a:t>
            </a:r>
            <a:r>
              <a:rPr lang="en-US" baseline="0" dirty="0" smtClean="0"/>
              <a:t> for replacement ‘Americas’ cost engineer underway</a:t>
            </a:r>
          </a:p>
          <a:p>
            <a:r>
              <a:rPr lang="en-US" dirty="0" smtClean="0"/>
              <a:t>Tetsuo and Wilhelm: Asia and EU cost engineer</a:t>
            </a:r>
          </a:p>
          <a:p>
            <a:endParaRPr lang="en-US" dirty="0" smtClean="0"/>
          </a:p>
          <a:p>
            <a:r>
              <a:rPr lang="en-US" dirty="0" smtClean="0"/>
              <a:t>Peter</a:t>
            </a:r>
            <a:r>
              <a:rPr lang="en-US" baseline="0" dirty="0" smtClean="0"/>
              <a:t> will be accessible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02/02/2011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PM Report - AD &amp; I webex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Director's wisdom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(FALC meeting report)</a:t>
            </a:r>
          </a:p>
          <a:p>
            <a:r>
              <a:rPr lang="en-US" dirty="0" smtClean="0"/>
              <a:t>“An </a:t>
            </a:r>
            <a:r>
              <a:rPr lang="en-US" dirty="0" smtClean="0"/>
              <a:t>important item of discussion was establishing what should follow the ILC Global Design Effort when the Technical Design Report for the ILC is finished in 2012</a:t>
            </a:r>
            <a:r>
              <a:rPr lang="en-US" dirty="0" smtClean="0"/>
              <a:t>.”</a:t>
            </a:r>
          </a:p>
          <a:p>
            <a:r>
              <a:rPr lang="en-US" dirty="0" smtClean="0"/>
              <a:t>"</a:t>
            </a:r>
            <a:r>
              <a:rPr lang="en-US" dirty="0" smtClean="0"/>
              <a:t>It is likely that the case for the ILC will take longer to be established, </a:t>
            </a:r>
            <a:r>
              <a:rPr lang="en-US" dirty="0" smtClean="0">
                <a:solidFill>
                  <a:srgbClr val="FF0000"/>
                </a:solidFill>
              </a:rPr>
              <a:t>certainly if the case were in the affirmative</a:t>
            </a:r>
            <a:r>
              <a:rPr lang="en-US" dirty="0" smtClean="0"/>
              <a:t>."</a:t>
            </a:r>
          </a:p>
          <a:p>
            <a:pPr>
              <a:buNone/>
            </a:pPr>
            <a:r>
              <a:rPr lang="en-US" dirty="0" smtClean="0"/>
              <a:t> 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02/02/2011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PM Report - AD &amp; I webex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US" sz="3200" dirty="0" smtClean="0"/>
              <a:t>2010 Baseline Assessment: </a:t>
            </a:r>
            <a:br>
              <a:rPr lang="en-US" sz="3200" dirty="0" smtClean="0"/>
            </a:br>
            <a:r>
              <a:rPr lang="en-US" sz="3200" dirty="0" smtClean="0">
                <a:solidFill>
                  <a:srgbClr val="FF0000"/>
                </a:solidFill>
              </a:rPr>
              <a:t>wrap-up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and 4</a:t>
            </a:r>
            <a:r>
              <a:rPr lang="en-US" baseline="30000" dirty="0" smtClean="0"/>
              <a:t>th</a:t>
            </a:r>
            <a:r>
              <a:rPr lang="en-US" dirty="0" smtClean="0"/>
              <a:t> TLCC proposals submitted to Project </a:t>
            </a:r>
            <a:r>
              <a:rPr lang="en-US" dirty="0" smtClean="0"/>
              <a:t>Director Barish </a:t>
            </a:r>
            <a:r>
              <a:rPr lang="en-US" dirty="0" smtClean="0"/>
              <a:t>31 January, 2011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EDMS links:</a:t>
            </a:r>
          </a:p>
          <a:p>
            <a:r>
              <a:rPr lang="en-US" dirty="0" smtClean="0"/>
              <a:t>Reduced Parameter Set:</a:t>
            </a:r>
            <a:endParaRPr lang="en-US" sz="2000" u="sng" dirty="0" smtClean="0">
              <a:hlinkClick r:id="rId3"/>
            </a:endParaRPr>
          </a:p>
          <a:p>
            <a:pPr>
              <a:buNone/>
            </a:pPr>
            <a:r>
              <a:rPr lang="en-US" sz="2000" u="sng" dirty="0" smtClean="0">
                <a:hlinkClick r:id="rId3"/>
              </a:rPr>
              <a:t>http://ilc-edmsdirect.desy.de/ilc-edmsdirect/document.jsp?edmsid=*940545</a:t>
            </a:r>
            <a:endParaRPr lang="en-US" sz="2000" u="sng" dirty="0" smtClean="0"/>
          </a:p>
          <a:p>
            <a:r>
              <a:rPr lang="en-US" dirty="0" smtClean="0"/>
              <a:t>Relocation of the Positron Source:</a:t>
            </a:r>
          </a:p>
          <a:p>
            <a:pPr>
              <a:buNone/>
            </a:pPr>
            <a:r>
              <a:rPr lang="en-US" sz="2000" u="sng" dirty="0" smtClean="0">
                <a:hlinkClick r:id="rId4"/>
              </a:rPr>
              <a:t>http://ilc-edmsdirect.desy.de/ilc-edmsdirect/document.jsp?edmsid=*940575</a:t>
            </a:r>
            <a:endParaRPr lang="en-US" sz="2000" u="sng" dirty="0" smtClean="0"/>
          </a:p>
          <a:p>
            <a:pPr>
              <a:buNone/>
            </a:pPr>
            <a:endParaRPr lang="en-US" sz="2000" u="sng" dirty="0" smtClean="0"/>
          </a:p>
          <a:p>
            <a:pPr>
              <a:buNone/>
            </a:pPr>
            <a:r>
              <a:rPr lang="en-US" u="sng" dirty="0" smtClean="0"/>
              <a:t>Thanks to all !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02/02/2011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PM Report - AD &amp; I webex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US" sz="3200" dirty="0" smtClean="0"/>
              <a:t>TLCC Proposal – Reduced bunch number 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02/02/2011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PM Report - AD &amp; I webex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963" y="2397080"/>
            <a:ext cx="8737600" cy="332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post</a:t>
            </a:r>
            <a:r>
              <a:rPr lang="en-US" baseline="0" dirty="0" smtClean="0"/>
              <a:t> – BAW question: Does the KCS require an even number of klystrons?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US" sz="3200" dirty="0" smtClean="0"/>
              <a:t>TLCC Proposal – Reduced bunch number </a:t>
            </a:r>
            <a:r>
              <a:rPr lang="en-US" sz="3200" dirty="0" smtClean="0"/>
              <a:t>(2)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02/02/2011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PM Report - AD &amp; I webex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7325" y="2700553"/>
            <a:ext cx="8769350" cy="370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post-BAW</a:t>
            </a:r>
            <a:r>
              <a:rPr lang="en-US" baseline="0" dirty="0" smtClean="0"/>
              <a:t> checks &amp; changes: power, heat and </a:t>
            </a:r>
            <a:r>
              <a:rPr lang="en-US" baseline="0" dirty="0" err="1" smtClean="0"/>
              <a:t>cryo</a:t>
            </a:r>
            <a:r>
              <a:rPr lang="en-US" baseline="0" dirty="0" smtClean="0"/>
              <a:t> load definitions (updated presentations to be posted)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2010 Baseline</a:t>
            </a:r>
            <a:r>
              <a:rPr lang="en-US" baseline="0" dirty="0" smtClean="0"/>
              <a:t> Assessment: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Barry is expected to convene ‘Change Evaluation Panel’</a:t>
            </a:r>
          </a:p>
          <a:p>
            <a:r>
              <a:rPr lang="en-US" dirty="0" smtClean="0"/>
              <a:t>CEP should be ready for ALCPG11</a:t>
            </a:r>
          </a:p>
          <a:p>
            <a:r>
              <a:rPr lang="en-US" dirty="0" smtClean="0"/>
              <a:t>As with TLCC 1 and 2, should expect “with considerations”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02/02/2011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PM Report - AD &amp; I webex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Preparation for writing the TDR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Begins at </a:t>
            </a:r>
            <a:r>
              <a:rPr lang="en-US" sz="3200" u="sng" dirty="0" smtClean="0">
                <a:solidFill>
                  <a:srgbClr val="FF0000"/>
                </a:solidFill>
              </a:rPr>
              <a:t>ALCPG11</a:t>
            </a:r>
            <a:r>
              <a:rPr lang="en-US" dirty="0" smtClean="0"/>
              <a:t> Eugene, OR – </a:t>
            </a:r>
          </a:p>
          <a:p>
            <a:pPr lvl="1"/>
            <a:r>
              <a:rPr lang="en-US" dirty="0" smtClean="0"/>
              <a:t>19-23 March, Saturday - Wednesday</a:t>
            </a:r>
          </a:p>
          <a:p>
            <a:pPr lvl="1"/>
            <a:r>
              <a:rPr lang="en-US" dirty="0" smtClean="0"/>
              <a:t>(19 March 16:00-17:30 GDE Plenary)</a:t>
            </a:r>
          </a:p>
          <a:p>
            <a:r>
              <a:rPr lang="en-US" dirty="0" smtClean="0"/>
              <a:t>TDR Planning Goal for ALCPG11:</a:t>
            </a:r>
          </a:p>
          <a:p>
            <a:pPr lvl="1"/>
            <a:r>
              <a:rPr lang="en-US" sz="24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Documentation plan</a:t>
            </a:r>
          </a:p>
          <a:p>
            <a:pPr lvl="1"/>
            <a:r>
              <a:rPr lang="en-US" sz="24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Draft schedule for 2011 – 2012 including:</a:t>
            </a:r>
          </a:p>
          <a:p>
            <a:pPr marL="1314450" lvl="2" indent="-457200">
              <a:buFont typeface="+mj-lt"/>
              <a:buAutoNum type="arabicPeriod"/>
            </a:pPr>
            <a:r>
              <a:rPr lang="en-US" b="1" u="sng" dirty="0" smtClean="0">
                <a:solidFill>
                  <a:srgbClr val="FF0000"/>
                </a:solidFill>
              </a:rPr>
              <a:t>TDR Preparation Review Meetings</a:t>
            </a:r>
          </a:p>
          <a:p>
            <a:pPr marL="1314450" lvl="2" indent="-457200">
              <a:buFont typeface="+mj-lt"/>
              <a:buAutoNum type="arabicPeriod"/>
            </a:pPr>
            <a:r>
              <a:rPr lang="en-US" b="1" dirty="0" smtClean="0">
                <a:solidFill>
                  <a:srgbClr val="FF0000"/>
                </a:solidFill>
              </a:rPr>
              <a:t>Plenary Meetings (biannual GDE)</a:t>
            </a:r>
          </a:p>
          <a:p>
            <a:pPr lvl="1"/>
            <a:r>
              <a:rPr lang="en-US" b="1" dirty="0" smtClean="0"/>
              <a:t>Milestones and target dates</a:t>
            </a:r>
          </a:p>
          <a:p>
            <a:pPr lvl="1"/>
            <a:r>
              <a:rPr lang="en-US" b="1" dirty="0" smtClean="0"/>
              <a:t>to be done in parallel sessions</a:t>
            </a:r>
          </a:p>
          <a:p>
            <a:pPr lvl="1"/>
            <a:endParaRPr lang="en-US" sz="2400" b="1" dirty="0" smtClean="0">
              <a:solidFill>
                <a:srgbClr val="23346C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02/02/2011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PM Report - AD &amp; I webex</a:t>
            </a:r>
            <a:endParaRPr lang="en-US"/>
          </a:p>
        </p:txBody>
      </p:sp>
      <p:sp>
        <p:nvSpPr>
          <p:cNvPr id="8" name="Right Arrow 7"/>
          <p:cNvSpPr/>
          <p:nvPr/>
        </p:nvSpPr>
        <p:spPr bwMode="auto">
          <a:xfrm>
            <a:off x="7172960" y="4196080"/>
            <a:ext cx="782320" cy="38608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76200"/>
            <a:ext cx="7533640" cy="914400"/>
          </a:xfrm>
        </p:spPr>
        <p:txBody>
          <a:bodyPr/>
          <a:lstStyle/>
          <a:p>
            <a:r>
              <a:rPr lang="en-US" dirty="0" smtClean="0"/>
              <a:t> TDR Prep Review Meeting Goals: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85520"/>
            <a:ext cx="7772400" cy="4800600"/>
          </a:xfrm>
        </p:spPr>
        <p:txBody>
          <a:bodyPr/>
          <a:lstStyle/>
          <a:p>
            <a:pPr lvl="0"/>
            <a:r>
              <a:rPr lang="en-US" sz="20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Review the </a:t>
            </a:r>
            <a:r>
              <a:rPr lang="en-US" sz="2000" b="1" i="1" u="sng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TDP R &amp; D </a:t>
            </a:r>
            <a:r>
              <a:rPr lang="en-US" sz="20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and summarize progress and plans. </a:t>
            </a:r>
          </a:p>
          <a:p>
            <a:pPr lvl="0"/>
            <a:r>
              <a:rPr lang="en-US" sz="20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Review the </a:t>
            </a:r>
            <a:r>
              <a:rPr lang="en-US" sz="2000" i="1" u="sng" dirty="0" smtClean="0">
                <a:solidFill>
                  <a:srgbClr val="FF0000"/>
                </a:solidFill>
              </a:rPr>
              <a:t>system design</a:t>
            </a:r>
          </a:p>
          <a:p>
            <a:pPr lvl="1"/>
            <a: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including a </a:t>
            </a:r>
            <a:r>
              <a:rPr lang="en-US" sz="1600" b="1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change control  procedure </a:t>
            </a:r>
            <a: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so that key design changes can be discussed openly </a:t>
            </a:r>
          </a:p>
          <a:p>
            <a:pPr lvl="1"/>
            <a: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The updated baseline will be used for the TDR plan and cost estimate.</a:t>
            </a:r>
          </a:p>
          <a:p>
            <a:pPr lvl="0"/>
            <a:r>
              <a:rPr lang="en-US" sz="20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Review the </a:t>
            </a:r>
            <a:r>
              <a:rPr lang="en-US" sz="2000" i="1" u="sng" dirty="0" smtClean="0">
                <a:solidFill>
                  <a:srgbClr val="FF0000"/>
                </a:solidFill>
              </a:rPr>
              <a:t>system cost </a:t>
            </a:r>
          </a:p>
          <a:p>
            <a:pPr lvl="1"/>
            <a: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For SCRF and CFS, additional meetings, parallel sessions etc are also required.</a:t>
            </a:r>
          </a:p>
          <a:p>
            <a:pPr lvl="0"/>
            <a:r>
              <a:rPr lang="en-US" sz="20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Review </a:t>
            </a:r>
            <a:r>
              <a:rPr lang="en-US" sz="2000" i="1" u="sng" dirty="0" smtClean="0">
                <a:solidFill>
                  <a:srgbClr val="FF0000"/>
                </a:solidFill>
              </a:rPr>
              <a:t>system interface criteria</a:t>
            </a:r>
            <a:r>
              <a:rPr lang="en-US" sz="20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; </a:t>
            </a:r>
            <a:endParaRPr lang="en-US" sz="2000" dirty="0" smtClean="0"/>
          </a:p>
          <a:p>
            <a:pPr lvl="1"/>
            <a:r>
              <a:rPr lang="en-US" sz="1600" b="1" dirty="0" smtClean="0"/>
              <a:t>for example, requirements </a:t>
            </a:r>
            <a: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to CFS</a:t>
            </a:r>
          </a:p>
          <a:p>
            <a:r>
              <a:rPr lang="en-US" sz="2000" dirty="0" smtClean="0"/>
              <a:t>Review </a:t>
            </a:r>
            <a:r>
              <a:rPr lang="en-US" sz="2000" i="1" u="sng" dirty="0" smtClean="0">
                <a:solidFill>
                  <a:srgbClr val="FF0000"/>
                </a:solidFill>
              </a:rPr>
              <a:t>supporting documents </a:t>
            </a:r>
            <a:r>
              <a:rPr lang="en-US" sz="2000" dirty="0" smtClean="0"/>
              <a:t>for inclusion in the EDMS</a:t>
            </a:r>
            <a:endParaRPr lang="en-US" sz="2000" b="1" dirty="0" smtClean="0"/>
          </a:p>
          <a:p>
            <a:pPr lvl="1"/>
            <a:endParaRPr lang="en-US" sz="1600" b="1" dirty="0" smtClean="0">
              <a:solidFill>
                <a:srgbClr val="23346C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en-US" sz="20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Discuss TDR preparation plans. </a:t>
            </a:r>
          </a:p>
          <a:p>
            <a:pPr lvl="1"/>
            <a: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Upon the completion of the review, we should be able to publish a plan for producing that part of the TDR; resources, </a:t>
            </a:r>
            <a:r>
              <a:rPr lang="en-US" sz="1600" b="1" dirty="0" smtClean="0"/>
              <a:t>milestones, etc</a:t>
            </a:r>
            <a:endParaRPr lang="en-US" sz="1600" b="1" dirty="0" smtClean="0">
              <a:solidFill>
                <a:srgbClr val="23346C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en-US" sz="20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The review </a:t>
            </a:r>
            <a:r>
              <a:rPr lang="en-US" sz="20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to </a:t>
            </a:r>
            <a:r>
              <a:rPr lang="en-US" sz="20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be accessible </a:t>
            </a:r>
            <a:r>
              <a:rPr lang="en-US" sz="20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to the </a:t>
            </a:r>
            <a:r>
              <a:rPr lang="en-US" sz="20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community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02/02/2011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PM Report - AD &amp; I webex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e+ source / EDMS meeting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10 – 11 February, 2011 Daresbury, UK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review the e+ source layout work</a:t>
            </a:r>
          </a:p>
          <a:p>
            <a:pPr lvl="1"/>
            <a:r>
              <a:rPr lang="en-US" dirty="0" smtClean="0"/>
              <a:t>Norbert </a:t>
            </a:r>
            <a:r>
              <a:rPr lang="en-US" dirty="0" err="1" smtClean="0"/>
              <a:t>Collomb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begin organizing the design documentation into ILC-EDMS. 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e+ source will be an </a:t>
            </a:r>
            <a:r>
              <a:rPr lang="en-US" i="1" u="sng" dirty="0" smtClean="0">
                <a:solidFill>
                  <a:srgbClr val="FF0000"/>
                </a:solidFill>
              </a:rPr>
              <a:t>example node </a:t>
            </a:r>
            <a:r>
              <a:rPr lang="en-US" dirty="0" smtClean="0"/>
              <a:t>of the ILC-EDMS Document Breakdown Structure which will be presented at ALCPG11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02/02/2011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PM Report - AD &amp; I webex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e+ source / EDMS meeting (2)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8153400" cy="4800600"/>
          </a:xfrm>
        </p:spPr>
        <p:txBody>
          <a:bodyPr/>
          <a:lstStyle/>
          <a:p>
            <a:r>
              <a:rPr lang="en-US" sz="1800" dirty="0" smtClean="0"/>
              <a:t>Daresbury Meeting 11-10th Feb: an example </a:t>
            </a:r>
            <a:r>
              <a:rPr lang="en-US" sz="1800" u="sng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TDR Preparation Review Meeting</a:t>
            </a:r>
          </a:p>
          <a:p>
            <a:pPr>
              <a:buNone/>
            </a:pPr>
            <a:endParaRPr lang="en-US" sz="1800" b="1" dirty="0" smtClean="0">
              <a:solidFill>
                <a:srgbClr val="FF0000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en-US" sz="1800" b="1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Thursday 10th - System-wide review</a:t>
            </a:r>
          </a:p>
          <a:p>
            <a:r>
              <a:rPr lang="en-US" sz="18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review the layouts, parameters and </a:t>
            </a:r>
            <a:r>
              <a:rPr lang="en-US" sz="1800" dirty="0" smtClean="0"/>
              <a:t>existing source documentation </a:t>
            </a:r>
            <a:endParaRPr lang="en-US" sz="1800" b="1" dirty="0" smtClean="0">
              <a:solidFill>
                <a:srgbClr val="23346C"/>
              </a:solidFill>
              <a:latin typeface="+mn-lt"/>
              <a:ea typeface="+mn-ea"/>
              <a:cs typeface="+mn-cs"/>
            </a:endParaRPr>
          </a:p>
          <a:p>
            <a:r>
              <a:rPr lang="en-US" sz="18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review of CFS requirements and possibly costs (</a:t>
            </a:r>
            <a:r>
              <a:rPr lang="en-US" sz="1800" b="1" dirty="0" err="1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tbd</a:t>
            </a:r>
            <a:r>
              <a:rPr lang="en-US" sz="18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). </a:t>
            </a:r>
          </a:p>
          <a:p>
            <a:r>
              <a:rPr lang="en-US" sz="18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walk through the existing design documentation </a:t>
            </a:r>
          </a:p>
          <a:p>
            <a:pPr lvl="1"/>
            <a:r>
              <a:rPr lang="en-US" sz="18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reasonable and consistent</a:t>
            </a:r>
          </a:p>
          <a:p>
            <a:r>
              <a:rPr lang="en-US" sz="18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identify what's missing, and to make sure that the state of CAD models is well documented into ILC-EDMS.</a:t>
            </a:r>
            <a:br>
              <a:rPr lang="en-US" sz="18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</a:br>
            <a:endParaRPr lang="en-US" sz="1800" b="1" dirty="0" smtClean="0">
              <a:solidFill>
                <a:srgbClr val="23346C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en-US" sz="1800" b="1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Friday 11th - ILC-EDMS</a:t>
            </a:r>
          </a:p>
          <a:p>
            <a:r>
              <a:rPr lang="en-US" sz="18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consolidate design documents into a structure in ILC-EDMS</a:t>
            </a:r>
          </a:p>
          <a:p>
            <a:r>
              <a:rPr lang="en-US" sz="1800" dirty="0" smtClean="0"/>
              <a:t>s</a:t>
            </a:r>
            <a:r>
              <a:rPr lang="en-US" sz="18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tructure will be developed, keywords established and mandatory document list developed</a:t>
            </a:r>
            <a:br>
              <a:rPr lang="en-US" sz="18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</a:br>
            <a:r>
              <a:rPr lang="en-US" sz="14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14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</a:br>
            <a:r>
              <a:rPr lang="en-US" sz="11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11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</a:br>
            <a:endParaRPr lang="en-US" sz="11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02/02/2011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PM Report - AD &amp; I webex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1580</TotalTime>
  <Words>1106</Words>
  <Application>Microsoft Office PowerPoint</Application>
  <PresentationFormat>On-screen Show (4:3)</PresentationFormat>
  <Paragraphs>224</Paragraphs>
  <Slides>19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Default Theme</vt:lpstr>
      <vt:lpstr>AD &amp; I Meeting – 02 Feb, 2011</vt:lpstr>
      <vt:lpstr>2010 Baseline Assessment:  wrap-up</vt:lpstr>
      <vt:lpstr>TLCC Proposal – Reduced bunch number </vt:lpstr>
      <vt:lpstr>TLCC Proposal – Reduced bunch number (2)</vt:lpstr>
      <vt:lpstr>2010 Baseline Assessment:</vt:lpstr>
      <vt:lpstr>Preparation for writing the TDR</vt:lpstr>
      <vt:lpstr> TDR Prep Review Meeting Goals:</vt:lpstr>
      <vt:lpstr>e+ source / EDMS meeting </vt:lpstr>
      <vt:lpstr>e+ source / EDMS meeting (2)</vt:lpstr>
      <vt:lpstr>TDR Preparation Review Meeting Scheme</vt:lpstr>
      <vt:lpstr>Preparation Review Meetings</vt:lpstr>
      <vt:lpstr>Schedule constraints and concerns:</vt:lpstr>
      <vt:lpstr>Preparation Review Meetings</vt:lpstr>
      <vt:lpstr>Topics for System Design Review</vt:lpstr>
      <vt:lpstr>ALCPG11 WG Charge</vt:lpstr>
      <vt:lpstr> Upcoming GDE Plenary meetings</vt:lpstr>
      <vt:lpstr>Reassignment of Peter G. – adding to the challenge of Costing for the TDR – </vt:lpstr>
      <vt:lpstr>Costing for the TDR (2)</vt:lpstr>
      <vt:lpstr>Director's wisdom</vt:lpstr>
    </vt:vector>
  </TitlesOfParts>
  <Company>DESY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Ewan’s note #1</dc:title>
  <dc:creator>Nicholas Walker</dc:creator>
  <cp:lastModifiedBy>mcrec</cp:lastModifiedBy>
  <cp:revision>88</cp:revision>
  <dcterms:created xsi:type="dcterms:W3CDTF">2010-12-03T12:30:00Z</dcterms:created>
  <dcterms:modified xsi:type="dcterms:W3CDTF">2011-02-02T13:50:38Z</dcterms:modified>
</cp:coreProperties>
</file>