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6" r:id="rId6"/>
    <p:sldId id="267" r:id="rId7"/>
    <p:sldId id="260" r:id="rId8"/>
    <p:sldId id="268" r:id="rId9"/>
    <p:sldId id="269" r:id="rId10"/>
    <p:sldId id="261" r:id="rId11"/>
    <p:sldId id="270" r:id="rId12"/>
    <p:sldId id="271" r:id="rId13"/>
    <p:sldId id="272" r:id="rId14"/>
    <p:sldId id="273" r:id="rId15"/>
    <p:sldId id="262" r:id="rId16"/>
    <p:sldId id="274" r:id="rId17"/>
    <p:sldId id="275" r:id="rId18"/>
    <p:sldId id="276" r:id="rId19"/>
    <p:sldId id="277" r:id="rId20"/>
    <p:sldId id="278" r:id="rId21"/>
    <p:sldId id="263" r:id="rId22"/>
    <p:sldId id="279" r:id="rId23"/>
    <p:sldId id="258" r:id="rId24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65C8F-5212-4096-AFF0-4653554E04CD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9D87F-406E-43EE-A7FC-8BD92853A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9mA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/Q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studies at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FLASH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shift summary and time logs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Feb 4-8 2011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6213" y="2781300"/>
            <a:ext cx="503778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65700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304800" y="1179576"/>
            <a:ext cx="42672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2961132" y="2363724"/>
            <a:ext cx="2782824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962400" y="914400"/>
            <a:ext cx="3048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419600" y="4724400"/>
            <a:ext cx="4572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19600" y="4419600"/>
            <a:ext cx="4572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19600" y="5181600"/>
            <a:ext cx="4572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419600" y="4419600"/>
            <a:ext cx="4572000" cy="762000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24600" y="4267200"/>
            <a:ext cx="457200" cy="1066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4400" y="50387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Sunday 2/6 night </a:t>
            </a:r>
            <a:r>
              <a:rPr lang="en-US" dirty="0" smtClean="0">
                <a:solidFill>
                  <a:srgbClr val="0070C0"/>
                </a:solidFill>
              </a:rPr>
              <a:t>shift – highlights: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1.6mA beam, low gradient (200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beam loading tilts Q</a:t>
            </a:r>
            <a:r>
              <a:rPr lang="en-US" baseline="-25000" dirty="0" smtClean="0"/>
              <a:t>L</a:t>
            </a:r>
            <a:r>
              <a:rPr lang="en-US" dirty="0" smtClean="0"/>
              <a:t> correction (below 1%)</a:t>
            </a:r>
          </a:p>
          <a:p>
            <a:r>
              <a:rPr lang="en-US" dirty="0"/>
              <a:t> </a:t>
            </a:r>
            <a:r>
              <a:rPr lang="en-US" dirty="0" smtClean="0"/>
              <a:t> (several cavities at once, with beam on)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beam current scan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Q</a:t>
            </a:r>
            <a:r>
              <a:rPr lang="en-US" baseline="-25000" dirty="0" smtClean="0"/>
              <a:t>L</a:t>
            </a:r>
            <a:r>
              <a:rPr lang="en-US" dirty="0" smtClean="0"/>
              <a:t> scan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038600"/>
            <a:ext cx="1143000" cy="115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52400" y="52578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Ql config is for ACC7: </a:t>
            </a:r>
          </a:p>
          <a:p>
            <a:r>
              <a:rPr lang="pt-BR" sz="900" dirty="0" smtClean="0"/>
              <a:t> </a:t>
            </a:r>
          </a:p>
          <a:p>
            <a:r>
              <a:rPr lang="pt-BR" sz="900" dirty="0" smtClean="0"/>
              <a:t>cav1 : 2.8 e6</a:t>
            </a:r>
          </a:p>
          <a:p>
            <a:r>
              <a:rPr lang="pt-BR" sz="900" dirty="0" smtClean="0"/>
              <a:t>cav2 : 2.8 e6</a:t>
            </a:r>
          </a:p>
          <a:p>
            <a:r>
              <a:rPr lang="pt-BR" sz="900" dirty="0" smtClean="0"/>
              <a:t>cav3 : 2.8 e6</a:t>
            </a:r>
          </a:p>
          <a:p>
            <a:r>
              <a:rPr lang="pt-BR" sz="900" dirty="0" smtClean="0"/>
              <a:t>cav4 : 2.8 e6</a:t>
            </a:r>
          </a:p>
          <a:p>
            <a:r>
              <a:rPr lang="pt-BR" sz="900" dirty="0" smtClean="0"/>
              <a:t>cav5 : 2.5 e6</a:t>
            </a:r>
          </a:p>
          <a:p>
            <a:r>
              <a:rPr lang="pt-BR" sz="900" dirty="0" smtClean="0"/>
              <a:t>cav6 : 2.5 e6</a:t>
            </a:r>
          </a:p>
          <a:p>
            <a:r>
              <a:rPr lang="pt-BR" sz="900" dirty="0" smtClean="0"/>
              <a:t>cav7 : 3.1 e6</a:t>
            </a:r>
          </a:p>
          <a:p>
            <a:r>
              <a:rPr lang="pt-BR" sz="900" dirty="0" smtClean="0"/>
              <a:t>cav8 : 3.2 e6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Sunday Feb. 6 night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Initial conditions		23:44 – 23:54</a:t>
            </a:r>
          </a:p>
          <a:p>
            <a:r>
              <a:rPr lang="en-US" dirty="0" smtClean="0"/>
              <a:t>ACC6 QL adjustments</a:t>
            </a:r>
          </a:p>
          <a:p>
            <a:pPr lvl="1"/>
            <a:r>
              <a:rPr lang="en-US" dirty="0" smtClean="0"/>
              <a:t>ACC6-cav5: QL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5.5e6</a:t>
            </a:r>
          </a:p>
          <a:p>
            <a:pPr lvl="1"/>
            <a:r>
              <a:rPr lang="en-US" dirty="0" smtClean="0"/>
              <a:t>ACC6-cav6: QL </a:t>
            </a:r>
            <a:r>
              <a:rPr lang="en-US" dirty="0" smtClean="0">
                <a:sym typeface="Wingdings" pitchFamily="2" charset="2"/>
              </a:rPr>
              <a:t> 5.5e6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ACC6-cav1: QL  3e6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ACC6-cav2: QL  3e6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ACC6-cav3: QL  2.9e6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ACC6-cav8: QL  3.4e6		</a:t>
            </a:r>
          </a:p>
          <a:p>
            <a:r>
              <a:rPr lang="en-US" dirty="0" smtClean="0"/>
              <a:t>Beam OFF			1:04 am</a:t>
            </a:r>
          </a:p>
          <a:p>
            <a:r>
              <a:rPr lang="en-US" dirty="0" smtClean="0"/>
              <a:t>Beam ON/OFF			1:26 – 1:27 am</a:t>
            </a:r>
          </a:p>
          <a:p>
            <a:r>
              <a:rPr lang="en-US" dirty="0" smtClean="0"/>
              <a:t>ACC7 QL adjustments</a:t>
            </a:r>
          </a:p>
          <a:p>
            <a:pPr lvl="1"/>
            <a:r>
              <a:rPr lang="en-US" dirty="0" smtClean="0"/>
              <a:t>ACC7-cav1: QL </a:t>
            </a:r>
            <a:r>
              <a:rPr lang="en-US" dirty="0" smtClean="0">
                <a:sym typeface="Wingdings" pitchFamily="2" charset="2"/>
              </a:rPr>
              <a:t> 2.8e6</a:t>
            </a:r>
          </a:p>
          <a:p>
            <a:pPr lvl="1"/>
            <a:r>
              <a:rPr lang="en-US" dirty="0" smtClean="0"/>
              <a:t>ACC7-cav2: QL </a:t>
            </a:r>
            <a:r>
              <a:rPr lang="en-US" dirty="0" smtClean="0">
                <a:sym typeface="Wingdings" pitchFamily="2" charset="2"/>
              </a:rPr>
              <a:t> 2.8e6</a:t>
            </a:r>
          </a:p>
          <a:p>
            <a:pPr lvl="1"/>
            <a:r>
              <a:rPr lang="en-US" dirty="0" smtClean="0"/>
              <a:t>ACC7-cav4: QL </a:t>
            </a:r>
            <a:r>
              <a:rPr lang="en-US" dirty="0" smtClean="0">
                <a:sym typeface="Wingdings" pitchFamily="2" charset="2"/>
              </a:rPr>
              <a:t> 2.8e6</a:t>
            </a:r>
          </a:p>
          <a:p>
            <a:pPr lvl="1"/>
            <a:r>
              <a:rPr lang="en-US" dirty="0" smtClean="0"/>
              <a:t>ACC7-cav5: QL </a:t>
            </a:r>
            <a:r>
              <a:rPr lang="en-US" dirty="0" smtClean="0">
                <a:sym typeface="Wingdings" pitchFamily="2" charset="2"/>
              </a:rPr>
              <a:t> 2.5e6</a:t>
            </a:r>
          </a:p>
          <a:p>
            <a:pPr lvl="1"/>
            <a:r>
              <a:rPr lang="en-US" dirty="0" smtClean="0"/>
              <a:t>ACC7-cav6: QL </a:t>
            </a:r>
            <a:r>
              <a:rPr lang="en-US" dirty="0" smtClean="0">
                <a:sym typeface="Wingdings" pitchFamily="2" charset="2"/>
              </a:rPr>
              <a:t> 2.5e6</a:t>
            </a:r>
          </a:p>
          <a:p>
            <a:r>
              <a:rPr lang="en-US" dirty="0" smtClean="0">
                <a:sym typeface="Wingdings" pitchFamily="2" charset="2"/>
              </a:rPr>
              <a:t>Beam ON/OFF			2:00 -2:02 am</a:t>
            </a:r>
          </a:p>
          <a:p>
            <a:r>
              <a:rPr lang="en-US" dirty="0" smtClean="0">
                <a:sym typeface="Wingdings" pitchFamily="2" charset="2"/>
              </a:rPr>
              <a:t>ACC7-cav3: QL  2.8e6		2:25 am</a:t>
            </a:r>
          </a:p>
          <a:p>
            <a:r>
              <a:rPr lang="en-US" dirty="0" smtClean="0">
                <a:sym typeface="Wingdings" pitchFamily="2" charset="2"/>
              </a:rPr>
              <a:t>ACC7-cav8: QL  3.2e6		2:51 </a:t>
            </a:r>
            <a:r>
              <a:rPr lang="en-US" dirty="0" smtClean="0">
                <a:sym typeface="Wingdings" pitchFamily="2" charset="2"/>
              </a:rPr>
              <a:t>am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Sunday Feb. 6 night shift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Beam scan times</a:t>
            </a:r>
          </a:p>
          <a:p>
            <a:pPr lvl="1"/>
            <a:r>
              <a:rPr lang="en-US" dirty="0" smtClean="0"/>
              <a:t>3:03 am		1.6nC</a:t>
            </a:r>
          </a:p>
          <a:p>
            <a:pPr lvl="1"/>
            <a:r>
              <a:rPr lang="en-US" dirty="0" smtClean="0"/>
              <a:t>3:04 am		1.5nC</a:t>
            </a:r>
          </a:p>
          <a:p>
            <a:pPr lvl="1"/>
            <a:r>
              <a:rPr lang="en-US" dirty="0" smtClean="0"/>
              <a:t>3:06 am		1.4nC</a:t>
            </a:r>
          </a:p>
          <a:p>
            <a:pPr lvl="1"/>
            <a:r>
              <a:rPr lang="en-US" dirty="0" smtClean="0"/>
              <a:t>3:07:11 am	1.3nC</a:t>
            </a:r>
          </a:p>
          <a:p>
            <a:pPr lvl="1"/>
            <a:r>
              <a:rPr lang="en-US" dirty="0" smtClean="0"/>
              <a:t>3:07:49 am	1.2nC</a:t>
            </a:r>
          </a:p>
          <a:p>
            <a:pPr lvl="1"/>
            <a:r>
              <a:rPr lang="en-US" dirty="0" smtClean="0"/>
              <a:t>3:09:11 am	1.1nC</a:t>
            </a:r>
          </a:p>
          <a:p>
            <a:pPr lvl="1"/>
            <a:r>
              <a:rPr lang="en-US" dirty="0" smtClean="0"/>
              <a:t>3:10:43 am	1.0nC</a:t>
            </a:r>
          </a:p>
          <a:p>
            <a:pPr lvl="1"/>
            <a:r>
              <a:rPr lang="en-US" dirty="0" smtClean="0"/>
              <a:t>3:11:49 am	0.9nC</a:t>
            </a:r>
          </a:p>
          <a:p>
            <a:pPr lvl="1"/>
            <a:r>
              <a:rPr lang="en-US" dirty="0" smtClean="0"/>
              <a:t>3:13:13 am	0.8nC</a:t>
            </a:r>
          </a:p>
          <a:p>
            <a:pPr lvl="1"/>
            <a:r>
              <a:rPr lang="en-US" dirty="0" smtClean="0"/>
              <a:t>3:14:32 am	0.7nC</a:t>
            </a:r>
          </a:p>
          <a:p>
            <a:pPr lvl="1"/>
            <a:r>
              <a:rPr lang="en-US" dirty="0" smtClean="0"/>
              <a:t>3:15:32 am	0.6nC</a:t>
            </a:r>
          </a:p>
          <a:p>
            <a:pPr lvl="1"/>
            <a:r>
              <a:rPr lang="en-US" dirty="0" smtClean="0"/>
              <a:t>3:19:57 am	0nC</a:t>
            </a:r>
          </a:p>
          <a:p>
            <a:pPr lvl="1"/>
            <a:r>
              <a:rPr lang="en-US" dirty="0" smtClean="0"/>
              <a:t>3:20:56 am	1.6nC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Sunday Feb. 6 night shift (cont’d)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286000"/>
          <a:ext cx="73152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ACC7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2.8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3.5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2.8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3.5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Cav3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2.8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3.5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2.8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3.5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Cav5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2.5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2.3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1.9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2.7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3.2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2.5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2.3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1.9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2.7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3.2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Cav7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2.7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2.5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3.3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3.5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3.8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Cav8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2.8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2.6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3.9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3:20:56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3:54:40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4:05:21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4:13:25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4:35:45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4:43:22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5:01:59</a:t>
                      </a:r>
                      <a:endParaRPr lang="en-US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QL scan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Monday Feb. 7 night shift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4000" y="3048000"/>
            <a:ext cx="459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20182" cy="207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0"/>
            <a:ext cx="460620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0"/>
            <a:ext cx="2971800" cy="221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600" y="2046982"/>
            <a:ext cx="9144000" cy="107721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Monday 2/7 night </a:t>
            </a:r>
            <a:r>
              <a:rPr lang="en-US" sz="1600" dirty="0" smtClean="0">
                <a:solidFill>
                  <a:srgbClr val="0070C0"/>
                </a:solidFill>
              </a:rPr>
              <a:t>shift – highlights:</a:t>
            </a:r>
            <a:endParaRPr lang="en-US" sz="16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3.0mA beam, 200 </a:t>
            </a:r>
            <a:r>
              <a:rPr lang="en-US" sz="1600" dirty="0" err="1" smtClean="0"/>
              <a:t>MeV</a:t>
            </a:r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Q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 adjusted for gradient flat at 3mA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scan from 0.9 to 4.5 mA</a:t>
            </a:r>
          </a:p>
          <a:p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4.5mA beam, 300 </a:t>
            </a:r>
            <a:r>
              <a:rPr lang="en-US" sz="1600" dirty="0" err="1" smtClean="0"/>
              <a:t>MeV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QL adjusted for gradient flat at 4.5 mA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current scan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Feb. 7 night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Initial conditions, 1nC, 3MHz		23:10</a:t>
            </a:r>
          </a:p>
          <a:p>
            <a:r>
              <a:rPr lang="en-US" dirty="0" smtClean="0"/>
              <a:t>Initial tilts			23:19:36</a:t>
            </a:r>
          </a:p>
          <a:p>
            <a:r>
              <a:rPr lang="en-US" dirty="0" smtClean="0"/>
              <a:t>ACC6 QL adjustments</a:t>
            </a:r>
          </a:p>
          <a:p>
            <a:pPr lvl="1"/>
            <a:r>
              <a:rPr lang="en-US" dirty="0" smtClean="0"/>
              <a:t>Cav1: QL </a:t>
            </a:r>
            <a:r>
              <a:rPr lang="en-US" dirty="0" smtClean="0">
                <a:sym typeface="Wingdings" pitchFamily="2" charset="2"/>
              </a:rPr>
              <a:t> 2.2e6</a:t>
            </a:r>
          </a:p>
          <a:p>
            <a:pPr lvl="1"/>
            <a:r>
              <a:rPr lang="en-US" dirty="0" smtClean="0"/>
              <a:t>Cav2: QL </a:t>
            </a:r>
            <a:r>
              <a:rPr lang="en-US" dirty="0" smtClean="0">
                <a:sym typeface="Wingdings" pitchFamily="2" charset="2"/>
              </a:rPr>
              <a:t> 2.2e6</a:t>
            </a:r>
            <a:endParaRPr lang="en-US" dirty="0" smtClean="0"/>
          </a:p>
          <a:p>
            <a:pPr lvl="1"/>
            <a:r>
              <a:rPr lang="en-US" dirty="0" smtClean="0"/>
              <a:t>Cav3: QL </a:t>
            </a:r>
            <a:r>
              <a:rPr lang="en-US" dirty="0" smtClean="0">
                <a:sym typeface="Wingdings" pitchFamily="2" charset="2"/>
              </a:rPr>
              <a:t> 2.4e6</a:t>
            </a:r>
            <a:endParaRPr lang="en-US" dirty="0" smtClean="0"/>
          </a:p>
          <a:p>
            <a:pPr lvl="1"/>
            <a:r>
              <a:rPr lang="en-US" dirty="0" smtClean="0"/>
              <a:t>Cav4: QL </a:t>
            </a:r>
            <a:r>
              <a:rPr lang="en-US" dirty="0" smtClean="0">
                <a:sym typeface="Wingdings" pitchFamily="2" charset="2"/>
              </a:rPr>
              <a:t> 2.4e6</a:t>
            </a:r>
            <a:endParaRPr lang="en-US" dirty="0" smtClean="0"/>
          </a:p>
          <a:p>
            <a:pPr lvl="1"/>
            <a:r>
              <a:rPr lang="en-US" dirty="0" smtClean="0"/>
              <a:t>Cav5: QL </a:t>
            </a:r>
            <a:r>
              <a:rPr lang="en-US" dirty="0" smtClean="0">
                <a:sym typeface="Wingdings" pitchFamily="2" charset="2"/>
              </a:rPr>
              <a:t> 4.1</a:t>
            </a:r>
            <a:endParaRPr lang="en-US" dirty="0" smtClean="0"/>
          </a:p>
          <a:p>
            <a:pPr lvl="1"/>
            <a:r>
              <a:rPr lang="en-US" dirty="0" smtClean="0"/>
              <a:t>Cav6: QL </a:t>
            </a:r>
            <a:r>
              <a:rPr lang="en-US" dirty="0" smtClean="0">
                <a:sym typeface="Wingdings" pitchFamily="2" charset="2"/>
              </a:rPr>
              <a:t> 4.0</a:t>
            </a:r>
            <a:endParaRPr lang="en-US" dirty="0" smtClean="0"/>
          </a:p>
          <a:p>
            <a:pPr lvl="1"/>
            <a:r>
              <a:rPr lang="en-US" dirty="0" smtClean="0"/>
              <a:t>Cav7: QL </a:t>
            </a:r>
            <a:r>
              <a:rPr lang="en-US" dirty="0" smtClean="0">
                <a:sym typeface="Wingdings" pitchFamily="2" charset="2"/>
              </a:rPr>
              <a:t> 3.5e6</a:t>
            </a:r>
            <a:endParaRPr lang="en-US" dirty="0" smtClean="0"/>
          </a:p>
          <a:p>
            <a:pPr lvl="1"/>
            <a:r>
              <a:rPr lang="en-US" dirty="0" smtClean="0"/>
              <a:t>Cav8: QL </a:t>
            </a:r>
            <a:r>
              <a:rPr lang="en-US" dirty="0" smtClean="0">
                <a:sym typeface="Wingdings" pitchFamily="2" charset="2"/>
              </a:rPr>
              <a:t> 4.0e6		</a:t>
            </a:r>
          </a:p>
          <a:p>
            <a:r>
              <a:rPr lang="en-US" dirty="0" smtClean="0">
                <a:sym typeface="Wingdings" pitchFamily="2" charset="2"/>
              </a:rPr>
              <a:t>End of ACC6 QL adjustments		0:52 am	</a:t>
            </a:r>
          </a:p>
          <a:p>
            <a:r>
              <a:rPr lang="en-US" dirty="0" smtClean="0">
                <a:sym typeface="Wingdings" pitchFamily="2" charset="2"/>
              </a:rPr>
              <a:t>ACC7 QL adjustments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Cav1: QL  2.2e6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Cav2: QL  2.2e6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Cav3: QL  2.2e6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Cav4: QL  2.0e6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Cav5: QL  1.9e6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Cav6: QL  1.9e6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Cav7: QL  2.7e6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Cav8: QL  2.7e6</a:t>
            </a:r>
          </a:p>
          <a:p>
            <a:r>
              <a:rPr lang="en-US" dirty="0" smtClean="0">
                <a:sym typeface="Wingdings" pitchFamily="2" charset="2"/>
              </a:rPr>
              <a:t>End of ACC7 QL adjustments		1:08 am</a:t>
            </a:r>
          </a:p>
          <a:p>
            <a:r>
              <a:rPr lang="en-US" dirty="0" smtClean="0">
                <a:sym typeface="Wingdings" pitchFamily="2" charset="2"/>
              </a:rPr>
              <a:t>Tuning ACC7			1:33 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Feb. 7 night shift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Beam current scan</a:t>
            </a:r>
          </a:p>
          <a:p>
            <a:pPr lvl="1"/>
            <a:r>
              <a:rPr lang="en-US" dirty="0" smtClean="0"/>
              <a:t>Reference	1:34:23 am</a:t>
            </a:r>
          </a:p>
          <a:p>
            <a:pPr lvl="1"/>
            <a:r>
              <a:rPr lang="en-US" dirty="0" smtClean="0"/>
              <a:t>0.6nC		1:37:28 am</a:t>
            </a:r>
          </a:p>
          <a:p>
            <a:pPr lvl="1"/>
            <a:r>
              <a:rPr lang="en-US" dirty="0" smtClean="0"/>
              <a:t>0.7nC		1:38:09 am</a:t>
            </a:r>
          </a:p>
          <a:p>
            <a:pPr lvl="1"/>
            <a:r>
              <a:rPr lang="en-US" dirty="0" smtClean="0"/>
              <a:t>0.8nC		1:38:30 am</a:t>
            </a:r>
          </a:p>
          <a:p>
            <a:pPr lvl="1"/>
            <a:r>
              <a:rPr lang="en-US" dirty="0" smtClean="0"/>
              <a:t>0.9nC		1:38:56 am</a:t>
            </a:r>
          </a:p>
          <a:p>
            <a:pPr lvl="1"/>
            <a:r>
              <a:rPr lang="en-US" dirty="0" smtClean="0"/>
              <a:t>1.0nC		1:39:20 am</a:t>
            </a:r>
          </a:p>
          <a:p>
            <a:pPr lvl="1"/>
            <a:r>
              <a:rPr lang="en-US" dirty="0" smtClean="0"/>
              <a:t>1.1nC		1:39:46 am</a:t>
            </a:r>
          </a:p>
          <a:p>
            <a:pPr lvl="1"/>
            <a:r>
              <a:rPr lang="en-US" dirty="0" smtClean="0"/>
              <a:t>1.2nC		1:40:39 am</a:t>
            </a:r>
          </a:p>
          <a:p>
            <a:pPr lvl="1"/>
            <a:r>
              <a:rPr lang="en-US" dirty="0" smtClean="0"/>
              <a:t>1.3nC		1:41:31 am</a:t>
            </a:r>
          </a:p>
          <a:p>
            <a:pPr lvl="1"/>
            <a:r>
              <a:rPr lang="en-US" dirty="0" smtClean="0"/>
              <a:t>1.4nC		1:42:12 am</a:t>
            </a:r>
          </a:p>
          <a:p>
            <a:pPr lvl="1"/>
            <a:r>
              <a:rPr lang="en-US" dirty="0" smtClean="0"/>
              <a:t>1.5nC		1:42:59 am</a:t>
            </a:r>
          </a:p>
          <a:p>
            <a:pPr lvl="1"/>
            <a:r>
              <a:rPr lang="en-US" dirty="0" smtClean="0"/>
              <a:t>0nC		1:43:44 am</a:t>
            </a:r>
          </a:p>
          <a:p>
            <a:r>
              <a:rPr lang="en-US" dirty="0" smtClean="0"/>
              <a:t>Beam ON (drift / stability analysis)	start 2:07 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Feb. 7 night shift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Increased energy to 300 </a:t>
            </a:r>
            <a:r>
              <a:rPr lang="en-US" dirty="0" err="1" smtClean="0"/>
              <a:t>MeV</a:t>
            </a:r>
            <a:r>
              <a:rPr lang="en-US" dirty="0" smtClean="0"/>
              <a:t> (</a:t>
            </a:r>
            <a:r>
              <a:rPr lang="en-US" dirty="0" err="1" smtClean="0"/>
              <a:t>Vsum</a:t>
            </a:r>
            <a:r>
              <a:rPr lang="en-US" dirty="0" smtClean="0"/>
              <a:t> ~ 18.75 MV/m), 4.5 mA</a:t>
            </a:r>
          </a:p>
          <a:p>
            <a:r>
              <a:rPr lang="en-US" dirty="0" smtClean="0"/>
              <a:t>ACC6 QL adjustments</a:t>
            </a:r>
          </a:p>
          <a:p>
            <a:pPr lvl="1"/>
            <a:r>
              <a:rPr lang="en-US" dirty="0" smtClean="0"/>
              <a:t>Cav1: QL predicted (2.5e6)	implemented (2.4e6)</a:t>
            </a:r>
          </a:p>
          <a:p>
            <a:pPr lvl="1"/>
            <a:r>
              <a:rPr lang="en-US" dirty="0" smtClean="0"/>
              <a:t>Cav2: QL predicted (2.5e6)	implemented (2.4e6)</a:t>
            </a:r>
          </a:p>
          <a:p>
            <a:pPr lvl="1"/>
            <a:r>
              <a:rPr lang="en-US" dirty="0" smtClean="0"/>
              <a:t>Cav3: QL predicted (2.5e6)	implemented (2.4e6)</a:t>
            </a:r>
          </a:p>
          <a:p>
            <a:pPr lvl="1"/>
            <a:r>
              <a:rPr lang="en-US" dirty="0" smtClean="0"/>
              <a:t>Cav4: QL predicted (2.6e6)	implemented (2.4e6)</a:t>
            </a:r>
          </a:p>
          <a:p>
            <a:pPr lvl="1"/>
            <a:r>
              <a:rPr lang="en-US" dirty="0" smtClean="0"/>
              <a:t>Cav5: QL predicted (4.0e6)	implemented (4.3e6)</a:t>
            </a:r>
          </a:p>
          <a:p>
            <a:pPr lvl="1"/>
            <a:r>
              <a:rPr lang="en-US" dirty="0" smtClean="0"/>
              <a:t>Cav6: QL predicted (4.0e6)	implemented (4.4e6)</a:t>
            </a:r>
          </a:p>
          <a:p>
            <a:pPr lvl="1"/>
            <a:r>
              <a:rPr lang="en-US" dirty="0" smtClean="0"/>
              <a:t>Cav7: QL predicted (3.7e6)	implemented (2.85e6)</a:t>
            </a:r>
          </a:p>
          <a:p>
            <a:pPr lvl="1"/>
            <a:r>
              <a:rPr lang="en-US" dirty="0" smtClean="0"/>
              <a:t>Cav8: QL predicted (3.7e6)	implemented (2.86e6)</a:t>
            </a:r>
          </a:p>
          <a:p>
            <a:r>
              <a:rPr lang="en-US" dirty="0" smtClean="0"/>
              <a:t>ACC7 QL adjustments</a:t>
            </a:r>
          </a:p>
          <a:p>
            <a:pPr lvl="1"/>
            <a:r>
              <a:rPr lang="en-US" dirty="0" smtClean="0"/>
              <a:t>Cav1:QL predicted (2.6e6)	implemented (2.4e6)</a:t>
            </a:r>
          </a:p>
          <a:p>
            <a:pPr lvl="1"/>
            <a:r>
              <a:rPr lang="en-US" dirty="0" smtClean="0"/>
              <a:t>Cav2:QL predicted (2.6e6)	implemented (2.4e6)</a:t>
            </a:r>
          </a:p>
          <a:p>
            <a:pPr lvl="1"/>
            <a:r>
              <a:rPr lang="en-US" dirty="0" smtClean="0"/>
              <a:t>Cav3:QL predicted (2.5e6)	implemented (2.4e6)</a:t>
            </a:r>
          </a:p>
          <a:p>
            <a:pPr lvl="1"/>
            <a:r>
              <a:rPr lang="en-US" dirty="0" smtClean="0"/>
              <a:t>Cav4:QL predicted (2.4e6)	implemented (2.4e6)</a:t>
            </a:r>
          </a:p>
          <a:p>
            <a:pPr lvl="1"/>
            <a:r>
              <a:rPr lang="en-US" dirty="0" smtClean="0"/>
              <a:t>Cav5:QL predicted (2.1e6)	implemented (2.1e6)</a:t>
            </a:r>
          </a:p>
          <a:p>
            <a:pPr lvl="1"/>
            <a:r>
              <a:rPr lang="en-US" dirty="0" smtClean="0"/>
              <a:t>Cav6:QL predicted (2.2e6)	implemented (2.2e6)</a:t>
            </a:r>
          </a:p>
          <a:p>
            <a:pPr lvl="1"/>
            <a:r>
              <a:rPr lang="en-US" dirty="0" smtClean="0"/>
              <a:t>Cav7:QL predicted (3.5e6)	implemented (2.8e6)</a:t>
            </a:r>
          </a:p>
          <a:p>
            <a:pPr lvl="1"/>
            <a:r>
              <a:rPr lang="en-US" dirty="0" smtClean="0"/>
              <a:t>Cav8:QL predicted (3.8e6)	implemented (2.9e6)</a:t>
            </a:r>
          </a:p>
          <a:p>
            <a:r>
              <a:rPr lang="en-US" dirty="0" smtClean="0"/>
              <a:t>ACC6/7 adjusted 		4:17 am</a:t>
            </a:r>
          </a:p>
          <a:p>
            <a:r>
              <a:rPr lang="en-US" dirty="0" smtClean="0"/>
              <a:t>ACC4/5 corrected		4:22 am</a:t>
            </a:r>
          </a:p>
          <a:p>
            <a:r>
              <a:rPr lang="en-US" dirty="0" smtClean="0"/>
              <a:t>Beam 3mA		4:51 am</a:t>
            </a:r>
          </a:p>
          <a:p>
            <a:r>
              <a:rPr lang="en-US" dirty="0" smtClean="0"/>
              <a:t>Beam 4.5 mA		4:57 am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Feb. 7 night shift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Beam current scan 4.5mA, 300 </a:t>
            </a:r>
            <a:r>
              <a:rPr lang="en-US" dirty="0" err="1" smtClean="0"/>
              <a:t>MeV</a:t>
            </a:r>
            <a:endParaRPr lang="en-US" dirty="0" smtClean="0"/>
          </a:p>
          <a:p>
            <a:pPr lvl="1"/>
            <a:r>
              <a:rPr lang="en-US" dirty="0" smtClean="0"/>
              <a:t>1.5nC		5:46:14 am</a:t>
            </a:r>
          </a:p>
          <a:p>
            <a:pPr lvl="1"/>
            <a:r>
              <a:rPr lang="en-US" dirty="0" smtClean="0"/>
              <a:t>1.4nC		5:47:00 am</a:t>
            </a:r>
          </a:p>
          <a:p>
            <a:pPr lvl="1"/>
            <a:r>
              <a:rPr lang="en-US" dirty="0" smtClean="0"/>
              <a:t>1.3nC		5:47:20 am</a:t>
            </a:r>
          </a:p>
          <a:p>
            <a:pPr lvl="1"/>
            <a:r>
              <a:rPr lang="en-US" dirty="0" smtClean="0"/>
              <a:t>1.2nC		5:47:46 am</a:t>
            </a:r>
          </a:p>
          <a:p>
            <a:pPr lvl="1"/>
            <a:r>
              <a:rPr lang="en-US" dirty="0" smtClean="0"/>
              <a:t>1.1nC		5:48:06 am</a:t>
            </a:r>
          </a:p>
          <a:p>
            <a:pPr lvl="1"/>
            <a:r>
              <a:rPr lang="en-US" dirty="0" smtClean="0"/>
              <a:t>1.0nC		5:48:27 am</a:t>
            </a:r>
          </a:p>
          <a:p>
            <a:pPr lvl="1"/>
            <a:r>
              <a:rPr lang="en-US" dirty="0" smtClean="0"/>
              <a:t>0.9nC		5:48:52 am</a:t>
            </a:r>
          </a:p>
          <a:p>
            <a:pPr lvl="1"/>
            <a:r>
              <a:rPr lang="en-US" dirty="0" smtClean="0"/>
              <a:t>0.8nC		5:49:26 am</a:t>
            </a:r>
          </a:p>
          <a:p>
            <a:pPr lvl="1"/>
            <a:r>
              <a:rPr lang="en-US" dirty="0" smtClean="0"/>
              <a:t>0.7nC		5:49:58 am</a:t>
            </a:r>
          </a:p>
          <a:p>
            <a:pPr lvl="1"/>
            <a:r>
              <a:rPr lang="en-US" dirty="0" smtClean="0"/>
              <a:t>0.6nC		5:50:13 am</a:t>
            </a:r>
          </a:p>
          <a:p>
            <a:pPr lvl="1"/>
            <a:r>
              <a:rPr lang="en-US" dirty="0" smtClean="0"/>
              <a:t>0.5nC		5:50:51 am</a:t>
            </a:r>
          </a:p>
          <a:p>
            <a:pPr lvl="1"/>
            <a:r>
              <a:rPr lang="en-US" dirty="0" smtClean="0"/>
              <a:t>0nC		5:51:36 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LLRF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shifts : overall view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Friday 2/4 night shift: </a:t>
            </a:r>
          </a:p>
          <a:p>
            <a:pPr lvl="1"/>
            <a:r>
              <a:rPr lang="en-US" dirty="0" smtClean="0"/>
              <a:t>no beam</a:t>
            </a:r>
          </a:p>
          <a:p>
            <a:pPr lvl="1"/>
            <a:r>
              <a:rPr lang="en-US" dirty="0" smtClean="0"/>
              <a:t>ACC6/7 vector sum calibration 100 bunches, 1 MHz, 1.6 </a:t>
            </a:r>
            <a:r>
              <a:rPr lang="en-US" dirty="0" err="1" smtClean="0"/>
              <a:t>nC</a:t>
            </a:r>
            <a:endParaRPr lang="en-US" dirty="0" smtClean="0"/>
          </a:p>
          <a:p>
            <a:pPr lvl="1"/>
            <a:r>
              <a:rPr lang="en-US" dirty="0" smtClean="0"/>
              <a:t>QL tuners characterization for ACC6/7</a:t>
            </a:r>
          </a:p>
          <a:p>
            <a:pPr lvl="1"/>
            <a:r>
              <a:rPr lang="en-US" dirty="0" smtClean="0"/>
              <a:t>simulator calibration to reflect ACC6/7 power distribution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Saturday 2/5 night shift:</a:t>
            </a:r>
          </a:p>
          <a:p>
            <a:pPr lvl="1"/>
            <a:r>
              <a:rPr lang="en-US" dirty="0" smtClean="0"/>
              <a:t>1mA beam, low gradient (100 </a:t>
            </a:r>
            <a:r>
              <a:rPr lang="en-US" dirty="0" err="1" smtClean="0"/>
              <a:t>MeV</a:t>
            </a:r>
            <a:r>
              <a:rPr lang="en-US" dirty="0" smtClean="0"/>
              <a:t> – 200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Successfully implemented QL adjustments to flatten cavity gradients</a:t>
            </a:r>
          </a:p>
          <a:p>
            <a:pPr lvl="1"/>
            <a:r>
              <a:rPr lang="en-US" dirty="0" smtClean="0"/>
              <a:t>beam loading tilts correction (all tilts below 1%) using simulator predicted values </a:t>
            </a:r>
          </a:p>
          <a:p>
            <a:pPr lvl="1"/>
            <a:r>
              <a:rPr lang="en-US" dirty="0" smtClean="0"/>
              <a:t>Simulated values are reliable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Sunday 2/6 night shift:</a:t>
            </a:r>
          </a:p>
          <a:p>
            <a:pPr lvl="1"/>
            <a:r>
              <a:rPr lang="en-US" dirty="0" smtClean="0"/>
              <a:t>1.6mA beam, low gradient (200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low gradient, beam loading tilts Q</a:t>
            </a:r>
            <a:r>
              <a:rPr lang="en-US" baseline="-25000" dirty="0" smtClean="0"/>
              <a:t>L</a:t>
            </a:r>
            <a:r>
              <a:rPr lang="en-US" dirty="0" smtClean="0"/>
              <a:t> correction (below 1%)</a:t>
            </a:r>
          </a:p>
          <a:p>
            <a:pPr lvl="1"/>
            <a:r>
              <a:rPr lang="en-US" dirty="0" smtClean="0"/>
              <a:t>beam current scan</a:t>
            </a:r>
          </a:p>
          <a:p>
            <a:pPr lvl="1"/>
            <a:r>
              <a:rPr lang="en-US" dirty="0" smtClean="0"/>
              <a:t>QL scan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Monday 2/7 night shift:</a:t>
            </a:r>
          </a:p>
          <a:p>
            <a:pPr lvl="1"/>
            <a:r>
              <a:rPr lang="en-US" dirty="0" smtClean="0"/>
              <a:t>3.0mA beam, 200 </a:t>
            </a:r>
            <a:r>
              <a:rPr lang="en-US" dirty="0" err="1" smtClean="0"/>
              <a:t>MeV</a:t>
            </a:r>
            <a:endParaRPr lang="en-US" dirty="0" smtClean="0"/>
          </a:p>
          <a:p>
            <a:pPr lvl="1"/>
            <a:r>
              <a:rPr lang="en-US" dirty="0" smtClean="0"/>
              <a:t>QL adjusted for gradient flat at 3mA</a:t>
            </a:r>
          </a:p>
          <a:p>
            <a:pPr lvl="1"/>
            <a:r>
              <a:rPr lang="en-US" dirty="0" smtClean="0"/>
              <a:t>beam scan from 0.9 to 4.5 mA</a:t>
            </a:r>
          </a:p>
          <a:p>
            <a:pPr lvl="1"/>
            <a:r>
              <a:rPr lang="en-US" dirty="0" smtClean="0"/>
              <a:t>4.5mA beam, 300 </a:t>
            </a:r>
            <a:r>
              <a:rPr lang="en-US" dirty="0" err="1" smtClean="0"/>
              <a:t>MeV</a:t>
            </a:r>
            <a:endParaRPr lang="en-US" dirty="0" smtClean="0"/>
          </a:p>
          <a:p>
            <a:pPr lvl="1"/>
            <a:r>
              <a:rPr lang="en-US" dirty="0" smtClean="0"/>
              <a:t>QL adjusted for gradient flat at 4.5 mA</a:t>
            </a:r>
          </a:p>
          <a:p>
            <a:pPr lvl="1"/>
            <a:r>
              <a:rPr lang="en-US" dirty="0" smtClean="0"/>
              <a:t>beam current scan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Tuesday 2/8 afternoon shift:</a:t>
            </a:r>
          </a:p>
          <a:p>
            <a:pPr lvl="1"/>
            <a:r>
              <a:rPr lang="en-US" dirty="0" smtClean="0"/>
              <a:t>4.2mA beam, 360 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Lorentz force detuning compensation</a:t>
            </a:r>
          </a:p>
          <a:p>
            <a:pPr lvl="1"/>
            <a:r>
              <a:rPr lang="en-US" dirty="0" smtClean="0"/>
              <a:t>Use calculator to predict  QL </a:t>
            </a:r>
            <a:r>
              <a:rPr lang="en-US" dirty="0" smtClean="0">
                <a:sym typeface="Wingdings" pitchFamily="2" charset="2"/>
              </a:rPr>
              <a:t> gives ver</a:t>
            </a:r>
            <a:r>
              <a:rPr lang="en-US" dirty="0" smtClean="0"/>
              <a:t>y accurate prediction</a:t>
            </a:r>
          </a:p>
          <a:p>
            <a:pPr lvl="1"/>
            <a:r>
              <a:rPr lang="en-US" dirty="0" smtClean="0"/>
              <a:t>Flatten ACC6/7 gradients tilts to ~ 1.5%</a:t>
            </a:r>
          </a:p>
          <a:p>
            <a:pPr lvl="1"/>
            <a:r>
              <a:rPr lang="en-US" dirty="0" smtClean="0"/>
              <a:t>beam  current scan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Tuesday Feb. 8 afternoon shift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00800" y="0"/>
            <a:ext cx="220980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ACC7 Q</a:t>
            </a:r>
            <a:r>
              <a:rPr lang="en-US" sz="1050" b="1" baseline="-25000" dirty="0" smtClean="0"/>
              <a:t>L </a:t>
            </a:r>
            <a:r>
              <a:rPr lang="en-US" sz="1050" b="1" dirty="0" smtClean="0"/>
              <a:t>values</a:t>
            </a:r>
            <a:endParaRPr lang="en-US" sz="1050" dirty="0"/>
          </a:p>
          <a:p>
            <a:r>
              <a:rPr lang="en-US" sz="1050" b="1" dirty="0" smtClean="0"/>
              <a:t>Predicted</a:t>
            </a:r>
            <a:r>
              <a:rPr lang="en-US" sz="1050" dirty="0" smtClean="0"/>
              <a:t> 	         </a:t>
            </a:r>
            <a:r>
              <a:rPr lang="en-US" sz="1050" b="1" dirty="0" smtClean="0"/>
              <a:t>Implemented</a:t>
            </a:r>
            <a:r>
              <a:rPr lang="en-US" sz="1050" dirty="0" smtClean="0"/>
              <a:t/>
            </a:r>
            <a:br>
              <a:rPr lang="en-US" sz="1050" dirty="0" smtClean="0"/>
            </a:br>
            <a:r>
              <a:rPr lang="en-US" sz="1050" dirty="0" smtClean="0"/>
              <a:t> </a:t>
            </a:r>
          </a:p>
          <a:p>
            <a:r>
              <a:rPr lang="en-US" sz="1050" dirty="0" smtClean="0"/>
              <a:t>cav1.   1.78 e6 </a:t>
            </a:r>
          </a:p>
          <a:p>
            <a:r>
              <a:rPr lang="en-US" sz="1050" dirty="0" smtClean="0"/>
              <a:t>cav2.   1.74 e6</a:t>
            </a:r>
          </a:p>
          <a:p>
            <a:r>
              <a:rPr lang="en-US" sz="1050" dirty="0" smtClean="0"/>
              <a:t>cav3.   1.85 e6</a:t>
            </a:r>
          </a:p>
          <a:p>
            <a:r>
              <a:rPr lang="en-US" sz="1050" dirty="0" smtClean="0"/>
              <a:t>cav4.   1.88 e6</a:t>
            </a:r>
          </a:p>
          <a:p>
            <a:r>
              <a:rPr lang="en-US" sz="1050" dirty="0" smtClean="0"/>
              <a:t>cav5.   3.25 e6</a:t>
            </a:r>
          </a:p>
          <a:p>
            <a:r>
              <a:rPr lang="en-US" sz="1050" dirty="0" smtClean="0"/>
              <a:t>cav6.   3.12 e6</a:t>
            </a:r>
          </a:p>
          <a:p>
            <a:r>
              <a:rPr lang="en-US" sz="1050" dirty="0" smtClean="0"/>
              <a:t>cav7.   2.37 e6</a:t>
            </a:r>
          </a:p>
          <a:p>
            <a:r>
              <a:rPr lang="en-US" sz="1050" dirty="0" smtClean="0"/>
              <a:t>cav8.   2.40 e6 </a:t>
            </a:r>
            <a:endParaRPr lang="en-US" sz="105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81000"/>
            <a:ext cx="112342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799"/>
            <a:ext cx="5600700" cy="249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43400"/>
            <a:ext cx="562016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33800" y="480059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OFF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327659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152400"/>
            <a:ext cx="5257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Tuesday 2/8 afternoon </a:t>
            </a:r>
            <a:r>
              <a:rPr lang="en-US" sz="1600" dirty="0" smtClean="0">
                <a:solidFill>
                  <a:srgbClr val="0070C0"/>
                </a:solidFill>
              </a:rPr>
              <a:t>shift – highlights:</a:t>
            </a:r>
            <a:endParaRPr lang="en-US" sz="16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4.2mA beam, 360 </a:t>
            </a:r>
            <a:r>
              <a:rPr lang="en-US" sz="1600" dirty="0" err="1" smtClean="0"/>
              <a:t>MeV</a:t>
            </a:r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Lorentz force detuning compensation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Use calculator to predict  QL </a:t>
            </a:r>
            <a:r>
              <a:rPr lang="en-US" sz="1600" dirty="0" smtClean="0">
                <a:sym typeface="Wingdings" pitchFamily="2" charset="2"/>
              </a:rPr>
              <a:t> ver</a:t>
            </a:r>
            <a:r>
              <a:rPr lang="en-US" sz="1600" dirty="0" smtClean="0"/>
              <a:t>y accurate prediction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Flatten ACC6/7 gradients tilts to ~ 1.5% (tuned for 4.2mA)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 current scan to 4.5 mA</a:t>
            </a:r>
            <a:endParaRPr lang="en-US" sz="16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 l="2355"/>
          <a:stretch>
            <a:fillRect/>
          </a:stretch>
        </p:blipFill>
        <p:spPr bwMode="auto">
          <a:xfrm>
            <a:off x="5875938" y="1905000"/>
            <a:ext cx="3191862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75938" y="4343400"/>
            <a:ext cx="3180638" cy="250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391400" y="4495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91400" y="3733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Tuesday Feb. 8 afternoon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500 </a:t>
            </a:r>
            <a:r>
              <a:rPr lang="en-US" dirty="0" err="1" smtClean="0"/>
              <a:t>usec</a:t>
            </a:r>
            <a:r>
              <a:rPr lang="en-US" dirty="0" smtClean="0"/>
              <a:t> flat top (shorten to prevent quench)</a:t>
            </a:r>
          </a:p>
          <a:p>
            <a:r>
              <a:rPr lang="en-US" dirty="0" smtClean="0"/>
              <a:t>1.4nC, 3MHz beam stable 			19:08</a:t>
            </a:r>
          </a:p>
          <a:p>
            <a:r>
              <a:rPr lang="en-US" dirty="0" smtClean="0"/>
              <a:t>Adjusted piezo</a:t>
            </a:r>
          </a:p>
          <a:p>
            <a:r>
              <a:rPr lang="en-US" dirty="0" smtClean="0"/>
              <a:t>Adjusted ACC7 according to Gustavo’s values	19:58</a:t>
            </a:r>
          </a:p>
          <a:p>
            <a:r>
              <a:rPr lang="en-US" dirty="0" smtClean="0"/>
              <a:t>Adjusted ACC6 according Gustavo’s values		20:34</a:t>
            </a:r>
          </a:p>
          <a:p>
            <a:r>
              <a:rPr lang="en-US" dirty="0" smtClean="0"/>
              <a:t>Tilt measurement				20:52</a:t>
            </a:r>
          </a:p>
          <a:p>
            <a:r>
              <a:rPr lang="en-US" dirty="0" smtClean="0"/>
              <a:t>Beam scan</a:t>
            </a:r>
          </a:p>
          <a:p>
            <a:pPr lvl="1"/>
            <a:r>
              <a:rPr lang="en-US" dirty="0" smtClean="0"/>
              <a:t>1.5nC	21:02:04</a:t>
            </a:r>
          </a:p>
          <a:p>
            <a:pPr lvl="1"/>
            <a:r>
              <a:rPr lang="en-US" dirty="0" smtClean="0"/>
              <a:t>1.4nC	20:50:37</a:t>
            </a:r>
          </a:p>
          <a:p>
            <a:pPr lvl="1"/>
            <a:r>
              <a:rPr lang="en-US" dirty="0" smtClean="0"/>
              <a:t>1.3nC	20:53:01</a:t>
            </a:r>
          </a:p>
          <a:p>
            <a:pPr lvl="1"/>
            <a:r>
              <a:rPr lang="en-US" dirty="0" smtClean="0"/>
              <a:t>1.2nC	20:53:27</a:t>
            </a:r>
          </a:p>
          <a:p>
            <a:pPr lvl="1"/>
            <a:r>
              <a:rPr lang="en-US" dirty="0" smtClean="0"/>
              <a:t>1.1nC	20:53:41</a:t>
            </a:r>
          </a:p>
          <a:p>
            <a:pPr lvl="1"/>
            <a:r>
              <a:rPr lang="en-US" dirty="0" smtClean="0"/>
              <a:t>1.0nC	20:54:03</a:t>
            </a:r>
          </a:p>
          <a:p>
            <a:pPr lvl="1"/>
            <a:r>
              <a:rPr lang="en-US" dirty="0" smtClean="0"/>
              <a:t>0.9nC	20:55:34</a:t>
            </a:r>
          </a:p>
          <a:p>
            <a:pPr lvl="1"/>
            <a:r>
              <a:rPr lang="en-US" dirty="0" smtClean="0"/>
              <a:t>0.8nC	20:56:53</a:t>
            </a:r>
          </a:p>
          <a:p>
            <a:pPr lvl="1"/>
            <a:r>
              <a:rPr lang="en-US" dirty="0" smtClean="0"/>
              <a:t>0.7nC	20:58:59</a:t>
            </a:r>
          </a:p>
          <a:p>
            <a:pPr lvl="1"/>
            <a:r>
              <a:rPr lang="en-US" dirty="0" smtClean="0"/>
              <a:t>0.6nC	21:00:07</a:t>
            </a:r>
          </a:p>
          <a:p>
            <a:pPr lvl="1"/>
            <a:r>
              <a:rPr lang="en-US" dirty="0" smtClean="0"/>
              <a:t>0nC	21:07:04</a:t>
            </a:r>
          </a:p>
          <a:p>
            <a:r>
              <a:rPr lang="en-US" dirty="0" smtClean="0"/>
              <a:t>Tilt measurement 				21:26	</a:t>
            </a:r>
          </a:p>
          <a:p>
            <a:r>
              <a:rPr lang="en-US" dirty="0" smtClean="0"/>
              <a:t>Readjustment of piezo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few comments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Overall, machine very reliable and up all the time</a:t>
            </a:r>
          </a:p>
          <a:p>
            <a:pPr lvl="1"/>
            <a:r>
              <a:rPr lang="en-US" dirty="0" smtClean="0"/>
              <a:t>Some hysteresis with frequency tuner</a:t>
            </a:r>
          </a:p>
          <a:p>
            <a:pPr lvl="1"/>
            <a:r>
              <a:rPr lang="en-US" dirty="0" smtClean="0"/>
              <a:t>No end cap for Q</a:t>
            </a:r>
            <a:r>
              <a:rPr lang="en-US" baseline="-25000" dirty="0" smtClean="0"/>
              <a:t>L</a:t>
            </a:r>
            <a:r>
              <a:rPr lang="en-US" dirty="0" smtClean="0"/>
              <a:t> tuners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Tuning the cavity plays a crucial role in getting the gradient flat</a:t>
            </a:r>
          </a:p>
          <a:p>
            <a:pPr lvl="1"/>
            <a:r>
              <a:rPr lang="en-US" dirty="0" smtClean="0"/>
              <a:t>Static detuning </a:t>
            </a:r>
          </a:p>
          <a:p>
            <a:pPr lvl="1"/>
            <a:r>
              <a:rPr lang="en-US" dirty="0" smtClean="0"/>
              <a:t>LFD compensation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Easier to flatten cavities:</a:t>
            </a:r>
          </a:p>
          <a:p>
            <a:pPr lvl="1"/>
            <a:r>
              <a:rPr lang="en-US" dirty="0" smtClean="0"/>
              <a:t>at lower gradients (less LFD)</a:t>
            </a:r>
          </a:p>
          <a:p>
            <a:pPr lvl="1"/>
            <a:r>
              <a:rPr lang="en-US" dirty="0" smtClean="0"/>
              <a:t>at lower currents (less beam loading, smaller Q</a:t>
            </a:r>
            <a:r>
              <a:rPr lang="en-US" baseline="-25000" dirty="0" smtClean="0"/>
              <a:t>L</a:t>
            </a:r>
            <a:r>
              <a:rPr lang="en-US" dirty="0" smtClean="0"/>
              <a:t> corrections)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Simulation is reliable to predict Q</a:t>
            </a:r>
            <a:r>
              <a:rPr lang="en-US" baseline="-25000" dirty="0" smtClean="0">
                <a:solidFill>
                  <a:srgbClr val="0070C0"/>
                </a:solidFill>
              </a:rPr>
              <a:t>L</a:t>
            </a:r>
            <a:r>
              <a:rPr lang="en-US" dirty="0" smtClean="0">
                <a:solidFill>
                  <a:srgbClr val="0070C0"/>
                </a:solidFill>
              </a:rPr>
              <a:t> values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No solution to flatten cavity traces for maximum gradient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Friday Feb. 4 night shift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51605"/>
            <a:ext cx="9144000" cy="380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4013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962400" y="381000"/>
            <a:ext cx="533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Friday 2/4 night </a:t>
            </a:r>
            <a:r>
              <a:rPr lang="en-US" sz="1600" dirty="0" smtClean="0">
                <a:solidFill>
                  <a:srgbClr val="0070C0"/>
                </a:solidFill>
              </a:rPr>
              <a:t>shift – highlights: </a:t>
            </a:r>
            <a:endParaRPr lang="en-US" sz="16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no beam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ACC6/7 vector sum calibration 100 bunches, 1 MHz, 1.6 </a:t>
            </a:r>
            <a:r>
              <a:rPr lang="en-US" sz="1600" dirty="0" err="1" smtClean="0"/>
              <a:t>nC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Q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 tuners characterization for ACC6/7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simulator calibration to reflect ACC6/7 power distribution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 Feb. 4 night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ACC6 QL range scans</a:t>
            </a:r>
          </a:p>
          <a:p>
            <a:pPr lvl="1"/>
            <a:r>
              <a:rPr lang="en-US" dirty="0" smtClean="0"/>
              <a:t>Cav1:</a:t>
            </a:r>
          </a:p>
          <a:p>
            <a:pPr lvl="1"/>
            <a:r>
              <a:rPr lang="en-US" dirty="0" smtClean="0"/>
              <a:t>Cav2:</a:t>
            </a:r>
          </a:p>
          <a:p>
            <a:pPr lvl="1"/>
            <a:r>
              <a:rPr lang="en-US" dirty="0" smtClean="0"/>
              <a:t>Cav3:</a:t>
            </a:r>
          </a:p>
          <a:p>
            <a:pPr lvl="1"/>
            <a:r>
              <a:rPr lang="en-US" dirty="0" smtClean="0"/>
              <a:t>Cav4:</a:t>
            </a:r>
          </a:p>
          <a:p>
            <a:pPr lvl="1"/>
            <a:r>
              <a:rPr lang="en-US" dirty="0" smtClean="0"/>
              <a:t>Cav5:</a:t>
            </a:r>
          </a:p>
          <a:p>
            <a:pPr lvl="1"/>
            <a:r>
              <a:rPr lang="en-US" dirty="0" smtClean="0"/>
              <a:t>Cav6:</a:t>
            </a:r>
          </a:p>
          <a:p>
            <a:pPr lvl="1"/>
            <a:r>
              <a:rPr lang="en-US" dirty="0" smtClean="0"/>
              <a:t>Cav7:</a:t>
            </a:r>
          </a:p>
          <a:p>
            <a:pPr lvl="1"/>
            <a:r>
              <a:rPr lang="en-US" dirty="0" smtClean="0"/>
              <a:t>Cav8:</a:t>
            </a:r>
          </a:p>
          <a:p>
            <a:r>
              <a:rPr lang="en-US" dirty="0" smtClean="0"/>
              <a:t>ACC7 QL range scans</a:t>
            </a:r>
          </a:p>
          <a:p>
            <a:pPr lvl="1"/>
            <a:r>
              <a:rPr lang="en-US" dirty="0" smtClean="0"/>
              <a:t>Cav1:	1.2 </a:t>
            </a:r>
            <a:r>
              <a:rPr lang="en-US" dirty="0" smtClean="0">
                <a:sym typeface="Wingdings" pitchFamily="2" charset="2"/>
              </a:rPr>
              <a:t> 3.3</a:t>
            </a:r>
            <a:endParaRPr lang="en-US" dirty="0" smtClean="0"/>
          </a:p>
          <a:p>
            <a:pPr lvl="1"/>
            <a:r>
              <a:rPr lang="en-US" dirty="0" smtClean="0"/>
              <a:t>Cav2:	2.0 </a:t>
            </a:r>
            <a:r>
              <a:rPr lang="en-US" dirty="0" smtClean="0">
                <a:sym typeface="Wingdings" pitchFamily="2" charset="2"/>
              </a:rPr>
              <a:t> 3.7</a:t>
            </a:r>
            <a:endParaRPr lang="en-US" dirty="0" smtClean="0"/>
          </a:p>
          <a:p>
            <a:pPr lvl="1"/>
            <a:r>
              <a:rPr lang="en-US" dirty="0" smtClean="0"/>
              <a:t>Cav3:	1.7 </a:t>
            </a:r>
            <a:r>
              <a:rPr lang="en-US" dirty="0" smtClean="0">
                <a:sym typeface="Wingdings" pitchFamily="2" charset="2"/>
              </a:rPr>
              <a:t> 3.7</a:t>
            </a:r>
            <a:endParaRPr lang="en-US" dirty="0" smtClean="0"/>
          </a:p>
          <a:p>
            <a:pPr lvl="1"/>
            <a:r>
              <a:rPr lang="en-US" dirty="0" smtClean="0"/>
              <a:t>Cav4:	1.2 </a:t>
            </a:r>
            <a:r>
              <a:rPr lang="en-US" dirty="0" smtClean="0">
                <a:sym typeface="Wingdings" pitchFamily="2" charset="2"/>
              </a:rPr>
              <a:t> 3.7</a:t>
            </a:r>
            <a:endParaRPr lang="en-US" dirty="0" smtClean="0"/>
          </a:p>
          <a:p>
            <a:pPr lvl="1"/>
            <a:r>
              <a:rPr lang="en-US" dirty="0" smtClean="0"/>
              <a:t>Cav5:	1.2 </a:t>
            </a:r>
            <a:r>
              <a:rPr lang="en-US" dirty="0" smtClean="0">
                <a:sym typeface="Wingdings" pitchFamily="2" charset="2"/>
              </a:rPr>
              <a:t> 3.3</a:t>
            </a:r>
            <a:endParaRPr lang="en-US" dirty="0" smtClean="0"/>
          </a:p>
          <a:p>
            <a:pPr lvl="1"/>
            <a:r>
              <a:rPr lang="en-US" dirty="0" smtClean="0"/>
              <a:t>Cav6:	1.6 </a:t>
            </a:r>
            <a:r>
              <a:rPr lang="en-US" dirty="0" smtClean="0">
                <a:sym typeface="Wingdings" pitchFamily="2" charset="2"/>
              </a:rPr>
              <a:t> 3.2</a:t>
            </a:r>
            <a:endParaRPr lang="en-US" dirty="0" smtClean="0"/>
          </a:p>
          <a:p>
            <a:pPr lvl="1"/>
            <a:r>
              <a:rPr lang="en-US" dirty="0" smtClean="0"/>
              <a:t>Cav7:	1.2 </a:t>
            </a:r>
            <a:r>
              <a:rPr lang="en-US" dirty="0" smtClean="0">
                <a:sym typeface="Wingdings" pitchFamily="2" charset="2"/>
              </a:rPr>
              <a:t> 3.2</a:t>
            </a:r>
            <a:endParaRPr lang="en-US" dirty="0" smtClean="0"/>
          </a:p>
          <a:p>
            <a:pPr lvl="1"/>
            <a:r>
              <a:rPr lang="en-US" dirty="0" smtClean="0"/>
              <a:t>Cav8:	2.2 </a:t>
            </a:r>
            <a:r>
              <a:rPr lang="en-US" dirty="0" smtClean="0">
                <a:sym typeface="Wingdings" pitchFamily="2" charset="2"/>
              </a:rPr>
              <a:t> 4.5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Saturday Feb. 5 night shift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5066343"/>
            <a:ext cx="5334000" cy="171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0" y="1905000"/>
            <a:ext cx="3810000" cy="3048000"/>
            <a:chOff x="4038600" y="1981200"/>
            <a:chExt cx="4800600" cy="343273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8600" y="1981200"/>
              <a:ext cx="4800600" cy="3432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rc 6"/>
            <p:cNvSpPr/>
            <p:nvPr/>
          </p:nvSpPr>
          <p:spPr>
            <a:xfrm rot="21047804">
              <a:off x="4523138" y="3997028"/>
              <a:ext cx="4273167" cy="685800"/>
            </a:xfrm>
            <a:prstGeom prst="arc">
              <a:avLst>
                <a:gd name="adj1" fmla="val 11114249"/>
                <a:gd name="adj2" fmla="val 21182032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/>
            <p:cNvSpPr/>
            <p:nvPr/>
          </p:nvSpPr>
          <p:spPr>
            <a:xfrm rot="11876232">
              <a:off x="4411877" y="2254253"/>
              <a:ext cx="4273167" cy="685800"/>
            </a:xfrm>
            <a:prstGeom prst="arc">
              <a:avLst>
                <a:gd name="adj1" fmla="val 11114249"/>
                <a:gd name="adj2" fmla="val 21182032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t="771" b="54756"/>
          <a:stretch>
            <a:fillRect/>
          </a:stretch>
        </p:blipFill>
        <p:spPr bwMode="auto">
          <a:xfrm>
            <a:off x="304800" y="5076825"/>
            <a:ext cx="1666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 t="55527"/>
          <a:stretch>
            <a:fillRect/>
          </a:stretch>
        </p:blipFill>
        <p:spPr bwMode="auto">
          <a:xfrm>
            <a:off x="1981200" y="5105400"/>
            <a:ext cx="1666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76201"/>
            <a:ext cx="2923368" cy="479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76200"/>
            <a:ext cx="2971800" cy="482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419600" y="533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L</a:t>
            </a:r>
            <a:r>
              <a:rPr lang="en-US" dirty="0" smtClean="0"/>
              <a:t> = 3e6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05600" y="533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L</a:t>
            </a:r>
            <a:r>
              <a:rPr lang="en-US" dirty="0" smtClean="0"/>
              <a:t> = 2.65e6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3810000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Saturday 2/5 night </a:t>
            </a:r>
            <a:r>
              <a:rPr lang="en-US" sz="1600" dirty="0" smtClean="0">
                <a:solidFill>
                  <a:srgbClr val="0070C0"/>
                </a:solidFill>
              </a:rPr>
              <a:t>shift – </a:t>
            </a:r>
            <a:r>
              <a:rPr lang="en-US" sz="1600" dirty="0" smtClean="0">
                <a:solidFill>
                  <a:srgbClr val="0070C0"/>
                </a:solidFill>
              </a:rPr>
              <a:t>highlights:</a:t>
            </a:r>
            <a:endParaRPr lang="en-US" sz="16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1mA beam, low gradient (100–200 </a:t>
            </a:r>
            <a:r>
              <a:rPr lang="en-US" sz="1600" dirty="0" err="1" smtClean="0"/>
              <a:t>MeV</a:t>
            </a:r>
            <a:r>
              <a:rPr lang="en-US" sz="16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Successfully implemented QL adjustments to flatten cavity gradients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loading tilts correction (all tilts below 1%) using simulator predicted values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Simulated values are reliable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Feb. 5 night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ACC6-cav4: QL </a:t>
            </a:r>
            <a:r>
              <a:rPr lang="en-US" dirty="0" smtClean="0">
                <a:sym typeface="Wingdings" pitchFamily="2" charset="2"/>
              </a:rPr>
              <a:t> 2.8e6			2:13 am</a:t>
            </a:r>
          </a:p>
          <a:p>
            <a:r>
              <a:rPr lang="en-US" dirty="0" smtClean="0"/>
              <a:t>ACC6-cav5: QL </a:t>
            </a:r>
            <a:r>
              <a:rPr lang="en-US" dirty="0" smtClean="0">
                <a:sym typeface="Wingdings" pitchFamily="2" charset="2"/>
              </a:rPr>
              <a:t> 3.4e6			3:07 am</a:t>
            </a:r>
          </a:p>
          <a:p>
            <a:r>
              <a:rPr lang="en-US" dirty="0" smtClean="0">
                <a:sym typeface="Wingdings" pitchFamily="2" charset="2"/>
              </a:rPr>
              <a:t>ACC6-cav1: QL  2.5e6			3:25 am</a:t>
            </a:r>
          </a:p>
          <a:p>
            <a:r>
              <a:rPr lang="en-US" dirty="0" smtClean="0">
                <a:sym typeface="Wingdings" pitchFamily="2" charset="2"/>
              </a:rPr>
              <a:t>ACC6-cav2: QL  2.9e6 		</a:t>
            </a:r>
          </a:p>
          <a:p>
            <a:r>
              <a:rPr lang="en-US" dirty="0" smtClean="0">
                <a:sym typeface="Wingdings" pitchFamily="2" charset="2"/>
              </a:rPr>
              <a:t>ACC6-cav6: QL  3.3e6			4:08 am</a:t>
            </a:r>
          </a:p>
          <a:p>
            <a:r>
              <a:rPr lang="en-US" dirty="0" smtClean="0">
                <a:sym typeface="Wingdings" pitchFamily="2" charset="2"/>
              </a:rPr>
              <a:t>ACC6-cav3: QL  2.85e6		4:34 am</a:t>
            </a:r>
          </a:p>
          <a:p>
            <a:r>
              <a:rPr lang="en-US" dirty="0" smtClean="0">
                <a:sym typeface="Wingdings" pitchFamily="2" charset="2"/>
              </a:rPr>
              <a:t>ACC6-cav7: retune + beam on		4:36 am</a:t>
            </a:r>
          </a:p>
          <a:p>
            <a:r>
              <a:rPr lang="en-US" dirty="0" smtClean="0">
                <a:sym typeface="Wingdings" pitchFamily="2" charset="2"/>
              </a:rPr>
              <a:t>Turn FB off				4:41 am</a:t>
            </a:r>
          </a:p>
          <a:p>
            <a:r>
              <a:rPr lang="en-US" dirty="0" smtClean="0">
                <a:sym typeface="Wingdings" pitchFamily="2" charset="2"/>
              </a:rPr>
              <a:t>ACC7-cav6: QL  2.65e6		4:55 am</a:t>
            </a:r>
          </a:p>
          <a:p>
            <a:r>
              <a:rPr lang="en-US" dirty="0" smtClean="0">
                <a:sym typeface="Wingdings" pitchFamily="2" charset="2"/>
              </a:rPr>
              <a:t>Beam ON/OFF 				5:29 – 5:30am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Sunday Feb. 6 night shift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6823</TotalTime>
  <Words>843</Words>
  <Application>Microsoft Office PowerPoint</Application>
  <PresentationFormat>On-screen Show (4:3)</PresentationFormat>
  <Paragraphs>360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ILC 9mA PK/QL studies at FLASH   shift summary and time logs</vt:lpstr>
      <vt:lpstr>5 LLRF shifts : overall view</vt:lpstr>
      <vt:lpstr>Slide 3</vt:lpstr>
      <vt:lpstr>Slide 4</vt:lpstr>
      <vt:lpstr>Friday Feb. 4 night shift</vt:lpstr>
      <vt:lpstr>Slide 6</vt:lpstr>
      <vt:lpstr>Slide 7</vt:lpstr>
      <vt:lpstr>Saturday Feb. 5 night shift</vt:lpstr>
      <vt:lpstr>Slide 9</vt:lpstr>
      <vt:lpstr>Slide 10</vt:lpstr>
      <vt:lpstr>Sunday Feb. 6 night shift</vt:lpstr>
      <vt:lpstr>Sunday Feb. 6 night shift (cont’d)</vt:lpstr>
      <vt:lpstr>Sunday Feb. 6 night shift (cont’d)</vt:lpstr>
      <vt:lpstr>Slide 14</vt:lpstr>
      <vt:lpstr>Slide 15</vt:lpstr>
      <vt:lpstr>Monday Feb. 7 night shift</vt:lpstr>
      <vt:lpstr>Monday Feb. 7 night shift (cont’d)</vt:lpstr>
      <vt:lpstr>Monday Feb. 7 night shift (cont’d)</vt:lpstr>
      <vt:lpstr>Monday Feb. 7 night shift (cont’d)</vt:lpstr>
      <vt:lpstr>Slide 20</vt:lpstr>
      <vt:lpstr>Slide 21</vt:lpstr>
      <vt:lpstr>Tuesday Feb. 8 afternoon shift</vt:lpstr>
      <vt:lpstr>A few comments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Julien Branlard</dc:creator>
  <cp:lastModifiedBy>Julien Branlard</cp:lastModifiedBy>
  <cp:revision>460</cp:revision>
  <dcterms:created xsi:type="dcterms:W3CDTF">2011-02-10T21:39:53Z</dcterms:created>
  <dcterms:modified xsi:type="dcterms:W3CDTF">2011-02-16T15:44:39Z</dcterms:modified>
</cp:coreProperties>
</file>