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82263-72CC-4000-9037-9A860260AB4F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B852-2C64-437F-9257-2A110BBEC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Review Layout of E- </a:t>
            </a:r>
            <a:r>
              <a:rPr lang="en-US" sz="3600" b="1" dirty="0" err="1" smtClean="0">
                <a:solidFill>
                  <a:srgbClr val="7030A0"/>
                </a:solidFill>
              </a:rPr>
              <a:t>Linac</a:t>
            </a:r>
            <a:r>
              <a:rPr lang="en-US" sz="3600" b="1" dirty="0" smtClean="0">
                <a:solidFill>
                  <a:srgbClr val="7030A0"/>
                </a:solidFill>
              </a:rPr>
              <a:t> Side of Central Region for Feb 10,2011 Meeting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586"/>
            <a:ext cx="8229600" cy="5303462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For E+ use Norbert’s data from CF&amp;S meeting 12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th</a:t>
            </a:r>
            <a:r>
              <a:rPr lang="en-US" sz="2800" b="1" dirty="0" smtClean="0">
                <a:solidFill>
                  <a:srgbClr val="0070C0"/>
                </a:solidFill>
              </a:rPr>
              <a:t> July, 2010, which has coordinates of E+ systems in X,Y and Z with Z=0 at the IP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For BDS use Seryi presentation at BAW-2 Jan, 2011.  Coordinates have IP at 3400 m.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Combine into single ‘physicist’ picture and check for consistency-</a:t>
            </a:r>
            <a:r>
              <a:rPr lang="en-US" sz="2800" b="1" dirty="0" smtClean="0">
                <a:solidFill>
                  <a:srgbClr val="0070C0"/>
                </a:solidFill>
              </a:rPr>
              <a:t>-- see next </a:t>
            </a:r>
            <a:r>
              <a:rPr lang="en-US" sz="2800" b="1" dirty="0" smtClean="0">
                <a:solidFill>
                  <a:srgbClr val="0070C0"/>
                </a:solidFill>
              </a:rPr>
              <a:t>slide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Result is only an approximate fit!  For example Norbert has TGT at 2172 m from IP and Andrei has it at 2300m</a:t>
            </a:r>
            <a:r>
              <a:rPr lang="en-US" sz="2800" b="1" smtClean="0">
                <a:solidFill>
                  <a:srgbClr val="FF0000"/>
                </a:solidFill>
              </a:rPr>
              <a:t>.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Did </a:t>
            </a:r>
            <a:r>
              <a:rPr lang="en-US" sz="2800" b="1" dirty="0" smtClean="0">
                <a:solidFill>
                  <a:srgbClr val="FF0000"/>
                </a:solidFill>
              </a:rPr>
              <a:t>recent changes </a:t>
            </a:r>
            <a:r>
              <a:rPr lang="en-US" sz="2800" b="1" dirty="0" smtClean="0">
                <a:solidFill>
                  <a:srgbClr val="FF0000"/>
                </a:solidFill>
              </a:rPr>
              <a:t>to </a:t>
            </a:r>
            <a:r>
              <a:rPr lang="en-US" sz="2800" b="1" dirty="0" err="1" smtClean="0">
                <a:solidFill>
                  <a:srgbClr val="FF0000"/>
                </a:solidFill>
              </a:rPr>
              <a:t>polarimeter</a:t>
            </a:r>
            <a:r>
              <a:rPr lang="en-US" sz="2800" b="1" dirty="0" smtClean="0">
                <a:solidFill>
                  <a:srgbClr val="FF0000"/>
                </a:solidFill>
              </a:rPr>
              <a:t> etc chicanes lengthen BDS?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 OF CENTRAL REGION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"/>
            <a:ext cx="6400800" cy="105158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</a:rPr>
              <a:t>Geometry of Central Region</a:t>
            </a:r>
            <a:r>
              <a:rPr lang="en-US" sz="4000" b="1" dirty="0">
                <a:solidFill>
                  <a:schemeClr val="accent4"/>
                </a:solidFill>
              </a:rPr>
              <a:t> </a:t>
            </a:r>
            <a:r>
              <a:rPr lang="en-US" sz="4000" b="1" dirty="0" smtClean="0">
                <a:solidFill>
                  <a:schemeClr val="accent4"/>
                </a:solidFill>
              </a:rPr>
              <a:t>Electron </a:t>
            </a:r>
            <a:r>
              <a:rPr lang="en-US" sz="4000" b="1" dirty="0" err="1" smtClean="0">
                <a:solidFill>
                  <a:schemeClr val="accent4"/>
                </a:solidFill>
              </a:rPr>
              <a:t>Linac</a:t>
            </a:r>
            <a:r>
              <a:rPr lang="en-US" sz="4000" b="1" dirty="0" smtClean="0">
                <a:solidFill>
                  <a:schemeClr val="accent4"/>
                </a:solidFill>
              </a:rPr>
              <a:t> E+ Source Side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1508781"/>
            <a:ext cx="9144000" cy="4114755"/>
            <a:chOff x="0" y="1571639"/>
            <a:chExt cx="9215470" cy="400050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1571639"/>
              <a:ext cx="9072594" cy="4000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2211740" y="1927239"/>
              <a:ext cx="1843073" cy="329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 smtClean="0"/>
                <a:t>TGT &amp; TW </a:t>
              </a:r>
              <a:r>
                <a:rPr lang="en-GB" sz="1600" dirty="0" err="1" smtClean="0"/>
                <a:t>Accel</a:t>
              </a:r>
              <a:endParaRPr lang="en-GB" sz="1600" dirty="0"/>
            </a:p>
          </p:txBody>
        </p:sp>
        <p:sp>
          <p:nvSpPr>
            <p:cNvPr id="7" name="TextBox 4"/>
            <p:cNvSpPr txBox="1">
              <a:spLocks noChangeArrowheads="1"/>
            </p:cNvSpPr>
            <p:nvPr/>
          </p:nvSpPr>
          <p:spPr bwMode="auto">
            <a:xfrm>
              <a:off x="142844" y="3357562"/>
              <a:ext cx="153828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>
                  <a:latin typeface="Calibri" pitchFamily="34" charset="0"/>
                </a:rPr>
                <a:t>Sacrificial collimators + chicane to detect off energy beams</a:t>
              </a: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500034" y="1947438"/>
              <a:ext cx="1752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>
                  <a:latin typeface="Calibri" pitchFamily="34" charset="0"/>
                </a:rPr>
                <a:t>Fast abort line</a:t>
              </a:r>
            </a:p>
          </p:txBody>
        </p:sp>
        <p:sp>
          <p:nvSpPr>
            <p:cNvPr id="9" name="TextBox 16"/>
            <p:cNvSpPr txBox="1">
              <a:spLocks noChangeArrowheads="1"/>
            </p:cNvSpPr>
            <p:nvPr/>
          </p:nvSpPr>
          <p:spPr bwMode="auto">
            <a:xfrm>
              <a:off x="1357290" y="2714620"/>
              <a:ext cx="11430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>
                  <a:latin typeface="Calibri" pitchFamily="34" charset="0"/>
                </a:rPr>
                <a:t>Undulator</a:t>
              </a:r>
            </a:p>
          </p:txBody>
        </p:sp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2571742" y="3143248"/>
              <a:ext cx="8572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>
                  <a:latin typeface="Calibri" pitchFamily="34" charset="0"/>
                </a:rPr>
                <a:t>Dogleg</a:t>
              </a:r>
            </a:p>
          </p:txBody>
        </p:sp>
        <p:sp>
          <p:nvSpPr>
            <p:cNvPr id="11" name="TextBox 43"/>
            <p:cNvSpPr txBox="1">
              <a:spLocks noChangeArrowheads="1"/>
            </p:cNvSpPr>
            <p:nvPr/>
          </p:nvSpPr>
          <p:spPr bwMode="auto">
            <a:xfrm>
              <a:off x="1935279" y="4680566"/>
              <a:ext cx="242239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Skew correction &amp; emittance measurement</a:t>
              </a:r>
            </a:p>
          </p:txBody>
        </p:sp>
        <p:sp>
          <p:nvSpPr>
            <p:cNvPr id="12" name="TextBox 43"/>
            <p:cNvSpPr txBox="1">
              <a:spLocks noChangeArrowheads="1"/>
            </p:cNvSpPr>
            <p:nvPr/>
          </p:nvSpPr>
          <p:spPr bwMode="auto">
            <a:xfrm>
              <a:off x="3133276" y="4131932"/>
              <a:ext cx="285676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Chicane to detect </a:t>
              </a:r>
              <a:r>
                <a:rPr lang="en-GB" sz="1600" dirty="0" smtClean="0"/>
                <a:t>LW photons</a:t>
              </a:r>
              <a:endParaRPr lang="en-GB" sz="16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4009808" y="4086212"/>
              <a:ext cx="27431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43"/>
            <p:cNvSpPr txBox="1">
              <a:spLocks noChangeArrowheads="1"/>
            </p:cNvSpPr>
            <p:nvPr/>
          </p:nvSpPr>
          <p:spPr bwMode="auto">
            <a:xfrm>
              <a:off x="4515581" y="4680566"/>
              <a:ext cx="202738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DC Tuning  </a:t>
              </a:r>
              <a:r>
                <a:rPr lang="en-GB" sz="1600" dirty="0" smtClean="0"/>
                <a:t> </a:t>
              </a:r>
              <a:r>
                <a:rPr lang="en-GB" sz="1600" dirty="0"/>
                <a:t>line</a:t>
              </a:r>
            </a:p>
          </p:txBody>
        </p:sp>
        <p:sp>
          <p:nvSpPr>
            <p:cNvPr id="15" name="TextBox 43"/>
            <p:cNvSpPr txBox="1">
              <a:spLocks noChangeArrowheads="1"/>
            </p:cNvSpPr>
            <p:nvPr/>
          </p:nvSpPr>
          <p:spPr bwMode="auto">
            <a:xfrm rot="10800000" flipV="1">
              <a:off x="5805733" y="4230136"/>
              <a:ext cx="165876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 err="1" smtClean="0"/>
                <a:t>Polarimeter</a:t>
              </a:r>
              <a:r>
                <a:rPr lang="en-GB" sz="1600" dirty="0" smtClean="0"/>
                <a:t> chicane</a:t>
              </a:r>
              <a:endParaRPr lang="en-GB" sz="16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10800000">
              <a:off x="5068503" y="3949053"/>
              <a:ext cx="1105844" cy="3657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43"/>
            <p:cNvSpPr txBox="1">
              <a:spLocks noChangeArrowheads="1"/>
            </p:cNvSpPr>
            <p:nvPr/>
          </p:nvSpPr>
          <p:spPr bwMode="auto">
            <a:xfrm>
              <a:off x="5344965" y="3171839"/>
              <a:ext cx="1290152" cy="5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Betatron collimation</a:t>
              </a:r>
            </a:p>
          </p:txBody>
        </p:sp>
        <p:sp>
          <p:nvSpPr>
            <p:cNvPr id="18" name="TextBox 43"/>
            <p:cNvSpPr txBox="1">
              <a:spLocks noChangeArrowheads="1"/>
            </p:cNvSpPr>
            <p:nvPr/>
          </p:nvSpPr>
          <p:spPr bwMode="auto">
            <a:xfrm>
              <a:off x="6542963" y="3171840"/>
              <a:ext cx="1197997" cy="5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Energy collimation</a:t>
              </a:r>
            </a:p>
          </p:txBody>
        </p:sp>
        <p:sp>
          <p:nvSpPr>
            <p:cNvPr id="19" name="TextBox 43"/>
            <p:cNvSpPr txBox="1">
              <a:spLocks noChangeArrowheads="1"/>
            </p:cNvSpPr>
            <p:nvPr/>
          </p:nvSpPr>
          <p:spPr bwMode="auto">
            <a:xfrm>
              <a:off x="7500968" y="3558605"/>
              <a:ext cx="8572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Final Focus</a:t>
              </a:r>
            </a:p>
          </p:txBody>
        </p:sp>
        <p:sp>
          <p:nvSpPr>
            <p:cNvPr id="20" name="TextBox 43"/>
            <p:cNvSpPr txBox="1">
              <a:spLocks noChangeArrowheads="1"/>
            </p:cNvSpPr>
            <p:nvPr/>
          </p:nvSpPr>
          <p:spPr bwMode="auto">
            <a:xfrm>
              <a:off x="8786852" y="4572008"/>
              <a:ext cx="42861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IP</a:t>
              </a:r>
            </a:p>
          </p:txBody>
        </p:sp>
      </p:grpSp>
      <p:cxnSp>
        <p:nvCxnSpPr>
          <p:cNvPr id="22" name="Straight Connector 21"/>
          <p:cNvCxnSpPr>
            <a:stCxn id="120" idx="1"/>
          </p:cNvCxnSpPr>
          <p:nvPr/>
        </p:nvCxnSpPr>
        <p:spPr>
          <a:xfrm rot="10800000" flipH="1">
            <a:off x="3383294" y="3154683"/>
            <a:ext cx="4663388" cy="1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 flipV="1">
            <a:off x="8046682" y="4526267"/>
            <a:ext cx="731512" cy="6400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726647" y="2194575"/>
            <a:ext cx="1280145" cy="2743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72365" y="1874537"/>
            <a:ext cx="91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LTR &amp; </a:t>
            </a:r>
            <a:r>
              <a:rPr lang="en-US" dirty="0" smtClean="0">
                <a:solidFill>
                  <a:srgbClr val="00B0F0"/>
                </a:solidFill>
              </a:rPr>
              <a:t>RTML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955244" y="4892024"/>
            <a:ext cx="365756" cy="2743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949414" y="4617707"/>
            <a:ext cx="1463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Main Dump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8503877" y="1600220"/>
            <a:ext cx="182878" cy="914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8046683" y="2971806"/>
            <a:ext cx="182879" cy="1828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2743220" y="3977634"/>
            <a:ext cx="548634" cy="5486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82928" y="5532097"/>
            <a:ext cx="8961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3500              3000                      2500                      2000                        1500                       1000                     500                          0                   </a:t>
            </a:r>
            <a:endParaRPr lang="en-US" sz="1400" dirty="0"/>
          </a:p>
        </p:txBody>
      </p:sp>
      <p:cxnSp>
        <p:nvCxnSpPr>
          <p:cNvPr id="74" name="Straight Connector 73"/>
          <p:cNvCxnSpPr/>
          <p:nvPr/>
        </p:nvCxnSpPr>
        <p:spPr>
          <a:xfrm rot="5400000">
            <a:off x="8641039" y="5394937"/>
            <a:ext cx="274315" cy="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6200000" flipH="1">
            <a:off x="7360889" y="5486377"/>
            <a:ext cx="2743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6172183" y="5486377"/>
            <a:ext cx="274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4892037" y="5486377"/>
            <a:ext cx="274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3703330" y="5394938"/>
            <a:ext cx="274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2423183" y="5394939"/>
            <a:ext cx="2743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1143038" y="5394938"/>
            <a:ext cx="274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endCxn id="70" idx="1"/>
          </p:cNvCxnSpPr>
          <p:nvPr/>
        </p:nvCxnSpPr>
        <p:spPr>
          <a:xfrm rot="5400000">
            <a:off x="-76894" y="5426163"/>
            <a:ext cx="519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3383294" y="2971805"/>
            <a:ext cx="274316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2" name="Rectangle 121"/>
          <p:cNvSpPr/>
          <p:nvPr/>
        </p:nvSpPr>
        <p:spPr>
          <a:xfrm>
            <a:off x="4846317" y="3063244"/>
            <a:ext cx="914400" cy="1828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3749049" y="3063244"/>
            <a:ext cx="274317" cy="18287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/>
          <p:cNvCxnSpPr/>
          <p:nvPr/>
        </p:nvCxnSpPr>
        <p:spPr>
          <a:xfrm rot="16200000" flipH="1">
            <a:off x="2971818" y="2377451"/>
            <a:ext cx="640073" cy="3657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657611" y="2423171"/>
            <a:ext cx="192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Positron Capture</a:t>
            </a:r>
            <a:endParaRPr lang="en-US" dirty="0"/>
          </a:p>
        </p:txBody>
      </p:sp>
      <p:cxnSp>
        <p:nvCxnSpPr>
          <p:cNvPr id="129" name="Straight Arrow Connector 128"/>
          <p:cNvCxnSpPr/>
          <p:nvPr/>
        </p:nvCxnSpPr>
        <p:spPr>
          <a:xfrm rot="5400000">
            <a:off x="3840489" y="2788927"/>
            <a:ext cx="274317" cy="91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394951" y="2148854"/>
            <a:ext cx="1463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</a:t>
            </a:r>
            <a:r>
              <a:rPr lang="en-US" dirty="0" err="1" smtClean="0"/>
              <a:t>GeV</a:t>
            </a:r>
            <a:r>
              <a:rPr lang="en-US" dirty="0" smtClean="0"/>
              <a:t> Booster</a:t>
            </a:r>
            <a:endParaRPr lang="en-US" dirty="0"/>
          </a:p>
        </p:txBody>
      </p:sp>
      <p:cxnSp>
        <p:nvCxnSpPr>
          <p:cNvPr id="132" name="Straight Arrow Connector 131"/>
          <p:cNvCxnSpPr/>
          <p:nvPr/>
        </p:nvCxnSpPr>
        <p:spPr>
          <a:xfrm rot="5400000">
            <a:off x="5349232" y="2743207"/>
            <a:ext cx="274317" cy="1828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Some Questions </a:t>
            </a:r>
            <a:r>
              <a:rPr lang="en-US" b="1" dirty="0" smtClean="0">
                <a:solidFill>
                  <a:srgbClr val="7030A0"/>
                </a:solidFill>
              </a:rPr>
              <a:t>coming from this exercise to think about before Feb 10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Need to resolve layouts of E+ source and BDS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Location of  Iron Wall needs to be fixed to allow access to IR with beams to and from DR.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Need to discuss layout options, (doglegs and dumps) for 10 Hz operation.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Asymmetry between E+ and E- side of Central needs attention…. Either add dogleg to E+ </a:t>
            </a:r>
            <a:r>
              <a:rPr lang="en-US" b="1" dirty="0" err="1" smtClean="0">
                <a:solidFill>
                  <a:srgbClr val="00B050"/>
                </a:solidFill>
              </a:rPr>
              <a:t>linac</a:t>
            </a:r>
            <a:r>
              <a:rPr lang="en-US" b="1" dirty="0" smtClean="0">
                <a:solidFill>
                  <a:srgbClr val="00B050"/>
                </a:solidFill>
              </a:rPr>
              <a:t> side </a:t>
            </a:r>
            <a:r>
              <a:rPr lang="en-US" b="1" dirty="0" smtClean="0">
                <a:solidFill>
                  <a:srgbClr val="00B050"/>
                </a:solidFill>
              </a:rPr>
              <a:t>which makes everything symmetric or offset </a:t>
            </a:r>
            <a:r>
              <a:rPr lang="en-US" b="1" dirty="0" err="1" smtClean="0">
                <a:solidFill>
                  <a:srgbClr val="00B050"/>
                </a:solidFill>
              </a:rPr>
              <a:t>linacs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and tunnels by 1.5 meters which </a:t>
            </a:r>
            <a:r>
              <a:rPr lang="en-US" b="1" dirty="0" smtClean="0">
                <a:solidFill>
                  <a:srgbClr val="00B050"/>
                </a:solidFill>
              </a:rPr>
              <a:t>complicates LTR/RTML </a:t>
            </a:r>
            <a:r>
              <a:rPr lang="en-US" b="1" dirty="0" smtClean="0">
                <a:solidFill>
                  <a:srgbClr val="00B050"/>
                </a:solidFill>
              </a:rPr>
              <a:t>layouts and CFS design.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Backup source material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1731"/>
            <a:ext cx="8229600" cy="246885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The referenced presentations are available via </a:t>
            </a:r>
            <a:r>
              <a:rPr lang="en-US" sz="3600" dirty="0" smtClean="0">
                <a:solidFill>
                  <a:srgbClr val="7030A0"/>
                </a:solidFill>
              </a:rPr>
              <a:t>INDICO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Have not checked what is in EDMS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514"/>
            <a:ext cx="8229600" cy="109726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Meeting July, 2010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1471613"/>
            <a:ext cx="85153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1471613"/>
            <a:ext cx="85153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Earlier BDS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5880" y="1409699"/>
            <a:ext cx="7406558" cy="448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At BAW-2 </a:t>
            </a:r>
            <a:r>
              <a:rPr lang="en-US" sz="3100" b="1" dirty="0" smtClean="0">
                <a:solidFill>
                  <a:srgbClr val="7030A0"/>
                </a:solidFill>
              </a:rPr>
              <a:t>(A. Seryi Talk)</a:t>
            </a:r>
            <a:endParaRPr lang="en-US" sz="3100" b="1" dirty="0">
              <a:solidFill>
                <a:srgbClr val="7030A0"/>
              </a:solidFill>
            </a:endParaRPr>
          </a:p>
        </p:txBody>
      </p:sp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457200" y="868709"/>
            <a:ext cx="8229600" cy="3657560"/>
            <a:chOff x="0" y="1571638"/>
            <a:chExt cx="9215470" cy="400050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1571638"/>
              <a:ext cx="9072594" cy="4000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7851065" y="1785926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dirty="0"/>
                <a:t>e-BDS</a:t>
              </a:r>
            </a:p>
          </p:txBody>
        </p:sp>
        <p:sp>
          <p:nvSpPr>
            <p:cNvPr id="7" name="TextBox 4"/>
            <p:cNvSpPr txBox="1">
              <a:spLocks noChangeArrowheads="1"/>
            </p:cNvSpPr>
            <p:nvPr/>
          </p:nvSpPr>
          <p:spPr bwMode="auto">
            <a:xfrm>
              <a:off x="142844" y="3357562"/>
              <a:ext cx="153828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>
                  <a:latin typeface="Calibri" pitchFamily="34" charset="0"/>
                </a:rPr>
                <a:t>Sacrificial collimators + chicane to detect off energy beams</a:t>
              </a: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500034" y="1947438"/>
              <a:ext cx="1752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>
                  <a:latin typeface="Calibri" pitchFamily="34" charset="0"/>
                </a:rPr>
                <a:t>Fast abort line</a:t>
              </a:r>
            </a:p>
          </p:txBody>
        </p:sp>
        <p:sp>
          <p:nvSpPr>
            <p:cNvPr id="9" name="TextBox 16"/>
            <p:cNvSpPr txBox="1">
              <a:spLocks noChangeArrowheads="1"/>
            </p:cNvSpPr>
            <p:nvPr/>
          </p:nvSpPr>
          <p:spPr bwMode="auto">
            <a:xfrm>
              <a:off x="1357290" y="2714620"/>
              <a:ext cx="11430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 err="1">
                  <a:latin typeface="Calibri" pitchFamily="34" charset="0"/>
                </a:rPr>
                <a:t>Undulator</a:t>
              </a:r>
              <a:endParaRPr lang="en-GB" sz="1600" dirty="0">
                <a:latin typeface="Calibri" pitchFamily="34" charset="0"/>
              </a:endParaRPr>
            </a:p>
          </p:txBody>
        </p:sp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2571742" y="3143248"/>
              <a:ext cx="8572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>
                  <a:latin typeface="Calibri" pitchFamily="34" charset="0"/>
                </a:rPr>
                <a:t>Dogleg</a:t>
              </a:r>
            </a:p>
          </p:txBody>
        </p:sp>
        <p:sp>
          <p:nvSpPr>
            <p:cNvPr id="11" name="TextBox 43"/>
            <p:cNvSpPr txBox="1">
              <a:spLocks noChangeArrowheads="1"/>
            </p:cNvSpPr>
            <p:nvPr/>
          </p:nvSpPr>
          <p:spPr bwMode="auto">
            <a:xfrm>
              <a:off x="2807827" y="3994856"/>
              <a:ext cx="154985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Skew correction &amp; emittance measurement</a:t>
              </a:r>
            </a:p>
          </p:txBody>
        </p:sp>
        <p:sp>
          <p:nvSpPr>
            <p:cNvPr id="12" name="TextBox 43"/>
            <p:cNvSpPr txBox="1">
              <a:spLocks noChangeArrowheads="1"/>
            </p:cNvSpPr>
            <p:nvPr/>
          </p:nvSpPr>
          <p:spPr bwMode="auto">
            <a:xfrm>
              <a:off x="3500430" y="2143116"/>
              <a:ext cx="107156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Chicane to detect LW photons</a:t>
              </a:r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 rot="16200000" flipH="1">
              <a:off x="3879027" y="3378592"/>
              <a:ext cx="422275" cy="1071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43"/>
            <p:cNvSpPr txBox="1">
              <a:spLocks noChangeArrowheads="1"/>
            </p:cNvSpPr>
            <p:nvPr/>
          </p:nvSpPr>
          <p:spPr bwMode="auto">
            <a:xfrm>
              <a:off x="5214942" y="4000504"/>
              <a:ext cx="107156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DC Tuning   </a:t>
              </a:r>
            </a:p>
            <a:p>
              <a:r>
                <a:rPr lang="en-GB" sz="1600"/>
                <a:t> line</a:t>
              </a:r>
            </a:p>
          </p:txBody>
        </p:sp>
        <p:sp>
          <p:nvSpPr>
            <p:cNvPr id="15" name="TextBox 43"/>
            <p:cNvSpPr txBox="1">
              <a:spLocks noChangeArrowheads="1"/>
            </p:cNvSpPr>
            <p:nvPr/>
          </p:nvSpPr>
          <p:spPr bwMode="auto">
            <a:xfrm>
              <a:off x="4643448" y="2285992"/>
              <a:ext cx="133221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Polarimetry chicane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4501213" y="3143226"/>
              <a:ext cx="785812" cy="214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43"/>
            <p:cNvSpPr txBox="1">
              <a:spLocks noChangeArrowheads="1"/>
            </p:cNvSpPr>
            <p:nvPr/>
          </p:nvSpPr>
          <p:spPr bwMode="auto">
            <a:xfrm>
              <a:off x="5072066" y="3071810"/>
              <a:ext cx="1214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 dirty="0"/>
                <a:t>Betatron collimation</a:t>
              </a:r>
            </a:p>
          </p:txBody>
        </p:sp>
        <p:sp>
          <p:nvSpPr>
            <p:cNvPr id="18" name="TextBox 43"/>
            <p:cNvSpPr txBox="1">
              <a:spLocks noChangeArrowheads="1"/>
            </p:cNvSpPr>
            <p:nvPr/>
          </p:nvSpPr>
          <p:spPr bwMode="auto">
            <a:xfrm>
              <a:off x="6215084" y="3143248"/>
              <a:ext cx="1214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Energy collimation</a:t>
              </a:r>
            </a:p>
          </p:txBody>
        </p:sp>
        <p:sp>
          <p:nvSpPr>
            <p:cNvPr id="19" name="TextBox 43"/>
            <p:cNvSpPr txBox="1">
              <a:spLocks noChangeArrowheads="1"/>
            </p:cNvSpPr>
            <p:nvPr/>
          </p:nvSpPr>
          <p:spPr bwMode="auto">
            <a:xfrm>
              <a:off x="7500968" y="3558605"/>
              <a:ext cx="8572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Final Focus</a:t>
              </a:r>
            </a:p>
          </p:txBody>
        </p:sp>
        <p:sp>
          <p:nvSpPr>
            <p:cNvPr id="20" name="TextBox 43"/>
            <p:cNvSpPr txBox="1">
              <a:spLocks noChangeArrowheads="1"/>
            </p:cNvSpPr>
            <p:nvPr/>
          </p:nvSpPr>
          <p:spPr bwMode="auto">
            <a:xfrm>
              <a:off x="8786852" y="4572008"/>
              <a:ext cx="42861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r>
                <a:rPr lang="en-GB" sz="1600"/>
                <a:t>IP</a:t>
              </a:r>
            </a:p>
          </p:txBody>
        </p:sp>
      </p:grpSp>
      <p:pic>
        <p:nvPicPr>
          <p:cNvPr id="22" name="Picture 2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684" y="4800586"/>
            <a:ext cx="3474682" cy="146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97683" y="4526268"/>
            <a:ext cx="4571950" cy="20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349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Review Layout of E- Linac Side of Central Region for Feb 10,2011 Meeting</vt:lpstr>
      <vt:lpstr>GEOMETRY OF CENTRAL REGION</vt:lpstr>
      <vt:lpstr>Some Questions coming from this exercise to think about before Feb 10</vt:lpstr>
      <vt:lpstr>Backup source material</vt:lpstr>
      <vt:lpstr>Meeting July, 2010</vt:lpstr>
      <vt:lpstr>Earlier BDS</vt:lpstr>
      <vt:lpstr>At BAW-2 (A. Seryi Talk)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OF CENTRAL REGION</dc:title>
  <dc:creator>Ewan Paterson</dc:creator>
  <cp:lastModifiedBy>Ewan Paterson</cp:lastModifiedBy>
  <cp:revision>72</cp:revision>
  <dcterms:created xsi:type="dcterms:W3CDTF">2011-02-03T23:46:47Z</dcterms:created>
  <dcterms:modified xsi:type="dcterms:W3CDTF">2011-02-06T16:34:01Z</dcterms:modified>
</cp:coreProperties>
</file>