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1"/>
  </p:notesMasterIdLst>
  <p:sldIdLst>
    <p:sldId id="256" r:id="rId2"/>
    <p:sldId id="298" r:id="rId3"/>
    <p:sldId id="299" r:id="rId4"/>
    <p:sldId id="301" r:id="rId5"/>
    <p:sldId id="300" r:id="rId6"/>
    <p:sldId id="302" r:id="rId7"/>
    <p:sldId id="303" r:id="rId8"/>
    <p:sldId id="304" r:id="rId9"/>
    <p:sldId id="305" r:id="rId10"/>
    <p:sldId id="306" r:id="rId11"/>
    <p:sldId id="307" r:id="rId12"/>
    <p:sldId id="308" r:id="rId13"/>
    <p:sldId id="309" r:id="rId14"/>
    <p:sldId id="310" r:id="rId15"/>
    <p:sldId id="311" r:id="rId16"/>
    <p:sldId id="312" r:id="rId17"/>
    <p:sldId id="313" r:id="rId18"/>
    <p:sldId id="314" r:id="rId19"/>
    <p:sldId id="315" r:id="rId20"/>
  </p:sldIdLst>
  <p:sldSz cx="9144000" cy="6858000" type="screen4x3"/>
  <p:notesSz cx="6858000" cy="9144000"/>
  <p:defaultTextStyle>
    <a:defPPr>
      <a:defRPr lang="en-US"/>
    </a:defPPr>
    <a:lvl1pPr algn="l" rtl="0" eaLnBrk="0" fontAlgn="ctr" hangingPunct="0">
      <a:spcBef>
        <a:spcPct val="0"/>
      </a:spcBef>
      <a:spcAft>
        <a:spcPct val="0"/>
      </a:spcAft>
      <a:defRPr sz="3600" kern="1200">
        <a:solidFill>
          <a:schemeClr val="tx1"/>
        </a:solidFill>
        <a:latin typeface="Arial" charset="0"/>
        <a:ea typeface="Arial Unicode MS" pitchFamily="34" charset="-128"/>
        <a:cs typeface="Arial Unicode MS" pitchFamily="34" charset="-128"/>
      </a:defRPr>
    </a:lvl1pPr>
    <a:lvl2pPr marL="457200" algn="l" rtl="0" eaLnBrk="0" fontAlgn="ctr" hangingPunct="0">
      <a:spcBef>
        <a:spcPct val="0"/>
      </a:spcBef>
      <a:spcAft>
        <a:spcPct val="0"/>
      </a:spcAft>
      <a:defRPr sz="3600" kern="1200">
        <a:solidFill>
          <a:schemeClr val="tx1"/>
        </a:solidFill>
        <a:latin typeface="Arial" charset="0"/>
        <a:ea typeface="Arial Unicode MS" pitchFamily="34" charset="-128"/>
        <a:cs typeface="Arial Unicode MS" pitchFamily="34" charset="-128"/>
      </a:defRPr>
    </a:lvl2pPr>
    <a:lvl3pPr marL="914400" algn="l" rtl="0" eaLnBrk="0" fontAlgn="ctr" hangingPunct="0">
      <a:spcBef>
        <a:spcPct val="0"/>
      </a:spcBef>
      <a:spcAft>
        <a:spcPct val="0"/>
      </a:spcAft>
      <a:defRPr sz="3600" kern="1200">
        <a:solidFill>
          <a:schemeClr val="tx1"/>
        </a:solidFill>
        <a:latin typeface="Arial" charset="0"/>
        <a:ea typeface="Arial Unicode MS" pitchFamily="34" charset="-128"/>
        <a:cs typeface="Arial Unicode MS" pitchFamily="34" charset="-128"/>
      </a:defRPr>
    </a:lvl3pPr>
    <a:lvl4pPr marL="1371600" algn="l" rtl="0" eaLnBrk="0" fontAlgn="ctr" hangingPunct="0">
      <a:spcBef>
        <a:spcPct val="0"/>
      </a:spcBef>
      <a:spcAft>
        <a:spcPct val="0"/>
      </a:spcAft>
      <a:defRPr sz="3600" kern="1200">
        <a:solidFill>
          <a:schemeClr val="tx1"/>
        </a:solidFill>
        <a:latin typeface="Arial" charset="0"/>
        <a:ea typeface="Arial Unicode MS" pitchFamily="34" charset="-128"/>
        <a:cs typeface="Arial Unicode MS" pitchFamily="34" charset="-128"/>
      </a:defRPr>
    </a:lvl4pPr>
    <a:lvl5pPr marL="1828800" algn="l" rtl="0" eaLnBrk="0" fontAlgn="ctr" hangingPunct="0">
      <a:spcBef>
        <a:spcPct val="0"/>
      </a:spcBef>
      <a:spcAft>
        <a:spcPct val="0"/>
      </a:spcAft>
      <a:defRPr sz="36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36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36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36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3600" kern="1200">
        <a:solidFill>
          <a:schemeClr val="tx1"/>
        </a:solidFill>
        <a:latin typeface="Arial" charset="0"/>
        <a:ea typeface="Arial Unicode MS" pitchFamily="34" charset="-128"/>
        <a:cs typeface="Arial Unicode MS" pitchFamily="34"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C9DA2B"/>
    <a:srgbClr val="23346C"/>
    <a:srgbClr val="CCFF33"/>
    <a:srgbClr val="339966"/>
    <a:srgbClr val="66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005" autoAdjust="0"/>
    <p:restoredTop sz="94700" autoAdjust="0"/>
  </p:normalViewPr>
  <p:slideViewPr>
    <p:cSldViewPr>
      <p:cViewPr>
        <p:scale>
          <a:sx n="125" d="100"/>
          <a:sy n="125" d="100"/>
        </p:scale>
        <p:origin x="-114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872"/>
    </p:cViewPr>
  </p:sorterViewPr>
  <p:notesViewPr>
    <p:cSldViewPr>
      <p:cViewPr varScale="1">
        <p:scale>
          <a:sx n="56" d="100"/>
          <a:sy n="56" d="100"/>
        </p:scale>
        <p:origin x="-1296"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base">
              <a:defRPr sz="1200"/>
            </a:lvl1pPr>
          </a:lstStyle>
          <a:p>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base">
              <a:defRPr sz="1200"/>
            </a:lvl1pPr>
          </a:lstStyle>
          <a:p>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fontAlgn="base">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fontAlgn="base">
              <a:defRPr sz="1200"/>
            </a:lvl1pPr>
          </a:lstStyle>
          <a:p>
            <a:fld id="{ED84FE4B-F903-4247-8711-680444E75A78}"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Arial Unicode MS" pitchFamily="34" charset="-128"/>
        <a:cs typeface="Arial Unicode MS" pitchFamily="34" charset="-128"/>
      </a:defRPr>
    </a:lvl1pPr>
    <a:lvl2pPr marL="457200" algn="l" rtl="0" fontAlgn="base">
      <a:spcBef>
        <a:spcPct val="30000"/>
      </a:spcBef>
      <a:spcAft>
        <a:spcPct val="0"/>
      </a:spcAft>
      <a:defRPr sz="1200" kern="1200">
        <a:solidFill>
          <a:schemeClr val="tx1"/>
        </a:solidFill>
        <a:latin typeface="Arial" charset="0"/>
        <a:ea typeface="Arial Unicode MS" pitchFamily="34" charset="-128"/>
        <a:cs typeface="Arial Unicode MS" pitchFamily="34" charset="-128"/>
      </a:defRPr>
    </a:lvl2pPr>
    <a:lvl3pPr marL="914400" algn="l" rtl="0" fontAlgn="base">
      <a:spcBef>
        <a:spcPct val="30000"/>
      </a:spcBef>
      <a:spcAft>
        <a:spcPct val="0"/>
      </a:spcAft>
      <a:defRPr sz="1200" kern="1200">
        <a:solidFill>
          <a:schemeClr val="tx1"/>
        </a:solidFill>
        <a:latin typeface="Arial" charset="0"/>
        <a:ea typeface="Arial Unicode MS" pitchFamily="34" charset="-128"/>
        <a:cs typeface="Arial Unicode MS" pitchFamily="34" charset="-128"/>
      </a:defRPr>
    </a:lvl3pPr>
    <a:lvl4pPr marL="1371600" algn="l" rtl="0" fontAlgn="base">
      <a:spcBef>
        <a:spcPct val="30000"/>
      </a:spcBef>
      <a:spcAft>
        <a:spcPct val="0"/>
      </a:spcAft>
      <a:defRPr sz="1200" kern="1200">
        <a:solidFill>
          <a:schemeClr val="tx1"/>
        </a:solidFill>
        <a:latin typeface="Arial" charset="0"/>
        <a:ea typeface="Arial Unicode MS" pitchFamily="34" charset="-128"/>
        <a:cs typeface="Arial Unicode MS" pitchFamily="34" charset="-128"/>
      </a:defRPr>
    </a:lvl4pPr>
    <a:lvl5pPr marL="1828800" algn="l" rtl="0" fontAlgn="base">
      <a:spcBef>
        <a:spcPct val="30000"/>
      </a:spcBef>
      <a:spcAft>
        <a:spcPct val="0"/>
      </a:spcAft>
      <a:defRPr sz="12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6A8C08-6186-4623-97F5-3E112356EFE3}" type="slidenum">
              <a:rPr lang="en-US"/>
              <a:pPr/>
              <a:t>1</a:t>
            </a:fld>
            <a:endParaRPr lang="en-US"/>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a:noFill/>
          <a:ln/>
        </p:spPr>
        <p:txBody>
          <a:bodyPr/>
          <a:lstStyle/>
          <a:p>
            <a:endParaRPr lang="en-GB" smtClean="0">
              <a:latin typeface="Arial" pitchFamily="34" charset="0"/>
            </a:endParaRPr>
          </a:p>
        </p:txBody>
      </p:sp>
      <p:sp>
        <p:nvSpPr>
          <p:cNvPr id="23555" name="Slide Number Placeholder 3"/>
          <p:cNvSpPr>
            <a:spLocks noGrp="1"/>
          </p:cNvSpPr>
          <p:nvPr>
            <p:ph type="sldNum" sz="quarter" idx="5"/>
          </p:nvPr>
        </p:nvSpPr>
        <p:spPr>
          <a:noFill/>
        </p:spPr>
        <p:txBody>
          <a:bodyPr/>
          <a:lstStyle/>
          <a:p>
            <a:fld id="{18C3D213-4CA7-4F19-B00F-A13C678B7BE4}" type="slidenum">
              <a:rPr lang="en-US" smtClean="0">
                <a:latin typeface="Arial" pitchFamily="34" charset="0"/>
              </a:rPr>
              <a:pPr/>
              <a:t>10</a:t>
            </a:fld>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240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102403" name="Rectangle 3"/>
          <p:cNvSpPr>
            <a:spLocks noGrp="1" noChangeArrowheads="1"/>
          </p:cNvSpPr>
          <p:nvPr>
            <p:ph type="dt" sz="half" idx="2"/>
          </p:nvPr>
        </p:nvSpPr>
        <p:spPr>
          <a:xfrm>
            <a:off x="685800" y="6248400"/>
            <a:ext cx="1905000" cy="457200"/>
          </a:xfrm>
        </p:spPr>
        <p:txBody>
          <a:bodyPr/>
          <a:lstStyle>
            <a:lvl1pPr>
              <a:defRPr/>
            </a:lvl1pPr>
          </a:lstStyle>
          <a:p>
            <a:r>
              <a:rPr lang="en-US"/>
              <a:t>Date         Event</a:t>
            </a:r>
          </a:p>
        </p:txBody>
      </p:sp>
      <p:sp>
        <p:nvSpPr>
          <p:cNvPr id="102404" name="Rectangle 4"/>
          <p:cNvSpPr>
            <a:spLocks noGrp="1" noChangeArrowheads="1"/>
          </p:cNvSpPr>
          <p:nvPr>
            <p:ph type="ftr" sz="quarter" idx="3"/>
          </p:nvPr>
        </p:nvSpPr>
        <p:spPr>
          <a:xfrm>
            <a:off x="3124200" y="6248400"/>
            <a:ext cx="2895600" cy="457200"/>
          </a:xfrm>
        </p:spPr>
        <p:txBody>
          <a:bodyPr/>
          <a:lstStyle>
            <a:lvl1pPr>
              <a:defRPr/>
            </a:lvl1pPr>
          </a:lstStyle>
          <a:p>
            <a:r>
              <a:rPr lang="en-US"/>
              <a:t>Global Design Effort</a:t>
            </a:r>
          </a:p>
        </p:txBody>
      </p:sp>
      <p:sp>
        <p:nvSpPr>
          <p:cNvPr id="102405" name="Rectangle 5"/>
          <p:cNvSpPr>
            <a:spLocks noGrp="1" noChangeArrowheads="1"/>
          </p:cNvSpPr>
          <p:nvPr>
            <p:ph type="sldNum" sz="quarter" idx="4"/>
          </p:nvPr>
        </p:nvSpPr>
        <p:spPr>
          <a:xfrm>
            <a:off x="6553200" y="6248400"/>
            <a:ext cx="1905000" cy="457200"/>
          </a:xfrm>
        </p:spPr>
        <p:txBody>
          <a:bodyPr/>
          <a:lstStyle>
            <a:lvl1pPr>
              <a:defRPr/>
            </a:lvl1pPr>
          </a:lstStyle>
          <a:p>
            <a:fld id="{DAB226E0-1861-4582-90E5-BBD63C1DA1C0}" type="slidenum">
              <a:rPr lang="en-US"/>
              <a:pPr/>
              <a:t>‹#›</a:t>
            </a:fld>
            <a:endParaRPr lang="en-US"/>
          </a:p>
        </p:txBody>
      </p:sp>
      <p:pic>
        <p:nvPicPr>
          <p:cNvPr id="102407" name="Picture 7" descr="N:\Fermi\ILCRedesign\ilccolor.tif"/>
          <p:cNvPicPr>
            <a:picLocks noChangeAspect="1" noChangeArrowheads="1"/>
          </p:cNvPicPr>
          <p:nvPr userDrawn="1"/>
        </p:nvPicPr>
        <p:blipFill>
          <a:blip r:embed="rId2"/>
          <a:srcRect/>
          <a:stretch>
            <a:fillRect/>
          </a:stretch>
        </p:blipFill>
        <p:spPr bwMode="auto">
          <a:xfrm>
            <a:off x="0" y="0"/>
            <a:ext cx="1219200" cy="796925"/>
          </a:xfrm>
          <a:prstGeom prst="rect">
            <a:avLst/>
          </a:prstGeom>
          <a:noFill/>
        </p:spPr>
      </p:pic>
      <p:pic>
        <p:nvPicPr>
          <p:cNvPr id="102408" name="Picture 8" descr="C:\Documents and Settings\kevin\My Documents\1024_greendot_divider.jpg"/>
          <p:cNvPicPr>
            <a:picLocks noChangeAspect="1" noChangeArrowheads="1"/>
          </p:cNvPicPr>
          <p:nvPr userDrawn="1"/>
        </p:nvPicPr>
        <p:blipFill>
          <a:blip r:embed="rId3"/>
          <a:srcRect/>
          <a:stretch>
            <a:fillRect/>
          </a:stretch>
        </p:blipFill>
        <p:spPr bwMode="auto">
          <a:xfrm>
            <a:off x="1295400" y="685800"/>
            <a:ext cx="7848600" cy="153988"/>
          </a:xfrm>
          <a:prstGeom prst="rect">
            <a:avLst/>
          </a:prstGeom>
          <a:noFill/>
        </p:spPr>
      </p:pic>
      <p:sp>
        <p:nvSpPr>
          <p:cNvPr id="102409" name="Text Box 9"/>
          <p:cNvSpPr txBox="1">
            <a:spLocks noChangeArrowheads="1"/>
          </p:cNvSpPr>
          <p:nvPr userDrawn="1"/>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sp>
        <p:nvSpPr>
          <p:cNvPr id="102410" name="Text Box 10"/>
          <p:cNvSpPr txBox="1">
            <a:spLocks noChangeArrowheads="1"/>
          </p:cNvSpPr>
          <p:nvPr userDrawn="1"/>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pPr>
            <a:endParaRPr lang="en-US" sz="2400"/>
          </a:p>
        </p:txBody>
      </p:sp>
      <p:sp>
        <p:nvSpPr>
          <p:cNvPr id="102411" name="Rectangle 11"/>
          <p:cNvSpPr>
            <a:spLocks noGrp="1" noChangeArrowheads="1"/>
          </p:cNvSpPr>
          <p:nvPr>
            <p:ph type="ctrTitle"/>
          </p:nvPr>
        </p:nvSpPr>
        <p:spPr>
          <a:xfrm>
            <a:off x="762000" y="2286000"/>
            <a:ext cx="7772400" cy="1143000"/>
          </a:xfrm>
        </p:spPr>
        <p:txBody>
          <a:bodyPr/>
          <a:lstStyle>
            <a:lvl1pPr>
              <a:defRPr sz="4800"/>
            </a:lvl1pPr>
          </a:lstStyle>
          <a:p>
            <a:r>
              <a:rPr lang="en-US"/>
              <a:t>Click to edit Master title style</a:t>
            </a:r>
          </a:p>
        </p:txBody>
      </p:sp>
      <p:pic>
        <p:nvPicPr>
          <p:cNvPr id="102412" name="Picture 12" descr="C:\Documents and Settings\kevin\My Documents\1024_greendot_divider.jpg"/>
          <p:cNvPicPr>
            <a:picLocks noChangeAspect="1" noChangeArrowheads="1"/>
          </p:cNvPicPr>
          <p:nvPr userDrawn="1"/>
        </p:nvPicPr>
        <p:blipFill>
          <a:blip r:embed="rId3"/>
          <a:srcRect/>
          <a:stretch>
            <a:fillRect/>
          </a:stretch>
        </p:blipFill>
        <p:spPr bwMode="auto">
          <a:xfrm>
            <a:off x="0" y="6096000"/>
            <a:ext cx="9144000" cy="179388"/>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en-US"/>
              <a:t>Date         Event</a:t>
            </a:r>
          </a:p>
        </p:txBody>
      </p:sp>
      <p:sp>
        <p:nvSpPr>
          <p:cNvPr id="5" name="Footer Placeholder 4"/>
          <p:cNvSpPr>
            <a:spLocks noGrp="1"/>
          </p:cNvSpPr>
          <p:nvPr>
            <p:ph type="ftr" sz="quarter" idx="11"/>
          </p:nvPr>
        </p:nvSpPr>
        <p:spPr/>
        <p:txBody>
          <a:bodyPr/>
          <a:lstStyle>
            <a:lvl1pPr>
              <a:defRPr/>
            </a:lvl1pPr>
          </a:lstStyle>
          <a:p>
            <a:r>
              <a:rPr lang="en-US"/>
              <a:t>Global Design Effort</a:t>
            </a:r>
          </a:p>
        </p:txBody>
      </p:sp>
      <p:sp>
        <p:nvSpPr>
          <p:cNvPr id="6" name="Slide Number Placeholder 5"/>
          <p:cNvSpPr>
            <a:spLocks noGrp="1"/>
          </p:cNvSpPr>
          <p:nvPr>
            <p:ph type="sldNum" sz="quarter" idx="12"/>
          </p:nvPr>
        </p:nvSpPr>
        <p:spPr/>
        <p:txBody>
          <a:bodyPr/>
          <a:lstStyle>
            <a:lvl1pPr>
              <a:defRPr/>
            </a:lvl1pPr>
          </a:lstStyle>
          <a:p>
            <a:fld id="{136B862E-FAC6-4EE8-8C52-82CA494EE99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3246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0"/>
            <a:ext cx="567690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en-US"/>
              <a:t>Date         Event</a:t>
            </a:r>
          </a:p>
        </p:txBody>
      </p:sp>
      <p:sp>
        <p:nvSpPr>
          <p:cNvPr id="5" name="Footer Placeholder 4"/>
          <p:cNvSpPr>
            <a:spLocks noGrp="1"/>
          </p:cNvSpPr>
          <p:nvPr>
            <p:ph type="ftr" sz="quarter" idx="11"/>
          </p:nvPr>
        </p:nvSpPr>
        <p:spPr/>
        <p:txBody>
          <a:bodyPr/>
          <a:lstStyle>
            <a:lvl1pPr>
              <a:defRPr/>
            </a:lvl1pPr>
          </a:lstStyle>
          <a:p>
            <a:r>
              <a:rPr lang="en-US"/>
              <a:t>Global Design Effort</a:t>
            </a:r>
          </a:p>
        </p:txBody>
      </p:sp>
      <p:sp>
        <p:nvSpPr>
          <p:cNvPr id="6" name="Slide Number Placeholder 5"/>
          <p:cNvSpPr>
            <a:spLocks noGrp="1"/>
          </p:cNvSpPr>
          <p:nvPr>
            <p:ph type="sldNum" sz="quarter" idx="12"/>
          </p:nvPr>
        </p:nvSpPr>
        <p:spPr/>
        <p:txBody>
          <a:bodyPr/>
          <a:lstStyle>
            <a:lvl1pPr>
              <a:defRPr/>
            </a:lvl1pPr>
          </a:lstStyle>
          <a:p>
            <a:fld id="{1B1DCED9-DEFF-4256-B136-2A2AF0BF1CB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en-US"/>
              <a:t>Date         Event</a:t>
            </a:r>
          </a:p>
        </p:txBody>
      </p:sp>
      <p:sp>
        <p:nvSpPr>
          <p:cNvPr id="5" name="Footer Placeholder 4"/>
          <p:cNvSpPr>
            <a:spLocks noGrp="1"/>
          </p:cNvSpPr>
          <p:nvPr>
            <p:ph type="ftr" sz="quarter" idx="11"/>
          </p:nvPr>
        </p:nvSpPr>
        <p:spPr/>
        <p:txBody>
          <a:bodyPr/>
          <a:lstStyle>
            <a:lvl1pPr>
              <a:defRPr/>
            </a:lvl1pPr>
          </a:lstStyle>
          <a:p>
            <a:r>
              <a:rPr lang="en-US"/>
              <a:t>Global Design Effort</a:t>
            </a:r>
          </a:p>
        </p:txBody>
      </p:sp>
      <p:sp>
        <p:nvSpPr>
          <p:cNvPr id="6" name="Slide Number Placeholder 5"/>
          <p:cNvSpPr>
            <a:spLocks noGrp="1"/>
          </p:cNvSpPr>
          <p:nvPr>
            <p:ph type="sldNum" sz="quarter" idx="12"/>
          </p:nvPr>
        </p:nvSpPr>
        <p:spPr/>
        <p:txBody>
          <a:bodyPr/>
          <a:lstStyle>
            <a:lvl1pPr>
              <a:defRPr/>
            </a:lvl1pPr>
          </a:lstStyle>
          <a:p>
            <a:fld id="{467CFFC5-2332-4686-8DE8-246A0388937F}"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a:t>Date         Event</a:t>
            </a:r>
          </a:p>
        </p:txBody>
      </p:sp>
      <p:sp>
        <p:nvSpPr>
          <p:cNvPr id="5" name="Footer Placeholder 4"/>
          <p:cNvSpPr>
            <a:spLocks noGrp="1"/>
          </p:cNvSpPr>
          <p:nvPr>
            <p:ph type="ftr" sz="quarter" idx="11"/>
          </p:nvPr>
        </p:nvSpPr>
        <p:spPr/>
        <p:txBody>
          <a:bodyPr/>
          <a:lstStyle>
            <a:lvl1pPr>
              <a:defRPr/>
            </a:lvl1pPr>
          </a:lstStyle>
          <a:p>
            <a:r>
              <a:rPr lang="en-US"/>
              <a:t>Global Design Effort</a:t>
            </a:r>
          </a:p>
        </p:txBody>
      </p:sp>
      <p:sp>
        <p:nvSpPr>
          <p:cNvPr id="6" name="Slide Number Placeholder 5"/>
          <p:cNvSpPr>
            <a:spLocks noGrp="1"/>
          </p:cNvSpPr>
          <p:nvPr>
            <p:ph type="sldNum" sz="quarter" idx="12"/>
          </p:nvPr>
        </p:nvSpPr>
        <p:spPr/>
        <p:txBody>
          <a:bodyPr/>
          <a:lstStyle>
            <a:lvl1pPr>
              <a:defRPr/>
            </a:lvl1pPr>
          </a:lstStyle>
          <a:p>
            <a:fld id="{6C884F3B-7E36-48DE-83A8-3C03ED7EC857}"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r>
              <a:rPr lang="en-US"/>
              <a:t>Date         Event</a:t>
            </a:r>
          </a:p>
        </p:txBody>
      </p:sp>
      <p:sp>
        <p:nvSpPr>
          <p:cNvPr id="6" name="Footer Placeholder 5"/>
          <p:cNvSpPr>
            <a:spLocks noGrp="1"/>
          </p:cNvSpPr>
          <p:nvPr>
            <p:ph type="ftr" sz="quarter" idx="11"/>
          </p:nvPr>
        </p:nvSpPr>
        <p:spPr/>
        <p:txBody>
          <a:bodyPr/>
          <a:lstStyle>
            <a:lvl1pPr>
              <a:defRPr/>
            </a:lvl1pPr>
          </a:lstStyle>
          <a:p>
            <a:r>
              <a:rPr lang="en-US"/>
              <a:t>Global Design Effort</a:t>
            </a:r>
          </a:p>
        </p:txBody>
      </p:sp>
      <p:sp>
        <p:nvSpPr>
          <p:cNvPr id="7" name="Slide Number Placeholder 6"/>
          <p:cNvSpPr>
            <a:spLocks noGrp="1"/>
          </p:cNvSpPr>
          <p:nvPr>
            <p:ph type="sldNum" sz="quarter" idx="12"/>
          </p:nvPr>
        </p:nvSpPr>
        <p:spPr/>
        <p:txBody>
          <a:bodyPr/>
          <a:lstStyle>
            <a:lvl1pPr>
              <a:defRPr/>
            </a:lvl1pPr>
          </a:lstStyle>
          <a:p>
            <a:fld id="{00B8D7B4-5BB4-4FB3-8932-C886E8470578}"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r>
              <a:rPr lang="en-US"/>
              <a:t>Date         Event</a:t>
            </a:r>
          </a:p>
        </p:txBody>
      </p:sp>
      <p:sp>
        <p:nvSpPr>
          <p:cNvPr id="8" name="Footer Placeholder 7"/>
          <p:cNvSpPr>
            <a:spLocks noGrp="1"/>
          </p:cNvSpPr>
          <p:nvPr>
            <p:ph type="ftr" sz="quarter" idx="11"/>
          </p:nvPr>
        </p:nvSpPr>
        <p:spPr/>
        <p:txBody>
          <a:bodyPr/>
          <a:lstStyle>
            <a:lvl1pPr>
              <a:defRPr/>
            </a:lvl1pPr>
          </a:lstStyle>
          <a:p>
            <a:r>
              <a:rPr lang="en-US"/>
              <a:t>Global Design Effort</a:t>
            </a:r>
          </a:p>
        </p:txBody>
      </p:sp>
      <p:sp>
        <p:nvSpPr>
          <p:cNvPr id="9" name="Slide Number Placeholder 8"/>
          <p:cNvSpPr>
            <a:spLocks noGrp="1"/>
          </p:cNvSpPr>
          <p:nvPr>
            <p:ph type="sldNum" sz="quarter" idx="12"/>
          </p:nvPr>
        </p:nvSpPr>
        <p:spPr/>
        <p:txBody>
          <a:bodyPr/>
          <a:lstStyle>
            <a:lvl1pPr>
              <a:defRPr/>
            </a:lvl1pPr>
          </a:lstStyle>
          <a:p>
            <a:fld id="{FEB3A6BC-3B42-4E83-AF0A-D49AC1452E3D}"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en-US"/>
              <a:t>Date         Event</a:t>
            </a:r>
          </a:p>
        </p:txBody>
      </p:sp>
      <p:sp>
        <p:nvSpPr>
          <p:cNvPr id="4" name="Footer Placeholder 3"/>
          <p:cNvSpPr>
            <a:spLocks noGrp="1"/>
          </p:cNvSpPr>
          <p:nvPr>
            <p:ph type="ftr" sz="quarter" idx="11"/>
          </p:nvPr>
        </p:nvSpPr>
        <p:spPr/>
        <p:txBody>
          <a:bodyPr/>
          <a:lstStyle>
            <a:lvl1pPr>
              <a:defRPr/>
            </a:lvl1pPr>
          </a:lstStyle>
          <a:p>
            <a:r>
              <a:rPr lang="en-US"/>
              <a:t>Global Design Effort</a:t>
            </a:r>
          </a:p>
        </p:txBody>
      </p:sp>
      <p:sp>
        <p:nvSpPr>
          <p:cNvPr id="5" name="Slide Number Placeholder 4"/>
          <p:cNvSpPr>
            <a:spLocks noGrp="1"/>
          </p:cNvSpPr>
          <p:nvPr>
            <p:ph type="sldNum" sz="quarter" idx="12"/>
          </p:nvPr>
        </p:nvSpPr>
        <p:spPr/>
        <p:txBody>
          <a:bodyPr/>
          <a:lstStyle>
            <a:lvl1pPr>
              <a:defRPr/>
            </a:lvl1pPr>
          </a:lstStyle>
          <a:p>
            <a:fld id="{B51DF4C6-F610-4E8A-836F-2D2BC777CB3E}"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t>Date         Event</a:t>
            </a:r>
          </a:p>
        </p:txBody>
      </p:sp>
      <p:sp>
        <p:nvSpPr>
          <p:cNvPr id="3" name="Footer Placeholder 2"/>
          <p:cNvSpPr>
            <a:spLocks noGrp="1"/>
          </p:cNvSpPr>
          <p:nvPr>
            <p:ph type="ftr" sz="quarter" idx="11"/>
          </p:nvPr>
        </p:nvSpPr>
        <p:spPr/>
        <p:txBody>
          <a:bodyPr/>
          <a:lstStyle>
            <a:lvl1pPr>
              <a:defRPr/>
            </a:lvl1pPr>
          </a:lstStyle>
          <a:p>
            <a:r>
              <a:rPr lang="en-US"/>
              <a:t>Global Design Effort</a:t>
            </a:r>
          </a:p>
        </p:txBody>
      </p:sp>
      <p:sp>
        <p:nvSpPr>
          <p:cNvPr id="4" name="Slide Number Placeholder 3"/>
          <p:cNvSpPr>
            <a:spLocks noGrp="1"/>
          </p:cNvSpPr>
          <p:nvPr>
            <p:ph type="sldNum" sz="quarter" idx="12"/>
          </p:nvPr>
        </p:nvSpPr>
        <p:spPr/>
        <p:txBody>
          <a:bodyPr/>
          <a:lstStyle>
            <a:lvl1pPr>
              <a:defRPr/>
            </a:lvl1pPr>
          </a:lstStyle>
          <a:p>
            <a:fld id="{5F96E283-21B6-42EB-9017-A056EB4AAEF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t>Date         Event</a:t>
            </a:r>
          </a:p>
        </p:txBody>
      </p:sp>
      <p:sp>
        <p:nvSpPr>
          <p:cNvPr id="6" name="Footer Placeholder 5"/>
          <p:cNvSpPr>
            <a:spLocks noGrp="1"/>
          </p:cNvSpPr>
          <p:nvPr>
            <p:ph type="ftr" sz="quarter" idx="11"/>
          </p:nvPr>
        </p:nvSpPr>
        <p:spPr/>
        <p:txBody>
          <a:bodyPr/>
          <a:lstStyle>
            <a:lvl1pPr>
              <a:defRPr/>
            </a:lvl1pPr>
          </a:lstStyle>
          <a:p>
            <a:r>
              <a:rPr lang="en-US"/>
              <a:t>Global Design Effort</a:t>
            </a:r>
          </a:p>
        </p:txBody>
      </p:sp>
      <p:sp>
        <p:nvSpPr>
          <p:cNvPr id="7" name="Slide Number Placeholder 6"/>
          <p:cNvSpPr>
            <a:spLocks noGrp="1"/>
          </p:cNvSpPr>
          <p:nvPr>
            <p:ph type="sldNum" sz="quarter" idx="12"/>
          </p:nvPr>
        </p:nvSpPr>
        <p:spPr/>
        <p:txBody>
          <a:bodyPr/>
          <a:lstStyle>
            <a:lvl1pPr>
              <a:defRPr/>
            </a:lvl1pPr>
          </a:lstStyle>
          <a:p>
            <a:fld id="{A03E9F92-1659-46CE-B005-9C2EB9E5F59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t>Date         Event</a:t>
            </a:r>
          </a:p>
        </p:txBody>
      </p:sp>
      <p:sp>
        <p:nvSpPr>
          <p:cNvPr id="6" name="Footer Placeholder 5"/>
          <p:cNvSpPr>
            <a:spLocks noGrp="1"/>
          </p:cNvSpPr>
          <p:nvPr>
            <p:ph type="ftr" sz="quarter" idx="11"/>
          </p:nvPr>
        </p:nvSpPr>
        <p:spPr/>
        <p:txBody>
          <a:bodyPr/>
          <a:lstStyle>
            <a:lvl1pPr>
              <a:defRPr/>
            </a:lvl1pPr>
          </a:lstStyle>
          <a:p>
            <a:r>
              <a:rPr lang="en-US"/>
              <a:t>Global Design Effort</a:t>
            </a:r>
          </a:p>
        </p:txBody>
      </p:sp>
      <p:sp>
        <p:nvSpPr>
          <p:cNvPr id="7" name="Slide Number Placeholder 6"/>
          <p:cNvSpPr>
            <a:spLocks noGrp="1"/>
          </p:cNvSpPr>
          <p:nvPr>
            <p:ph type="sldNum" sz="quarter" idx="12"/>
          </p:nvPr>
        </p:nvSpPr>
        <p:spPr/>
        <p:txBody>
          <a:bodyPr/>
          <a:lstStyle>
            <a:lvl1pPr>
              <a:defRPr/>
            </a:lvl1pPr>
          </a:lstStyle>
          <a:p>
            <a:fld id="{5DFD522B-1B3D-4843-B5F8-20E5668FF007}"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85800" y="990600"/>
            <a:ext cx="7772400" cy="533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28" name="Rectangle 4"/>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fontAlgn="base">
              <a:defRPr sz="1200"/>
            </a:lvl1pPr>
          </a:lstStyle>
          <a:p>
            <a:r>
              <a:rPr lang="en-US"/>
              <a:t>Date         Event</a:t>
            </a:r>
          </a:p>
        </p:txBody>
      </p:sp>
      <p:sp>
        <p:nvSpPr>
          <p:cNvPr id="1029" name="Rectangle 5"/>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defRPr sz="1600" b="1">
                <a:solidFill>
                  <a:srgbClr val="23346C"/>
                </a:solidFill>
              </a:defRPr>
            </a:lvl1pPr>
          </a:lstStyle>
          <a:p>
            <a:r>
              <a:rPr lang="en-US"/>
              <a:t>Global Design Effort</a:t>
            </a:r>
          </a:p>
        </p:txBody>
      </p:sp>
      <p:sp>
        <p:nvSpPr>
          <p:cNvPr id="1030" name="Rectangle 6"/>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fontAlgn="base">
              <a:defRPr sz="1400"/>
            </a:lvl1pPr>
          </a:lstStyle>
          <a:p>
            <a:fld id="{6850144C-D5E7-4E55-B440-B58FE0618090}" type="slidenum">
              <a:rPr lang="en-US"/>
              <a:pPr/>
              <a:t>‹#›</a:t>
            </a:fld>
            <a:endParaRPr lang="en-US"/>
          </a:p>
        </p:txBody>
      </p:sp>
      <p:pic>
        <p:nvPicPr>
          <p:cNvPr id="1039" name="Picture 15" descr="N:\Fermi\ILCRedesign\ilccolor.tif"/>
          <p:cNvPicPr>
            <a:picLocks noChangeAspect="1" noChangeArrowheads="1"/>
          </p:cNvPicPr>
          <p:nvPr userDrawn="1"/>
        </p:nvPicPr>
        <p:blipFill>
          <a:blip r:embed="rId13"/>
          <a:srcRect/>
          <a:stretch>
            <a:fillRect/>
          </a:stretch>
        </p:blipFill>
        <p:spPr bwMode="auto">
          <a:xfrm>
            <a:off x="0" y="0"/>
            <a:ext cx="1219200" cy="796925"/>
          </a:xfrm>
          <a:prstGeom prst="rect">
            <a:avLst/>
          </a:prstGeom>
          <a:noFill/>
        </p:spPr>
      </p:pic>
      <p:pic>
        <p:nvPicPr>
          <p:cNvPr id="1040" name="Picture 16" descr="C:\Documents and Settings\kevin\My Documents\1024_greendot_divider.jpg"/>
          <p:cNvPicPr>
            <a:picLocks noChangeAspect="1" noChangeArrowheads="1"/>
          </p:cNvPicPr>
          <p:nvPr userDrawn="1"/>
        </p:nvPicPr>
        <p:blipFill>
          <a:blip r:embed="rId14"/>
          <a:srcRect/>
          <a:stretch>
            <a:fillRect/>
          </a:stretch>
        </p:blipFill>
        <p:spPr bwMode="auto">
          <a:xfrm>
            <a:off x="1295400" y="685800"/>
            <a:ext cx="7848600" cy="153988"/>
          </a:xfrm>
          <a:prstGeom prst="rect">
            <a:avLst/>
          </a:prstGeom>
          <a:noFill/>
        </p:spPr>
      </p:pic>
      <p:sp>
        <p:nvSpPr>
          <p:cNvPr id="1041" name="Text Box 17"/>
          <p:cNvSpPr txBox="1">
            <a:spLocks noChangeArrowheads="1"/>
          </p:cNvSpPr>
          <p:nvPr userDrawn="1"/>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sp>
        <p:nvSpPr>
          <p:cNvPr id="1042" name="Text Box 18"/>
          <p:cNvSpPr txBox="1">
            <a:spLocks noChangeArrowheads="1"/>
          </p:cNvSpPr>
          <p:nvPr userDrawn="1"/>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pPr>
            <a:endParaRPr lang="en-US" sz="2400"/>
          </a:p>
        </p:txBody>
      </p:sp>
      <p:sp>
        <p:nvSpPr>
          <p:cNvPr id="1044" name="Rectangle 20"/>
          <p:cNvSpPr>
            <a:spLocks noGrp="1" noChangeArrowheads="1"/>
          </p:cNvSpPr>
          <p:nvPr>
            <p:ph type="title"/>
          </p:nvPr>
        </p:nvSpPr>
        <p:spPr bwMode="auto">
          <a:xfrm>
            <a:off x="1295400" y="0"/>
            <a:ext cx="70866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1045" name="Picture 21" descr="C:\Documents and Settings\kevin\My Documents\1024_greendot_divider.jpg"/>
          <p:cNvPicPr>
            <a:picLocks noChangeAspect="1" noChangeArrowheads="1"/>
          </p:cNvPicPr>
          <p:nvPr userDrawn="1"/>
        </p:nvPicPr>
        <p:blipFill>
          <a:blip r:embed="rId14"/>
          <a:srcRect/>
          <a:stretch>
            <a:fillRect/>
          </a:stretch>
        </p:blipFill>
        <p:spPr bwMode="auto">
          <a:xfrm>
            <a:off x="0" y="6248400"/>
            <a:ext cx="9144000" cy="179388"/>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fontAlgn="base">
        <a:spcBef>
          <a:spcPct val="0"/>
        </a:spcBef>
        <a:spcAft>
          <a:spcPct val="0"/>
        </a:spcAft>
        <a:defRPr sz="3600">
          <a:solidFill>
            <a:srgbClr val="23346C"/>
          </a:solidFill>
          <a:latin typeface="+mj-lt"/>
          <a:ea typeface="+mj-ea"/>
          <a:cs typeface="+mj-cs"/>
        </a:defRPr>
      </a:lvl1pPr>
      <a:lvl2pPr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fontAlgn="base">
        <a:spcBef>
          <a:spcPct val="20000"/>
        </a:spcBef>
        <a:spcAft>
          <a:spcPct val="0"/>
        </a:spcAft>
        <a:buChar char="•"/>
        <a:defRPr sz="2800">
          <a:solidFill>
            <a:srgbClr val="23346C"/>
          </a:solidFill>
          <a:latin typeface="+mn-lt"/>
          <a:ea typeface="+mn-ea"/>
          <a:cs typeface="+mn-cs"/>
        </a:defRPr>
      </a:lvl1pPr>
      <a:lvl2pPr marL="742950" indent="-285750" algn="l" rtl="0" fontAlgn="base">
        <a:spcBef>
          <a:spcPct val="20000"/>
        </a:spcBef>
        <a:spcAft>
          <a:spcPct val="0"/>
        </a:spcAft>
        <a:buChar char="–"/>
        <a:defRPr sz="2400" b="1">
          <a:solidFill>
            <a:srgbClr val="23346C"/>
          </a:solidFill>
          <a:latin typeface="+mn-lt"/>
          <a:ea typeface="+mn-ea"/>
          <a:cs typeface="+mn-cs"/>
        </a:defRPr>
      </a:lvl2pPr>
      <a:lvl3pPr marL="1143000" indent="-228600" algn="l" rtl="0" fontAlgn="base">
        <a:spcBef>
          <a:spcPct val="20000"/>
        </a:spcBef>
        <a:spcAft>
          <a:spcPct val="0"/>
        </a:spcAft>
        <a:buChar char="•"/>
        <a:defRPr sz="2000">
          <a:solidFill>
            <a:schemeClr val="tx1"/>
          </a:solidFill>
          <a:latin typeface="+mn-lt"/>
          <a:ea typeface="+mn-ea"/>
          <a:cs typeface="+mn-cs"/>
        </a:defRPr>
      </a:lvl3pPr>
      <a:lvl4pPr marL="1600200" indent="-228600" algn="l" rtl="0" fontAlgn="base">
        <a:spcBef>
          <a:spcPct val="20000"/>
        </a:spcBef>
        <a:spcAft>
          <a:spcPct val="0"/>
        </a:spcAft>
        <a:buChar char="–"/>
        <a:defRPr sz="2000">
          <a:solidFill>
            <a:schemeClr val="tx1"/>
          </a:solidFill>
          <a:latin typeface="+mn-lt"/>
          <a:ea typeface="+mn-ea"/>
          <a:cs typeface="+mn-cs"/>
        </a:defRPr>
      </a:lvl4pPr>
      <a:lvl5pPr marL="2057400" indent="-228600" algn="l" rtl="0" fontAlgn="base">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indico.desy.de/conferenceOtherViews.py?view=standard&amp;confId=3061" TargetMode="Externa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projects.astec.ac.uk/ilcdecks/"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sz="half" idx="2"/>
          </p:nvPr>
        </p:nvSpPr>
        <p:spPr/>
        <p:txBody>
          <a:bodyPr/>
          <a:lstStyle/>
          <a:p>
            <a:r>
              <a:rPr lang="en-US" dirty="0" smtClean="0"/>
              <a:t>10/02/2011</a:t>
            </a:r>
            <a:endParaRPr lang="en-US" dirty="0"/>
          </a:p>
        </p:txBody>
      </p:sp>
      <p:sp>
        <p:nvSpPr>
          <p:cNvPr id="5" name="Rectangle 4"/>
          <p:cNvSpPr>
            <a:spLocks noGrp="1" noChangeArrowheads="1"/>
          </p:cNvSpPr>
          <p:nvPr>
            <p:ph type="ftr" sz="quarter" idx="3"/>
          </p:nvPr>
        </p:nvSpPr>
        <p:spPr/>
        <p:txBody>
          <a:bodyPr/>
          <a:lstStyle/>
          <a:p>
            <a:r>
              <a:rPr lang="en-US"/>
              <a:t>Global Design Effort</a:t>
            </a:r>
          </a:p>
        </p:txBody>
      </p:sp>
      <p:sp>
        <p:nvSpPr>
          <p:cNvPr id="6" name="Rectangle 5"/>
          <p:cNvSpPr>
            <a:spLocks noGrp="1" noChangeArrowheads="1"/>
          </p:cNvSpPr>
          <p:nvPr>
            <p:ph type="sldNum" sz="quarter" idx="4"/>
          </p:nvPr>
        </p:nvSpPr>
        <p:spPr/>
        <p:txBody>
          <a:bodyPr/>
          <a:lstStyle/>
          <a:p>
            <a:fld id="{B026A33F-1AB5-4BA8-A390-365304B3D729}" type="slidenum">
              <a:rPr lang="en-US"/>
              <a:pPr/>
              <a:t>1</a:t>
            </a:fld>
            <a:endParaRPr lang="en-US"/>
          </a:p>
        </p:txBody>
      </p:sp>
      <p:sp>
        <p:nvSpPr>
          <p:cNvPr id="2050" name="Rectangle 2"/>
          <p:cNvSpPr>
            <a:spLocks noGrp="1" noChangeArrowheads="1"/>
          </p:cNvSpPr>
          <p:nvPr>
            <p:ph type="ctrTitle"/>
          </p:nvPr>
        </p:nvSpPr>
        <p:spPr>
          <a:xfrm>
            <a:off x="609600" y="1524000"/>
            <a:ext cx="7772400" cy="1600200"/>
          </a:xfrm>
        </p:spPr>
        <p:txBody>
          <a:bodyPr/>
          <a:lstStyle/>
          <a:p>
            <a:r>
              <a:rPr lang="en-US" altLang="ja-JP" b="1" dirty="0" smtClean="0"/>
              <a:t>Positron Source meeting</a:t>
            </a:r>
            <a:endParaRPr lang="en-US" b="1" dirty="0"/>
          </a:p>
        </p:txBody>
      </p:sp>
      <p:sp>
        <p:nvSpPr>
          <p:cNvPr id="2051" name="Rectangle 3"/>
          <p:cNvSpPr>
            <a:spLocks noGrp="1" noChangeArrowheads="1"/>
          </p:cNvSpPr>
          <p:nvPr>
            <p:ph type="subTitle" idx="1"/>
          </p:nvPr>
        </p:nvSpPr>
        <p:spPr>
          <a:xfrm>
            <a:off x="1371600" y="4114800"/>
            <a:ext cx="6400800" cy="1752600"/>
          </a:xfrm>
        </p:spPr>
        <p:txBody>
          <a:bodyPr/>
          <a:lstStyle/>
          <a:p>
            <a:r>
              <a:rPr lang="en-US" dirty="0" smtClean="0"/>
              <a:t>J. Clarke, D. Angal-Kalinin, N. Collomb</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7"/>
          <p:cNvGrpSpPr>
            <a:grpSpLocks/>
          </p:cNvGrpSpPr>
          <p:nvPr/>
        </p:nvGrpSpPr>
        <p:grpSpPr bwMode="auto">
          <a:xfrm>
            <a:off x="304800" y="2609850"/>
            <a:ext cx="8143875" cy="1854200"/>
            <a:chOff x="304800" y="2609850"/>
            <a:chExt cx="8143875" cy="1854200"/>
          </a:xfrm>
        </p:grpSpPr>
        <p:grpSp>
          <p:nvGrpSpPr>
            <p:cNvPr id="3" name="Group 56"/>
            <p:cNvGrpSpPr>
              <a:grpSpLocks/>
            </p:cNvGrpSpPr>
            <p:nvPr/>
          </p:nvGrpSpPr>
          <p:grpSpPr bwMode="auto">
            <a:xfrm>
              <a:off x="304800" y="2609850"/>
              <a:ext cx="8143875" cy="1854200"/>
              <a:chOff x="304800" y="2609850"/>
              <a:chExt cx="8143875" cy="1854200"/>
            </a:xfrm>
          </p:grpSpPr>
          <p:sp>
            <p:nvSpPr>
              <p:cNvPr id="22565" name="Line 3"/>
              <p:cNvSpPr>
                <a:spLocks noChangeShapeType="1"/>
              </p:cNvSpPr>
              <p:nvPr/>
            </p:nvSpPr>
            <p:spPr bwMode="auto">
              <a:xfrm>
                <a:off x="304800" y="3286125"/>
                <a:ext cx="5154613" cy="0"/>
              </a:xfrm>
              <a:prstGeom prst="line">
                <a:avLst/>
              </a:prstGeom>
              <a:noFill/>
              <a:ln w="57150">
                <a:solidFill>
                  <a:srgbClr val="FF0000"/>
                </a:solidFill>
                <a:round/>
                <a:headEnd/>
                <a:tailEnd/>
              </a:ln>
            </p:spPr>
            <p:txBody>
              <a:bodyPr wrap="none" anchor="ctr"/>
              <a:lstStyle/>
              <a:p>
                <a:endParaRPr lang="en-GB"/>
              </a:p>
            </p:txBody>
          </p:sp>
          <p:sp>
            <p:nvSpPr>
              <p:cNvPr id="22566" name="Line 14"/>
              <p:cNvSpPr>
                <a:spLocks noChangeShapeType="1"/>
              </p:cNvSpPr>
              <p:nvPr/>
            </p:nvSpPr>
            <p:spPr bwMode="auto">
              <a:xfrm flipV="1">
                <a:off x="4305300" y="2730500"/>
                <a:ext cx="342900" cy="552450"/>
              </a:xfrm>
              <a:prstGeom prst="line">
                <a:avLst/>
              </a:prstGeom>
              <a:noFill/>
              <a:ln w="57150">
                <a:solidFill>
                  <a:srgbClr val="0000FF"/>
                </a:solidFill>
                <a:round/>
                <a:headEnd/>
                <a:tailEnd/>
              </a:ln>
            </p:spPr>
            <p:txBody>
              <a:bodyPr wrap="none" anchor="ctr"/>
              <a:lstStyle/>
              <a:p>
                <a:endParaRPr lang="en-GB"/>
              </a:p>
            </p:txBody>
          </p:sp>
          <p:sp>
            <p:nvSpPr>
              <p:cNvPr id="22567" name="Line 18"/>
              <p:cNvSpPr>
                <a:spLocks noChangeShapeType="1"/>
              </p:cNvSpPr>
              <p:nvPr/>
            </p:nvSpPr>
            <p:spPr bwMode="auto">
              <a:xfrm>
                <a:off x="4295775" y="3282950"/>
                <a:ext cx="114300" cy="136525"/>
              </a:xfrm>
              <a:prstGeom prst="line">
                <a:avLst/>
              </a:prstGeom>
              <a:noFill/>
              <a:ln w="57150">
                <a:solidFill>
                  <a:srgbClr val="FF0000"/>
                </a:solidFill>
                <a:round/>
                <a:headEnd/>
                <a:tailEnd/>
              </a:ln>
            </p:spPr>
            <p:txBody>
              <a:bodyPr wrap="none" anchor="ctr"/>
              <a:lstStyle/>
              <a:p>
                <a:endParaRPr lang="en-GB"/>
              </a:p>
            </p:txBody>
          </p:sp>
          <p:sp>
            <p:nvSpPr>
              <p:cNvPr id="22568" name="Line 19"/>
              <p:cNvSpPr>
                <a:spLocks noChangeShapeType="1"/>
              </p:cNvSpPr>
              <p:nvPr/>
            </p:nvSpPr>
            <p:spPr bwMode="auto">
              <a:xfrm>
                <a:off x="5438775" y="2730500"/>
                <a:ext cx="571500" cy="762000"/>
              </a:xfrm>
              <a:prstGeom prst="line">
                <a:avLst/>
              </a:prstGeom>
              <a:noFill/>
              <a:ln w="57150">
                <a:solidFill>
                  <a:srgbClr val="0000FF"/>
                </a:solidFill>
                <a:round/>
                <a:headEnd/>
                <a:tailEnd/>
              </a:ln>
            </p:spPr>
            <p:txBody>
              <a:bodyPr wrap="none" anchor="ctr"/>
              <a:lstStyle/>
              <a:p>
                <a:endParaRPr lang="en-GB"/>
              </a:p>
            </p:txBody>
          </p:sp>
          <p:sp>
            <p:nvSpPr>
              <p:cNvPr id="22569" name="Line 20"/>
              <p:cNvSpPr>
                <a:spLocks noChangeShapeType="1"/>
              </p:cNvSpPr>
              <p:nvPr/>
            </p:nvSpPr>
            <p:spPr bwMode="auto">
              <a:xfrm>
                <a:off x="6010275" y="3502025"/>
                <a:ext cx="2190750" cy="0"/>
              </a:xfrm>
              <a:prstGeom prst="line">
                <a:avLst/>
              </a:prstGeom>
              <a:noFill/>
              <a:ln w="57150">
                <a:solidFill>
                  <a:srgbClr val="0000FF"/>
                </a:solidFill>
                <a:round/>
                <a:headEnd/>
                <a:tailEnd/>
              </a:ln>
            </p:spPr>
            <p:txBody>
              <a:bodyPr wrap="none" anchor="ctr"/>
              <a:lstStyle/>
              <a:p>
                <a:endParaRPr lang="en-GB"/>
              </a:p>
            </p:txBody>
          </p:sp>
          <p:sp>
            <p:nvSpPr>
              <p:cNvPr id="22570" name="Line 21"/>
              <p:cNvSpPr>
                <a:spLocks noChangeShapeType="1"/>
              </p:cNvSpPr>
              <p:nvPr/>
            </p:nvSpPr>
            <p:spPr bwMode="auto">
              <a:xfrm flipV="1">
                <a:off x="8201025" y="2609850"/>
                <a:ext cx="247650" cy="882650"/>
              </a:xfrm>
              <a:prstGeom prst="line">
                <a:avLst/>
              </a:prstGeom>
              <a:noFill/>
              <a:ln w="57150">
                <a:solidFill>
                  <a:srgbClr val="0000FF"/>
                </a:solidFill>
                <a:round/>
                <a:headEnd/>
                <a:tailEnd type="stealth" w="lg" len="lg"/>
              </a:ln>
            </p:spPr>
            <p:txBody>
              <a:bodyPr wrap="none" anchor="ctr"/>
              <a:lstStyle/>
              <a:p>
                <a:endParaRPr lang="en-GB"/>
              </a:p>
            </p:txBody>
          </p:sp>
          <p:sp>
            <p:nvSpPr>
              <p:cNvPr id="22571" name="Line 20"/>
              <p:cNvSpPr>
                <a:spLocks noChangeShapeType="1"/>
              </p:cNvSpPr>
              <p:nvPr/>
            </p:nvSpPr>
            <p:spPr bwMode="auto">
              <a:xfrm>
                <a:off x="4648200" y="2740025"/>
                <a:ext cx="790575" cy="0"/>
              </a:xfrm>
              <a:prstGeom prst="line">
                <a:avLst/>
              </a:prstGeom>
              <a:noFill/>
              <a:ln w="57150">
                <a:solidFill>
                  <a:srgbClr val="0000FF"/>
                </a:solidFill>
                <a:round/>
                <a:headEnd/>
                <a:tailEnd/>
              </a:ln>
            </p:spPr>
            <p:txBody>
              <a:bodyPr wrap="none" anchor="ctr"/>
              <a:lstStyle/>
              <a:p>
                <a:endParaRPr lang="en-GB"/>
              </a:p>
            </p:txBody>
          </p:sp>
          <p:sp>
            <p:nvSpPr>
              <p:cNvPr id="22572" name="Line 6"/>
              <p:cNvSpPr>
                <a:spLocks noChangeShapeType="1"/>
              </p:cNvSpPr>
              <p:nvPr/>
            </p:nvSpPr>
            <p:spPr bwMode="auto">
              <a:xfrm>
                <a:off x="1605516" y="3282950"/>
                <a:ext cx="1828800" cy="0"/>
              </a:xfrm>
              <a:prstGeom prst="line">
                <a:avLst/>
              </a:prstGeom>
              <a:noFill/>
              <a:ln w="57150">
                <a:solidFill>
                  <a:schemeClr val="tx1"/>
                </a:solidFill>
                <a:round/>
                <a:headEnd/>
                <a:tailEnd/>
              </a:ln>
            </p:spPr>
            <p:txBody>
              <a:bodyPr wrap="none" anchor="ctr"/>
              <a:lstStyle/>
              <a:p>
                <a:endParaRPr lang="en-GB"/>
              </a:p>
            </p:txBody>
          </p:sp>
          <p:sp>
            <p:nvSpPr>
              <p:cNvPr id="22573" name="Line 6"/>
              <p:cNvSpPr>
                <a:spLocks noChangeShapeType="1"/>
              </p:cNvSpPr>
              <p:nvPr/>
            </p:nvSpPr>
            <p:spPr bwMode="auto">
              <a:xfrm>
                <a:off x="2308225" y="4464050"/>
                <a:ext cx="5016500" cy="0"/>
              </a:xfrm>
              <a:prstGeom prst="line">
                <a:avLst/>
              </a:prstGeom>
              <a:noFill/>
              <a:ln w="57150">
                <a:solidFill>
                  <a:srgbClr val="FF0000"/>
                </a:solidFill>
                <a:round/>
                <a:headEnd/>
                <a:tailEnd/>
              </a:ln>
            </p:spPr>
            <p:txBody>
              <a:bodyPr wrap="none" anchor="ctr"/>
              <a:lstStyle/>
              <a:p>
                <a:endParaRPr lang="en-GB"/>
              </a:p>
            </p:txBody>
          </p:sp>
          <p:sp>
            <p:nvSpPr>
              <p:cNvPr id="22574" name="Line 9"/>
              <p:cNvSpPr>
                <a:spLocks noChangeShapeType="1"/>
              </p:cNvSpPr>
              <p:nvPr/>
            </p:nvSpPr>
            <p:spPr bwMode="auto">
              <a:xfrm>
                <a:off x="1612900" y="3289300"/>
                <a:ext cx="701675" cy="1174750"/>
              </a:xfrm>
              <a:prstGeom prst="line">
                <a:avLst/>
              </a:prstGeom>
              <a:noFill/>
              <a:ln w="57150">
                <a:solidFill>
                  <a:srgbClr val="FF0000"/>
                </a:solidFill>
                <a:round/>
                <a:headEnd/>
                <a:tailEnd/>
              </a:ln>
            </p:spPr>
            <p:txBody>
              <a:bodyPr wrap="none" anchor="ctr"/>
              <a:lstStyle/>
              <a:p>
                <a:endParaRPr lang="en-GB"/>
              </a:p>
            </p:txBody>
          </p:sp>
        </p:grpSp>
        <p:sp>
          <p:nvSpPr>
            <p:cNvPr id="22564" name="Line 6"/>
            <p:cNvSpPr>
              <a:spLocks noChangeShapeType="1"/>
            </p:cNvSpPr>
            <p:nvPr/>
          </p:nvSpPr>
          <p:spPr bwMode="auto">
            <a:xfrm>
              <a:off x="4308475" y="3282950"/>
              <a:ext cx="1073150" cy="0"/>
            </a:xfrm>
            <a:prstGeom prst="line">
              <a:avLst/>
            </a:prstGeom>
            <a:noFill/>
            <a:ln w="57150">
              <a:solidFill>
                <a:schemeClr val="tx1"/>
              </a:solidFill>
              <a:round/>
              <a:headEnd/>
              <a:tailEnd/>
            </a:ln>
          </p:spPr>
          <p:txBody>
            <a:bodyPr wrap="none" anchor="ctr"/>
            <a:lstStyle/>
            <a:p>
              <a:endParaRPr lang="en-GB"/>
            </a:p>
          </p:txBody>
        </p:sp>
      </p:grpSp>
      <p:sp>
        <p:nvSpPr>
          <p:cNvPr id="22530" name="Title 1"/>
          <p:cNvSpPr>
            <a:spLocks noGrp="1"/>
          </p:cNvSpPr>
          <p:nvPr>
            <p:ph type="title"/>
          </p:nvPr>
        </p:nvSpPr>
        <p:spPr/>
        <p:txBody>
          <a:bodyPr/>
          <a:lstStyle/>
          <a:p>
            <a:r>
              <a:rPr lang="en-GB" smtClean="0"/>
              <a:t>Switched Mode</a:t>
            </a:r>
          </a:p>
        </p:txBody>
      </p:sp>
      <p:sp>
        <p:nvSpPr>
          <p:cNvPr id="22531" name="Slide Number Placeholder 3"/>
          <p:cNvSpPr>
            <a:spLocks noGrp="1"/>
          </p:cNvSpPr>
          <p:nvPr>
            <p:ph type="sldNum" sz="quarter" idx="10"/>
          </p:nvPr>
        </p:nvSpPr>
        <p:spPr>
          <a:noFill/>
        </p:spPr>
        <p:txBody>
          <a:bodyPr/>
          <a:lstStyle/>
          <a:p>
            <a:fld id="{47269BD9-09A2-46D9-8624-125684B6BFB7}" type="slidenum">
              <a:rPr lang="en-US" smtClean="0">
                <a:latin typeface="Arial" pitchFamily="34" charset="0"/>
              </a:rPr>
              <a:pPr/>
              <a:t>10</a:t>
            </a:fld>
            <a:endParaRPr lang="en-US" smtClean="0">
              <a:latin typeface="Arial" pitchFamily="34" charset="0"/>
            </a:endParaRPr>
          </a:p>
        </p:txBody>
      </p:sp>
      <p:sp>
        <p:nvSpPr>
          <p:cNvPr id="22532" name="Line 5"/>
          <p:cNvSpPr>
            <a:spLocks noChangeShapeType="1"/>
          </p:cNvSpPr>
          <p:nvPr/>
        </p:nvSpPr>
        <p:spPr bwMode="auto">
          <a:xfrm flipV="1">
            <a:off x="609600" y="2590800"/>
            <a:ext cx="838200" cy="692150"/>
          </a:xfrm>
          <a:prstGeom prst="line">
            <a:avLst/>
          </a:prstGeom>
          <a:noFill/>
          <a:ln w="19050">
            <a:solidFill>
              <a:srgbClr val="FF0000"/>
            </a:solidFill>
            <a:round/>
            <a:headEnd/>
            <a:tailEnd/>
          </a:ln>
        </p:spPr>
        <p:txBody>
          <a:bodyPr wrap="none" anchor="ctr"/>
          <a:lstStyle/>
          <a:p>
            <a:endParaRPr lang="en-GB"/>
          </a:p>
        </p:txBody>
      </p:sp>
      <p:sp>
        <p:nvSpPr>
          <p:cNvPr id="22533" name="Line 7"/>
          <p:cNvSpPr>
            <a:spLocks noChangeShapeType="1"/>
          </p:cNvSpPr>
          <p:nvPr/>
        </p:nvSpPr>
        <p:spPr bwMode="auto">
          <a:xfrm>
            <a:off x="4305300" y="3295650"/>
            <a:ext cx="733425" cy="104775"/>
          </a:xfrm>
          <a:prstGeom prst="line">
            <a:avLst/>
          </a:prstGeom>
          <a:noFill/>
          <a:ln w="19050">
            <a:solidFill>
              <a:srgbClr val="FF0000"/>
            </a:solidFill>
            <a:round/>
            <a:headEnd/>
            <a:tailEnd/>
          </a:ln>
        </p:spPr>
        <p:txBody>
          <a:bodyPr wrap="none" anchor="ctr"/>
          <a:lstStyle/>
          <a:p>
            <a:endParaRPr lang="en-GB"/>
          </a:p>
        </p:txBody>
      </p:sp>
      <p:sp>
        <p:nvSpPr>
          <p:cNvPr id="22534" name="Rectangle 8"/>
          <p:cNvSpPr>
            <a:spLocks noChangeArrowheads="1"/>
          </p:cNvSpPr>
          <p:nvPr/>
        </p:nvSpPr>
        <p:spPr bwMode="auto">
          <a:xfrm>
            <a:off x="7321550" y="4321175"/>
            <a:ext cx="241300" cy="222250"/>
          </a:xfrm>
          <a:prstGeom prst="rect">
            <a:avLst/>
          </a:prstGeom>
          <a:solidFill>
            <a:srgbClr val="FF9900"/>
          </a:solidFill>
          <a:ln w="57150" algn="ctr">
            <a:solidFill>
              <a:schemeClr val="tx1"/>
            </a:solidFill>
            <a:miter lim="800000"/>
            <a:headEnd/>
            <a:tailEnd/>
          </a:ln>
        </p:spPr>
        <p:txBody>
          <a:bodyPr wrap="none" anchor="ctr"/>
          <a:lstStyle/>
          <a:p>
            <a:pPr eaLnBrk="0" fontAlgn="ctr" hangingPunct="0"/>
            <a:endParaRPr lang="en-GB"/>
          </a:p>
        </p:txBody>
      </p:sp>
      <p:sp>
        <p:nvSpPr>
          <p:cNvPr id="22535" name="Text Box 39"/>
          <p:cNvSpPr txBox="1">
            <a:spLocks noChangeArrowheads="1"/>
          </p:cNvSpPr>
          <p:nvPr/>
        </p:nvSpPr>
        <p:spPr bwMode="auto">
          <a:xfrm>
            <a:off x="8018463" y="3762375"/>
            <a:ext cx="681037" cy="336550"/>
          </a:xfrm>
          <a:prstGeom prst="rect">
            <a:avLst/>
          </a:prstGeom>
          <a:noFill/>
          <a:ln w="19050" algn="ctr">
            <a:noFill/>
            <a:miter lim="800000"/>
            <a:headEnd/>
            <a:tailEnd/>
          </a:ln>
        </p:spPr>
        <p:txBody>
          <a:bodyPr wrap="none">
            <a:spAutoFit/>
          </a:bodyPr>
          <a:lstStyle/>
          <a:p>
            <a:pPr algn="ctr" eaLnBrk="0" hangingPunct="0"/>
            <a:r>
              <a:rPr lang="en-GB" sz="1600" b="1"/>
              <a:t>To IP</a:t>
            </a:r>
          </a:p>
        </p:txBody>
      </p:sp>
      <p:sp>
        <p:nvSpPr>
          <p:cNvPr id="22536" name="Text Box 43"/>
          <p:cNvSpPr txBox="1">
            <a:spLocks noChangeArrowheads="1"/>
          </p:cNvSpPr>
          <p:nvPr/>
        </p:nvSpPr>
        <p:spPr bwMode="auto">
          <a:xfrm>
            <a:off x="236538" y="3987800"/>
            <a:ext cx="1143000" cy="336550"/>
          </a:xfrm>
          <a:prstGeom prst="rect">
            <a:avLst/>
          </a:prstGeom>
          <a:noFill/>
          <a:ln w="19050" algn="ctr">
            <a:noFill/>
            <a:miter lim="800000"/>
            <a:headEnd/>
            <a:tailEnd/>
          </a:ln>
        </p:spPr>
        <p:txBody>
          <a:bodyPr wrap="none">
            <a:spAutoFit/>
          </a:bodyPr>
          <a:lstStyle/>
          <a:p>
            <a:pPr algn="ctr" eaLnBrk="0" hangingPunct="0"/>
            <a:r>
              <a:rPr lang="en-GB" sz="1600" b="1"/>
              <a:t>Undulator</a:t>
            </a:r>
          </a:p>
        </p:txBody>
      </p:sp>
      <p:sp>
        <p:nvSpPr>
          <p:cNvPr id="22537" name="Rectangle 53"/>
          <p:cNvSpPr>
            <a:spLocks noChangeArrowheads="1"/>
          </p:cNvSpPr>
          <p:nvPr/>
        </p:nvSpPr>
        <p:spPr bwMode="auto">
          <a:xfrm>
            <a:off x="1797050" y="2860675"/>
            <a:ext cx="638175" cy="133350"/>
          </a:xfrm>
          <a:prstGeom prst="rect">
            <a:avLst/>
          </a:prstGeom>
          <a:solidFill>
            <a:srgbClr val="339966"/>
          </a:solidFill>
          <a:ln w="19050" algn="ctr">
            <a:solidFill>
              <a:schemeClr val="tx1"/>
            </a:solidFill>
            <a:miter lim="800000"/>
            <a:headEnd/>
            <a:tailEnd/>
          </a:ln>
        </p:spPr>
        <p:txBody>
          <a:bodyPr wrap="none" anchor="ctr"/>
          <a:lstStyle/>
          <a:p>
            <a:pPr eaLnBrk="0" fontAlgn="ctr" hangingPunct="0"/>
            <a:endParaRPr lang="en-GB"/>
          </a:p>
        </p:txBody>
      </p:sp>
      <p:sp>
        <p:nvSpPr>
          <p:cNvPr id="22538" name="Line 54"/>
          <p:cNvSpPr>
            <a:spLocks noChangeShapeType="1"/>
          </p:cNvSpPr>
          <p:nvPr/>
        </p:nvSpPr>
        <p:spPr bwMode="auto">
          <a:xfrm>
            <a:off x="2428875" y="2997200"/>
            <a:ext cx="266700" cy="279400"/>
          </a:xfrm>
          <a:prstGeom prst="line">
            <a:avLst/>
          </a:prstGeom>
          <a:noFill/>
          <a:ln w="19050">
            <a:solidFill>
              <a:srgbClr val="FF0000"/>
            </a:solidFill>
            <a:round/>
            <a:headEnd/>
            <a:tailEnd/>
          </a:ln>
        </p:spPr>
        <p:txBody>
          <a:bodyPr wrap="none" anchor="ctr"/>
          <a:lstStyle/>
          <a:p>
            <a:endParaRPr lang="en-GB"/>
          </a:p>
        </p:txBody>
      </p:sp>
      <p:sp>
        <p:nvSpPr>
          <p:cNvPr id="22539" name="Line 64"/>
          <p:cNvSpPr>
            <a:spLocks noChangeShapeType="1"/>
          </p:cNvSpPr>
          <p:nvPr/>
        </p:nvSpPr>
        <p:spPr bwMode="auto">
          <a:xfrm flipV="1">
            <a:off x="838200" y="3460750"/>
            <a:ext cx="196850" cy="492125"/>
          </a:xfrm>
          <a:prstGeom prst="line">
            <a:avLst/>
          </a:prstGeom>
          <a:noFill/>
          <a:ln w="19050">
            <a:solidFill>
              <a:schemeClr val="tx1"/>
            </a:solidFill>
            <a:round/>
            <a:headEnd/>
            <a:tailEnd type="triangle" w="med" len="med"/>
          </a:ln>
        </p:spPr>
        <p:txBody>
          <a:bodyPr wrap="none" anchor="ctr"/>
          <a:lstStyle/>
          <a:p>
            <a:endParaRPr lang="en-GB"/>
          </a:p>
        </p:txBody>
      </p:sp>
      <p:sp>
        <p:nvSpPr>
          <p:cNvPr id="22540" name="Text Box 65"/>
          <p:cNvSpPr txBox="1">
            <a:spLocks noChangeArrowheads="1"/>
          </p:cNvSpPr>
          <p:nvPr/>
        </p:nvSpPr>
        <p:spPr bwMode="auto">
          <a:xfrm>
            <a:off x="2865438" y="3775075"/>
            <a:ext cx="858837" cy="338138"/>
          </a:xfrm>
          <a:prstGeom prst="rect">
            <a:avLst/>
          </a:prstGeom>
          <a:noFill/>
          <a:ln w="19050" algn="ctr">
            <a:noFill/>
            <a:miter lim="800000"/>
            <a:headEnd/>
            <a:tailEnd/>
          </a:ln>
        </p:spPr>
        <p:txBody>
          <a:bodyPr>
            <a:spAutoFit/>
          </a:bodyPr>
          <a:lstStyle/>
          <a:p>
            <a:pPr algn="ctr" eaLnBrk="0" hangingPunct="0"/>
            <a:r>
              <a:rPr lang="en-GB" sz="1600" b="1"/>
              <a:t>BDS</a:t>
            </a:r>
          </a:p>
        </p:txBody>
      </p:sp>
      <p:sp>
        <p:nvSpPr>
          <p:cNvPr id="22541" name="Rectangle 17"/>
          <p:cNvSpPr>
            <a:spLocks noChangeArrowheads="1"/>
          </p:cNvSpPr>
          <p:nvPr/>
        </p:nvSpPr>
        <p:spPr bwMode="auto">
          <a:xfrm rot="-2315986">
            <a:off x="1298575" y="2527300"/>
            <a:ext cx="241300" cy="222250"/>
          </a:xfrm>
          <a:prstGeom prst="rect">
            <a:avLst/>
          </a:prstGeom>
          <a:solidFill>
            <a:srgbClr val="FF9900"/>
          </a:solidFill>
          <a:ln w="19050" algn="ctr">
            <a:solidFill>
              <a:schemeClr val="tx1"/>
            </a:solidFill>
            <a:miter lim="800000"/>
            <a:headEnd/>
            <a:tailEnd/>
          </a:ln>
        </p:spPr>
        <p:txBody>
          <a:bodyPr wrap="none" anchor="ctr"/>
          <a:lstStyle/>
          <a:p>
            <a:pPr eaLnBrk="0" fontAlgn="ctr" hangingPunct="0"/>
            <a:endParaRPr lang="en-GB"/>
          </a:p>
        </p:txBody>
      </p:sp>
      <p:sp>
        <p:nvSpPr>
          <p:cNvPr id="22542" name="Line 9"/>
          <p:cNvSpPr>
            <a:spLocks noChangeShapeType="1"/>
          </p:cNvSpPr>
          <p:nvPr/>
        </p:nvSpPr>
        <p:spPr bwMode="auto">
          <a:xfrm>
            <a:off x="7013575" y="3803650"/>
            <a:ext cx="311150" cy="520700"/>
          </a:xfrm>
          <a:prstGeom prst="line">
            <a:avLst/>
          </a:prstGeom>
          <a:noFill/>
          <a:ln w="19050">
            <a:solidFill>
              <a:srgbClr val="FF0000"/>
            </a:solidFill>
            <a:round/>
            <a:headEnd/>
            <a:tailEnd/>
          </a:ln>
        </p:spPr>
        <p:txBody>
          <a:bodyPr wrap="none" anchor="ctr"/>
          <a:lstStyle/>
          <a:p>
            <a:endParaRPr lang="en-GB"/>
          </a:p>
        </p:txBody>
      </p:sp>
      <p:sp>
        <p:nvSpPr>
          <p:cNvPr id="22543" name="Rectangle 17"/>
          <p:cNvSpPr>
            <a:spLocks noChangeArrowheads="1"/>
          </p:cNvSpPr>
          <p:nvPr/>
        </p:nvSpPr>
        <p:spPr bwMode="auto">
          <a:xfrm>
            <a:off x="5137150" y="3536950"/>
            <a:ext cx="241300" cy="222250"/>
          </a:xfrm>
          <a:prstGeom prst="rect">
            <a:avLst/>
          </a:prstGeom>
          <a:solidFill>
            <a:srgbClr val="FF9900"/>
          </a:solidFill>
          <a:ln w="19050" algn="ctr">
            <a:solidFill>
              <a:schemeClr val="tx1"/>
            </a:solidFill>
            <a:miter lim="800000"/>
            <a:headEnd/>
            <a:tailEnd/>
          </a:ln>
        </p:spPr>
        <p:txBody>
          <a:bodyPr wrap="none" anchor="ctr"/>
          <a:lstStyle/>
          <a:p>
            <a:pPr eaLnBrk="0" fontAlgn="ctr" hangingPunct="0"/>
            <a:endParaRPr lang="en-GB"/>
          </a:p>
        </p:txBody>
      </p:sp>
      <p:sp>
        <p:nvSpPr>
          <p:cNvPr id="22544" name="Line 18"/>
          <p:cNvSpPr>
            <a:spLocks noChangeShapeType="1"/>
          </p:cNvSpPr>
          <p:nvPr/>
        </p:nvSpPr>
        <p:spPr bwMode="auto">
          <a:xfrm>
            <a:off x="5019675" y="3397250"/>
            <a:ext cx="114300" cy="136525"/>
          </a:xfrm>
          <a:prstGeom prst="line">
            <a:avLst/>
          </a:prstGeom>
          <a:noFill/>
          <a:ln w="19050">
            <a:solidFill>
              <a:srgbClr val="FF0000"/>
            </a:solidFill>
            <a:round/>
            <a:headEnd/>
            <a:tailEnd/>
          </a:ln>
        </p:spPr>
        <p:txBody>
          <a:bodyPr wrap="none" anchor="ctr"/>
          <a:lstStyle/>
          <a:p>
            <a:endParaRPr lang="en-GB"/>
          </a:p>
        </p:txBody>
      </p:sp>
      <p:sp>
        <p:nvSpPr>
          <p:cNvPr id="22545" name="Oval 12"/>
          <p:cNvSpPr>
            <a:spLocks noChangeArrowheads="1"/>
          </p:cNvSpPr>
          <p:nvPr/>
        </p:nvSpPr>
        <p:spPr bwMode="auto">
          <a:xfrm>
            <a:off x="3228975" y="3063875"/>
            <a:ext cx="95250" cy="428625"/>
          </a:xfrm>
          <a:prstGeom prst="ellipse">
            <a:avLst/>
          </a:prstGeom>
          <a:solidFill>
            <a:srgbClr val="FF9900"/>
          </a:solidFill>
          <a:ln w="57150" algn="ctr">
            <a:solidFill>
              <a:schemeClr val="tx1"/>
            </a:solidFill>
            <a:round/>
            <a:headEnd/>
            <a:tailEnd/>
          </a:ln>
        </p:spPr>
        <p:txBody>
          <a:bodyPr wrap="none" anchor="ctr"/>
          <a:lstStyle/>
          <a:p>
            <a:pPr eaLnBrk="0" fontAlgn="ctr" hangingPunct="0"/>
            <a:endParaRPr lang="en-GB"/>
          </a:p>
        </p:txBody>
      </p:sp>
      <p:sp>
        <p:nvSpPr>
          <p:cNvPr id="22546" name="Rectangle 13"/>
          <p:cNvSpPr>
            <a:spLocks noChangeArrowheads="1"/>
          </p:cNvSpPr>
          <p:nvPr/>
        </p:nvSpPr>
        <p:spPr bwMode="auto">
          <a:xfrm>
            <a:off x="3438525" y="3206750"/>
            <a:ext cx="638175" cy="133350"/>
          </a:xfrm>
          <a:prstGeom prst="rect">
            <a:avLst/>
          </a:prstGeom>
          <a:solidFill>
            <a:srgbClr val="339966"/>
          </a:solidFill>
          <a:ln w="57150" algn="ctr">
            <a:solidFill>
              <a:schemeClr val="tx1"/>
            </a:solidFill>
            <a:miter lim="800000"/>
            <a:headEnd/>
            <a:tailEnd/>
          </a:ln>
        </p:spPr>
        <p:txBody>
          <a:bodyPr wrap="none" anchor="ctr"/>
          <a:lstStyle/>
          <a:p>
            <a:pPr eaLnBrk="0" fontAlgn="ctr" hangingPunct="0"/>
            <a:endParaRPr lang="en-GB"/>
          </a:p>
        </p:txBody>
      </p:sp>
      <p:sp>
        <p:nvSpPr>
          <p:cNvPr id="22547" name="Rectangle 16"/>
          <p:cNvSpPr>
            <a:spLocks noChangeArrowheads="1"/>
          </p:cNvSpPr>
          <p:nvPr/>
        </p:nvSpPr>
        <p:spPr bwMode="auto">
          <a:xfrm>
            <a:off x="5384800" y="3184525"/>
            <a:ext cx="241300" cy="222250"/>
          </a:xfrm>
          <a:prstGeom prst="rect">
            <a:avLst/>
          </a:prstGeom>
          <a:solidFill>
            <a:srgbClr val="FF9900"/>
          </a:solidFill>
          <a:ln w="57150" algn="ctr">
            <a:solidFill>
              <a:schemeClr val="tx1"/>
            </a:solidFill>
            <a:miter lim="800000"/>
            <a:headEnd/>
            <a:tailEnd/>
          </a:ln>
        </p:spPr>
        <p:txBody>
          <a:bodyPr wrap="none" anchor="ctr"/>
          <a:lstStyle/>
          <a:p>
            <a:pPr eaLnBrk="0" fontAlgn="ctr" hangingPunct="0"/>
            <a:endParaRPr lang="en-GB"/>
          </a:p>
        </p:txBody>
      </p:sp>
      <p:sp>
        <p:nvSpPr>
          <p:cNvPr id="22548" name="Rectangle 17"/>
          <p:cNvSpPr>
            <a:spLocks noChangeArrowheads="1"/>
          </p:cNvSpPr>
          <p:nvPr/>
        </p:nvSpPr>
        <p:spPr bwMode="auto">
          <a:xfrm>
            <a:off x="4413250" y="3413125"/>
            <a:ext cx="241300" cy="222250"/>
          </a:xfrm>
          <a:prstGeom prst="rect">
            <a:avLst/>
          </a:prstGeom>
          <a:solidFill>
            <a:srgbClr val="FF9900"/>
          </a:solidFill>
          <a:ln w="57150" algn="ctr">
            <a:solidFill>
              <a:schemeClr val="tx1"/>
            </a:solidFill>
            <a:miter lim="800000"/>
            <a:headEnd/>
            <a:tailEnd/>
          </a:ln>
        </p:spPr>
        <p:txBody>
          <a:bodyPr wrap="none" anchor="ctr"/>
          <a:lstStyle/>
          <a:p>
            <a:pPr eaLnBrk="0" fontAlgn="ctr" hangingPunct="0"/>
            <a:endParaRPr lang="en-GB"/>
          </a:p>
        </p:txBody>
      </p:sp>
      <p:sp>
        <p:nvSpPr>
          <p:cNvPr id="22549" name="Rectangle 22"/>
          <p:cNvSpPr>
            <a:spLocks noChangeArrowheads="1"/>
          </p:cNvSpPr>
          <p:nvPr/>
        </p:nvSpPr>
        <p:spPr bwMode="auto">
          <a:xfrm>
            <a:off x="6188075" y="3432175"/>
            <a:ext cx="638175" cy="133350"/>
          </a:xfrm>
          <a:prstGeom prst="rect">
            <a:avLst/>
          </a:prstGeom>
          <a:solidFill>
            <a:srgbClr val="339966"/>
          </a:solidFill>
          <a:ln w="57150" algn="ctr">
            <a:solidFill>
              <a:schemeClr val="tx1"/>
            </a:solidFill>
            <a:miter lim="800000"/>
            <a:headEnd/>
            <a:tailEnd/>
          </a:ln>
        </p:spPr>
        <p:txBody>
          <a:bodyPr wrap="none" anchor="ctr"/>
          <a:lstStyle/>
          <a:p>
            <a:pPr eaLnBrk="0" fontAlgn="ctr" hangingPunct="0"/>
            <a:endParaRPr lang="en-GB"/>
          </a:p>
        </p:txBody>
      </p:sp>
      <p:sp>
        <p:nvSpPr>
          <p:cNvPr id="22550" name="Rectangle 23"/>
          <p:cNvSpPr>
            <a:spLocks noChangeArrowheads="1"/>
          </p:cNvSpPr>
          <p:nvPr/>
        </p:nvSpPr>
        <p:spPr bwMode="auto">
          <a:xfrm>
            <a:off x="7340600" y="3432175"/>
            <a:ext cx="638175" cy="133350"/>
          </a:xfrm>
          <a:prstGeom prst="rect">
            <a:avLst/>
          </a:prstGeom>
          <a:solidFill>
            <a:srgbClr val="339966"/>
          </a:solidFill>
          <a:ln w="57150" algn="ctr">
            <a:solidFill>
              <a:schemeClr val="tx1"/>
            </a:solidFill>
            <a:miter lim="800000"/>
            <a:headEnd/>
            <a:tailEnd/>
          </a:ln>
        </p:spPr>
        <p:txBody>
          <a:bodyPr wrap="none" anchor="ctr"/>
          <a:lstStyle/>
          <a:p>
            <a:pPr eaLnBrk="0" fontAlgn="ctr" hangingPunct="0"/>
            <a:endParaRPr lang="en-GB"/>
          </a:p>
        </p:txBody>
      </p:sp>
      <p:grpSp>
        <p:nvGrpSpPr>
          <p:cNvPr id="4" name="Group 53"/>
          <p:cNvGrpSpPr>
            <a:grpSpLocks/>
          </p:cNvGrpSpPr>
          <p:nvPr/>
        </p:nvGrpSpPr>
        <p:grpSpPr bwMode="auto">
          <a:xfrm>
            <a:off x="307975" y="3287713"/>
            <a:ext cx="8502650" cy="531812"/>
            <a:chOff x="308343" y="3287376"/>
            <a:chExt cx="8502282" cy="532149"/>
          </a:xfrm>
        </p:grpSpPr>
        <p:sp>
          <p:nvSpPr>
            <p:cNvPr id="22560" name="Line 9"/>
            <p:cNvSpPr>
              <a:spLocks noChangeShapeType="1"/>
            </p:cNvSpPr>
            <p:nvPr/>
          </p:nvSpPr>
          <p:spPr bwMode="auto">
            <a:xfrm>
              <a:off x="2193925" y="3298825"/>
              <a:ext cx="311150" cy="520700"/>
            </a:xfrm>
            <a:prstGeom prst="line">
              <a:avLst/>
            </a:prstGeom>
            <a:noFill/>
            <a:ln w="57150">
              <a:solidFill>
                <a:srgbClr val="FF0000"/>
              </a:solidFill>
              <a:round/>
              <a:headEnd/>
              <a:tailEnd/>
            </a:ln>
          </p:spPr>
          <p:txBody>
            <a:bodyPr wrap="none" anchor="ctr"/>
            <a:lstStyle/>
            <a:p>
              <a:endParaRPr lang="en-GB"/>
            </a:p>
          </p:txBody>
        </p:sp>
        <p:sp>
          <p:nvSpPr>
            <p:cNvPr id="22561" name="Line 10"/>
            <p:cNvSpPr>
              <a:spLocks noChangeShapeType="1"/>
            </p:cNvSpPr>
            <p:nvPr/>
          </p:nvSpPr>
          <p:spPr bwMode="auto">
            <a:xfrm>
              <a:off x="2495550" y="3810000"/>
              <a:ext cx="6315075" cy="0"/>
            </a:xfrm>
            <a:prstGeom prst="line">
              <a:avLst/>
            </a:prstGeom>
            <a:noFill/>
            <a:ln w="57150">
              <a:solidFill>
                <a:srgbClr val="FF0000"/>
              </a:solidFill>
              <a:round/>
              <a:headEnd/>
              <a:tailEnd type="stealth" w="lg" len="lg"/>
            </a:ln>
          </p:spPr>
          <p:txBody>
            <a:bodyPr wrap="none" anchor="ctr"/>
            <a:lstStyle/>
            <a:p>
              <a:endParaRPr lang="en-GB"/>
            </a:p>
          </p:txBody>
        </p:sp>
        <p:sp>
          <p:nvSpPr>
            <p:cNvPr id="22562" name="Line 6"/>
            <p:cNvSpPr>
              <a:spLocks noChangeShapeType="1"/>
            </p:cNvSpPr>
            <p:nvPr/>
          </p:nvSpPr>
          <p:spPr bwMode="auto">
            <a:xfrm>
              <a:off x="308343" y="3287376"/>
              <a:ext cx="1881963" cy="0"/>
            </a:xfrm>
            <a:prstGeom prst="line">
              <a:avLst/>
            </a:prstGeom>
            <a:noFill/>
            <a:ln w="57150">
              <a:solidFill>
                <a:srgbClr val="FF0000"/>
              </a:solidFill>
              <a:round/>
              <a:headEnd/>
              <a:tailEnd/>
            </a:ln>
          </p:spPr>
          <p:txBody>
            <a:bodyPr wrap="none" anchor="ctr"/>
            <a:lstStyle/>
            <a:p>
              <a:endParaRPr lang="en-GB"/>
            </a:p>
          </p:txBody>
        </p:sp>
      </p:grpSp>
      <p:sp>
        <p:nvSpPr>
          <p:cNvPr id="22552" name="Text Box 47"/>
          <p:cNvSpPr txBox="1">
            <a:spLocks noChangeArrowheads="1"/>
          </p:cNvSpPr>
          <p:nvPr/>
        </p:nvSpPr>
        <p:spPr bwMode="auto">
          <a:xfrm>
            <a:off x="7431088" y="4581525"/>
            <a:ext cx="1322387" cy="584200"/>
          </a:xfrm>
          <a:prstGeom prst="rect">
            <a:avLst/>
          </a:prstGeom>
          <a:noFill/>
          <a:ln w="19050" algn="ctr">
            <a:noFill/>
            <a:miter lim="800000"/>
            <a:headEnd/>
            <a:tailEnd/>
          </a:ln>
        </p:spPr>
        <p:txBody>
          <a:bodyPr>
            <a:spAutoFit/>
          </a:bodyPr>
          <a:lstStyle/>
          <a:p>
            <a:pPr algn="ctr" eaLnBrk="0" hangingPunct="0"/>
            <a:r>
              <a:rPr lang="en-GB" sz="1600" b="1"/>
              <a:t>High Power Dump</a:t>
            </a:r>
          </a:p>
        </p:txBody>
      </p:sp>
      <p:sp>
        <p:nvSpPr>
          <p:cNvPr id="22553" name="Text Box 61"/>
          <p:cNvSpPr txBox="1">
            <a:spLocks noChangeArrowheads="1"/>
          </p:cNvSpPr>
          <p:nvPr/>
        </p:nvSpPr>
        <p:spPr bwMode="auto">
          <a:xfrm>
            <a:off x="1520825" y="5341938"/>
            <a:ext cx="2433638" cy="830262"/>
          </a:xfrm>
          <a:prstGeom prst="rect">
            <a:avLst/>
          </a:prstGeom>
          <a:noFill/>
          <a:ln w="19050" algn="ctr">
            <a:noFill/>
            <a:miter lim="800000"/>
            <a:headEnd/>
            <a:tailEnd/>
          </a:ln>
        </p:spPr>
        <p:txBody>
          <a:bodyPr>
            <a:spAutoFit/>
          </a:bodyPr>
          <a:lstStyle/>
          <a:p>
            <a:pPr algn="ctr" eaLnBrk="0" hangingPunct="0"/>
            <a:r>
              <a:rPr lang="en-GB" sz="1600" b="1"/>
              <a:t>150 GeV Electron Transport to Dump (Switched Mode)</a:t>
            </a:r>
          </a:p>
        </p:txBody>
      </p:sp>
      <p:sp>
        <p:nvSpPr>
          <p:cNvPr id="22554" name="Line 62"/>
          <p:cNvSpPr>
            <a:spLocks noChangeShapeType="1"/>
          </p:cNvSpPr>
          <p:nvPr/>
        </p:nvSpPr>
        <p:spPr bwMode="auto">
          <a:xfrm flipH="1" flipV="1">
            <a:off x="2722563" y="4486275"/>
            <a:ext cx="1587" cy="857250"/>
          </a:xfrm>
          <a:prstGeom prst="line">
            <a:avLst/>
          </a:prstGeom>
          <a:noFill/>
          <a:ln w="19050">
            <a:solidFill>
              <a:schemeClr val="tx1"/>
            </a:solidFill>
            <a:round/>
            <a:headEnd/>
            <a:tailEnd type="triangle" w="med" len="med"/>
          </a:ln>
        </p:spPr>
        <p:txBody>
          <a:bodyPr wrap="none" anchor="ctr"/>
          <a:lstStyle/>
          <a:p>
            <a:endParaRPr lang="en-GB"/>
          </a:p>
        </p:txBody>
      </p:sp>
      <p:sp>
        <p:nvSpPr>
          <p:cNvPr id="22555" name="Text Box 43"/>
          <p:cNvSpPr txBox="1">
            <a:spLocks noChangeArrowheads="1"/>
          </p:cNvSpPr>
          <p:nvPr/>
        </p:nvSpPr>
        <p:spPr bwMode="auto">
          <a:xfrm>
            <a:off x="252413" y="4740275"/>
            <a:ext cx="1290637" cy="825500"/>
          </a:xfrm>
          <a:prstGeom prst="rect">
            <a:avLst/>
          </a:prstGeom>
          <a:noFill/>
          <a:ln w="19050" algn="ctr">
            <a:noFill/>
            <a:miter lim="800000"/>
            <a:headEnd/>
            <a:tailEnd/>
          </a:ln>
        </p:spPr>
        <p:txBody>
          <a:bodyPr>
            <a:spAutoFit/>
          </a:bodyPr>
          <a:lstStyle/>
          <a:p>
            <a:pPr algn="ctr" eaLnBrk="0" hangingPunct="0"/>
            <a:r>
              <a:rPr lang="en-GB" sz="1600" b="1"/>
              <a:t>Switching Magnet </a:t>
            </a:r>
            <a:br>
              <a:rPr lang="en-GB" sz="1600" b="1"/>
            </a:br>
            <a:r>
              <a:rPr lang="en-GB" sz="1600" b="1"/>
              <a:t>(5 Hz)</a:t>
            </a:r>
          </a:p>
        </p:txBody>
      </p:sp>
      <p:sp>
        <p:nvSpPr>
          <p:cNvPr id="22556" name="Line 64"/>
          <p:cNvSpPr>
            <a:spLocks noChangeShapeType="1"/>
          </p:cNvSpPr>
          <p:nvPr/>
        </p:nvSpPr>
        <p:spPr bwMode="auto">
          <a:xfrm flipV="1">
            <a:off x="1333500" y="3489325"/>
            <a:ext cx="244475" cy="1330325"/>
          </a:xfrm>
          <a:prstGeom prst="line">
            <a:avLst/>
          </a:prstGeom>
          <a:noFill/>
          <a:ln w="19050">
            <a:solidFill>
              <a:schemeClr val="tx1"/>
            </a:solidFill>
            <a:round/>
            <a:headEnd/>
            <a:tailEnd type="triangle" w="med" len="med"/>
          </a:ln>
        </p:spPr>
        <p:txBody>
          <a:bodyPr wrap="none" anchor="ctr"/>
          <a:lstStyle/>
          <a:p>
            <a:endParaRPr lang="en-GB"/>
          </a:p>
        </p:txBody>
      </p:sp>
      <p:sp>
        <p:nvSpPr>
          <p:cNvPr id="22557" name="Rectangle 24"/>
          <p:cNvSpPr>
            <a:spLocks noChangeArrowheads="1"/>
          </p:cNvSpPr>
          <p:nvPr/>
        </p:nvSpPr>
        <p:spPr bwMode="auto">
          <a:xfrm>
            <a:off x="514350" y="3101975"/>
            <a:ext cx="95250" cy="352425"/>
          </a:xfrm>
          <a:prstGeom prst="rect">
            <a:avLst/>
          </a:prstGeom>
          <a:solidFill>
            <a:schemeClr val="tx1"/>
          </a:solidFill>
          <a:ln w="19050" algn="ctr">
            <a:solidFill>
              <a:schemeClr val="tx1"/>
            </a:solidFill>
            <a:miter lim="800000"/>
            <a:headEnd/>
            <a:tailEnd/>
          </a:ln>
        </p:spPr>
        <p:txBody>
          <a:bodyPr wrap="none" anchor="ctr"/>
          <a:lstStyle/>
          <a:p>
            <a:pPr eaLnBrk="0" fontAlgn="ctr" hangingPunct="0"/>
            <a:endParaRPr lang="en-GB"/>
          </a:p>
        </p:txBody>
      </p:sp>
      <p:sp>
        <p:nvSpPr>
          <p:cNvPr id="22558" name="Rectangle 24"/>
          <p:cNvSpPr>
            <a:spLocks noChangeArrowheads="1"/>
          </p:cNvSpPr>
          <p:nvPr/>
        </p:nvSpPr>
        <p:spPr bwMode="auto">
          <a:xfrm>
            <a:off x="1543050" y="3101975"/>
            <a:ext cx="95250" cy="352425"/>
          </a:xfrm>
          <a:prstGeom prst="rect">
            <a:avLst/>
          </a:prstGeom>
          <a:solidFill>
            <a:schemeClr val="tx1"/>
          </a:solidFill>
          <a:ln w="19050" algn="ctr">
            <a:solidFill>
              <a:schemeClr val="tx1"/>
            </a:solidFill>
            <a:miter lim="800000"/>
            <a:headEnd/>
            <a:tailEnd/>
          </a:ln>
        </p:spPr>
        <p:txBody>
          <a:bodyPr wrap="none" anchor="ctr"/>
          <a:lstStyle/>
          <a:p>
            <a:pPr eaLnBrk="0" fontAlgn="ctr" hangingPunct="0"/>
            <a:endParaRPr lang="en-GB"/>
          </a:p>
        </p:txBody>
      </p:sp>
      <p:sp>
        <p:nvSpPr>
          <p:cNvPr id="22559" name="Rectangle 4"/>
          <p:cNvSpPr>
            <a:spLocks noChangeArrowheads="1"/>
          </p:cNvSpPr>
          <p:nvPr/>
        </p:nvSpPr>
        <p:spPr bwMode="auto">
          <a:xfrm>
            <a:off x="914400" y="3155950"/>
            <a:ext cx="333375" cy="261938"/>
          </a:xfrm>
          <a:prstGeom prst="rect">
            <a:avLst/>
          </a:prstGeom>
          <a:solidFill>
            <a:srgbClr val="33CCCC"/>
          </a:solidFill>
          <a:ln w="57150" algn="ctr">
            <a:solidFill>
              <a:schemeClr val="tx1"/>
            </a:solidFill>
            <a:miter lim="800000"/>
            <a:headEnd/>
            <a:tailEnd/>
          </a:ln>
        </p:spPr>
        <p:txBody>
          <a:bodyPr wrap="none" anchor="ctr"/>
          <a:lstStyle/>
          <a:p>
            <a:pPr eaLnBrk="0" fontAlgn="ctr" hangingPunct="0"/>
            <a:endParaRPr lang="en-GB"/>
          </a:p>
        </p:txBody>
      </p:sp>
      <p:sp>
        <p:nvSpPr>
          <p:cNvPr id="48" name="TextBox 47"/>
          <p:cNvSpPr txBox="1"/>
          <p:nvPr/>
        </p:nvSpPr>
        <p:spPr>
          <a:xfrm>
            <a:off x="609600" y="1219200"/>
            <a:ext cx="5105400" cy="646331"/>
          </a:xfrm>
          <a:prstGeom prst="rect">
            <a:avLst/>
          </a:prstGeom>
          <a:noFill/>
        </p:spPr>
        <p:txBody>
          <a:bodyPr wrap="square" rtlCol="0">
            <a:spAutoFit/>
          </a:bodyPr>
          <a:lstStyle/>
          <a:p>
            <a:r>
              <a:rPr lang="en-GB" dirty="0" smtClean="0"/>
              <a:t>Jim’s 10Hz proposal:</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mph" presetSubtype="0" repeatCount="indefinite" fill="hold" nodeType="clickEffect">
                                  <p:stCondLst>
                                    <p:cond delay="0"/>
                                  </p:stCondLst>
                                  <p:childTnLst>
                                    <p:anim calcmode="discrete" valueType="str">
                                      <p:cBhvr>
                                        <p:cTn id="6" dur="2000" fill="hold"/>
                                        <p:tgtEl>
                                          <p:spTgt spid="4"/>
                                        </p:tgtEl>
                                        <p:attrNameLst>
                                          <p:attrName>style.visibility</p:attrName>
                                        </p:attrNameLst>
                                      </p:cBhvr>
                                      <p:tavLst>
                                        <p:tav tm="0">
                                          <p:val>
                                            <p:strVal val="hidden"/>
                                          </p:val>
                                        </p:tav>
                                        <p:tav tm="50000">
                                          <p:val>
                                            <p:strVal val="visible"/>
                                          </p:val>
                                        </p:tav>
                                      </p:tavLst>
                                    </p:anim>
                                  </p:childTnLst>
                                </p:cTn>
                              </p:par>
                              <p:par>
                                <p:cTn id="7" presetID="35" presetClass="emph" presetSubtype="0" repeatCount="indefinite" fill="hold" nodeType="withEffect">
                                  <p:stCondLst>
                                    <p:cond delay="1000"/>
                                  </p:stCondLst>
                                  <p:childTnLst>
                                    <p:anim calcmode="discrete" valueType="str">
                                      <p:cBhvr>
                                        <p:cTn id="8" dur="2000" fill="hold"/>
                                        <p:tgtEl>
                                          <p:spTgt spid="2"/>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a:stretch>
            <a:fillRect/>
          </a:stretch>
        </p:blipFill>
        <p:spPr bwMode="auto">
          <a:xfrm>
            <a:off x="0" y="883120"/>
            <a:ext cx="9067800" cy="4357982"/>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r>
              <a:rPr lang="en-US" dirty="0" smtClean="0"/>
              <a:t>10/02/2011</a:t>
            </a:r>
            <a:endParaRPr lang="en-US" dirty="0"/>
          </a:p>
        </p:txBody>
      </p:sp>
      <p:sp>
        <p:nvSpPr>
          <p:cNvPr id="5" name="Footer Placeholder 4"/>
          <p:cNvSpPr>
            <a:spLocks noGrp="1"/>
          </p:cNvSpPr>
          <p:nvPr>
            <p:ph type="ftr" sz="quarter" idx="11"/>
          </p:nvPr>
        </p:nvSpPr>
        <p:spPr/>
        <p:txBody>
          <a:bodyPr/>
          <a:lstStyle/>
          <a:p>
            <a:r>
              <a:rPr lang="en-US"/>
              <a:t>Global Design Effort</a:t>
            </a:r>
          </a:p>
        </p:txBody>
      </p:sp>
      <p:sp>
        <p:nvSpPr>
          <p:cNvPr id="6" name="Slide Number Placeholder 5"/>
          <p:cNvSpPr>
            <a:spLocks noGrp="1"/>
          </p:cNvSpPr>
          <p:nvPr>
            <p:ph type="sldNum" sz="quarter" idx="12"/>
          </p:nvPr>
        </p:nvSpPr>
        <p:spPr/>
        <p:txBody>
          <a:bodyPr/>
          <a:lstStyle/>
          <a:p>
            <a:fld id="{4E4F0E9F-14C2-44D3-8493-A2972486CDDF}" type="slidenum">
              <a:rPr lang="en-US"/>
              <a:pPr/>
              <a:t>11</a:t>
            </a:fld>
            <a:endParaRPr lang="en-US"/>
          </a:p>
        </p:txBody>
      </p:sp>
      <p:sp>
        <p:nvSpPr>
          <p:cNvPr id="103426" name="Rectangle 2"/>
          <p:cNvSpPr>
            <a:spLocks noGrp="1" noChangeArrowheads="1"/>
          </p:cNvSpPr>
          <p:nvPr>
            <p:ph type="title"/>
          </p:nvPr>
        </p:nvSpPr>
        <p:spPr>
          <a:xfrm>
            <a:off x="1752600" y="0"/>
            <a:ext cx="6629400" cy="914400"/>
          </a:xfrm>
        </p:spPr>
        <p:txBody>
          <a:bodyPr/>
          <a:lstStyle/>
          <a:p>
            <a:r>
              <a:rPr lang="en-US" sz="2800" dirty="0" smtClean="0"/>
              <a:t>Positron Source – </a:t>
            </a:r>
            <a:r>
              <a:rPr lang="en-US" sz="2800" dirty="0" smtClean="0"/>
              <a:t>AUX Source</a:t>
            </a:r>
            <a:endParaRPr lang="en-US" sz="2800" dirty="0"/>
          </a:p>
        </p:txBody>
      </p:sp>
      <p:sp>
        <p:nvSpPr>
          <p:cNvPr id="7" name="TextBox 6"/>
          <p:cNvSpPr txBox="1"/>
          <p:nvPr/>
        </p:nvSpPr>
        <p:spPr>
          <a:xfrm>
            <a:off x="3581400" y="914400"/>
            <a:ext cx="3352800" cy="584775"/>
          </a:xfrm>
          <a:prstGeom prst="rect">
            <a:avLst/>
          </a:prstGeom>
          <a:noFill/>
        </p:spPr>
        <p:txBody>
          <a:bodyPr wrap="square" rtlCol="0">
            <a:spAutoFit/>
          </a:bodyPr>
          <a:lstStyle/>
          <a:p>
            <a:r>
              <a:rPr lang="en-GB" sz="1600" dirty="0" smtClean="0"/>
              <a:t>Model created using </a:t>
            </a:r>
            <a:r>
              <a:rPr lang="en-GB" sz="1600" dirty="0" err="1" smtClean="0"/>
              <a:t>KAS</a:t>
            </a:r>
            <a:r>
              <a:rPr lang="en-GB" sz="1600" dirty="0" smtClean="0"/>
              <a:t> </a:t>
            </a:r>
            <a:r>
              <a:rPr lang="en-GB" sz="1600" dirty="0" err="1" smtClean="0"/>
              <a:t>Layout.pdf</a:t>
            </a:r>
            <a:r>
              <a:rPr lang="en-GB" sz="1600" dirty="0" smtClean="0"/>
              <a:t> (</a:t>
            </a:r>
            <a:r>
              <a:rPr lang="en-GB" sz="1600" dirty="0" err="1" smtClean="0"/>
              <a:t>Axel’s</a:t>
            </a:r>
            <a:r>
              <a:rPr lang="en-GB" sz="1600" dirty="0" smtClean="0"/>
              <a:t> e- source basis)</a:t>
            </a:r>
            <a:endParaRPr lang="en-GB" sz="1600" dirty="0"/>
          </a:p>
        </p:txBody>
      </p:sp>
      <p:sp>
        <p:nvSpPr>
          <p:cNvPr id="12" name="TextBox 11"/>
          <p:cNvSpPr txBox="1"/>
          <p:nvPr/>
        </p:nvSpPr>
        <p:spPr>
          <a:xfrm>
            <a:off x="5715000" y="2971800"/>
            <a:ext cx="3352800" cy="2062103"/>
          </a:xfrm>
          <a:prstGeom prst="rect">
            <a:avLst/>
          </a:prstGeom>
          <a:noFill/>
        </p:spPr>
        <p:txBody>
          <a:bodyPr wrap="square" rtlCol="0">
            <a:spAutoFit/>
          </a:bodyPr>
          <a:lstStyle/>
          <a:p>
            <a:r>
              <a:rPr lang="en-GB" sz="1600" dirty="0" smtClean="0"/>
              <a:t>Costing is based on specified magnets (SB2009 CostsV2a.xls) and </a:t>
            </a:r>
            <a:r>
              <a:rPr lang="en-GB" sz="1600" dirty="0" err="1" smtClean="0"/>
              <a:t>Magnets_uberSummary_allStyles</a:t>
            </a:r>
            <a:r>
              <a:rPr lang="en-GB" sz="1600" dirty="0" smtClean="0"/>
              <a:t> and vacuum_Positron_source_vacuum_cost_estimate_04_Nov_2009.xlsx and ML info.</a:t>
            </a:r>
          </a:p>
        </p:txBody>
      </p:sp>
      <p:sp>
        <p:nvSpPr>
          <p:cNvPr id="13" name="TextBox 12"/>
          <p:cNvSpPr txBox="1"/>
          <p:nvPr/>
        </p:nvSpPr>
        <p:spPr>
          <a:xfrm>
            <a:off x="0" y="1524000"/>
            <a:ext cx="3352800" cy="2062103"/>
          </a:xfrm>
          <a:prstGeom prst="rect">
            <a:avLst/>
          </a:prstGeom>
          <a:noFill/>
        </p:spPr>
        <p:txBody>
          <a:bodyPr wrap="square" rtlCol="0">
            <a:spAutoFit/>
          </a:bodyPr>
          <a:lstStyle/>
          <a:p>
            <a:r>
              <a:rPr lang="en-GB" sz="1600" dirty="0" smtClean="0"/>
              <a:t>Heat – Power load estimate (Positron Source Global Heat Load </a:t>
            </a:r>
            <a:r>
              <a:rPr lang="en-GB" sz="1600" dirty="0" err="1" smtClean="0"/>
              <a:t>Summary.xlsx</a:t>
            </a:r>
            <a:r>
              <a:rPr lang="en-GB" sz="1600" dirty="0" smtClean="0"/>
              <a:t>) based on 07-02-28 </a:t>
            </a:r>
            <a:r>
              <a:rPr lang="en-GB" sz="1600" dirty="0" err="1" smtClean="0"/>
              <a:t>ILC</a:t>
            </a:r>
            <a:r>
              <a:rPr lang="en-GB" sz="1600" dirty="0" smtClean="0"/>
              <a:t> Magnet Power Supply </a:t>
            </a:r>
            <a:r>
              <a:rPr lang="en-GB" sz="1600" dirty="0" err="1" smtClean="0"/>
              <a:t>List.xls</a:t>
            </a:r>
            <a:r>
              <a:rPr lang="en-GB" sz="1600" dirty="0" smtClean="0"/>
              <a:t> and other magnet data available.</a:t>
            </a:r>
          </a:p>
          <a:p>
            <a:r>
              <a:rPr lang="en-GB" sz="1600" dirty="0" err="1" smtClean="0"/>
              <a:t>Cryomodule</a:t>
            </a:r>
            <a:r>
              <a:rPr lang="en-GB" sz="1600" dirty="0" smtClean="0"/>
              <a:t> data from ML 989 Criteria All </a:t>
            </a:r>
            <a:r>
              <a:rPr lang="en-GB" sz="1600" dirty="0" err="1" smtClean="0"/>
              <a:t>LCW</a:t>
            </a:r>
            <a:r>
              <a:rPr lang="en-GB" sz="1600" dirty="0" smtClean="0"/>
              <a:t> NOV 27B 2006 Updated Oct 31 2007.pdf</a:t>
            </a:r>
            <a:endParaRPr lang="en-GB" sz="1600" dirty="0"/>
          </a:p>
        </p:txBody>
      </p:sp>
      <p:sp>
        <p:nvSpPr>
          <p:cNvPr id="14" name="TextBox 13"/>
          <p:cNvSpPr txBox="1"/>
          <p:nvPr/>
        </p:nvSpPr>
        <p:spPr>
          <a:xfrm>
            <a:off x="0" y="5181600"/>
            <a:ext cx="9144000" cy="830997"/>
          </a:xfrm>
          <a:prstGeom prst="rect">
            <a:avLst/>
          </a:prstGeom>
          <a:noFill/>
        </p:spPr>
        <p:txBody>
          <a:bodyPr wrap="square" rtlCol="0">
            <a:spAutoFit/>
          </a:bodyPr>
          <a:lstStyle/>
          <a:p>
            <a:r>
              <a:rPr lang="en-GB" sz="1600" dirty="0" smtClean="0"/>
              <a:t>The AUX source is at this moment in time not much more than an artists impression. The lattice needs to be designed. It is feasible to utilise the photon vacuum vessel and the distance to the target needs to be defined.</a:t>
            </a:r>
          </a:p>
        </p:txBody>
      </p:sp>
      <p:sp>
        <p:nvSpPr>
          <p:cNvPr id="15" name="TextBox 14"/>
          <p:cNvSpPr txBox="1"/>
          <p:nvPr/>
        </p:nvSpPr>
        <p:spPr>
          <a:xfrm>
            <a:off x="7924800" y="2209800"/>
            <a:ext cx="1143000" cy="338554"/>
          </a:xfrm>
          <a:prstGeom prst="rect">
            <a:avLst/>
          </a:prstGeom>
          <a:noFill/>
        </p:spPr>
        <p:txBody>
          <a:bodyPr wrap="square" rtlCol="0">
            <a:spAutoFit/>
          </a:bodyPr>
          <a:lstStyle/>
          <a:p>
            <a:r>
              <a:rPr lang="en-GB" sz="1600" dirty="0" smtClean="0"/>
              <a:t>40m Drift</a:t>
            </a:r>
            <a:endParaRPr lang="en-GB" sz="1600" dirty="0"/>
          </a:p>
        </p:txBody>
      </p:sp>
      <p:cxnSp>
        <p:nvCxnSpPr>
          <p:cNvPr id="16" name="Straight Arrow Connector 15"/>
          <p:cNvCxnSpPr>
            <a:stCxn id="15" idx="0"/>
          </p:cNvCxnSpPr>
          <p:nvPr/>
        </p:nvCxnSpPr>
        <p:spPr bwMode="auto">
          <a:xfrm rot="16200000" flipV="1">
            <a:off x="8020050" y="1733550"/>
            <a:ext cx="914400" cy="381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srcRect/>
          <a:stretch>
            <a:fillRect/>
          </a:stretch>
        </p:blipFill>
        <p:spPr bwMode="auto">
          <a:xfrm>
            <a:off x="0" y="914400"/>
            <a:ext cx="9033803" cy="4114800"/>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r>
              <a:rPr lang="en-US" dirty="0" smtClean="0"/>
              <a:t>10/02/2011</a:t>
            </a:r>
            <a:endParaRPr lang="en-US" dirty="0"/>
          </a:p>
        </p:txBody>
      </p:sp>
      <p:sp>
        <p:nvSpPr>
          <p:cNvPr id="5" name="Footer Placeholder 4"/>
          <p:cNvSpPr>
            <a:spLocks noGrp="1"/>
          </p:cNvSpPr>
          <p:nvPr>
            <p:ph type="ftr" sz="quarter" idx="11"/>
          </p:nvPr>
        </p:nvSpPr>
        <p:spPr/>
        <p:txBody>
          <a:bodyPr/>
          <a:lstStyle/>
          <a:p>
            <a:r>
              <a:rPr lang="en-US"/>
              <a:t>Global Design Effort</a:t>
            </a:r>
          </a:p>
        </p:txBody>
      </p:sp>
      <p:sp>
        <p:nvSpPr>
          <p:cNvPr id="6" name="Slide Number Placeholder 5"/>
          <p:cNvSpPr>
            <a:spLocks noGrp="1"/>
          </p:cNvSpPr>
          <p:nvPr>
            <p:ph type="sldNum" sz="quarter" idx="12"/>
          </p:nvPr>
        </p:nvSpPr>
        <p:spPr/>
        <p:txBody>
          <a:bodyPr/>
          <a:lstStyle/>
          <a:p>
            <a:fld id="{4E4F0E9F-14C2-44D3-8493-A2972486CDDF}" type="slidenum">
              <a:rPr lang="en-US"/>
              <a:pPr/>
              <a:t>12</a:t>
            </a:fld>
            <a:endParaRPr lang="en-US"/>
          </a:p>
        </p:txBody>
      </p:sp>
      <p:sp>
        <p:nvSpPr>
          <p:cNvPr id="103426" name="Rectangle 2"/>
          <p:cNvSpPr>
            <a:spLocks noGrp="1" noChangeArrowheads="1"/>
          </p:cNvSpPr>
          <p:nvPr>
            <p:ph type="title"/>
          </p:nvPr>
        </p:nvSpPr>
        <p:spPr>
          <a:xfrm>
            <a:off x="1752600" y="0"/>
            <a:ext cx="6629400" cy="914400"/>
          </a:xfrm>
        </p:spPr>
        <p:txBody>
          <a:bodyPr/>
          <a:lstStyle/>
          <a:p>
            <a:r>
              <a:rPr lang="en-US" sz="2800" dirty="0" smtClean="0"/>
              <a:t>Positron Source – </a:t>
            </a:r>
            <a:r>
              <a:rPr lang="en-US" sz="2800" dirty="0" smtClean="0"/>
              <a:t>Target Area</a:t>
            </a:r>
            <a:endParaRPr lang="en-US" sz="2800" dirty="0"/>
          </a:p>
        </p:txBody>
      </p:sp>
      <p:sp>
        <p:nvSpPr>
          <p:cNvPr id="14" name="TextBox 13"/>
          <p:cNvSpPr txBox="1"/>
          <p:nvPr/>
        </p:nvSpPr>
        <p:spPr>
          <a:xfrm>
            <a:off x="0" y="5181600"/>
            <a:ext cx="9144000" cy="830997"/>
          </a:xfrm>
          <a:prstGeom prst="rect">
            <a:avLst/>
          </a:prstGeom>
          <a:noFill/>
        </p:spPr>
        <p:txBody>
          <a:bodyPr wrap="square" rtlCol="0">
            <a:spAutoFit/>
          </a:bodyPr>
          <a:lstStyle/>
          <a:p>
            <a:r>
              <a:rPr lang="en-GB" sz="1600" dirty="0" smtClean="0"/>
              <a:t>The Target Area has seen a lot of work during Positron Source workshops. The remote handling enclosure is not shown. The target requires a redesign to cater for the AUX source. Latest </a:t>
            </a:r>
            <a:r>
              <a:rPr lang="en-GB" sz="1600" dirty="0" smtClean="0"/>
              <a:t>workshop info: </a:t>
            </a:r>
            <a:r>
              <a:rPr lang="en-GB" sz="1600" dirty="0" smtClean="0">
                <a:hlinkClick r:id="rId3"/>
              </a:rPr>
              <a:t>http://</a:t>
            </a:r>
            <a:r>
              <a:rPr lang="en-GB" sz="1600" dirty="0" smtClean="0">
                <a:hlinkClick r:id="rId3"/>
              </a:rPr>
              <a:t>indico.desy.de/conferenceOtherViews.py?view=standard&amp;confId=3061</a:t>
            </a:r>
            <a:r>
              <a:rPr lang="en-GB" sz="1600" dirty="0" smtClean="0"/>
              <a:t> </a:t>
            </a:r>
          </a:p>
        </p:txBody>
      </p:sp>
      <p:sp>
        <p:nvSpPr>
          <p:cNvPr id="15" name="TextBox 14"/>
          <p:cNvSpPr txBox="1"/>
          <p:nvPr/>
        </p:nvSpPr>
        <p:spPr>
          <a:xfrm>
            <a:off x="7924800" y="2133600"/>
            <a:ext cx="1143000" cy="338554"/>
          </a:xfrm>
          <a:prstGeom prst="rect">
            <a:avLst/>
          </a:prstGeom>
          <a:noFill/>
        </p:spPr>
        <p:txBody>
          <a:bodyPr wrap="square" rtlCol="0">
            <a:spAutoFit/>
          </a:bodyPr>
          <a:lstStyle/>
          <a:p>
            <a:r>
              <a:rPr lang="en-GB" sz="1600" dirty="0" smtClean="0"/>
              <a:t>40m Drift</a:t>
            </a:r>
            <a:endParaRPr lang="en-GB" sz="1600" dirty="0"/>
          </a:p>
        </p:txBody>
      </p:sp>
      <p:cxnSp>
        <p:nvCxnSpPr>
          <p:cNvPr id="16" name="Straight Arrow Connector 15"/>
          <p:cNvCxnSpPr>
            <a:stCxn id="15" idx="0"/>
          </p:cNvCxnSpPr>
          <p:nvPr/>
        </p:nvCxnSpPr>
        <p:spPr bwMode="auto">
          <a:xfrm rot="16200000" flipV="1">
            <a:off x="8020050" y="1657350"/>
            <a:ext cx="914400" cy="381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17" name="TextBox 16"/>
          <p:cNvSpPr txBox="1"/>
          <p:nvPr/>
        </p:nvSpPr>
        <p:spPr>
          <a:xfrm>
            <a:off x="4495800" y="4267200"/>
            <a:ext cx="1143000" cy="584775"/>
          </a:xfrm>
          <a:prstGeom prst="rect">
            <a:avLst/>
          </a:prstGeom>
          <a:noFill/>
        </p:spPr>
        <p:txBody>
          <a:bodyPr wrap="square" rtlCol="0">
            <a:spAutoFit/>
          </a:bodyPr>
          <a:lstStyle/>
          <a:p>
            <a:r>
              <a:rPr lang="en-GB" sz="1600" dirty="0" smtClean="0"/>
              <a:t>Photon Collimator</a:t>
            </a:r>
            <a:endParaRPr lang="en-GB" sz="1600" dirty="0"/>
          </a:p>
        </p:txBody>
      </p:sp>
      <p:cxnSp>
        <p:nvCxnSpPr>
          <p:cNvPr id="18" name="Straight Arrow Connector 17"/>
          <p:cNvCxnSpPr>
            <a:stCxn id="17" idx="0"/>
          </p:cNvCxnSpPr>
          <p:nvPr/>
        </p:nvCxnSpPr>
        <p:spPr bwMode="auto">
          <a:xfrm rot="16200000" flipV="1">
            <a:off x="3676650" y="2876550"/>
            <a:ext cx="1600200" cy="11811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20" name="TextBox 19"/>
          <p:cNvSpPr txBox="1"/>
          <p:nvPr/>
        </p:nvSpPr>
        <p:spPr>
          <a:xfrm>
            <a:off x="5715000" y="3886200"/>
            <a:ext cx="838200" cy="338554"/>
          </a:xfrm>
          <a:prstGeom prst="rect">
            <a:avLst/>
          </a:prstGeom>
          <a:noFill/>
        </p:spPr>
        <p:txBody>
          <a:bodyPr wrap="square" rtlCol="0">
            <a:spAutoFit/>
          </a:bodyPr>
          <a:lstStyle/>
          <a:p>
            <a:r>
              <a:rPr lang="en-GB" sz="1600" dirty="0" smtClean="0"/>
              <a:t>Target</a:t>
            </a:r>
            <a:endParaRPr lang="en-GB" sz="1600" dirty="0"/>
          </a:p>
        </p:txBody>
      </p:sp>
      <p:cxnSp>
        <p:nvCxnSpPr>
          <p:cNvPr id="21" name="Straight Arrow Connector 20"/>
          <p:cNvCxnSpPr>
            <a:stCxn id="20" idx="0"/>
          </p:cNvCxnSpPr>
          <p:nvPr/>
        </p:nvCxnSpPr>
        <p:spPr bwMode="auto">
          <a:xfrm rot="16200000" flipV="1">
            <a:off x="4476750" y="2228850"/>
            <a:ext cx="1676400" cy="16383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24" name="TextBox 23"/>
          <p:cNvSpPr txBox="1"/>
          <p:nvPr/>
        </p:nvSpPr>
        <p:spPr>
          <a:xfrm>
            <a:off x="6400800" y="3276600"/>
            <a:ext cx="685800" cy="338554"/>
          </a:xfrm>
          <a:prstGeom prst="rect">
            <a:avLst/>
          </a:prstGeom>
          <a:noFill/>
        </p:spPr>
        <p:txBody>
          <a:bodyPr wrap="square" rtlCol="0">
            <a:spAutoFit/>
          </a:bodyPr>
          <a:lstStyle/>
          <a:p>
            <a:r>
              <a:rPr lang="en-GB" sz="1600" dirty="0" err="1" smtClean="0"/>
              <a:t>QWT</a:t>
            </a:r>
            <a:endParaRPr lang="en-GB" sz="1600" dirty="0"/>
          </a:p>
        </p:txBody>
      </p:sp>
      <p:cxnSp>
        <p:nvCxnSpPr>
          <p:cNvPr id="25" name="Straight Arrow Connector 24"/>
          <p:cNvCxnSpPr>
            <a:stCxn id="24" idx="0"/>
          </p:cNvCxnSpPr>
          <p:nvPr/>
        </p:nvCxnSpPr>
        <p:spPr bwMode="auto">
          <a:xfrm rot="16200000" flipV="1">
            <a:off x="5124450" y="1657350"/>
            <a:ext cx="1295400" cy="19431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28" name="TextBox 27"/>
          <p:cNvSpPr txBox="1"/>
          <p:nvPr/>
        </p:nvSpPr>
        <p:spPr>
          <a:xfrm>
            <a:off x="7162800" y="2819400"/>
            <a:ext cx="1905000" cy="830997"/>
          </a:xfrm>
          <a:prstGeom prst="rect">
            <a:avLst/>
          </a:prstGeom>
          <a:noFill/>
        </p:spPr>
        <p:txBody>
          <a:bodyPr wrap="square" rtlCol="0">
            <a:spAutoFit/>
          </a:bodyPr>
          <a:lstStyle/>
          <a:p>
            <a:r>
              <a:rPr lang="en-GB" sz="1600" dirty="0" smtClean="0"/>
              <a:t>Standing Wave Accelerator (</a:t>
            </a:r>
            <a:r>
              <a:rPr lang="en-GB" sz="1600" dirty="0" err="1" smtClean="0"/>
              <a:t>SLAC</a:t>
            </a:r>
            <a:r>
              <a:rPr lang="en-GB" sz="1600" dirty="0" smtClean="0"/>
              <a:t> model 390-011-29)</a:t>
            </a:r>
            <a:endParaRPr lang="en-GB" sz="1600" dirty="0"/>
          </a:p>
        </p:txBody>
      </p:sp>
      <p:cxnSp>
        <p:nvCxnSpPr>
          <p:cNvPr id="29" name="Straight Arrow Connector 28"/>
          <p:cNvCxnSpPr>
            <a:stCxn id="28" idx="0"/>
          </p:cNvCxnSpPr>
          <p:nvPr/>
        </p:nvCxnSpPr>
        <p:spPr bwMode="auto">
          <a:xfrm rot="16200000" flipV="1">
            <a:off x="6457950" y="1162050"/>
            <a:ext cx="1066800" cy="22479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srcRect/>
          <a:stretch>
            <a:fillRect/>
          </a:stretch>
        </p:blipFill>
        <p:spPr bwMode="auto">
          <a:xfrm>
            <a:off x="0" y="904572"/>
            <a:ext cx="9144000" cy="4289728"/>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r>
              <a:rPr lang="en-US" dirty="0" smtClean="0"/>
              <a:t>10/02/2011</a:t>
            </a:r>
            <a:endParaRPr lang="en-US" dirty="0"/>
          </a:p>
        </p:txBody>
      </p:sp>
      <p:sp>
        <p:nvSpPr>
          <p:cNvPr id="5" name="Footer Placeholder 4"/>
          <p:cNvSpPr>
            <a:spLocks noGrp="1"/>
          </p:cNvSpPr>
          <p:nvPr>
            <p:ph type="ftr" sz="quarter" idx="11"/>
          </p:nvPr>
        </p:nvSpPr>
        <p:spPr/>
        <p:txBody>
          <a:bodyPr/>
          <a:lstStyle/>
          <a:p>
            <a:r>
              <a:rPr lang="en-US"/>
              <a:t>Global Design Effort</a:t>
            </a:r>
          </a:p>
        </p:txBody>
      </p:sp>
      <p:sp>
        <p:nvSpPr>
          <p:cNvPr id="6" name="Slide Number Placeholder 5"/>
          <p:cNvSpPr>
            <a:spLocks noGrp="1"/>
          </p:cNvSpPr>
          <p:nvPr>
            <p:ph type="sldNum" sz="quarter" idx="12"/>
          </p:nvPr>
        </p:nvSpPr>
        <p:spPr/>
        <p:txBody>
          <a:bodyPr/>
          <a:lstStyle/>
          <a:p>
            <a:fld id="{4E4F0E9F-14C2-44D3-8493-A2972486CDDF}" type="slidenum">
              <a:rPr lang="en-US"/>
              <a:pPr/>
              <a:t>13</a:t>
            </a:fld>
            <a:endParaRPr lang="en-US"/>
          </a:p>
        </p:txBody>
      </p:sp>
      <p:sp>
        <p:nvSpPr>
          <p:cNvPr id="103426" name="Rectangle 2"/>
          <p:cNvSpPr>
            <a:spLocks noGrp="1" noChangeArrowheads="1"/>
          </p:cNvSpPr>
          <p:nvPr>
            <p:ph type="title"/>
          </p:nvPr>
        </p:nvSpPr>
        <p:spPr>
          <a:xfrm>
            <a:off x="1752600" y="0"/>
            <a:ext cx="6629400" cy="914400"/>
          </a:xfrm>
        </p:spPr>
        <p:txBody>
          <a:bodyPr/>
          <a:lstStyle/>
          <a:p>
            <a:r>
              <a:rPr lang="en-US" sz="2800" dirty="0" smtClean="0"/>
              <a:t>Positron Source – </a:t>
            </a:r>
            <a:r>
              <a:rPr lang="en-US" sz="2800" dirty="0" smtClean="0"/>
              <a:t>Capture Area</a:t>
            </a:r>
            <a:endParaRPr lang="en-US" sz="2800" dirty="0"/>
          </a:p>
        </p:txBody>
      </p:sp>
      <p:sp>
        <p:nvSpPr>
          <p:cNvPr id="14" name="TextBox 13"/>
          <p:cNvSpPr txBox="1"/>
          <p:nvPr/>
        </p:nvSpPr>
        <p:spPr>
          <a:xfrm>
            <a:off x="0" y="5181600"/>
            <a:ext cx="9144000" cy="584775"/>
          </a:xfrm>
          <a:prstGeom prst="rect">
            <a:avLst/>
          </a:prstGeom>
          <a:noFill/>
        </p:spPr>
        <p:txBody>
          <a:bodyPr wrap="square" rtlCol="0">
            <a:spAutoFit/>
          </a:bodyPr>
          <a:lstStyle/>
          <a:p>
            <a:r>
              <a:rPr lang="en-GB" sz="1600" dirty="0" smtClean="0"/>
              <a:t>An additional Electron Dump is required due to the AUX source. The lattice needs to be designed as the illustration is a re-arrangement of the </a:t>
            </a:r>
            <a:r>
              <a:rPr lang="en-GB" sz="1600" dirty="0" err="1" smtClean="0"/>
              <a:t>RDR</a:t>
            </a:r>
            <a:r>
              <a:rPr lang="en-GB" sz="1600" dirty="0" smtClean="0"/>
              <a:t> layout (400 </a:t>
            </a:r>
            <a:r>
              <a:rPr lang="en-GB" sz="1600" dirty="0" err="1" smtClean="0"/>
              <a:t>MeV</a:t>
            </a:r>
            <a:r>
              <a:rPr lang="en-GB" sz="1600" dirty="0" smtClean="0"/>
              <a:t> in middle of chicane).</a:t>
            </a:r>
          </a:p>
        </p:txBody>
      </p:sp>
      <p:sp>
        <p:nvSpPr>
          <p:cNvPr id="15" name="TextBox 14"/>
          <p:cNvSpPr txBox="1"/>
          <p:nvPr/>
        </p:nvSpPr>
        <p:spPr>
          <a:xfrm>
            <a:off x="1295400" y="4876800"/>
            <a:ext cx="1143000" cy="338554"/>
          </a:xfrm>
          <a:prstGeom prst="rect">
            <a:avLst/>
          </a:prstGeom>
          <a:noFill/>
        </p:spPr>
        <p:txBody>
          <a:bodyPr wrap="square" rtlCol="0">
            <a:spAutoFit/>
          </a:bodyPr>
          <a:lstStyle/>
          <a:p>
            <a:r>
              <a:rPr lang="en-GB" sz="1600" dirty="0" smtClean="0"/>
              <a:t>40m Drift</a:t>
            </a:r>
            <a:endParaRPr lang="en-GB" sz="1600" dirty="0"/>
          </a:p>
        </p:txBody>
      </p:sp>
      <p:cxnSp>
        <p:nvCxnSpPr>
          <p:cNvPr id="16" name="Straight Arrow Connector 15"/>
          <p:cNvCxnSpPr>
            <a:stCxn id="15" idx="0"/>
          </p:cNvCxnSpPr>
          <p:nvPr/>
        </p:nvCxnSpPr>
        <p:spPr bwMode="auto">
          <a:xfrm rot="16200000" flipV="1">
            <a:off x="1314450" y="4324350"/>
            <a:ext cx="228600" cy="8763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17" name="TextBox 16"/>
          <p:cNvSpPr txBox="1"/>
          <p:nvPr/>
        </p:nvSpPr>
        <p:spPr>
          <a:xfrm>
            <a:off x="4267200" y="4572000"/>
            <a:ext cx="914400" cy="584775"/>
          </a:xfrm>
          <a:prstGeom prst="rect">
            <a:avLst/>
          </a:prstGeom>
          <a:noFill/>
        </p:spPr>
        <p:txBody>
          <a:bodyPr wrap="square" rtlCol="0">
            <a:spAutoFit/>
          </a:bodyPr>
          <a:lstStyle/>
          <a:p>
            <a:r>
              <a:rPr lang="en-GB" sz="1600" dirty="0" smtClean="0"/>
              <a:t>Photon Dump</a:t>
            </a:r>
            <a:endParaRPr lang="en-GB" sz="1600" dirty="0"/>
          </a:p>
        </p:txBody>
      </p:sp>
      <p:cxnSp>
        <p:nvCxnSpPr>
          <p:cNvPr id="18" name="Straight Arrow Connector 17"/>
          <p:cNvCxnSpPr>
            <a:stCxn id="17" idx="0"/>
          </p:cNvCxnSpPr>
          <p:nvPr/>
        </p:nvCxnSpPr>
        <p:spPr bwMode="auto">
          <a:xfrm rot="16200000" flipV="1">
            <a:off x="3543300" y="3390900"/>
            <a:ext cx="1143000" cy="12192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20" name="TextBox 19"/>
          <p:cNvSpPr txBox="1"/>
          <p:nvPr/>
        </p:nvSpPr>
        <p:spPr>
          <a:xfrm>
            <a:off x="5562600" y="4572000"/>
            <a:ext cx="1600200" cy="584775"/>
          </a:xfrm>
          <a:prstGeom prst="rect">
            <a:avLst/>
          </a:prstGeom>
          <a:noFill/>
        </p:spPr>
        <p:txBody>
          <a:bodyPr wrap="square" rtlCol="0">
            <a:spAutoFit/>
          </a:bodyPr>
          <a:lstStyle/>
          <a:p>
            <a:r>
              <a:rPr lang="en-GB" sz="1600" dirty="0" smtClean="0"/>
              <a:t>End of Positron Source Dogleg</a:t>
            </a:r>
            <a:endParaRPr lang="en-GB" sz="1600" dirty="0"/>
          </a:p>
        </p:txBody>
      </p:sp>
      <p:cxnSp>
        <p:nvCxnSpPr>
          <p:cNvPr id="21" name="Straight Arrow Connector 20"/>
          <p:cNvCxnSpPr>
            <a:stCxn id="20" idx="0"/>
          </p:cNvCxnSpPr>
          <p:nvPr/>
        </p:nvCxnSpPr>
        <p:spPr bwMode="auto">
          <a:xfrm rot="16200000" flipV="1">
            <a:off x="4857750" y="3067050"/>
            <a:ext cx="1676400" cy="13335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24" name="TextBox 23"/>
          <p:cNvSpPr txBox="1"/>
          <p:nvPr/>
        </p:nvSpPr>
        <p:spPr>
          <a:xfrm>
            <a:off x="7162800" y="4114800"/>
            <a:ext cx="990600" cy="584775"/>
          </a:xfrm>
          <a:prstGeom prst="rect">
            <a:avLst/>
          </a:prstGeom>
          <a:noFill/>
        </p:spPr>
        <p:txBody>
          <a:bodyPr wrap="square" rtlCol="0">
            <a:spAutoFit/>
          </a:bodyPr>
          <a:lstStyle/>
          <a:p>
            <a:r>
              <a:rPr lang="en-GB" sz="1600" dirty="0" smtClean="0"/>
              <a:t>Capture Chicane</a:t>
            </a:r>
            <a:endParaRPr lang="en-GB" sz="1600" dirty="0"/>
          </a:p>
        </p:txBody>
      </p:sp>
      <p:cxnSp>
        <p:nvCxnSpPr>
          <p:cNvPr id="25" name="Straight Arrow Connector 24"/>
          <p:cNvCxnSpPr>
            <a:stCxn id="24" idx="0"/>
          </p:cNvCxnSpPr>
          <p:nvPr/>
        </p:nvCxnSpPr>
        <p:spPr bwMode="auto">
          <a:xfrm rot="16200000" flipV="1">
            <a:off x="5962650" y="2419350"/>
            <a:ext cx="1600200" cy="17907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28" name="TextBox 27"/>
          <p:cNvSpPr txBox="1"/>
          <p:nvPr/>
        </p:nvSpPr>
        <p:spPr>
          <a:xfrm>
            <a:off x="7467600" y="2819400"/>
            <a:ext cx="1676400" cy="830997"/>
          </a:xfrm>
          <a:prstGeom prst="rect">
            <a:avLst/>
          </a:prstGeom>
          <a:noFill/>
        </p:spPr>
        <p:txBody>
          <a:bodyPr wrap="square" rtlCol="0">
            <a:spAutoFit/>
          </a:bodyPr>
          <a:lstStyle/>
          <a:p>
            <a:r>
              <a:rPr lang="en-GB" sz="1600" dirty="0" smtClean="0"/>
              <a:t>400MeV Travelling Wave Accelerator</a:t>
            </a:r>
            <a:endParaRPr lang="en-GB" sz="1600" dirty="0"/>
          </a:p>
        </p:txBody>
      </p:sp>
      <p:cxnSp>
        <p:nvCxnSpPr>
          <p:cNvPr id="29" name="Straight Arrow Connector 28"/>
          <p:cNvCxnSpPr>
            <a:stCxn id="28" idx="0"/>
          </p:cNvCxnSpPr>
          <p:nvPr/>
        </p:nvCxnSpPr>
        <p:spPr bwMode="auto">
          <a:xfrm rot="16200000" flipV="1">
            <a:off x="7467600" y="1981200"/>
            <a:ext cx="1295400" cy="3810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43" name="TextBox 42"/>
          <p:cNvSpPr txBox="1"/>
          <p:nvPr/>
        </p:nvSpPr>
        <p:spPr>
          <a:xfrm>
            <a:off x="2438400" y="4724400"/>
            <a:ext cx="1600200" cy="338554"/>
          </a:xfrm>
          <a:prstGeom prst="rect">
            <a:avLst/>
          </a:prstGeom>
          <a:noFill/>
        </p:spPr>
        <p:txBody>
          <a:bodyPr wrap="square" rtlCol="0">
            <a:spAutoFit/>
          </a:bodyPr>
          <a:lstStyle/>
          <a:p>
            <a:r>
              <a:rPr lang="en-GB" sz="1600" dirty="0" smtClean="0"/>
              <a:t>Electron Dump</a:t>
            </a:r>
            <a:endParaRPr lang="en-GB" sz="1600" dirty="0"/>
          </a:p>
        </p:txBody>
      </p:sp>
      <p:cxnSp>
        <p:nvCxnSpPr>
          <p:cNvPr id="44" name="Straight Arrow Connector 43"/>
          <p:cNvCxnSpPr>
            <a:stCxn id="43" idx="0"/>
          </p:cNvCxnSpPr>
          <p:nvPr/>
        </p:nvCxnSpPr>
        <p:spPr bwMode="auto">
          <a:xfrm rot="16200000" flipV="1">
            <a:off x="2571750" y="4057650"/>
            <a:ext cx="609600" cy="7239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srcRect/>
          <a:stretch>
            <a:fillRect/>
          </a:stretch>
        </p:blipFill>
        <p:spPr bwMode="auto">
          <a:xfrm>
            <a:off x="0" y="813422"/>
            <a:ext cx="8991600" cy="4333253"/>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r>
              <a:rPr lang="en-US" dirty="0" smtClean="0"/>
              <a:t>10/02/2011</a:t>
            </a:r>
            <a:endParaRPr lang="en-US" dirty="0"/>
          </a:p>
        </p:txBody>
      </p:sp>
      <p:sp>
        <p:nvSpPr>
          <p:cNvPr id="5" name="Footer Placeholder 4"/>
          <p:cNvSpPr>
            <a:spLocks noGrp="1"/>
          </p:cNvSpPr>
          <p:nvPr>
            <p:ph type="ftr" sz="quarter" idx="11"/>
          </p:nvPr>
        </p:nvSpPr>
        <p:spPr/>
        <p:txBody>
          <a:bodyPr/>
          <a:lstStyle/>
          <a:p>
            <a:r>
              <a:rPr lang="en-US"/>
              <a:t>Global Design Effort</a:t>
            </a:r>
          </a:p>
        </p:txBody>
      </p:sp>
      <p:sp>
        <p:nvSpPr>
          <p:cNvPr id="6" name="Slide Number Placeholder 5"/>
          <p:cNvSpPr>
            <a:spLocks noGrp="1"/>
          </p:cNvSpPr>
          <p:nvPr>
            <p:ph type="sldNum" sz="quarter" idx="12"/>
          </p:nvPr>
        </p:nvSpPr>
        <p:spPr/>
        <p:txBody>
          <a:bodyPr/>
          <a:lstStyle/>
          <a:p>
            <a:fld id="{4E4F0E9F-14C2-44D3-8493-A2972486CDDF}" type="slidenum">
              <a:rPr lang="en-US"/>
              <a:pPr/>
              <a:t>14</a:t>
            </a:fld>
            <a:endParaRPr lang="en-US"/>
          </a:p>
        </p:txBody>
      </p:sp>
      <p:sp>
        <p:nvSpPr>
          <p:cNvPr id="103426" name="Rectangle 2"/>
          <p:cNvSpPr>
            <a:spLocks noGrp="1" noChangeArrowheads="1"/>
          </p:cNvSpPr>
          <p:nvPr>
            <p:ph type="title"/>
          </p:nvPr>
        </p:nvSpPr>
        <p:spPr>
          <a:xfrm>
            <a:off x="1752600" y="0"/>
            <a:ext cx="6629400" cy="914400"/>
          </a:xfrm>
        </p:spPr>
        <p:txBody>
          <a:bodyPr/>
          <a:lstStyle/>
          <a:p>
            <a:r>
              <a:rPr lang="en-US" sz="2800" dirty="0" smtClean="0"/>
              <a:t>Positron Source – </a:t>
            </a:r>
            <a:r>
              <a:rPr lang="en-US" sz="2800" dirty="0" err="1" smtClean="0"/>
              <a:t>PTRAN</a:t>
            </a:r>
            <a:r>
              <a:rPr lang="en-US" sz="2800" dirty="0" smtClean="0"/>
              <a:t> 1</a:t>
            </a:r>
            <a:endParaRPr lang="en-US" sz="2800" dirty="0"/>
          </a:p>
        </p:txBody>
      </p:sp>
      <p:sp>
        <p:nvSpPr>
          <p:cNvPr id="14" name="TextBox 13"/>
          <p:cNvSpPr txBox="1"/>
          <p:nvPr/>
        </p:nvSpPr>
        <p:spPr>
          <a:xfrm>
            <a:off x="0" y="5181600"/>
            <a:ext cx="9144000" cy="584775"/>
          </a:xfrm>
          <a:prstGeom prst="rect">
            <a:avLst/>
          </a:prstGeom>
          <a:noFill/>
        </p:spPr>
        <p:txBody>
          <a:bodyPr wrap="square" rtlCol="0">
            <a:spAutoFit/>
          </a:bodyPr>
          <a:lstStyle/>
          <a:p>
            <a:r>
              <a:rPr lang="en-GB" sz="1600" dirty="0" smtClean="0"/>
              <a:t>Again, this area is a best guess as far as CAD is concerned. The Positron Transfer (PTRAN1) is the same as the </a:t>
            </a:r>
            <a:r>
              <a:rPr lang="en-GB" sz="1600" dirty="0" err="1" smtClean="0"/>
              <a:t>RDR</a:t>
            </a:r>
            <a:r>
              <a:rPr lang="en-GB" sz="1600" dirty="0" smtClean="0"/>
              <a:t> where a Quad is followed by a drift. Lattice needs to be designed.</a:t>
            </a:r>
          </a:p>
        </p:txBody>
      </p:sp>
      <p:sp>
        <p:nvSpPr>
          <p:cNvPr id="17" name="TextBox 16"/>
          <p:cNvSpPr txBox="1"/>
          <p:nvPr/>
        </p:nvSpPr>
        <p:spPr>
          <a:xfrm>
            <a:off x="5638800" y="1295400"/>
            <a:ext cx="1066800" cy="338554"/>
          </a:xfrm>
          <a:prstGeom prst="rect">
            <a:avLst/>
          </a:prstGeom>
          <a:noFill/>
        </p:spPr>
        <p:txBody>
          <a:bodyPr wrap="square" rtlCol="0">
            <a:spAutoFit/>
          </a:bodyPr>
          <a:lstStyle/>
          <a:p>
            <a:r>
              <a:rPr lang="en-GB" sz="1600" dirty="0" err="1" smtClean="0"/>
              <a:t>PTRAN</a:t>
            </a:r>
            <a:r>
              <a:rPr lang="en-GB" sz="1600" dirty="0" smtClean="0"/>
              <a:t> 1</a:t>
            </a:r>
            <a:endParaRPr lang="en-GB" sz="1600" dirty="0"/>
          </a:p>
        </p:txBody>
      </p:sp>
      <p:cxnSp>
        <p:nvCxnSpPr>
          <p:cNvPr id="18" name="Straight Arrow Connector 17"/>
          <p:cNvCxnSpPr>
            <a:stCxn id="17" idx="2"/>
          </p:cNvCxnSpPr>
          <p:nvPr/>
        </p:nvCxnSpPr>
        <p:spPr bwMode="auto">
          <a:xfrm rot="16200000" flipH="1">
            <a:off x="6074777" y="1731377"/>
            <a:ext cx="347246" cy="1524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20" name="TextBox 19"/>
          <p:cNvSpPr txBox="1"/>
          <p:nvPr/>
        </p:nvSpPr>
        <p:spPr>
          <a:xfrm>
            <a:off x="2209800" y="4495800"/>
            <a:ext cx="1600200" cy="584775"/>
          </a:xfrm>
          <a:prstGeom prst="rect">
            <a:avLst/>
          </a:prstGeom>
          <a:noFill/>
        </p:spPr>
        <p:txBody>
          <a:bodyPr wrap="square" rtlCol="0">
            <a:spAutoFit/>
          </a:bodyPr>
          <a:lstStyle/>
          <a:p>
            <a:r>
              <a:rPr lang="en-GB" sz="1600" dirty="0" smtClean="0"/>
              <a:t>End of Positron Source Dogleg</a:t>
            </a:r>
            <a:endParaRPr lang="en-GB" sz="1600" dirty="0"/>
          </a:p>
        </p:txBody>
      </p:sp>
      <p:cxnSp>
        <p:nvCxnSpPr>
          <p:cNvPr id="21" name="Straight Arrow Connector 20"/>
          <p:cNvCxnSpPr>
            <a:stCxn id="20" idx="1"/>
          </p:cNvCxnSpPr>
          <p:nvPr/>
        </p:nvCxnSpPr>
        <p:spPr bwMode="auto">
          <a:xfrm rot="10800000">
            <a:off x="1295400" y="4419600"/>
            <a:ext cx="914400" cy="368588"/>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24" name="TextBox 23"/>
          <p:cNvSpPr txBox="1"/>
          <p:nvPr/>
        </p:nvSpPr>
        <p:spPr>
          <a:xfrm>
            <a:off x="7162800" y="4114800"/>
            <a:ext cx="1600200" cy="338554"/>
          </a:xfrm>
          <a:prstGeom prst="rect">
            <a:avLst/>
          </a:prstGeom>
          <a:noFill/>
        </p:spPr>
        <p:txBody>
          <a:bodyPr wrap="square" rtlCol="0">
            <a:spAutoFit/>
          </a:bodyPr>
          <a:lstStyle/>
          <a:p>
            <a:r>
              <a:rPr lang="en-GB" sz="1600" dirty="0" smtClean="0"/>
              <a:t>Electron </a:t>
            </a:r>
            <a:r>
              <a:rPr lang="en-GB" sz="1600" dirty="0" err="1" smtClean="0"/>
              <a:t>BDS</a:t>
            </a:r>
            <a:endParaRPr lang="en-GB" sz="1600" dirty="0"/>
          </a:p>
        </p:txBody>
      </p:sp>
      <p:cxnSp>
        <p:nvCxnSpPr>
          <p:cNvPr id="25" name="Straight Arrow Connector 24"/>
          <p:cNvCxnSpPr>
            <a:stCxn id="24" idx="0"/>
          </p:cNvCxnSpPr>
          <p:nvPr/>
        </p:nvCxnSpPr>
        <p:spPr bwMode="auto">
          <a:xfrm rot="16200000" flipV="1">
            <a:off x="6115050" y="2266950"/>
            <a:ext cx="1600200" cy="20955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28" name="TextBox 27"/>
          <p:cNvSpPr txBox="1"/>
          <p:nvPr/>
        </p:nvSpPr>
        <p:spPr>
          <a:xfrm>
            <a:off x="152400" y="1295400"/>
            <a:ext cx="1905000" cy="584775"/>
          </a:xfrm>
          <a:prstGeom prst="rect">
            <a:avLst/>
          </a:prstGeom>
          <a:noFill/>
        </p:spPr>
        <p:txBody>
          <a:bodyPr wrap="square" rtlCol="0">
            <a:spAutoFit/>
          </a:bodyPr>
          <a:lstStyle/>
          <a:p>
            <a:r>
              <a:rPr lang="en-GB" sz="1600" dirty="0" smtClean="0"/>
              <a:t>400MeV Travelling Wave Accelerator</a:t>
            </a:r>
            <a:endParaRPr lang="en-GB" sz="1600" dirty="0"/>
          </a:p>
        </p:txBody>
      </p:sp>
      <p:cxnSp>
        <p:nvCxnSpPr>
          <p:cNvPr id="29" name="Straight Arrow Connector 28"/>
          <p:cNvCxnSpPr>
            <a:stCxn id="28" idx="2"/>
          </p:cNvCxnSpPr>
          <p:nvPr/>
        </p:nvCxnSpPr>
        <p:spPr bwMode="auto">
          <a:xfrm rot="16200000" flipH="1">
            <a:off x="1225838" y="1759237"/>
            <a:ext cx="1625026" cy="1866902"/>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43" name="TextBox 42"/>
          <p:cNvSpPr txBox="1"/>
          <p:nvPr/>
        </p:nvSpPr>
        <p:spPr>
          <a:xfrm>
            <a:off x="2667000" y="1143000"/>
            <a:ext cx="2362200" cy="830997"/>
          </a:xfrm>
          <a:prstGeom prst="rect">
            <a:avLst/>
          </a:prstGeom>
          <a:noFill/>
        </p:spPr>
        <p:txBody>
          <a:bodyPr wrap="square" rtlCol="0">
            <a:spAutoFit/>
          </a:bodyPr>
          <a:lstStyle/>
          <a:p>
            <a:r>
              <a:rPr lang="en-GB" sz="1600" dirty="0" smtClean="0"/>
              <a:t>Tune Up dump or diagnostics required after 400MeV? No info</a:t>
            </a:r>
            <a:endParaRPr lang="en-GB" sz="1600" dirty="0"/>
          </a:p>
        </p:txBody>
      </p:sp>
      <p:cxnSp>
        <p:nvCxnSpPr>
          <p:cNvPr id="44" name="Straight Arrow Connector 43"/>
          <p:cNvCxnSpPr>
            <a:stCxn id="43" idx="2"/>
          </p:cNvCxnSpPr>
          <p:nvPr/>
        </p:nvCxnSpPr>
        <p:spPr bwMode="auto">
          <a:xfrm rot="16200000" flipH="1">
            <a:off x="3901651" y="1920446"/>
            <a:ext cx="769199" cy="8763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srcRect/>
          <a:stretch>
            <a:fillRect/>
          </a:stretch>
        </p:blipFill>
        <p:spPr bwMode="auto">
          <a:xfrm>
            <a:off x="0" y="838200"/>
            <a:ext cx="9152164" cy="4343400"/>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r>
              <a:rPr lang="en-US" dirty="0" smtClean="0"/>
              <a:t>10/02/2011</a:t>
            </a:r>
            <a:endParaRPr lang="en-US" dirty="0"/>
          </a:p>
        </p:txBody>
      </p:sp>
      <p:sp>
        <p:nvSpPr>
          <p:cNvPr id="5" name="Footer Placeholder 4"/>
          <p:cNvSpPr>
            <a:spLocks noGrp="1"/>
          </p:cNvSpPr>
          <p:nvPr>
            <p:ph type="ftr" sz="quarter" idx="11"/>
          </p:nvPr>
        </p:nvSpPr>
        <p:spPr/>
        <p:txBody>
          <a:bodyPr/>
          <a:lstStyle/>
          <a:p>
            <a:r>
              <a:rPr lang="en-US"/>
              <a:t>Global Design Effort</a:t>
            </a:r>
          </a:p>
        </p:txBody>
      </p:sp>
      <p:sp>
        <p:nvSpPr>
          <p:cNvPr id="6" name="Slide Number Placeholder 5"/>
          <p:cNvSpPr>
            <a:spLocks noGrp="1"/>
          </p:cNvSpPr>
          <p:nvPr>
            <p:ph type="sldNum" sz="quarter" idx="12"/>
          </p:nvPr>
        </p:nvSpPr>
        <p:spPr/>
        <p:txBody>
          <a:bodyPr/>
          <a:lstStyle/>
          <a:p>
            <a:fld id="{4E4F0E9F-14C2-44D3-8493-A2972486CDDF}" type="slidenum">
              <a:rPr lang="en-US"/>
              <a:pPr/>
              <a:t>15</a:t>
            </a:fld>
            <a:endParaRPr lang="en-US"/>
          </a:p>
        </p:txBody>
      </p:sp>
      <p:sp>
        <p:nvSpPr>
          <p:cNvPr id="103426" name="Rectangle 2"/>
          <p:cNvSpPr>
            <a:spLocks noGrp="1" noChangeArrowheads="1"/>
          </p:cNvSpPr>
          <p:nvPr>
            <p:ph type="title"/>
          </p:nvPr>
        </p:nvSpPr>
        <p:spPr>
          <a:xfrm>
            <a:off x="1219200" y="0"/>
            <a:ext cx="7924800" cy="914400"/>
          </a:xfrm>
        </p:spPr>
        <p:txBody>
          <a:bodyPr/>
          <a:lstStyle/>
          <a:p>
            <a:r>
              <a:rPr lang="en-US" sz="2800" dirty="0" smtClean="0"/>
              <a:t>Positron Source – </a:t>
            </a:r>
            <a:r>
              <a:rPr lang="en-US" sz="2800" dirty="0" smtClean="0"/>
              <a:t>End PTRAN1 – 5GeV Booster</a:t>
            </a:r>
            <a:endParaRPr lang="en-US" sz="2800" dirty="0"/>
          </a:p>
        </p:txBody>
      </p:sp>
      <p:sp>
        <p:nvSpPr>
          <p:cNvPr id="14" name="TextBox 13"/>
          <p:cNvSpPr txBox="1"/>
          <p:nvPr/>
        </p:nvSpPr>
        <p:spPr>
          <a:xfrm>
            <a:off x="0" y="5181600"/>
            <a:ext cx="9144000" cy="584775"/>
          </a:xfrm>
          <a:prstGeom prst="rect">
            <a:avLst/>
          </a:prstGeom>
          <a:noFill/>
        </p:spPr>
        <p:txBody>
          <a:bodyPr wrap="square" rtlCol="0">
            <a:spAutoFit/>
          </a:bodyPr>
          <a:lstStyle/>
          <a:p>
            <a:r>
              <a:rPr lang="en-GB" sz="1600" dirty="0" smtClean="0"/>
              <a:t>The lattice needs to be designed. The 5GeV Booster section can still move up or down the beam line (</a:t>
            </a:r>
            <a:r>
              <a:rPr lang="en-GB" sz="1600" dirty="0" err="1" smtClean="0"/>
              <a:t>PTRAN</a:t>
            </a:r>
            <a:r>
              <a:rPr lang="en-GB" sz="1600" dirty="0" smtClean="0"/>
              <a:t>).</a:t>
            </a:r>
          </a:p>
        </p:txBody>
      </p:sp>
      <p:sp>
        <p:nvSpPr>
          <p:cNvPr id="15" name="TextBox 14"/>
          <p:cNvSpPr txBox="1"/>
          <p:nvPr/>
        </p:nvSpPr>
        <p:spPr>
          <a:xfrm>
            <a:off x="838200" y="2057400"/>
            <a:ext cx="1828800" cy="830997"/>
          </a:xfrm>
          <a:prstGeom prst="rect">
            <a:avLst/>
          </a:prstGeom>
          <a:noFill/>
        </p:spPr>
        <p:txBody>
          <a:bodyPr wrap="square" rtlCol="0">
            <a:spAutoFit/>
          </a:bodyPr>
          <a:lstStyle/>
          <a:p>
            <a:r>
              <a:rPr lang="en-GB" sz="1600" dirty="0" smtClean="0"/>
              <a:t>Tune Up Dump </a:t>
            </a:r>
            <a:r>
              <a:rPr lang="en-GB" sz="1600" dirty="0" err="1" smtClean="0"/>
              <a:t>Mattison</a:t>
            </a:r>
            <a:r>
              <a:rPr lang="en-GB" sz="1600" dirty="0" smtClean="0"/>
              <a:t> magnets (e- </a:t>
            </a:r>
            <a:r>
              <a:rPr lang="en-GB" sz="1600" dirty="0" err="1" smtClean="0"/>
              <a:t>BDS</a:t>
            </a:r>
            <a:r>
              <a:rPr lang="en-GB" sz="1600" dirty="0" smtClean="0"/>
              <a:t>)</a:t>
            </a:r>
            <a:endParaRPr lang="en-GB" sz="1600" dirty="0"/>
          </a:p>
        </p:txBody>
      </p:sp>
      <p:cxnSp>
        <p:nvCxnSpPr>
          <p:cNvPr id="16" name="Straight Arrow Connector 15"/>
          <p:cNvCxnSpPr>
            <a:stCxn id="15" idx="2"/>
          </p:cNvCxnSpPr>
          <p:nvPr/>
        </p:nvCxnSpPr>
        <p:spPr bwMode="auto">
          <a:xfrm rot="5400000">
            <a:off x="910799" y="3577800"/>
            <a:ext cx="1531204" cy="152399"/>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17" name="TextBox 16"/>
          <p:cNvSpPr txBox="1"/>
          <p:nvPr/>
        </p:nvSpPr>
        <p:spPr>
          <a:xfrm>
            <a:off x="3048000" y="1676400"/>
            <a:ext cx="1295400" cy="830997"/>
          </a:xfrm>
          <a:prstGeom prst="rect">
            <a:avLst/>
          </a:prstGeom>
          <a:noFill/>
        </p:spPr>
        <p:txBody>
          <a:bodyPr wrap="square" rtlCol="0">
            <a:spAutoFit/>
          </a:bodyPr>
          <a:lstStyle/>
          <a:p>
            <a:r>
              <a:rPr lang="en-GB" sz="1600" dirty="0" smtClean="0"/>
              <a:t>Currently 60 Magnet – Drift strings </a:t>
            </a:r>
            <a:endParaRPr lang="en-GB" sz="1600" dirty="0"/>
          </a:p>
        </p:txBody>
      </p:sp>
      <p:cxnSp>
        <p:nvCxnSpPr>
          <p:cNvPr id="18" name="Straight Arrow Connector 17"/>
          <p:cNvCxnSpPr>
            <a:stCxn id="17" idx="2"/>
          </p:cNvCxnSpPr>
          <p:nvPr/>
        </p:nvCxnSpPr>
        <p:spPr bwMode="auto">
          <a:xfrm rot="16200000" flipH="1">
            <a:off x="3368251" y="2834845"/>
            <a:ext cx="769198" cy="114301"/>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20" name="TextBox 19"/>
          <p:cNvSpPr txBox="1"/>
          <p:nvPr/>
        </p:nvSpPr>
        <p:spPr>
          <a:xfrm>
            <a:off x="4572000" y="838200"/>
            <a:ext cx="1752600" cy="1323439"/>
          </a:xfrm>
          <a:prstGeom prst="rect">
            <a:avLst/>
          </a:prstGeom>
          <a:noFill/>
        </p:spPr>
        <p:txBody>
          <a:bodyPr wrap="square" rtlCol="0">
            <a:spAutoFit/>
          </a:bodyPr>
          <a:lstStyle/>
          <a:p>
            <a:r>
              <a:rPr lang="en-GB" sz="1600" dirty="0" err="1" smtClean="0"/>
              <a:t>Cryomodule</a:t>
            </a:r>
            <a:r>
              <a:rPr lang="en-GB" sz="1600" dirty="0" smtClean="0"/>
              <a:t> info from Main </a:t>
            </a:r>
            <a:r>
              <a:rPr lang="en-GB" sz="1600" dirty="0" err="1" smtClean="0"/>
              <a:t>LINAC</a:t>
            </a:r>
            <a:r>
              <a:rPr lang="en-GB" sz="1600" dirty="0" smtClean="0"/>
              <a:t> </a:t>
            </a:r>
            <a:r>
              <a:rPr lang="en-GB" sz="1600" dirty="0" err="1" smtClean="0"/>
              <a:t>WG</a:t>
            </a:r>
            <a:r>
              <a:rPr lang="en-GB" sz="1600" dirty="0" smtClean="0"/>
              <a:t> for cost and Power/Heat Load estimates</a:t>
            </a:r>
            <a:endParaRPr lang="en-GB" sz="1600" dirty="0"/>
          </a:p>
        </p:txBody>
      </p:sp>
      <p:cxnSp>
        <p:nvCxnSpPr>
          <p:cNvPr id="21" name="Straight Arrow Connector 20"/>
          <p:cNvCxnSpPr>
            <a:stCxn id="20" idx="3"/>
          </p:cNvCxnSpPr>
          <p:nvPr/>
        </p:nvCxnSpPr>
        <p:spPr bwMode="auto">
          <a:xfrm flipV="1">
            <a:off x="6324600" y="1371602"/>
            <a:ext cx="1676400" cy="128318"/>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24" name="TextBox 23"/>
          <p:cNvSpPr txBox="1"/>
          <p:nvPr/>
        </p:nvSpPr>
        <p:spPr>
          <a:xfrm>
            <a:off x="3657600" y="4572000"/>
            <a:ext cx="1905000" cy="584775"/>
          </a:xfrm>
          <a:prstGeom prst="rect">
            <a:avLst/>
          </a:prstGeom>
          <a:noFill/>
        </p:spPr>
        <p:txBody>
          <a:bodyPr wrap="square" rtlCol="0">
            <a:spAutoFit/>
          </a:bodyPr>
          <a:lstStyle/>
          <a:p>
            <a:r>
              <a:rPr lang="en-GB" sz="1600" dirty="0" smtClean="0"/>
              <a:t>Tune Up Dump branch off (e-</a:t>
            </a:r>
            <a:r>
              <a:rPr lang="en-GB" sz="1600" dirty="0" err="1" smtClean="0"/>
              <a:t>BDS</a:t>
            </a:r>
            <a:r>
              <a:rPr lang="en-GB" sz="1600" dirty="0" smtClean="0"/>
              <a:t>)</a:t>
            </a:r>
            <a:endParaRPr lang="en-GB" sz="1600" dirty="0"/>
          </a:p>
        </p:txBody>
      </p:sp>
      <p:cxnSp>
        <p:nvCxnSpPr>
          <p:cNvPr id="25" name="Straight Arrow Connector 24"/>
          <p:cNvCxnSpPr>
            <a:stCxn id="24" idx="0"/>
          </p:cNvCxnSpPr>
          <p:nvPr/>
        </p:nvCxnSpPr>
        <p:spPr bwMode="auto">
          <a:xfrm rot="16200000" flipV="1">
            <a:off x="3409950" y="3371850"/>
            <a:ext cx="838200" cy="15621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28" name="TextBox 27"/>
          <p:cNvSpPr txBox="1"/>
          <p:nvPr/>
        </p:nvSpPr>
        <p:spPr>
          <a:xfrm>
            <a:off x="7620000" y="2819400"/>
            <a:ext cx="1524000" cy="584775"/>
          </a:xfrm>
          <a:prstGeom prst="rect">
            <a:avLst/>
          </a:prstGeom>
          <a:noFill/>
        </p:spPr>
        <p:txBody>
          <a:bodyPr wrap="square" rtlCol="0">
            <a:spAutoFit/>
          </a:bodyPr>
          <a:lstStyle/>
          <a:p>
            <a:r>
              <a:rPr lang="en-GB" sz="1600" dirty="0" smtClean="0"/>
              <a:t>5GeV Booster start</a:t>
            </a:r>
            <a:endParaRPr lang="en-GB" sz="1600" dirty="0"/>
          </a:p>
        </p:txBody>
      </p:sp>
      <p:cxnSp>
        <p:nvCxnSpPr>
          <p:cNvPr id="29" name="Straight Arrow Connector 28"/>
          <p:cNvCxnSpPr>
            <a:stCxn id="28" idx="0"/>
          </p:cNvCxnSpPr>
          <p:nvPr/>
        </p:nvCxnSpPr>
        <p:spPr bwMode="auto">
          <a:xfrm rot="16200000" flipV="1">
            <a:off x="7162800" y="1600200"/>
            <a:ext cx="762000" cy="16764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srcRect/>
          <a:stretch>
            <a:fillRect/>
          </a:stretch>
        </p:blipFill>
        <p:spPr bwMode="auto">
          <a:xfrm>
            <a:off x="0" y="933072"/>
            <a:ext cx="9144000" cy="4215191"/>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r>
              <a:rPr lang="en-US" dirty="0" smtClean="0"/>
              <a:t>10/02/2011</a:t>
            </a:r>
            <a:endParaRPr lang="en-US" dirty="0"/>
          </a:p>
        </p:txBody>
      </p:sp>
      <p:sp>
        <p:nvSpPr>
          <p:cNvPr id="5" name="Footer Placeholder 4"/>
          <p:cNvSpPr>
            <a:spLocks noGrp="1"/>
          </p:cNvSpPr>
          <p:nvPr>
            <p:ph type="ftr" sz="quarter" idx="11"/>
          </p:nvPr>
        </p:nvSpPr>
        <p:spPr/>
        <p:txBody>
          <a:bodyPr/>
          <a:lstStyle/>
          <a:p>
            <a:r>
              <a:rPr lang="en-US"/>
              <a:t>Global Design Effort</a:t>
            </a:r>
          </a:p>
        </p:txBody>
      </p:sp>
      <p:sp>
        <p:nvSpPr>
          <p:cNvPr id="6" name="Slide Number Placeholder 5"/>
          <p:cNvSpPr>
            <a:spLocks noGrp="1"/>
          </p:cNvSpPr>
          <p:nvPr>
            <p:ph type="sldNum" sz="quarter" idx="12"/>
          </p:nvPr>
        </p:nvSpPr>
        <p:spPr/>
        <p:txBody>
          <a:bodyPr/>
          <a:lstStyle/>
          <a:p>
            <a:fld id="{4E4F0E9F-14C2-44D3-8493-A2972486CDDF}" type="slidenum">
              <a:rPr lang="en-US"/>
              <a:pPr/>
              <a:t>16</a:t>
            </a:fld>
            <a:endParaRPr lang="en-US"/>
          </a:p>
        </p:txBody>
      </p:sp>
      <p:sp>
        <p:nvSpPr>
          <p:cNvPr id="103426" name="Rectangle 2"/>
          <p:cNvSpPr>
            <a:spLocks noGrp="1" noChangeArrowheads="1"/>
          </p:cNvSpPr>
          <p:nvPr>
            <p:ph type="title"/>
          </p:nvPr>
        </p:nvSpPr>
        <p:spPr>
          <a:xfrm>
            <a:off x="1219200" y="0"/>
            <a:ext cx="7924800" cy="914400"/>
          </a:xfrm>
        </p:spPr>
        <p:txBody>
          <a:bodyPr/>
          <a:lstStyle/>
          <a:p>
            <a:r>
              <a:rPr lang="en-US" sz="2800" dirty="0" smtClean="0"/>
              <a:t>Positron Source </a:t>
            </a:r>
            <a:r>
              <a:rPr lang="en-US" sz="2800" dirty="0" smtClean="0"/>
              <a:t>– </a:t>
            </a:r>
            <a:r>
              <a:rPr lang="en-US" sz="2800" dirty="0" smtClean="0"/>
              <a:t>5GeV Booster End</a:t>
            </a:r>
            <a:endParaRPr lang="en-US" sz="2800" dirty="0"/>
          </a:p>
        </p:txBody>
      </p:sp>
      <p:sp>
        <p:nvSpPr>
          <p:cNvPr id="14" name="TextBox 13"/>
          <p:cNvSpPr txBox="1"/>
          <p:nvPr/>
        </p:nvSpPr>
        <p:spPr>
          <a:xfrm>
            <a:off x="0" y="5181600"/>
            <a:ext cx="9144000" cy="830997"/>
          </a:xfrm>
          <a:prstGeom prst="rect">
            <a:avLst/>
          </a:prstGeom>
          <a:noFill/>
        </p:spPr>
        <p:txBody>
          <a:bodyPr wrap="square" rtlCol="0">
            <a:spAutoFit/>
          </a:bodyPr>
          <a:lstStyle/>
          <a:p>
            <a:r>
              <a:rPr lang="en-GB" sz="1600" dirty="0" smtClean="0"/>
              <a:t>The lattice needs to be designed. The 5GeV Booster section can still move up or down the beam line (</a:t>
            </a:r>
            <a:r>
              <a:rPr lang="en-GB" sz="1600" dirty="0" err="1" smtClean="0"/>
              <a:t>PTRAN</a:t>
            </a:r>
            <a:r>
              <a:rPr lang="en-GB" sz="1600" dirty="0" smtClean="0"/>
              <a:t>). Currently shown just upstream of e-</a:t>
            </a:r>
            <a:r>
              <a:rPr lang="en-GB" sz="1600" dirty="0" err="1" smtClean="0"/>
              <a:t>BDS</a:t>
            </a:r>
            <a:r>
              <a:rPr lang="en-GB" sz="1600" dirty="0" smtClean="0"/>
              <a:t> Tune up dump for radiation and </a:t>
            </a:r>
            <a:r>
              <a:rPr lang="en-GB" sz="1600" dirty="0" err="1" smtClean="0"/>
              <a:t>CF&amp;S</a:t>
            </a:r>
            <a:r>
              <a:rPr lang="en-GB" sz="1600" dirty="0" smtClean="0"/>
              <a:t> reasons.</a:t>
            </a:r>
          </a:p>
        </p:txBody>
      </p:sp>
      <p:sp>
        <p:nvSpPr>
          <p:cNvPr id="15" name="TextBox 14"/>
          <p:cNvSpPr txBox="1"/>
          <p:nvPr/>
        </p:nvSpPr>
        <p:spPr>
          <a:xfrm>
            <a:off x="160020" y="2110740"/>
            <a:ext cx="1828800" cy="830997"/>
          </a:xfrm>
          <a:prstGeom prst="rect">
            <a:avLst/>
          </a:prstGeom>
          <a:noFill/>
        </p:spPr>
        <p:txBody>
          <a:bodyPr wrap="square" rtlCol="0">
            <a:spAutoFit/>
          </a:bodyPr>
          <a:lstStyle/>
          <a:p>
            <a:r>
              <a:rPr lang="en-GB" sz="1600" dirty="0" smtClean="0"/>
              <a:t>Cold Box at each end of a 11 Module string</a:t>
            </a:r>
            <a:endParaRPr lang="en-GB" sz="1600" dirty="0"/>
          </a:p>
        </p:txBody>
      </p:sp>
      <p:cxnSp>
        <p:nvCxnSpPr>
          <p:cNvPr id="16" name="Straight Arrow Connector 15"/>
          <p:cNvCxnSpPr>
            <a:stCxn id="15" idx="2"/>
          </p:cNvCxnSpPr>
          <p:nvPr/>
        </p:nvCxnSpPr>
        <p:spPr bwMode="auto">
          <a:xfrm rot="5400000">
            <a:off x="232620" y="3631141"/>
            <a:ext cx="1531204" cy="152397"/>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20" name="TextBox 19"/>
          <p:cNvSpPr txBox="1"/>
          <p:nvPr/>
        </p:nvSpPr>
        <p:spPr>
          <a:xfrm>
            <a:off x="7543800" y="3352800"/>
            <a:ext cx="1600200" cy="584775"/>
          </a:xfrm>
          <a:prstGeom prst="rect">
            <a:avLst/>
          </a:prstGeom>
          <a:noFill/>
        </p:spPr>
        <p:txBody>
          <a:bodyPr wrap="square" rtlCol="0">
            <a:spAutoFit/>
          </a:bodyPr>
          <a:lstStyle/>
          <a:p>
            <a:r>
              <a:rPr lang="en-GB" sz="1600" dirty="0" smtClean="0"/>
              <a:t>Tune Up Dump (e-</a:t>
            </a:r>
            <a:r>
              <a:rPr lang="en-GB" sz="1600" dirty="0" err="1" smtClean="0"/>
              <a:t>BDS</a:t>
            </a:r>
            <a:r>
              <a:rPr lang="en-GB" sz="1600" dirty="0" smtClean="0"/>
              <a:t>)</a:t>
            </a:r>
            <a:endParaRPr lang="en-GB" sz="1600" dirty="0"/>
          </a:p>
        </p:txBody>
      </p:sp>
      <p:cxnSp>
        <p:nvCxnSpPr>
          <p:cNvPr id="21" name="Straight Arrow Connector 20"/>
          <p:cNvCxnSpPr>
            <a:stCxn id="20" idx="0"/>
          </p:cNvCxnSpPr>
          <p:nvPr/>
        </p:nvCxnSpPr>
        <p:spPr bwMode="auto">
          <a:xfrm rot="5400000" flipH="1" flipV="1">
            <a:off x="7562850" y="2152650"/>
            <a:ext cx="1981200" cy="4191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24" name="TextBox 23"/>
          <p:cNvSpPr txBox="1"/>
          <p:nvPr/>
        </p:nvSpPr>
        <p:spPr>
          <a:xfrm>
            <a:off x="3657600" y="4572000"/>
            <a:ext cx="1905000" cy="584775"/>
          </a:xfrm>
          <a:prstGeom prst="rect">
            <a:avLst/>
          </a:prstGeom>
          <a:noFill/>
        </p:spPr>
        <p:txBody>
          <a:bodyPr wrap="square" rtlCol="0">
            <a:spAutoFit/>
          </a:bodyPr>
          <a:lstStyle/>
          <a:p>
            <a:r>
              <a:rPr lang="en-GB" sz="1600" dirty="0" smtClean="0"/>
              <a:t>Tune Up Dump sweepers(e-</a:t>
            </a:r>
            <a:r>
              <a:rPr lang="en-GB" sz="1600" dirty="0" err="1" smtClean="0"/>
              <a:t>BDS</a:t>
            </a:r>
            <a:r>
              <a:rPr lang="en-GB" sz="1600" dirty="0" smtClean="0"/>
              <a:t>)</a:t>
            </a:r>
            <a:endParaRPr lang="en-GB" sz="1600" dirty="0"/>
          </a:p>
        </p:txBody>
      </p:sp>
      <p:cxnSp>
        <p:nvCxnSpPr>
          <p:cNvPr id="25" name="Straight Arrow Connector 24"/>
          <p:cNvCxnSpPr>
            <a:stCxn id="24" idx="0"/>
          </p:cNvCxnSpPr>
          <p:nvPr/>
        </p:nvCxnSpPr>
        <p:spPr bwMode="auto">
          <a:xfrm rot="16200000" flipV="1">
            <a:off x="3562350" y="3524250"/>
            <a:ext cx="914400" cy="11811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28" name="TextBox 27"/>
          <p:cNvSpPr txBox="1"/>
          <p:nvPr/>
        </p:nvSpPr>
        <p:spPr>
          <a:xfrm>
            <a:off x="5943600" y="2819400"/>
            <a:ext cx="1905000" cy="338554"/>
          </a:xfrm>
          <a:prstGeom prst="rect">
            <a:avLst/>
          </a:prstGeom>
          <a:noFill/>
        </p:spPr>
        <p:txBody>
          <a:bodyPr wrap="square" rtlCol="0">
            <a:spAutoFit/>
          </a:bodyPr>
          <a:lstStyle/>
          <a:p>
            <a:r>
              <a:rPr lang="en-GB" sz="1600" dirty="0" smtClean="0"/>
              <a:t>5GeV Booster end</a:t>
            </a:r>
            <a:endParaRPr lang="en-GB" sz="1600" dirty="0"/>
          </a:p>
        </p:txBody>
      </p:sp>
      <p:cxnSp>
        <p:nvCxnSpPr>
          <p:cNvPr id="29" name="Straight Arrow Connector 28"/>
          <p:cNvCxnSpPr>
            <a:stCxn id="28" idx="0"/>
          </p:cNvCxnSpPr>
          <p:nvPr/>
        </p:nvCxnSpPr>
        <p:spPr bwMode="auto">
          <a:xfrm rot="5400000" flipH="1" flipV="1">
            <a:off x="6839744" y="1276350"/>
            <a:ext cx="1599406" cy="1486694"/>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38" name="TextBox 37"/>
          <p:cNvSpPr txBox="1"/>
          <p:nvPr/>
        </p:nvSpPr>
        <p:spPr>
          <a:xfrm>
            <a:off x="5219700" y="3733800"/>
            <a:ext cx="800100" cy="338554"/>
          </a:xfrm>
          <a:prstGeom prst="rect">
            <a:avLst/>
          </a:prstGeom>
          <a:noFill/>
        </p:spPr>
        <p:txBody>
          <a:bodyPr wrap="square" rtlCol="0">
            <a:spAutoFit/>
          </a:bodyPr>
          <a:lstStyle/>
          <a:p>
            <a:r>
              <a:rPr lang="en-GB" sz="1600" dirty="0" smtClean="0"/>
              <a:t>e-</a:t>
            </a:r>
            <a:r>
              <a:rPr lang="en-GB" sz="1600" dirty="0" err="1" smtClean="0"/>
              <a:t>BDS</a:t>
            </a:r>
            <a:endParaRPr lang="en-GB" sz="1600" dirty="0"/>
          </a:p>
        </p:txBody>
      </p:sp>
      <p:cxnSp>
        <p:nvCxnSpPr>
          <p:cNvPr id="39" name="Straight Arrow Connector 38"/>
          <p:cNvCxnSpPr>
            <a:stCxn id="38" idx="0"/>
          </p:cNvCxnSpPr>
          <p:nvPr/>
        </p:nvCxnSpPr>
        <p:spPr bwMode="auto">
          <a:xfrm rot="16200000" flipV="1">
            <a:off x="4905375" y="3019425"/>
            <a:ext cx="914400" cy="51435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srcRect/>
          <a:stretch>
            <a:fillRect/>
          </a:stretch>
        </p:blipFill>
        <p:spPr bwMode="auto">
          <a:xfrm>
            <a:off x="-1" y="1600200"/>
            <a:ext cx="9144001" cy="2903283"/>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r>
              <a:rPr lang="en-US" dirty="0" smtClean="0"/>
              <a:t>10/02/2011</a:t>
            </a:r>
            <a:endParaRPr lang="en-US" dirty="0"/>
          </a:p>
        </p:txBody>
      </p:sp>
      <p:sp>
        <p:nvSpPr>
          <p:cNvPr id="5" name="Footer Placeholder 4"/>
          <p:cNvSpPr>
            <a:spLocks noGrp="1"/>
          </p:cNvSpPr>
          <p:nvPr>
            <p:ph type="ftr" sz="quarter" idx="11"/>
          </p:nvPr>
        </p:nvSpPr>
        <p:spPr/>
        <p:txBody>
          <a:bodyPr/>
          <a:lstStyle/>
          <a:p>
            <a:r>
              <a:rPr lang="en-US"/>
              <a:t>Global Design Effort</a:t>
            </a:r>
          </a:p>
        </p:txBody>
      </p:sp>
      <p:sp>
        <p:nvSpPr>
          <p:cNvPr id="6" name="Slide Number Placeholder 5"/>
          <p:cNvSpPr>
            <a:spLocks noGrp="1"/>
          </p:cNvSpPr>
          <p:nvPr>
            <p:ph type="sldNum" sz="quarter" idx="12"/>
          </p:nvPr>
        </p:nvSpPr>
        <p:spPr/>
        <p:txBody>
          <a:bodyPr/>
          <a:lstStyle/>
          <a:p>
            <a:fld id="{4E4F0E9F-14C2-44D3-8493-A2972486CDDF}" type="slidenum">
              <a:rPr lang="en-US"/>
              <a:pPr/>
              <a:t>17</a:t>
            </a:fld>
            <a:endParaRPr lang="en-US"/>
          </a:p>
        </p:txBody>
      </p:sp>
      <p:sp>
        <p:nvSpPr>
          <p:cNvPr id="103426" name="Rectangle 2"/>
          <p:cNvSpPr>
            <a:spLocks noGrp="1" noChangeArrowheads="1"/>
          </p:cNvSpPr>
          <p:nvPr>
            <p:ph type="title"/>
          </p:nvPr>
        </p:nvSpPr>
        <p:spPr>
          <a:xfrm>
            <a:off x="1219200" y="0"/>
            <a:ext cx="7924800" cy="914400"/>
          </a:xfrm>
        </p:spPr>
        <p:txBody>
          <a:bodyPr/>
          <a:lstStyle/>
          <a:p>
            <a:r>
              <a:rPr lang="en-US" sz="2800" dirty="0" smtClean="0"/>
              <a:t>Positron Source – </a:t>
            </a:r>
            <a:r>
              <a:rPr lang="en-US" sz="2800" dirty="0" smtClean="0"/>
              <a:t>End PTRAN2</a:t>
            </a:r>
            <a:endParaRPr lang="en-US" sz="2800" dirty="0"/>
          </a:p>
        </p:txBody>
      </p:sp>
      <p:sp>
        <p:nvSpPr>
          <p:cNvPr id="14" name="TextBox 13"/>
          <p:cNvSpPr txBox="1"/>
          <p:nvPr/>
        </p:nvSpPr>
        <p:spPr>
          <a:xfrm>
            <a:off x="0" y="4572000"/>
            <a:ext cx="9144000" cy="584775"/>
          </a:xfrm>
          <a:prstGeom prst="rect">
            <a:avLst/>
          </a:prstGeom>
          <a:noFill/>
        </p:spPr>
        <p:txBody>
          <a:bodyPr wrap="square" rtlCol="0">
            <a:spAutoFit/>
          </a:bodyPr>
          <a:lstStyle/>
          <a:p>
            <a:r>
              <a:rPr lang="en-GB" sz="1600" dirty="0" smtClean="0"/>
              <a:t>The lattice needs to be designed. Depending on the 5GeV Booster location, it is envisaged to have 118 magnet – drift strings.</a:t>
            </a:r>
          </a:p>
        </p:txBody>
      </p:sp>
      <p:sp>
        <p:nvSpPr>
          <p:cNvPr id="15" name="TextBox 14"/>
          <p:cNvSpPr txBox="1"/>
          <p:nvPr/>
        </p:nvSpPr>
        <p:spPr>
          <a:xfrm>
            <a:off x="228600" y="1600200"/>
            <a:ext cx="1143000" cy="584775"/>
          </a:xfrm>
          <a:prstGeom prst="rect">
            <a:avLst/>
          </a:prstGeom>
          <a:noFill/>
        </p:spPr>
        <p:txBody>
          <a:bodyPr wrap="square" rtlCol="0">
            <a:spAutoFit/>
          </a:bodyPr>
          <a:lstStyle/>
          <a:p>
            <a:r>
              <a:rPr lang="en-GB" sz="1600" dirty="0" err="1" smtClean="0"/>
              <a:t>RTML</a:t>
            </a:r>
            <a:r>
              <a:rPr lang="en-GB" sz="1600" dirty="0" smtClean="0"/>
              <a:t> for illustration</a:t>
            </a:r>
            <a:endParaRPr lang="en-GB" sz="1600" dirty="0"/>
          </a:p>
        </p:txBody>
      </p:sp>
      <p:cxnSp>
        <p:nvCxnSpPr>
          <p:cNvPr id="16" name="Straight Arrow Connector 15"/>
          <p:cNvCxnSpPr>
            <a:stCxn id="15" idx="2"/>
          </p:cNvCxnSpPr>
          <p:nvPr/>
        </p:nvCxnSpPr>
        <p:spPr bwMode="auto">
          <a:xfrm rot="16200000" flipH="1">
            <a:off x="6640" y="2978434"/>
            <a:ext cx="1777426" cy="190507"/>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17" name="TextBox 16"/>
          <p:cNvSpPr txBox="1"/>
          <p:nvPr/>
        </p:nvSpPr>
        <p:spPr>
          <a:xfrm>
            <a:off x="3048000" y="1676400"/>
            <a:ext cx="1524000" cy="830997"/>
          </a:xfrm>
          <a:prstGeom prst="rect">
            <a:avLst/>
          </a:prstGeom>
          <a:noFill/>
        </p:spPr>
        <p:txBody>
          <a:bodyPr wrap="square" rtlCol="0">
            <a:spAutoFit/>
          </a:bodyPr>
          <a:lstStyle/>
          <a:p>
            <a:r>
              <a:rPr lang="en-GB" sz="1600" dirty="0" smtClean="0"/>
              <a:t>Currently 118 Magnet – Drift strings </a:t>
            </a:r>
            <a:endParaRPr lang="en-GB" sz="1600" dirty="0"/>
          </a:p>
        </p:txBody>
      </p:sp>
      <p:cxnSp>
        <p:nvCxnSpPr>
          <p:cNvPr id="18" name="Straight Arrow Connector 17"/>
          <p:cNvCxnSpPr>
            <a:stCxn id="17" idx="2"/>
          </p:cNvCxnSpPr>
          <p:nvPr/>
        </p:nvCxnSpPr>
        <p:spPr bwMode="auto">
          <a:xfrm rot="5400000">
            <a:off x="3424608" y="2891995"/>
            <a:ext cx="769991" cy="794"/>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24" name="TextBox 23"/>
          <p:cNvSpPr txBox="1"/>
          <p:nvPr/>
        </p:nvSpPr>
        <p:spPr>
          <a:xfrm>
            <a:off x="4572000" y="3429000"/>
            <a:ext cx="3048000" cy="1077218"/>
          </a:xfrm>
          <a:prstGeom prst="rect">
            <a:avLst/>
          </a:prstGeom>
          <a:noFill/>
        </p:spPr>
        <p:txBody>
          <a:bodyPr wrap="square" rtlCol="0">
            <a:spAutoFit/>
          </a:bodyPr>
          <a:lstStyle/>
          <a:p>
            <a:r>
              <a:rPr lang="en-GB" sz="1600" dirty="0" smtClean="0"/>
              <a:t>Positron Transfer Branch point, worked out from DR Injection point and offset and angle multiple (Spin Rotation).</a:t>
            </a:r>
            <a:endParaRPr lang="en-GB" sz="1600" dirty="0"/>
          </a:p>
        </p:txBody>
      </p:sp>
      <p:cxnSp>
        <p:nvCxnSpPr>
          <p:cNvPr id="25" name="Straight Arrow Connector 24"/>
          <p:cNvCxnSpPr>
            <a:stCxn id="24" idx="0"/>
          </p:cNvCxnSpPr>
          <p:nvPr/>
        </p:nvCxnSpPr>
        <p:spPr bwMode="auto">
          <a:xfrm rot="5400000" flipH="1" flipV="1">
            <a:off x="6477000" y="1676400"/>
            <a:ext cx="1371600" cy="21336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28" name="TextBox 27"/>
          <p:cNvSpPr txBox="1"/>
          <p:nvPr/>
        </p:nvSpPr>
        <p:spPr>
          <a:xfrm>
            <a:off x="7635240" y="3108960"/>
            <a:ext cx="1524000" cy="338554"/>
          </a:xfrm>
          <a:prstGeom prst="rect">
            <a:avLst/>
          </a:prstGeom>
          <a:noFill/>
        </p:spPr>
        <p:txBody>
          <a:bodyPr wrap="square" rtlCol="0">
            <a:spAutoFit/>
          </a:bodyPr>
          <a:lstStyle/>
          <a:p>
            <a:r>
              <a:rPr lang="en-GB" sz="1600" dirty="0" err="1" smtClean="0"/>
              <a:t>PTRAN</a:t>
            </a:r>
            <a:r>
              <a:rPr lang="en-GB" sz="1600" dirty="0" smtClean="0"/>
              <a:t> Dump</a:t>
            </a:r>
            <a:endParaRPr lang="en-GB" sz="1600" dirty="0"/>
          </a:p>
        </p:txBody>
      </p:sp>
      <p:cxnSp>
        <p:nvCxnSpPr>
          <p:cNvPr id="29" name="Straight Arrow Connector 28"/>
          <p:cNvCxnSpPr>
            <a:stCxn id="28" idx="0"/>
          </p:cNvCxnSpPr>
          <p:nvPr/>
        </p:nvCxnSpPr>
        <p:spPr bwMode="auto">
          <a:xfrm rot="5400000" flipH="1" flipV="1">
            <a:off x="7940040" y="2423160"/>
            <a:ext cx="1143000" cy="2286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33" name="TextBox 32"/>
          <p:cNvSpPr txBox="1"/>
          <p:nvPr/>
        </p:nvSpPr>
        <p:spPr>
          <a:xfrm>
            <a:off x="3048000" y="4114800"/>
            <a:ext cx="914400" cy="338554"/>
          </a:xfrm>
          <a:prstGeom prst="rect">
            <a:avLst/>
          </a:prstGeom>
          <a:noFill/>
        </p:spPr>
        <p:txBody>
          <a:bodyPr wrap="square" rtlCol="0">
            <a:spAutoFit/>
          </a:bodyPr>
          <a:lstStyle/>
          <a:p>
            <a:r>
              <a:rPr lang="en-GB" sz="1600" dirty="0" smtClean="0"/>
              <a:t>e-</a:t>
            </a:r>
            <a:r>
              <a:rPr lang="en-GB" sz="1600" dirty="0" err="1" smtClean="0"/>
              <a:t>BDS</a:t>
            </a:r>
            <a:endParaRPr lang="en-GB" sz="1600" dirty="0"/>
          </a:p>
        </p:txBody>
      </p:sp>
      <p:cxnSp>
        <p:nvCxnSpPr>
          <p:cNvPr id="34" name="Straight Arrow Connector 33"/>
          <p:cNvCxnSpPr>
            <a:stCxn id="33" idx="0"/>
          </p:cNvCxnSpPr>
          <p:nvPr/>
        </p:nvCxnSpPr>
        <p:spPr bwMode="auto">
          <a:xfrm rot="5400000" flipH="1" flipV="1">
            <a:off x="3200400" y="3733800"/>
            <a:ext cx="685800" cy="762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38" name="TextBox 37"/>
          <p:cNvSpPr txBox="1"/>
          <p:nvPr/>
        </p:nvSpPr>
        <p:spPr>
          <a:xfrm>
            <a:off x="5486400" y="1600200"/>
            <a:ext cx="1143000" cy="584775"/>
          </a:xfrm>
          <a:prstGeom prst="rect">
            <a:avLst/>
          </a:prstGeom>
          <a:noFill/>
        </p:spPr>
        <p:txBody>
          <a:bodyPr wrap="square" rtlCol="0">
            <a:spAutoFit/>
          </a:bodyPr>
          <a:lstStyle/>
          <a:p>
            <a:r>
              <a:rPr lang="en-GB" sz="1600" dirty="0" err="1" smtClean="0"/>
              <a:t>RTML</a:t>
            </a:r>
            <a:r>
              <a:rPr lang="en-GB" sz="1600" dirty="0" smtClean="0"/>
              <a:t> for illustration</a:t>
            </a:r>
            <a:endParaRPr lang="en-GB" sz="1600" dirty="0"/>
          </a:p>
        </p:txBody>
      </p:sp>
      <p:cxnSp>
        <p:nvCxnSpPr>
          <p:cNvPr id="39" name="Straight Arrow Connector 38"/>
          <p:cNvCxnSpPr>
            <a:stCxn id="38" idx="3"/>
          </p:cNvCxnSpPr>
          <p:nvPr/>
        </p:nvCxnSpPr>
        <p:spPr bwMode="auto">
          <a:xfrm>
            <a:off x="6629400" y="1892588"/>
            <a:ext cx="1219200" cy="164812"/>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srcRect/>
          <a:stretch>
            <a:fillRect/>
          </a:stretch>
        </p:blipFill>
        <p:spPr bwMode="auto">
          <a:xfrm>
            <a:off x="0" y="914400"/>
            <a:ext cx="9144000" cy="5005413"/>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r>
              <a:rPr lang="en-US" dirty="0" smtClean="0"/>
              <a:t>10/02/2011</a:t>
            </a:r>
            <a:endParaRPr lang="en-US" dirty="0"/>
          </a:p>
        </p:txBody>
      </p:sp>
      <p:sp>
        <p:nvSpPr>
          <p:cNvPr id="5" name="Footer Placeholder 4"/>
          <p:cNvSpPr>
            <a:spLocks noGrp="1"/>
          </p:cNvSpPr>
          <p:nvPr>
            <p:ph type="ftr" sz="quarter" idx="11"/>
          </p:nvPr>
        </p:nvSpPr>
        <p:spPr/>
        <p:txBody>
          <a:bodyPr/>
          <a:lstStyle/>
          <a:p>
            <a:r>
              <a:rPr lang="en-US"/>
              <a:t>Global Design Effort</a:t>
            </a:r>
          </a:p>
        </p:txBody>
      </p:sp>
      <p:sp>
        <p:nvSpPr>
          <p:cNvPr id="6" name="Slide Number Placeholder 5"/>
          <p:cNvSpPr>
            <a:spLocks noGrp="1"/>
          </p:cNvSpPr>
          <p:nvPr>
            <p:ph type="sldNum" sz="quarter" idx="12"/>
          </p:nvPr>
        </p:nvSpPr>
        <p:spPr/>
        <p:txBody>
          <a:bodyPr/>
          <a:lstStyle/>
          <a:p>
            <a:fld id="{4E4F0E9F-14C2-44D3-8493-A2972486CDDF}" type="slidenum">
              <a:rPr lang="en-US"/>
              <a:pPr/>
              <a:t>18</a:t>
            </a:fld>
            <a:endParaRPr lang="en-US"/>
          </a:p>
        </p:txBody>
      </p:sp>
      <p:sp>
        <p:nvSpPr>
          <p:cNvPr id="103426" name="Rectangle 2"/>
          <p:cNvSpPr>
            <a:spLocks noGrp="1" noChangeArrowheads="1"/>
          </p:cNvSpPr>
          <p:nvPr>
            <p:ph type="title"/>
          </p:nvPr>
        </p:nvSpPr>
        <p:spPr>
          <a:xfrm>
            <a:off x="1219200" y="0"/>
            <a:ext cx="7924800" cy="914400"/>
          </a:xfrm>
        </p:spPr>
        <p:txBody>
          <a:bodyPr/>
          <a:lstStyle/>
          <a:p>
            <a:r>
              <a:rPr lang="en-US" sz="2800" dirty="0" smtClean="0"/>
              <a:t>Positron Source – </a:t>
            </a:r>
            <a:r>
              <a:rPr lang="en-US" sz="2800" dirty="0" err="1" smtClean="0"/>
              <a:t>PLTR</a:t>
            </a:r>
            <a:endParaRPr lang="en-US" sz="2800" dirty="0"/>
          </a:p>
        </p:txBody>
      </p:sp>
      <p:sp>
        <p:nvSpPr>
          <p:cNvPr id="14" name="TextBox 13"/>
          <p:cNvSpPr txBox="1"/>
          <p:nvPr/>
        </p:nvSpPr>
        <p:spPr>
          <a:xfrm>
            <a:off x="0" y="5838885"/>
            <a:ext cx="9144000" cy="584775"/>
          </a:xfrm>
          <a:prstGeom prst="rect">
            <a:avLst/>
          </a:prstGeom>
          <a:noFill/>
        </p:spPr>
        <p:txBody>
          <a:bodyPr wrap="square" rtlCol="0">
            <a:spAutoFit/>
          </a:bodyPr>
          <a:lstStyle/>
          <a:p>
            <a:r>
              <a:rPr lang="en-GB" sz="1600" dirty="0" smtClean="0"/>
              <a:t>The lattice needs to be designed. This area is a pure guesstimate and place holders have been used for the cost and Power/Heat load estimates.</a:t>
            </a:r>
          </a:p>
        </p:txBody>
      </p:sp>
      <p:sp>
        <p:nvSpPr>
          <p:cNvPr id="15" name="TextBox 14"/>
          <p:cNvSpPr txBox="1"/>
          <p:nvPr/>
        </p:nvSpPr>
        <p:spPr>
          <a:xfrm>
            <a:off x="1447800" y="2438400"/>
            <a:ext cx="1447800" cy="584775"/>
          </a:xfrm>
          <a:prstGeom prst="rect">
            <a:avLst/>
          </a:prstGeom>
          <a:noFill/>
        </p:spPr>
        <p:txBody>
          <a:bodyPr wrap="square" rtlCol="0">
            <a:spAutoFit/>
          </a:bodyPr>
          <a:lstStyle/>
          <a:p>
            <a:r>
              <a:rPr lang="en-GB" sz="1600" dirty="0" smtClean="0"/>
              <a:t>Elevator from 1.1m to 2.4m</a:t>
            </a:r>
            <a:endParaRPr lang="en-GB" sz="1600" dirty="0"/>
          </a:p>
        </p:txBody>
      </p:sp>
      <p:cxnSp>
        <p:nvCxnSpPr>
          <p:cNvPr id="16" name="Straight Arrow Connector 15"/>
          <p:cNvCxnSpPr>
            <a:stCxn id="15" idx="3"/>
          </p:cNvCxnSpPr>
          <p:nvPr/>
        </p:nvCxnSpPr>
        <p:spPr bwMode="auto">
          <a:xfrm flipV="1">
            <a:off x="2895600" y="2590807"/>
            <a:ext cx="1066802" cy="139981"/>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17" name="TextBox 16"/>
          <p:cNvSpPr txBox="1"/>
          <p:nvPr/>
        </p:nvSpPr>
        <p:spPr>
          <a:xfrm>
            <a:off x="1905000" y="3352800"/>
            <a:ext cx="1524000" cy="584775"/>
          </a:xfrm>
          <a:prstGeom prst="rect">
            <a:avLst/>
          </a:prstGeom>
          <a:noFill/>
        </p:spPr>
        <p:txBody>
          <a:bodyPr wrap="square" rtlCol="0">
            <a:spAutoFit/>
          </a:bodyPr>
          <a:lstStyle/>
          <a:p>
            <a:r>
              <a:rPr lang="en-GB" sz="1600" dirty="0" smtClean="0"/>
              <a:t>Energy Compression</a:t>
            </a:r>
            <a:endParaRPr lang="en-GB" sz="1600" dirty="0"/>
          </a:p>
        </p:txBody>
      </p:sp>
      <p:cxnSp>
        <p:nvCxnSpPr>
          <p:cNvPr id="18" name="Straight Arrow Connector 17"/>
          <p:cNvCxnSpPr>
            <a:stCxn id="17" idx="3"/>
          </p:cNvCxnSpPr>
          <p:nvPr/>
        </p:nvCxnSpPr>
        <p:spPr bwMode="auto">
          <a:xfrm flipV="1">
            <a:off x="3429000" y="3429001"/>
            <a:ext cx="990600" cy="216187"/>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28" name="TextBox 27"/>
          <p:cNvSpPr txBox="1"/>
          <p:nvPr/>
        </p:nvSpPr>
        <p:spPr>
          <a:xfrm>
            <a:off x="6705600" y="4114800"/>
            <a:ext cx="1752600" cy="338554"/>
          </a:xfrm>
          <a:prstGeom prst="rect">
            <a:avLst/>
          </a:prstGeom>
          <a:noFill/>
        </p:spPr>
        <p:txBody>
          <a:bodyPr wrap="square" rtlCol="0">
            <a:spAutoFit/>
          </a:bodyPr>
          <a:lstStyle/>
          <a:p>
            <a:r>
              <a:rPr lang="en-GB" sz="1600" dirty="0" err="1" smtClean="0"/>
              <a:t>RTML</a:t>
            </a:r>
            <a:r>
              <a:rPr lang="en-GB" sz="1600" dirty="0" smtClean="0"/>
              <a:t> illustration</a:t>
            </a:r>
            <a:endParaRPr lang="en-GB" sz="1600" dirty="0"/>
          </a:p>
        </p:txBody>
      </p:sp>
      <p:cxnSp>
        <p:nvCxnSpPr>
          <p:cNvPr id="29" name="Straight Arrow Connector 28"/>
          <p:cNvCxnSpPr>
            <a:stCxn id="28" idx="1"/>
          </p:cNvCxnSpPr>
          <p:nvPr/>
        </p:nvCxnSpPr>
        <p:spPr bwMode="auto">
          <a:xfrm rot="10800000" flipV="1">
            <a:off x="6019800" y="4284077"/>
            <a:ext cx="685800" cy="13552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33" name="TextBox 32"/>
          <p:cNvSpPr txBox="1"/>
          <p:nvPr/>
        </p:nvSpPr>
        <p:spPr>
          <a:xfrm>
            <a:off x="3886200" y="5105400"/>
            <a:ext cx="1524000" cy="338554"/>
          </a:xfrm>
          <a:prstGeom prst="rect">
            <a:avLst/>
          </a:prstGeom>
          <a:noFill/>
        </p:spPr>
        <p:txBody>
          <a:bodyPr wrap="square" rtlCol="0">
            <a:spAutoFit/>
          </a:bodyPr>
          <a:lstStyle/>
          <a:p>
            <a:r>
              <a:rPr lang="en-GB" sz="1600" dirty="0" smtClean="0"/>
              <a:t>Spin Rotation</a:t>
            </a:r>
            <a:endParaRPr lang="en-GB" sz="1600" dirty="0"/>
          </a:p>
        </p:txBody>
      </p:sp>
      <p:cxnSp>
        <p:nvCxnSpPr>
          <p:cNvPr id="34" name="Straight Arrow Connector 33"/>
          <p:cNvCxnSpPr>
            <a:stCxn id="33" idx="0"/>
          </p:cNvCxnSpPr>
          <p:nvPr/>
        </p:nvCxnSpPr>
        <p:spPr bwMode="auto">
          <a:xfrm rot="5400000" flipH="1" flipV="1">
            <a:off x="4762500" y="4381500"/>
            <a:ext cx="609600" cy="8382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38" name="TextBox 37"/>
          <p:cNvSpPr txBox="1"/>
          <p:nvPr/>
        </p:nvSpPr>
        <p:spPr>
          <a:xfrm>
            <a:off x="5486400" y="1600200"/>
            <a:ext cx="2743200" cy="830997"/>
          </a:xfrm>
          <a:prstGeom prst="rect">
            <a:avLst/>
          </a:prstGeom>
          <a:noFill/>
        </p:spPr>
        <p:txBody>
          <a:bodyPr wrap="square" rtlCol="0">
            <a:spAutoFit/>
          </a:bodyPr>
          <a:lstStyle/>
          <a:p>
            <a:r>
              <a:rPr lang="en-GB" sz="1600" dirty="0" smtClean="0"/>
              <a:t>Damping Ring </a:t>
            </a:r>
            <a:r>
              <a:rPr lang="en-GB" sz="1600" dirty="0" err="1" smtClean="0"/>
              <a:t>Septums</a:t>
            </a:r>
            <a:r>
              <a:rPr lang="en-GB" sz="1600" dirty="0" smtClean="0"/>
              <a:t>, Injection Point at Z= -80.9m and X= 90m</a:t>
            </a:r>
            <a:endParaRPr lang="en-GB" sz="1600" dirty="0"/>
          </a:p>
        </p:txBody>
      </p:sp>
      <p:cxnSp>
        <p:nvCxnSpPr>
          <p:cNvPr id="39" name="Straight Arrow Connector 38"/>
          <p:cNvCxnSpPr>
            <a:stCxn id="38" idx="0"/>
          </p:cNvCxnSpPr>
          <p:nvPr/>
        </p:nvCxnSpPr>
        <p:spPr bwMode="auto">
          <a:xfrm rot="16200000" flipV="1">
            <a:off x="6019800" y="762000"/>
            <a:ext cx="533400" cy="11430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58" name="Oval 57"/>
          <p:cNvSpPr/>
          <p:nvPr/>
        </p:nvSpPr>
        <p:spPr bwMode="auto">
          <a:xfrm rot="14006549">
            <a:off x="4048582" y="3185078"/>
            <a:ext cx="1235095" cy="38100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dirty="0" smtClean="0"/>
              <a:t>10/02/2011</a:t>
            </a:r>
            <a:endParaRPr lang="en-US" dirty="0"/>
          </a:p>
        </p:txBody>
      </p:sp>
      <p:sp>
        <p:nvSpPr>
          <p:cNvPr id="5" name="Footer Placeholder 4"/>
          <p:cNvSpPr>
            <a:spLocks noGrp="1"/>
          </p:cNvSpPr>
          <p:nvPr>
            <p:ph type="ftr" sz="quarter" idx="11"/>
          </p:nvPr>
        </p:nvSpPr>
        <p:spPr/>
        <p:txBody>
          <a:bodyPr/>
          <a:lstStyle/>
          <a:p>
            <a:r>
              <a:rPr lang="en-US"/>
              <a:t>Global Design Effort</a:t>
            </a:r>
          </a:p>
        </p:txBody>
      </p:sp>
      <p:sp>
        <p:nvSpPr>
          <p:cNvPr id="6" name="Slide Number Placeholder 5"/>
          <p:cNvSpPr>
            <a:spLocks noGrp="1"/>
          </p:cNvSpPr>
          <p:nvPr>
            <p:ph type="sldNum" sz="quarter" idx="12"/>
          </p:nvPr>
        </p:nvSpPr>
        <p:spPr/>
        <p:txBody>
          <a:bodyPr/>
          <a:lstStyle/>
          <a:p>
            <a:fld id="{4E4F0E9F-14C2-44D3-8493-A2972486CDDF}" type="slidenum">
              <a:rPr lang="en-US"/>
              <a:pPr/>
              <a:t>19</a:t>
            </a:fld>
            <a:endParaRPr lang="en-US"/>
          </a:p>
        </p:txBody>
      </p:sp>
      <p:sp>
        <p:nvSpPr>
          <p:cNvPr id="103426" name="Rectangle 2"/>
          <p:cNvSpPr>
            <a:spLocks noGrp="1" noChangeArrowheads="1"/>
          </p:cNvSpPr>
          <p:nvPr>
            <p:ph type="title"/>
          </p:nvPr>
        </p:nvSpPr>
        <p:spPr>
          <a:xfrm>
            <a:off x="1752600" y="0"/>
            <a:ext cx="6629400" cy="914400"/>
          </a:xfrm>
        </p:spPr>
        <p:txBody>
          <a:bodyPr/>
          <a:lstStyle/>
          <a:p>
            <a:r>
              <a:rPr lang="en-US" dirty="0" smtClean="0"/>
              <a:t>Positron Source </a:t>
            </a:r>
            <a:r>
              <a:rPr lang="en-US" dirty="0" smtClean="0"/>
              <a:t>notes</a:t>
            </a:r>
            <a:endParaRPr lang="en-US" dirty="0"/>
          </a:p>
        </p:txBody>
      </p:sp>
      <p:sp>
        <p:nvSpPr>
          <p:cNvPr id="103427" name="Rectangle 3"/>
          <p:cNvSpPr>
            <a:spLocks noGrp="1" noChangeArrowheads="1"/>
          </p:cNvSpPr>
          <p:nvPr>
            <p:ph type="body" idx="1"/>
          </p:nvPr>
        </p:nvSpPr>
        <p:spPr>
          <a:xfrm>
            <a:off x="685800" y="914400"/>
            <a:ext cx="7772400" cy="5334000"/>
          </a:xfrm>
        </p:spPr>
        <p:txBody>
          <a:bodyPr/>
          <a:lstStyle/>
          <a:p>
            <a:pPr>
              <a:buNone/>
            </a:pPr>
            <a:r>
              <a:rPr lang="en-US" sz="1600" dirty="0" smtClean="0"/>
              <a:t>Notes to accompany slide numbers:</a:t>
            </a:r>
          </a:p>
          <a:p>
            <a:pPr>
              <a:buNone/>
            </a:pPr>
            <a:r>
              <a:rPr lang="en-US" sz="1600" dirty="0" smtClean="0"/>
              <a:t>Slide X, comment</a:t>
            </a:r>
            <a:endParaRPr lang="en-US" sz="16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dirty="0" smtClean="0"/>
              <a:t>10/02/2011</a:t>
            </a:r>
            <a:endParaRPr lang="en-US" dirty="0"/>
          </a:p>
        </p:txBody>
      </p:sp>
      <p:sp>
        <p:nvSpPr>
          <p:cNvPr id="5" name="Footer Placeholder 4"/>
          <p:cNvSpPr>
            <a:spLocks noGrp="1"/>
          </p:cNvSpPr>
          <p:nvPr>
            <p:ph type="ftr" sz="quarter" idx="11"/>
          </p:nvPr>
        </p:nvSpPr>
        <p:spPr/>
        <p:txBody>
          <a:bodyPr/>
          <a:lstStyle/>
          <a:p>
            <a:r>
              <a:rPr lang="en-US"/>
              <a:t>Global Design Effort</a:t>
            </a:r>
          </a:p>
        </p:txBody>
      </p:sp>
      <p:sp>
        <p:nvSpPr>
          <p:cNvPr id="6" name="Slide Number Placeholder 5"/>
          <p:cNvSpPr>
            <a:spLocks noGrp="1"/>
          </p:cNvSpPr>
          <p:nvPr>
            <p:ph type="sldNum" sz="quarter" idx="12"/>
          </p:nvPr>
        </p:nvSpPr>
        <p:spPr/>
        <p:txBody>
          <a:bodyPr/>
          <a:lstStyle/>
          <a:p>
            <a:fld id="{4E4F0E9F-14C2-44D3-8493-A2972486CDDF}" type="slidenum">
              <a:rPr lang="en-US"/>
              <a:pPr/>
              <a:t>2</a:t>
            </a:fld>
            <a:endParaRPr lang="en-US"/>
          </a:p>
        </p:txBody>
      </p:sp>
      <p:sp>
        <p:nvSpPr>
          <p:cNvPr id="103426" name="Rectangle 2"/>
          <p:cNvSpPr>
            <a:spLocks noGrp="1" noChangeArrowheads="1"/>
          </p:cNvSpPr>
          <p:nvPr>
            <p:ph type="title"/>
          </p:nvPr>
        </p:nvSpPr>
        <p:spPr>
          <a:xfrm>
            <a:off x="1752600" y="0"/>
            <a:ext cx="6629400" cy="914400"/>
          </a:xfrm>
        </p:spPr>
        <p:txBody>
          <a:bodyPr/>
          <a:lstStyle/>
          <a:p>
            <a:r>
              <a:rPr lang="en-US" dirty="0" smtClean="0"/>
              <a:t>Positron Source close out</a:t>
            </a:r>
            <a:endParaRPr lang="en-US" dirty="0"/>
          </a:p>
        </p:txBody>
      </p:sp>
      <p:sp>
        <p:nvSpPr>
          <p:cNvPr id="103427" name="Rectangle 3"/>
          <p:cNvSpPr>
            <a:spLocks noGrp="1" noChangeArrowheads="1"/>
          </p:cNvSpPr>
          <p:nvPr>
            <p:ph type="body" idx="1"/>
          </p:nvPr>
        </p:nvSpPr>
        <p:spPr>
          <a:xfrm>
            <a:off x="685800" y="914400"/>
            <a:ext cx="7772400" cy="5334000"/>
          </a:xfrm>
        </p:spPr>
        <p:txBody>
          <a:bodyPr/>
          <a:lstStyle/>
          <a:p>
            <a:r>
              <a:rPr lang="en-US" sz="2400" dirty="0" smtClean="0"/>
              <a:t>Positron Source is broken down into the following parts</a:t>
            </a:r>
            <a:endParaRPr lang="en-US" sz="2400" dirty="0"/>
          </a:p>
          <a:p>
            <a:pPr lvl="1">
              <a:buFont typeface="Courier New" pitchFamily="49" charset="0"/>
              <a:buChar char="o"/>
            </a:pPr>
            <a:r>
              <a:rPr lang="en-US" sz="2000" dirty="0" smtClean="0"/>
              <a:t>Undulator Area</a:t>
            </a:r>
            <a:endParaRPr lang="en-US" sz="2000" dirty="0"/>
          </a:p>
          <a:p>
            <a:pPr lvl="2"/>
            <a:r>
              <a:rPr lang="en-US" sz="1800" dirty="0" smtClean="0"/>
              <a:t>Undulator Protection</a:t>
            </a:r>
          </a:p>
          <a:p>
            <a:pPr lvl="2"/>
            <a:r>
              <a:rPr lang="en-US" sz="1800" dirty="0" smtClean="0"/>
              <a:t>Undulator Matching</a:t>
            </a:r>
          </a:p>
          <a:p>
            <a:pPr lvl="2"/>
            <a:r>
              <a:rPr lang="en-US" sz="1800" dirty="0" smtClean="0"/>
              <a:t>Fast Abort Dump</a:t>
            </a:r>
            <a:endParaRPr lang="en-US" sz="1800" dirty="0"/>
          </a:p>
          <a:p>
            <a:pPr marL="722313" lvl="2" indent="-277813">
              <a:buFont typeface="Courier New" pitchFamily="49" charset="0"/>
              <a:buChar char="o"/>
            </a:pPr>
            <a:r>
              <a:rPr lang="en-US" sz="1800" dirty="0" smtClean="0"/>
              <a:t>Auxiliary Source</a:t>
            </a:r>
          </a:p>
          <a:p>
            <a:pPr marL="722313" lvl="2" indent="-277813">
              <a:buFont typeface="Courier New" pitchFamily="49" charset="0"/>
              <a:buChar char="o"/>
            </a:pPr>
            <a:r>
              <a:rPr lang="en-US" sz="1800" dirty="0" smtClean="0"/>
              <a:t>Target Area</a:t>
            </a:r>
          </a:p>
          <a:p>
            <a:pPr marL="722313" lvl="2" indent="-277813">
              <a:buFont typeface="Courier New" pitchFamily="49" charset="0"/>
              <a:buChar char="o"/>
            </a:pPr>
            <a:r>
              <a:rPr lang="en-US" sz="1800" dirty="0" smtClean="0"/>
              <a:t>Capture </a:t>
            </a:r>
            <a:r>
              <a:rPr lang="en-US" sz="1800" dirty="0" smtClean="0"/>
              <a:t>Area</a:t>
            </a:r>
          </a:p>
          <a:p>
            <a:pPr marL="722313" lvl="2" indent="-277813">
              <a:buFont typeface="Courier New" pitchFamily="49" charset="0"/>
              <a:buChar char="o"/>
            </a:pPr>
            <a:r>
              <a:rPr lang="en-US" sz="1800" dirty="0" smtClean="0"/>
              <a:t>‘Positron Source’ Dogleg</a:t>
            </a:r>
            <a:endParaRPr lang="en-US" sz="1800" dirty="0" smtClean="0"/>
          </a:p>
          <a:p>
            <a:pPr marL="722313" lvl="2" indent="-277813">
              <a:buFont typeface="Courier New" pitchFamily="49" charset="0"/>
              <a:buChar char="o"/>
            </a:pPr>
            <a:r>
              <a:rPr lang="en-US" sz="1800" dirty="0" smtClean="0"/>
              <a:t>Transfer Line (</a:t>
            </a:r>
            <a:r>
              <a:rPr lang="en-US" sz="1800" dirty="0" err="1" smtClean="0"/>
              <a:t>PTRAN</a:t>
            </a:r>
            <a:r>
              <a:rPr lang="en-US" sz="1800" dirty="0" smtClean="0"/>
              <a:t> 1 and 2)</a:t>
            </a:r>
          </a:p>
          <a:p>
            <a:pPr marL="722313" lvl="2" indent="-277813">
              <a:buFont typeface="Courier New" pitchFamily="49" charset="0"/>
              <a:buChar char="o"/>
            </a:pPr>
            <a:r>
              <a:rPr lang="en-US" sz="1800" dirty="0" smtClean="0"/>
              <a:t>5GeV Booster</a:t>
            </a:r>
          </a:p>
          <a:p>
            <a:pPr marL="722313" lvl="2" indent="-277813">
              <a:buFont typeface="Courier New" pitchFamily="49" charset="0"/>
              <a:buChar char="o"/>
            </a:pPr>
            <a:r>
              <a:rPr lang="en-US" sz="1800" dirty="0" smtClean="0"/>
              <a:t>Positron Line Transfer (</a:t>
            </a:r>
            <a:r>
              <a:rPr lang="en-US" sz="1800" dirty="0" err="1" smtClean="0"/>
              <a:t>PLTR</a:t>
            </a:r>
            <a:r>
              <a:rPr lang="en-US" sz="1800" dirty="0" smtClean="0"/>
              <a:t>)</a:t>
            </a:r>
          </a:p>
          <a:p>
            <a:pPr marL="1179513" lvl="3" indent="-277813">
              <a:buFont typeface="Arial" pitchFamily="34" charset="0"/>
              <a:buChar char="•"/>
            </a:pPr>
            <a:r>
              <a:rPr lang="en-US" sz="1800" dirty="0" smtClean="0"/>
              <a:t>Spin Rotation</a:t>
            </a:r>
          </a:p>
          <a:p>
            <a:pPr marL="1179513" lvl="3" indent="-277813">
              <a:buFont typeface="Arial" pitchFamily="34" charset="0"/>
              <a:buChar char="•"/>
            </a:pPr>
            <a:r>
              <a:rPr lang="en-US" sz="1800" dirty="0" smtClean="0"/>
              <a:t>Energy </a:t>
            </a:r>
            <a:r>
              <a:rPr lang="en-US" sz="1800" dirty="0" smtClean="0"/>
              <a:t>Compression</a:t>
            </a:r>
          </a:p>
          <a:p>
            <a:pPr marL="715963" lvl="3" indent="-266700">
              <a:buNone/>
            </a:pPr>
            <a:endParaRPr lang="en-US" sz="18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dirty="0" smtClean="0"/>
              <a:t>10/02/2011</a:t>
            </a:r>
            <a:endParaRPr lang="en-US" dirty="0"/>
          </a:p>
        </p:txBody>
      </p:sp>
      <p:sp>
        <p:nvSpPr>
          <p:cNvPr id="5" name="Footer Placeholder 4"/>
          <p:cNvSpPr>
            <a:spLocks noGrp="1"/>
          </p:cNvSpPr>
          <p:nvPr>
            <p:ph type="ftr" sz="quarter" idx="11"/>
          </p:nvPr>
        </p:nvSpPr>
        <p:spPr/>
        <p:txBody>
          <a:bodyPr/>
          <a:lstStyle/>
          <a:p>
            <a:r>
              <a:rPr lang="en-US"/>
              <a:t>Global Design Effort</a:t>
            </a:r>
          </a:p>
        </p:txBody>
      </p:sp>
      <p:sp>
        <p:nvSpPr>
          <p:cNvPr id="6" name="Slide Number Placeholder 5"/>
          <p:cNvSpPr>
            <a:spLocks noGrp="1"/>
          </p:cNvSpPr>
          <p:nvPr>
            <p:ph type="sldNum" sz="quarter" idx="12"/>
          </p:nvPr>
        </p:nvSpPr>
        <p:spPr/>
        <p:txBody>
          <a:bodyPr/>
          <a:lstStyle/>
          <a:p>
            <a:fld id="{4E4F0E9F-14C2-44D3-8493-A2972486CDDF}" type="slidenum">
              <a:rPr lang="en-US"/>
              <a:pPr/>
              <a:t>3</a:t>
            </a:fld>
            <a:endParaRPr lang="en-US"/>
          </a:p>
        </p:txBody>
      </p:sp>
      <p:sp>
        <p:nvSpPr>
          <p:cNvPr id="103426" name="Rectangle 2"/>
          <p:cNvSpPr>
            <a:spLocks noGrp="1" noChangeArrowheads="1"/>
          </p:cNvSpPr>
          <p:nvPr>
            <p:ph type="title"/>
          </p:nvPr>
        </p:nvSpPr>
        <p:spPr>
          <a:xfrm>
            <a:off x="1752600" y="0"/>
            <a:ext cx="6629400" cy="914400"/>
          </a:xfrm>
        </p:spPr>
        <p:txBody>
          <a:bodyPr/>
          <a:lstStyle/>
          <a:p>
            <a:r>
              <a:rPr lang="en-US" dirty="0" smtClean="0"/>
              <a:t>Positron Source close out</a:t>
            </a:r>
            <a:endParaRPr lang="en-US" dirty="0"/>
          </a:p>
        </p:txBody>
      </p:sp>
      <p:sp>
        <p:nvSpPr>
          <p:cNvPr id="103427" name="Rectangle 3"/>
          <p:cNvSpPr>
            <a:spLocks noGrp="1" noChangeArrowheads="1"/>
          </p:cNvSpPr>
          <p:nvPr>
            <p:ph type="body" idx="1"/>
          </p:nvPr>
        </p:nvSpPr>
        <p:spPr>
          <a:xfrm>
            <a:off x="685800" y="914400"/>
            <a:ext cx="7772400" cy="5334000"/>
          </a:xfrm>
        </p:spPr>
        <p:txBody>
          <a:bodyPr/>
          <a:lstStyle/>
          <a:p>
            <a:r>
              <a:rPr lang="en-US" dirty="0" smtClean="0"/>
              <a:t>Each section has a list of:</a:t>
            </a:r>
          </a:p>
          <a:p>
            <a:pPr lvl="1"/>
            <a:r>
              <a:rPr lang="en-US" dirty="0" smtClean="0"/>
              <a:t> Work done,</a:t>
            </a:r>
          </a:p>
          <a:p>
            <a:pPr lvl="1"/>
            <a:r>
              <a:rPr lang="en-US" dirty="0" smtClean="0"/>
              <a:t>Improvement suggestion and</a:t>
            </a:r>
          </a:p>
          <a:p>
            <a:pPr lvl="1"/>
            <a:r>
              <a:rPr lang="en-US" dirty="0" smtClean="0"/>
              <a:t>Work to be done</a:t>
            </a:r>
          </a:p>
          <a:p>
            <a:pPr lvl="1"/>
            <a:endParaRPr lang="en-US" dirty="0" smtClean="0"/>
          </a:p>
          <a:p>
            <a:pPr marL="354013" lvl="1">
              <a:buNone/>
            </a:pPr>
            <a:r>
              <a:rPr lang="en-US" dirty="0" smtClean="0"/>
              <a:t>There are 2 documents pertinent to this work:</a:t>
            </a:r>
          </a:p>
          <a:p>
            <a:pPr marL="354013" lvl="1"/>
            <a:r>
              <a:rPr lang="en-US" dirty="0" smtClean="0"/>
              <a:t>Document list – contains the majority of documents used to perform the work</a:t>
            </a:r>
          </a:p>
          <a:p>
            <a:pPr marL="354013" lvl="1"/>
            <a:r>
              <a:rPr lang="en-US" dirty="0" err="1" smtClean="0"/>
              <a:t>ILC</a:t>
            </a:r>
            <a:r>
              <a:rPr lang="en-US" dirty="0" smtClean="0"/>
              <a:t> Central Integration Close Out report – provides an overview of the work done for the Central Integration task</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1600200"/>
            <a:ext cx="9093566" cy="4191000"/>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r>
              <a:rPr lang="en-US" dirty="0" smtClean="0"/>
              <a:t>10/02/2011</a:t>
            </a:r>
            <a:endParaRPr lang="en-US" dirty="0"/>
          </a:p>
        </p:txBody>
      </p:sp>
      <p:sp>
        <p:nvSpPr>
          <p:cNvPr id="5" name="Footer Placeholder 4"/>
          <p:cNvSpPr>
            <a:spLocks noGrp="1"/>
          </p:cNvSpPr>
          <p:nvPr>
            <p:ph type="ftr" sz="quarter" idx="11"/>
          </p:nvPr>
        </p:nvSpPr>
        <p:spPr/>
        <p:txBody>
          <a:bodyPr/>
          <a:lstStyle/>
          <a:p>
            <a:r>
              <a:rPr lang="en-US"/>
              <a:t>Global Design Effort</a:t>
            </a:r>
          </a:p>
        </p:txBody>
      </p:sp>
      <p:sp>
        <p:nvSpPr>
          <p:cNvPr id="6" name="Slide Number Placeholder 5"/>
          <p:cNvSpPr>
            <a:spLocks noGrp="1"/>
          </p:cNvSpPr>
          <p:nvPr>
            <p:ph type="sldNum" sz="quarter" idx="12"/>
          </p:nvPr>
        </p:nvSpPr>
        <p:spPr/>
        <p:txBody>
          <a:bodyPr/>
          <a:lstStyle/>
          <a:p>
            <a:fld id="{4E4F0E9F-14C2-44D3-8493-A2972486CDDF}" type="slidenum">
              <a:rPr lang="en-US"/>
              <a:pPr/>
              <a:t>4</a:t>
            </a:fld>
            <a:endParaRPr lang="en-US"/>
          </a:p>
        </p:txBody>
      </p:sp>
      <p:sp>
        <p:nvSpPr>
          <p:cNvPr id="103426" name="Rectangle 2"/>
          <p:cNvSpPr>
            <a:spLocks noGrp="1" noChangeArrowheads="1"/>
          </p:cNvSpPr>
          <p:nvPr>
            <p:ph type="title"/>
          </p:nvPr>
        </p:nvSpPr>
        <p:spPr>
          <a:xfrm>
            <a:off x="1752600" y="0"/>
            <a:ext cx="6629400" cy="914400"/>
          </a:xfrm>
        </p:spPr>
        <p:txBody>
          <a:bodyPr/>
          <a:lstStyle/>
          <a:p>
            <a:r>
              <a:rPr lang="en-US" sz="2800" dirty="0" smtClean="0"/>
              <a:t>Positron Source – </a:t>
            </a:r>
            <a:r>
              <a:rPr lang="en-US" sz="2800" dirty="0" smtClean="0"/>
              <a:t>General View</a:t>
            </a:r>
            <a:endParaRPr lang="en-US" sz="2800" dirty="0"/>
          </a:p>
        </p:txBody>
      </p:sp>
      <p:sp>
        <p:nvSpPr>
          <p:cNvPr id="7" name="TextBox 6"/>
          <p:cNvSpPr txBox="1"/>
          <p:nvPr/>
        </p:nvSpPr>
        <p:spPr>
          <a:xfrm>
            <a:off x="0" y="1261646"/>
            <a:ext cx="8915400" cy="338554"/>
          </a:xfrm>
          <a:prstGeom prst="rect">
            <a:avLst/>
          </a:prstGeom>
          <a:noFill/>
        </p:spPr>
        <p:txBody>
          <a:bodyPr wrap="square" rtlCol="0">
            <a:spAutoFit/>
          </a:bodyPr>
          <a:lstStyle/>
          <a:p>
            <a:r>
              <a:rPr lang="en-GB" sz="1600" dirty="0" smtClean="0"/>
              <a:t>Positron Source side of </a:t>
            </a:r>
            <a:r>
              <a:rPr lang="en-GB" sz="1600" dirty="0" err="1" smtClean="0"/>
              <a:t>ILC</a:t>
            </a:r>
            <a:r>
              <a:rPr lang="en-GB" sz="1600" dirty="0" smtClean="0"/>
              <a:t> including </a:t>
            </a:r>
            <a:r>
              <a:rPr lang="en-GB" sz="1600" dirty="0" err="1" smtClean="0"/>
              <a:t>BDS</a:t>
            </a:r>
            <a:r>
              <a:rPr lang="en-GB" sz="1600" dirty="0" smtClean="0"/>
              <a:t>, </a:t>
            </a:r>
            <a:r>
              <a:rPr lang="en-GB" sz="1600" dirty="0" err="1" smtClean="0"/>
              <a:t>RTML</a:t>
            </a:r>
            <a:r>
              <a:rPr lang="en-GB" sz="1600" dirty="0" smtClean="0"/>
              <a:t>, Positron Source and Damping Ring extract</a:t>
            </a:r>
            <a:endParaRPr lang="en-GB" sz="1600" dirty="0"/>
          </a:p>
        </p:txBody>
      </p:sp>
      <p:sp>
        <p:nvSpPr>
          <p:cNvPr id="8" name="TextBox 7"/>
          <p:cNvSpPr txBox="1"/>
          <p:nvPr/>
        </p:nvSpPr>
        <p:spPr>
          <a:xfrm>
            <a:off x="0" y="4191000"/>
            <a:ext cx="1371600" cy="584775"/>
          </a:xfrm>
          <a:prstGeom prst="rect">
            <a:avLst/>
          </a:prstGeom>
          <a:noFill/>
        </p:spPr>
        <p:txBody>
          <a:bodyPr wrap="square" rtlCol="0">
            <a:spAutoFit/>
          </a:bodyPr>
          <a:lstStyle/>
          <a:p>
            <a:r>
              <a:rPr lang="en-GB" sz="1600" dirty="0" smtClean="0"/>
              <a:t>End of Main </a:t>
            </a:r>
            <a:r>
              <a:rPr lang="en-GB" sz="1600" dirty="0" err="1" smtClean="0"/>
              <a:t>LINAC</a:t>
            </a:r>
            <a:endParaRPr lang="en-GB" sz="1600" dirty="0"/>
          </a:p>
        </p:txBody>
      </p:sp>
      <p:cxnSp>
        <p:nvCxnSpPr>
          <p:cNvPr id="10" name="Straight Arrow Connector 9"/>
          <p:cNvCxnSpPr>
            <a:stCxn id="8" idx="2"/>
          </p:cNvCxnSpPr>
          <p:nvPr/>
        </p:nvCxnSpPr>
        <p:spPr bwMode="auto">
          <a:xfrm rot="5400000">
            <a:off x="-126714" y="4902487"/>
            <a:ext cx="939227" cy="685802"/>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12" name="TextBox 11"/>
          <p:cNvSpPr txBox="1"/>
          <p:nvPr/>
        </p:nvSpPr>
        <p:spPr>
          <a:xfrm>
            <a:off x="8610600" y="3025140"/>
            <a:ext cx="533400" cy="338554"/>
          </a:xfrm>
          <a:prstGeom prst="rect">
            <a:avLst/>
          </a:prstGeom>
          <a:noFill/>
        </p:spPr>
        <p:txBody>
          <a:bodyPr wrap="square" rtlCol="0">
            <a:spAutoFit/>
          </a:bodyPr>
          <a:lstStyle/>
          <a:p>
            <a:r>
              <a:rPr lang="en-GB" sz="1600" dirty="0" err="1" smtClean="0"/>
              <a:t>I.P</a:t>
            </a:r>
            <a:r>
              <a:rPr lang="en-GB" sz="1600" dirty="0" smtClean="0"/>
              <a:t>.</a:t>
            </a:r>
            <a:endParaRPr lang="en-GB" sz="1600" dirty="0"/>
          </a:p>
        </p:txBody>
      </p:sp>
      <p:cxnSp>
        <p:nvCxnSpPr>
          <p:cNvPr id="13" name="Straight Arrow Connector 12"/>
          <p:cNvCxnSpPr>
            <a:stCxn id="12" idx="0"/>
          </p:cNvCxnSpPr>
          <p:nvPr/>
        </p:nvCxnSpPr>
        <p:spPr bwMode="auto">
          <a:xfrm rot="5400000" flipH="1" flipV="1">
            <a:off x="8324850" y="2282190"/>
            <a:ext cx="1295400" cy="1905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17" name="Oval 16"/>
          <p:cNvSpPr/>
          <p:nvPr/>
        </p:nvSpPr>
        <p:spPr bwMode="auto">
          <a:xfrm rot="20207154">
            <a:off x="-115243" y="4959835"/>
            <a:ext cx="2819400" cy="38100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sp>
        <p:nvSpPr>
          <p:cNvPr id="18" name="TextBox 17"/>
          <p:cNvSpPr txBox="1"/>
          <p:nvPr/>
        </p:nvSpPr>
        <p:spPr>
          <a:xfrm>
            <a:off x="1600200" y="5257800"/>
            <a:ext cx="1600200" cy="338554"/>
          </a:xfrm>
          <a:prstGeom prst="rect">
            <a:avLst/>
          </a:prstGeom>
          <a:noFill/>
        </p:spPr>
        <p:txBody>
          <a:bodyPr wrap="square" rtlCol="0">
            <a:spAutoFit/>
          </a:bodyPr>
          <a:lstStyle/>
          <a:p>
            <a:r>
              <a:rPr lang="en-GB" sz="1600" dirty="0" smtClean="0"/>
              <a:t>Undulator Area</a:t>
            </a:r>
            <a:endParaRPr lang="en-GB" sz="1600" dirty="0"/>
          </a:p>
        </p:txBody>
      </p:sp>
      <p:sp>
        <p:nvSpPr>
          <p:cNvPr id="19" name="Oval 18"/>
          <p:cNvSpPr/>
          <p:nvPr/>
        </p:nvSpPr>
        <p:spPr bwMode="auto">
          <a:xfrm rot="20207154">
            <a:off x="2567270" y="4200791"/>
            <a:ext cx="973694" cy="38100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sp>
        <p:nvSpPr>
          <p:cNvPr id="20" name="TextBox 19"/>
          <p:cNvSpPr txBox="1"/>
          <p:nvPr/>
        </p:nvSpPr>
        <p:spPr>
          <a:xfrm>
            <a:off x="3124200" y="4495800"/>
            <a:ext cx="5791200" cy="584775"/>
          </a:xfrm>
          <a:prstGeom prst="rect">
            <a:avLst/>
          </a:prstGeom>
          <a:noFill/>
        </p:spPr>
        <p:txBody>
          <a:bodyPr wrap="square" rtlCol="0">
            <a:spAutoFit/>
          </a:bodyPr>
          <a:lstStyle/>
          <a:p>
            <a:r>
              <a:rPr lang="en-GB" sz="1600" dirty="0" smtClean="0"/>
              <a:t>Positron ‘Production Area’, incl. AUX Source, Target, Capture, 400MeV Pre-Accelerator and ‘Positron Source’ Dogleg</a:t>
            </a:r>
            <a:endParaRPr lang="en-GB" sz="1600" dirty="0"/>
          </a:p>
        </p:txBody>
      </p:sp>
      <p:sp>
        <p:nvSpPr>
          <p:cNvPr id="21" name="TextBox 20"/>
          <p:cNvSpPr txBox="1"/>
          <p:nvPr/>
        </p:nvSpPr>
        <p:spPr>
          <a:xfrm>
            <a:off x="1447800" y="3124200"/>
            <a:ext cx="1143000" cy="584775"/>
          </a:xfrm>
          <a:prstGeom prst="rect">
            <a:avLst/>
          </a:prstGeom>
          <a:noFill/>
        </p:spPr>
        <p:txBody>
          <a:bodyPr wrap="square" rtlCol="0">
            <a:spAutoFit/>
          </a:bodyPr>
          <a:lstStyle/>
          <a:p>
            <a:r>
              <a:rPr lang="en-GB" sz="1600" dirty="0" smtClean="0"/>
              <a:t>Fast Abort ‘smudge’</a:t>
            </a:r>
            <a:endParaRPr lang="en-GB" sz="1600" dirty="0"/>
          </a:p>
        </p:txBody>
      </p:sp>
      <p:cxnSp>
        <p:nvCxnSpPr>
          <p:cNvPr id="22" name="Straight Arrow Connector 21"/>
          <p:cNvCxnSpPr>
            <a:stCxn id="21" idx="2"/>
          </p:cNvCxnSpPr>
          <p:nvPr/>
        </p:nvCxnSpPr>
        <p:spPr bwMode="auto">
          <a:xfrm rot="5400000">
            <a:off x="1340140" y="4197641"/>
            <a:ext cx="1167826" cy="190495"/>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25" name="Oval 24"/>
          <p:cNvSpPr/>
          <p:nvPr/>
        </p:nvSpPr>
        <p:spPr bwMode="auto">
          <a:xfrm rot="20207154">
            <a:off x="3440820" y="3669790"/>
            <a:ext cx="1562950" cy="38100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sp>
        <p:nvSpPr>
          <p:cNvPr id="26" name="TextBox 25"/>
          <p:cNvSpPr txBox="1"/>
          <p:nvPr/>
        </p:nvSpPr>
        <p:spPr>
          <a:xfrm>
            <a:off x="4343400" y="3962400"/>
            <a:ext cx="1066800" cy="338554"/>
          </a:xfrm>
          <a:prstGeom prst="rect">
            <a:avLst/>
          </a:prstGeom>
          <a:noFill/>
        </p:spPr>
        <p:txBody>
          <a:bodyPr wrap="square" rtlCol="0">
            <a:spAutoFit/>
          </a:bodyPr>
          <a:lstStyle/>
          <a:p>
            <a:r>
              <a:rPr lang="en-GB" sz="1600" dirty="0" err="1" smtClean="0"/>
              <a:t>PTRAN</a:t>
            </a:r>
            <a:r>
              <a:rPr lang="en-GB" sz="1600" dirty="0" smtClean="0"/>
              <a:t> 1</a:t>
            </a:r>
            <a:endParaRPr lang="en-GB" sz="1600" dirty="0"/>
          </a:p>
        </p:txBody>
      </p:sp>
      <p:sp>
        <p:nvSpPr>
          <p:cNvPr id="27" name="TextBox 26"/>
          <p:cNvSpPr txBox="1"/>
          <p:nvPr/>
        </p:nvSpPr>
        <p:spPr>
          <a:xfrm>
            <a:off x="5410200" y="3429000"/>
            <a:ext cx="1524000" cy="338554"/>
          </a:xfrm>
          <a:prstGeom prst="rect">
            <a:avLst/>
          </a:prstGeom>
          <a:noFill/>
        </p:spPr>
        <p:txBody>
          <a:bodyPr wrap="square" rtlCol="0">
            <a:spAutoFit/>
          </a:bodyPr>
          <a:lstStyle/>
          <a:p>
            <a:r>
              <a:rPr lang="en-GB" sz="1600" dirty="0" smtClean="0"/>
              <a:t>5GeV Booster</a:t>
            </a:r>
            <a:endParaRPr lang="en-GB" sz="1600" dirty="0"/>
          </a:p>
        </p:txBody>
      </p:sp>
      <p:sp>
        <p:nvSpPr>
          <p:cNvPr id="28" name="Oval 27"/>
          <p:cNvSpPr/>
          <p:nvPr/>
        </p:nvSpPr>
        <p:spPr bwMode="auto">
          <a:xfrm rot="20207154">
            <a:off x="4921064" y="3190099"/>
            <a:ext cx="761482" cy="38100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sp>
        <p:nvSpPr>
          <p:cNvPr id="29" name="TextBox 28"/>
          <p:cNvSpPr txBox="1"/>
          <p:nvPr/>
        </p:nvSpPr>
        <p:spPr>
          <a:xfrm>
            <a:off x="7239000" y="3225800"/>
            <a:ext cx="1066800" cy="584775"/>
          </a:xfrm>
          <a:prstGeom prst="rect">
            <a:avLst/>
          </a:prstGeom>
          <a:noFill/>
        </p:spPr>
        <p:txBody>
          <a:bodyPr wrap="square" rtlCol="0">
            <a:spAutoFit/>
          </a:bodyPr>
          <a:lstStyle/>
          <a:p>
            <a:r>
              <a:rPr lang="en-GB" sz="1600" dirty="0" smtClean="0"/>
              <a:t>Tune-up ‘smudge’</a:t>
            </a:r>
            <a:endParaRPr lang="en-GB" sz="1600" dirty="0"/>
          </a:p>
        </p:txBody>
      </p:sp>
      <p:cxnSp>
        <p:nvCxnSpPr>
          <p:cNvPr id="30" name="Straight Arrow Connector 29"/>
          <p:cNvCxnSpPr>
            <a:stCxn id="29" idx="1"/>
          </p:cNvCxnSpPr>
          <p:nvPr/>
        </p:nvCxnSpPr>
        <p:spPr bwMode="auto">
          <a:xfrm rot="10800000">
            <a:off x="5715000" y="3225824"/>
            <a:ext cx="1524000" cy="292365"/>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37" name="Oval 36"/>
          <p:cNvSpPr/>
          <p:nvPr/>
        </p:nvSpPr>
        <p:spPr bwMode="auto">
          <a:xfrm rot="14700964">
            <a:off x="8240501" y="1812510"/>
            <a:ext cx="340646" cy="171679"/>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sp>
        <p:nvSpPr>
          <p:cNvPr id="38" name="Oval 37"/>
          <p:cNvSpPr/>
          <p:nvPr/>
        </p:nvSpPr>
        <p:spPr bwMode="auto">
          <a:xfrm rot="20207154">
            <a:off x="5511216" y="2423311"/>
            <a:ext cx="3124211" cy="381000"/>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sp>
        <p:nvSpPr>
          <p:cNvPr id="39" name="TextBox 38"/>
          <p:cNvSpPr txBox="1"/>
          <p:nvPr/>
        </p:nvSpPr>
        <p:spPr>
          <a:xfrm>
            <a:off x="7315200" y="2667000"/>
            <a:ext cx="1066800" cy="338554"/>
          </a:xfrm>
          <a:prstGeom prst="rect">
            <a:avLst/>
          </a:prstGeom>
          <a:noFill/>
        </p:spPr>
        <p:txBody>
          <a:bodyPr wrap="square" rtlCol="0">
            <a:spAutoFit/>
          </a:bodyPr>
          <a:lstStyle/>
          <a:p>
            <a:r>
              <a:rPr lang="en-GB" sz="1600" dirty="0" err="1" smtClean="0"/>
              <a:t>PTRAN</a:t>
            </a:r>
            <a:r>
              <a:rPr lang="en-GB" sz="1600" dirty="0" smtClean="0"/>
              <a:t> 2</a:t>
            </a:r>
            <a:endParaRPr lang="en-GB" sz="1600" dirty="0"/>
          </a:p>
        </p:txBody>
      </p:sp>
      <p:sp>
        <p:nvSpPr>
          <p:cNvPr id="40" name="TextBox 39"/>
          <p:cNvSpPr txBox="1"/>
          <p:nvPr/>
        </p:nvSpPr>
        <p:spPr>
          <a:xfrm>
            <a:off x="6019800" y="1981200"/>
            <a:ext cx="1066800" cy="584775"/>
          </a:xfrm>
          <a:prstGeom prst="rect">
            <a:avLst/>
          </a:prstGeom>
          <a:noFill/>
        </p:spPr>
        <p:txBody>
          <a:bodyPr wrap="square" rtlCol="0">
            <a:spAutoFit/>
          </a:bodyPr>
          <a:lstStyle/>
          <a:p>
            <a:r>
              <a:rPr lang="en-GB" sz="1600" dirty="0" err="1" smtClean="0"/>
              <a:t>PLTR</a:t>
            </a:r>
            <a:r>
              <a:rPr lang="en-GB" sz="1600" dirty="0" smtClean="0"/>
              <a:t> ‘smudge’</a:t>
            </a:r>
            <a:endParaRPr lang="en-GB" sz="1600" dirty="0"/>
          </a:p>
        </p:txBody>
      </p:sp>
      <p:sp>
        <p:nvSpPr>
          <p:cNvPr id="44" name="Oval 43"/>
          <p:cNvSpPr/>
          <p:nvPr/>
        </p:nvSpPr>
        <p:spPr bwMode="auto">
          <a:xfrm rot="20207154">
            <a:off x="8001532" y="1693700"/>
            <a:ext cx="761482" cy="159104"/>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cxnSp>
        <p:nvCxnSpPr>
          <p:cNvPr id="41" name="Straight Arrow Connector 40"/>
          <p:cNvCxnSpPr>
            <a:stCxn id="40" idx="3"/>
          </p:cNvCxnSpPr>
          <p:nvPr/>
        </p:nvCxnSpPr>
        <p:spPr bwMode="auto">
          <a:xfrm flipV="1">
            <a:off x="7086600" y="1905000"/>
            <a:ext cx="1295400" cy="368588"/>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48" name="TextBox 47"/>
          <p:cNvSpPr txBox="1"/>
          <p:nvPr/>
        </p:nvSpPr>
        <p:spPr>
          <a:xfrm>
            <a:off x="3962400" y="1600200"/>
            <a:ext cx="1676400" cy="584775"/>
          </a:xfrm>
          <a:prstGeom prst="rect">
            <a:avLst/>
          </a:prstGeom>
          <a:noFill/>
        </p:spPr>
        <p:txBody>
          <a:bodyPr wrap="square" rtlCol="0">
            <a:spAutoFit/>
          </a:bodyPr>
          <a:lstStyle/>
          <a:p>
            <a:r>
              <a:rPr lang="en-GB" sz="1600" dirty="0" smtClean="0"/>
              <a:t>Damping Ring extract ‘smudge’</a:t>
            </a:r>
            <a:endParaRPr lang="en-GB" sz="1600" dirty="0"/>
          </a:p>
        </p:txBody>
      </p:sp>
      <p:cxnSp>
        <p:nvCxnSpPr>
          <p:cNvPr id="49" name="Straight Arrow Connector 48"/>
          <p:cNvCxnSpPr>
            <a:stCxn id="48" idx="3"/>
            <a:endCxn id="44" idx="2"/>
          </p:cNvCxnSpPr>
          <p:nvPr/>
        </p:nvCxnSpPr>
        <p:spPr bwMode="auto">
          <a:xfrm>
            <a:off x="5638800" y="1892588"/>
            <a:ext cx="2393557" cy="3074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dirty="0" smtClean="0"/>
              <a:t>10/02/2011</a:t>
            </a:r>
            <a:endParaRPr lang="en-US" dirty="0"/>
          </a:p>
        </p:txBody>
      </p:sp>
      <p:sp>
        <p:nvSpPr>
          <p:cNvPr id="5" name="Footer Placeholder 4"/>
          <p:cNvSpPr>
            <a:spLocks noGrp="1"/>
          </p:cNvSpPr>
          <p:nvPr>
            <p:ph type="ftr" sz="quarter" idx="11"/>
          </p:nvPr>
        </p:nvSpPr>
        <p:spPr/>
        <p:txBody>
          <a:bodyPr/>
          <a:lstStyle/>
          <a:p>
            <a:r>
              <a:rPr lang="en-US"/>
              <a:t>Global Design Effort</a:t>
            </a:r>
          </a:p>
        </p:txBody>
      </p:sp>
      <p:sp>
        <p:nvSpPr>
          <p:cNvPr id="6" name="Slide Number Placeholder 5"/>
          <p:cNvSpPr>
            <a:spLocks noGrp="1"/>
          </p:cNvSpPr>
          <p:nvPr>
            <p:ph type="sldNum" sz="quarter" idx="12"/>
          </p:nvPr>
        </p:nvSpPr>
        <p:spPr/>
        <p:txBody>
          <a:bodyPr/>
          <a:lstStyle/>
          <a:p>
            <a:fld id="{4E4F0E9F-14C2-44D3-8493-A2972486CDDF}" type="slidenum">
              <a:rPr lang="en-US"/>
              <a:pPr/>
              <a:t>5</a:t>
            </a:fld>
            <a:endParaRPr lang="en-US"/>
          </a:p>
        </p:txBody>
      </p:sp>
      <p:sp>
        <p:nvSpPr>
          <p:cNvPr id="103426" name="Rectangle 2"/>
          <p:cNvSpPr>
            <a:spLocks noGrp="1" noChangeArrowheads="1"/>
          </p:cNvSpPr>
          <p:nvPr>
            <p:ph type="title"/>
          </p:nvPr>
        </p:nvSpPr>
        <p:spPr>
          <a:xfrm>
            <a:off x="1752600" y="0"/>
            <a:ext cx="6629400" cy="914400"/>
          </a:xfrm>
        </p:spPr>
        <p:txBody>
          <a:bodyPr/>
          <a:lstStyle/>
          <a:p>
            <a:r>
              <a:rPr lang="en-US" sz="2800" dirty="0" smtClean="0"/>
              <a:t>Positron Source – Undulator Protection</a:t>
            </a:r>
            <a:endParaRPr lang="en-US" sz="2800" dirty="0"/>
          </a:p>
        </p:txBody>
      </p:sp>
      <p:pic>
        <p:nvPicPr>
          <p:cNvPr id="1026" name="Picture 2"/>
          <p:cNvPicPr>
            <a:picLocks noChangeAspect="1" noChangeArrowheads="1"/>
          </p:cNvPicPr>
          <p:nvPr/>
        </p:nvPicPr>
        <p:blipFill>
          <a:blip r:embed="rId2"/>
          <a:srcRect/>
          <a:stretch>
            <a:fillRect/>
          </a:stretch>
        </p:blipFill>
        <p:spPr bwMode="auto">
          <a:xfrm>
            <a:off x="0" y="838200"/>
            <a:ext cx="9144000" cy="4247764"/>
          </a:xfrm>
          <a:prstGeom prst="rect">
            <a:avLst/>
          </a:prstGeom>
          <a:noFill/>
          <a:ln w="9525">
            <a:noFill/>
            <a:miter lim="800000"/>
            <a:headEnd/>
            <a:tailEnd/>
          </a:ln>
          <a:effectLst/>
        </p:spPr>
      </p:pic>
      <p:sp>
        <p:nvSpPr>
          <p:cNvPr id="7" name="TextBox 6"/>
          <p:cNvSpPr txBox="1"/>
          <p:nvPr/>
        </p:nvSpPr>
        <p:spPr>
          <a:xfrm>
            <a:off x="228600" y="914400"/>
            <a:ext cx="3352800" cy="830997"/>
          </a:xfrm>
          <a:prstGeom prst="rect">
            <a:avLst/>
          </a:prstGeom>
          <a:noFill/>
        </p:spPr>
        <p:txBody>
          <a:bodyPr wrap="square" rtlCol="0">
            <a:spAutoFit/>
          </a:bodyPr>
          <a:lstStyle/>
          <a:p>
            <a:r>
              <a:rPr lang="en-GB" sz="1600" dirty="0" smtClean="0"/>
              <a:t>Model created using the lattice design from 09/09/2009 (Positron Source – SB2009 </a:t>
            </a:r>
            <a:r>
              <a:rPr lang="en-GB" sz="1600" dirty="0" err="1" smtClean="0"/>
              <a:t>simplified.xlsx</a:t>
            </a:r>
            <a:r>
              <a:rPr lang="en-GB" sz="1600" dirty="0" smtClean="0"/>
              <a:t>)</a:t>
            </a:r>
            <a:endParaRPr lang="en-GB" sz="1600" dirty="0"/>
          </a:p>
        </p:txBody>
      </p:sp>
      <p:sp>
        <p:nvSpPr>
          <p:cNvPr id="8" name="TextBox 7"/>
          <p:cNvSpPr txBox="1"/>
          <p:nvPr/>
        </p:nvSpPr>
        <p:spPr>
          <a:xfrm>
            <a:off x="0" y="3429000"/>
            <a:ext cx="1371600" cy="584775"/>
          </a:xfrm>
          <a:prstGeom prst="rect">
            <a:avLst/>
          </a:prstGeom>
          <a:noFill/>
        </p:spPr>
        <p:txBody>
          <a:bodyPr wrap="square" rtlCol="0">
            <a:spAutoFit/>
          </a:bodyPr>
          <a:lstStyle/>
          <a:p>
            <a:r>
              <a:rPr lang="en-GB" sz="1600" dirty="0" smtClean="0"/>
              <a:t>End of Main </a:t>
            </a:r>
            <a:r>
              <a:rPr lang="en-GB" sz="1600" dirty="0" err="1" smtClean="0"/>
              <a:t>LINAC</a:t>
            </a:r>
            <a:endParaRPr lang="en-GB" sz="1600" dirty="0"/>
          </a:p>
        </p:txBody>
      </p:sp>
      <p:cxnSp>
        <p:nvCxnSpPr>
          <p:cNvPr id="10" name="Straight Arrow Connector 9"/>
          <p:cNvCxnSpPr>
            <a:stCxn id="8" idx="2"/>
          </p:cNvCxnSpPr>
          <p:nvPr/>
        </p:nvCxnSpPr>
        <p:spPr bwMode="auto">
          <a:xfrm rot="5400000">
            <a:off x="-50513" y="4140488"/>
            <a:ext cx="863027" cy="609600"/>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12" name="TextBox 11"/>
          <p:cNvSpPr txBox="1"/>
          <p:nvPr/>
        </p:nvSpPr>
        <p:spPr>
          <a:xfrm>
            <a:off x="5791200" y="2743200"/>
            <a:ext cx="3352800" cy="1815882"/>
          </a:xfrm>
          <a:prstGeom prst="rect">
            <a:avLst/>
          </a:prstGeom>
          <a:noFill/>
        </p:spPr>
        <p:txBody>
          <a:bodyPr wrap="square" rtlCol="0">
            <a:spAutoFit/>
          </a:bodyPr>
          <a:lstStyle/>
          <a:p>
            <a:r>
              <a:rPr lang="en-GB" sz="1600" dirty="0" smtClean="0"/>
              <a:t>Costing is based on specified magnets (SB2009 CostsV2a.xls) and </a:t>
            </a:r>
            <a:r>
              <a:rPr lang="en-GB" sz="1600" dirty="0" err="1" smtClean="0"/>
              <a:t>Magnets_uberSummary_allStyles</a:t>
            </a:r>
            <a:r>
              <a:rPr lang="en-GB" sz="1600" dirty="0" smtClean="0"/>
              <a:t> and vacuum_Positron_source_vacuum_cost_estimate_04_Nov_2009.xlsx</a:t>
            </a:r>
            <a:endParaRPr lang="en-GB" sz="1600" dirty="0"/>
          </a:p>
        </p:txBody>
      </p:sp>
      <p:sp>
        <p:nvSpPr>
          <p:cNvPr id="13" name="TextBox 12"/>
          <p:cNvSpPr txBox="1"/>
          <p:nvPr/>
        </p:nvSpPr>
        <p:spPr>
          <a:xfrm>
            <a:off x="2438400" y="3810000"/>
            <a:ext cx="3352800" cy="1323439"/>
          </a:xfrm>
          <a:prstGeom prst="rect">
            <a:avLst/>
          </a:prstGeom>
          <a:noFill/>
        </p:spPr>
        <p:txBody>
          <a:bodyPr wrap="square" rtlCol="0">
            <a:spAutoFit/>
          </a:bodyPr>
          <a:lstStyle/>
          <a:p>
            <a:r>
              <a:rPr lang="en-GB" sz="1600" dirty="0" smtClean="0"/>
              <a:t>Heat – Power load estimate (Positron Source Global Heat Load </a:t>
            </a:r>
            <a:r>
              <a:rPr lang="en-GB" sz="1600" dirty="0" err="1" smtClean="0"/>
              <a:t>Summary.xlsx</a:t>
            </a:r>
            <a:r>
              <a:rPr lang="en-GB" sz="1600" dirty="0" smtClean="0"/>
              <a:t>) based on 07-02-28 </a:t>
            </a:r>
            <a:r>
              <a:rPr lang="en-GB" sz="1600" dirty="0" err="1" smtClean="0"/>
              <a:t>ILC</a:t>
            </a:r>
            <a:r>
              <a:rPr lang="en-GB" sz="1600" dirty="0" smtClean="0"/>
              <a:t> Magnet Power Supply </a:t>
            </a:r>
            <a:r>
              <a:rPr lang="en-GB" sz="1600" dirty="0" err="1" smtClean="0"/>
              <a:t>List.xls</a:t>
            </a:r>
            <a:r>
              <a:rPr lang="en-GB" sz="1600" dirty="0" smtClean="0"/>
              <a:t> and other magnet data available</a:t>
            </a:r>
            <a:endParaRPr lang="en-GB" sz="1600" dirty="0"/>
          </a:p>
        </p:txBody>
      </p:sp>
      <p:sp>
        <p:nvSpPr>
          <p:cNvPr id="14" name="TextBox 13"/>
          <p:cNvSpPr txBox="1"/>
          <p:nvPr/>
        </p:nvSpPr>
        <p:spPr>
          <a:xfrm>
            <a:off x="0" y="5105400"/>
            <a:ext cx="9144000" cy="830997"/>
          </a:xfrm>
          <a:prstGeom prst="rect">
            <a:avLst/>
          </a:prstGeom>
          <a:noFill/>
        </p:spPr>
        <p:txBody>
          <a:bodyPr wrap="square" rtlCol="0">
            <a:spAutoFit/>
          </a:bodyPr>
          <a:lstStyle/>
          <a:p>
            <a:r>
              <a:rPr lang="en-GB" sz="1600" dirty="0" smtClean="0"/>
              <a:t>This area can be </a:t>
            </a:r>
            <a:r>
              <a:rPr lang="en-GB" sz="1600" dirty="0" smtClean="0"/>
              <a:t>optimised according to </a:t>
            </a:r>
            <a:r>
              <a:rPr lang="en-GB" sz="1600" dirty="0" smtClean="0">
                <a:hlinkClick r:id="rId3"/>
              </a:rPr>
              <a:t>http://projects.astec.ac.uk/ilcdecks</a:t>
            </a:r>
            <a:r>
              <a:rPr lang="en-GB" sz="1600" dirty="0" smtClean="0">
                <a:hlinkClick r:id="rId3"/>
              </a:rPr>
              <a:t>/</a:t>
            </a:r>
            <a:r>
              <a:rPr lang="en-GB" sz="1600" dirty="0" smtClean="0"/>
              <a:t> in conjunction with the Fast Abort Dump. These sections have been ‘copied’ from the </a:t>
            </a:r>
            <a:r>
              <a:rPr lang="en-GB" sz="1600" dirty="0" err="1" smtClean="0"/>
              <a:t>RDR</a:t>
            </a:r>
            <a:r>
              <a:rPr lang="en-GB" sz="1600" dirty="0" smtClean="0"/>
              <a:t> Tune-Up line and undergone an initial optimisation process.</a:t>
            </a:r>
            <a:endParaRPr lang="en-GB" sz="1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0" y="914400"/>
            <a:ext cx="9078331" cy="4191000"/>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r>
              <a:rPr lang="en-US" dirty="0" smtClean="0"/>
              <a:t>10/02/2011</a:t>
            </a:r>
            <a:endParaRPr lang="en-US" dirty="0"/>
          </a:p>
        </p:txBody>
      </p:sp>
      <p:sp>
        <p:nvSpPr>
          <p:cNvPr id="5" name="Footer Placeholder 4"/>
          <p:cNvSpPr>
            <a:spLocks noGrp="1"/>
          </p:cNvSpPr>
          <p:nvPr>
            <p:ph type="ftr" sz="quarter" idx="11"/>
          </p:nvPr>
        </p:nvSpPr>
        <p:spPr/>
        <p:txBody>
          <a:bodyPr/>
          <a:lstStyle/>
          <a:p>
            <a:r>
              <a:rPr lang="en-US"/>
              <a:t>Global Design Effort</a:t>
            </a:r>
          </a:p>
        </p:txBody>
      </p:sp>
      <p:sp>
        <p:nvSpPr>
          <p:cNvPr id="6" name="Slide Number Placeholder 5"/>
          <p:cNvSpPr>
            <a:spLocks noGrp="1"/>
          </p:cNvSpPr>
          <p:nvPr>
            <p:ph type="sldNum" sz="quarter" idx="12"/>
          </p:nvPr>
        </p:nvSpPr>
        <p:spPr/>
        <p:txBody>
          <a:bodyPr/>
          <a:lstStyle/>
          <a:p>
            <a:fld id="{4E4F0E9F-14C2-44D3-8493-A2972486CDDF}" type="slidenum">
              <a:rPr lang="en-US"/>
              <a:pPr/>
              <a:t>6</a:t>
            </a:fld>
            <a:endParaRPr lang="en-US"/>
          </a:p>
        </p:txBody>
      </p:sp>
      <p:sp>
        <p:nvSpPr>
          <p:cNvPr id="103426" name="Rectangle 2"/>
          <p:cNvSpPr>
            <a:spLocks noGrp="1" noChangeArrowheads="1"/>
          </p:cNvSpPr>
          <p:nvPr>
            <p:ph type="title"/>
          </p:nvPr>
        </p:nvSpPr>
        <p:spPr>
          <a:xfrm>
            <a:off x="1752600" y="0"/>
            <a:ext cx="6629400" cy="914400"/>
          </a:xfrm>
        </p:spPr>
        <p:txBody>
          <a:bodyPr/>
          <a:lstStyle/>
          <a:p>
            <a:r>
              <a:rPr lang="en-US" sz="2800" dirty="0" smtClean="0"/>
              <a:t>Positron Source – Undulator </a:t>
            </a:r>
            <a:r>
              <a:rPr lang="en-US" sz="2800" dirty="0" smtClean="0"/>
              <a:t>Matching</a:t>
            </a:r>
            <a:endParaRPr lang="en-US" sz="2800" dirty="0"/>
          </a:p>
        </p:txBody>
      </p:sp>
      <p:sp>
        <p:nvSpPr>
          <p:cNvPr id="7" name="TextBox 6"/>
          <p:cNvSpPr txBox="1"/>
          <p:nvPr/>
        </p:nvSpPr>
        <p:spPr>
          <a:xfrm>
            <a:off x="228600" y="914400"/>
            <a:ext cx="3352800" cy="830997"/>
          </a:xfrm>
          <a:prstGeom prst="rect">
            <a:avLst/>
          </a:prstGeom>
          <a:noFill/>
        </p:spPr>
        <p:txBody>
          <a:bodyPr wrap="square" rtlCol="0">
            <a:spAutoFit/>
          </a:bodyPr>
          <a:lstStyle/>
          <a:p>
            <a:r>
              <a:rPr lang="en-GB" sz="1600" dirty="0" smtClean="0"/>
              <a:t>Model created using the lattice design from 09/09/2009 (Positron Source – SB2009 </a:t>
            </a:r>
            <a:r>
              <a:rPr lang="en-GB" sz="1600" dirty="0" err="1" smtClean="0"/>
              <a:t>simplified.xlsx</a:t>
            </a:r>
            <a:r>
              <a:rPr lang="en-GB" sz="1600" dirty="0" smtClean="0"/>
              <a:t>)</a:t>
            </a:r>
            <a:endParaRPr lang="en-GB" sz="1600" dirty="0"/>
          </a:p>
        </p:txBody>
      </p:sp>
      <p:sp>
        <p:nvSpPr>
          <p:cNvPr id="12" name="TextBox 11"/>
          <p:cNvSpPr txBox="1"/>
          <p:nvPr/>
        </p:nvSpPr>
        <p:spPr>
          <a:xfrm>
            <a:off x="5791200" y="2590800"/>
            <a:ext cx="3352800" cy="1815882"/>
          </a:xfrm>
          <a:prstGeom prst="rect">
            <a:avLst/>
          </a:prstGeom>
          <a:noFill/>
        </p:spPr>
        <p:txBody>
          <a:bodyPr wrap="square" rtlCol="0">
            <a:spAutoFit/>
          </a:bodyPr>
          <a:lstStyle/>
          <a:p>
            <a:r>
              <a:rPr lang="en-GB" sz="1600" dirty="0" smtClean="0"/>
              <a:t>Costing is based on specified magnets (SB2009 CostsV2a.xls) and </a:t>
            </a:r>
            <a:r>
              <a:rPr lang="en-GB" sz="1600" dirty="0" err="1" smtClean="0"/>
              <a:t>Magnets_uberSummary_allStyles</a:t>
            </a:r>
            <a:r>
              <a:rPr lang="en-GB" sz="1600" dirty="0" smtClean="0"/>
              <a:t> and vacuum_Positron_source_vacuum_cost_estimate_04_Nov_2009.xlsx</a:t>
            </a:r>
            <a:endParaRPr lang="en-GB" sz="1600" dirty="0"/>
          </a:p>
        </p:txBody>
      </p:sp>
      <p:sp>
        <p:nvSpPr>
          <p:cNvPr id="13" name="TextBox 12"/>
          <p:cNvSpPr txBox="1"/>
          <p:nvPr/>
        </p:nvSpPr>
        <p:spPr>
          <a:xfrm>
            <a:off x="0" y="2257961"/>
            <a:ext cx="3352800" cy="1323439"/>
          </a:xfrm>
          <a:prstGeom prst="rect">
            <a:avLst/>
          </a:prstGeom>
          <a:noFill/>
        </p:spPr>
        <p:txBody>
          <a:bodyPr wrap="square" rtlCol="0">
            <a:spAutoFit/>
          </a:bodyPr>
          <a:lstStyle/>
          <a:p>
            <a:r>
              <a:rPr lang="en-GB" sz="1600" dirty="0" smtClean="0"/>
              <a:t>Heat – Power load estimate (Positron Source Global Heat Load </a:t>
            </a:r>
            <a:r>
              <a:rPr lang="en-GB" sz="1600" dirty="0" err="1" smtClean="0"/>
              <a:t>Summary.xlsx</a:t>
            </a:r>
            <a:r>
              <a:rPr lang="en-GB" sz="1600" dirty="0" smtClean="0"/>
              <a:t>) based on 07-02-28 </a:t>
            </a:r>
            <a:r>
              <a:rPr lang="en-GB" sz="1600" dirty="0" err="1" smtClean="0"/>
              <a:t>ILC</a:t>
            </a:r>
            <a:r>
              <a:rPr lang="en-GB" sz="1600" dirty="0" smtClean="0"/>
              <a:t> Magnet Power Supply </a:t>
            </a:r>
            <a:r>
              <a:rPr lang="en-GB" sz="1600" dirty="0" err="1" smtClean="0"/>
              <a:t>List.xls</a:t>
            </a:r>
            <a:r>
              <a:rPr lang="en-GB" sz="1600" dirty="0" smtClean="0"/>
              <a:t> and other magnet data available</a:t>
            </a:r>
            <a:endParaRPr lang="en-GB" sz="1600" dirty="0"/>
          </a:p>
        </p:txBody>
      </p:sp>
      <p:sp>
        <p:nvSpPr>
          <p:cNvPr id="14" name="TextBox 13"/>
          <p:cNvSpPr txBox="1"/>
          <p:nvPr/>
        </p:nvSpPr>
        <p:spPr>
          <a:xfrm>
            <a:off x="0" y="5105400"/>
            <a:ext cx="9144000" cy="584775"/>
          </a:xfrm>
          <a:prstGeom prst="rect">
            <a:avLst/>
          </a:prstGeom>
          <a:noFill/>
        </p:spPr>
        <p:txBody>
          <a:bodyPr wrap="square" rtlCol="0">
            <a:spAutoFit/>
          </a:bodyPr>
          <a:lstStyle/>
          <a:p>
            <a:r>
              <a:rPr lang="en-GB" sz="1600" dirty="0" smtClean="0"/>
              <a:t>This area can be considered complete. There may be a change in position (relative to </a:t>
            </a:r>
            <a:r>
              <a:rPr lang="en-GB" sz="1600" dirty="0" err="1" smtClean="0"/>
              <a:t>I.P</a:t>
            </a:r>
            <a:r>
              <a:rPr lang="en-GB" sz="1600" dirty="0" smtClean="0"/>
              <a:t>.) due to </a:t>
            </a:r>
            <a:r>
              <a:rPr lang="en-GB" sz="1600" dirty="0" err="1" smtClean="0"/>
              <a:t>BDS</a:t>
            </a:r>
            <a:r>
              <a:rPr lang="en-GB" sz="1600" dirty="0" smtClean="0"/>
              <a:t> optimisation.</a:t>
            </a:r>
            <a:endParaRPr lang="en-GB"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0" y="829249"/>
            <a:ext cx="9144000" cy="4265039"/>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r>
              <a:rPr lang="en-US" dirty="0" smtClean="0"/>
              <a:t>10/02/2011</a:t>
            </a:r>
            <a:endParaRPr lang="en-US" dirty="0"/>
          </a:p>
        </p:txBody>
      </p:sp>
      <p:sp>
        <p:nvSpPr>
          <p:cNvPr id="5" name="Footer Placeholder 4"/>
          <p:cNvSpPr>
            <a:spLocks noGrp="1"/>
          </p:cNvSpPr>
          <p:nvPr>
            <p:ph type="ftr" sz="quarter" idx="11"/>
          </p:nvPr>
        </p:nvSpPr>
        <p:spPr/>
        <p:txBody>
          <a:bodyPr/>
          <a:lstStyle/>
          <a:p>
            <a:r>
              <a:rPr lang="en-US"/>
              <a:t>Global Design Effort</a:t>
            </a:r>
          </a:p>
        </p:txBody>
      </p:sp>
      <p:sp>
        <p:nvSpPr>
          <p:cNvPr id="6" name="Slide Number Placeholder 5"/>
          <p:cNvSpPr>
            <a:spLocks noGrp="1"/>
          </p:cNvSpPr>
          <p:nvPr>
            <p:ph type="sldNum" sz="quarter" idx="12"/>
          </p:nvPr>
        </p:nvSpPr>
        <p:spPr/>
        <p:txBody>
          <a:bodyPr/>
          <a:lstStyle/>
          <a:p>
            <a:fld id="{4E4F0E9F-14C2-44D3-8493-A2972486CDDF}" type="slidenum">
              <a:rPr lang="en-US"/>
              <a:pPr/>
              <a:t>7</a:t>
            </a:fld>
            <a:endParaRPr lang="en-US"/>
          </a:p>
        </p:txBody>
      </p:sp>
      <p:sp>
        <p:nvSpPr>
          <p:cNvPr id="103426" name="Rectangle 2"/>
          <p:cNvSpPr>
            <a:spLocks noGrp="1" noChangeArrowheads="1"/>
          </p:cNvSpPr>
          <p:nvPr>
            <p:ph type="title"/>
          </p:nvPr>
        </p:nvSpPr>
        <p:spPr>
          <a:xfrm>
            <a:off x="1752600" y="0"/>
            <a:ext cx="6629400" cy="914400"/>
          </a:xfrm>
        </p:spPr>
        <p:txBody>
          <a:bodyPr/>
          <a:lstStyle/>
          <a:p>
            <a:r>
              <a:rPr lang="en-US" sz="2800" dirty="0" smtClean="0"/>
              <a:t>Positron Source – </a:t>
            </a:r>
            <a:r>
              <a:rPr lang="en-US" sz="2800" dirty="0" smtClean="0"/>
              <a:t>Fast Abort</a:t>
            </a:r>
            <a:endParaRPr lang="en-US" sz="2800" dirty="0"/>
          </a:p>
        </p:txBody>
      </p:sp>
      <p:sp>
        <p:nvSpPr>
          <p:cNvPr id="7" name="TextBox 6"/>
          <p:cNvSpPr txBox="1"/>
          <p:nvPr/>
        </p:nvSpPr>
        <p:spPr>
          <a:xfrm>
            <a:off x="228600" y="914400"/>
            <a:ext cx="3352800" cy="830997"/>
          </a:xfrm>
          <a:prstGeom prst="rect">
            <a:avLst/>
          </a:prstGeom>
          <a:noFill/>
        </p:spPr>
        <p:txBody>
          <a:bodyPr wrap="square" rtlCol="0">
            <a:spAutoFit/>
          </a:bodyPr>
          <a:lstStyle/>
          <a:p>
            <a:r>
              <a:rPr lang="en-GB" sz="1600" dirty="0" smtClean="0"/>
              <a:t>Model created using the lattice design from 09/09/2009 (Positron Source – SB2009 </a:t>
            </a:r>
            <a:r>
              <a:rPr lang="en-GB" sz="1600" dirty="0" err="1" smtClean="0"/>
              <a:t>simplified.xlsx</a:t>
            </a:r>
            <a:r>
              <a:rPr lang="en-GB" sz="1600" dirty="0" smtClean="0"/>
              <a:t>)</a:t>
            </a:r>
            <a:endParaRPr lang="en-GB" sz="1600" dirty="0"/>
          </a:p>
        </p:txBody>
      </p:sp>
      <p:sp>
        <p:nvSpPr>
          <p:cNvPr id="12" name="TextBox 11"/>
          <p:cNvSpPr txBox="1"/>
          <p:nvPr/>
        </p:nvSpPr>
        <p:spPr>
          <a:xfrm>
            <a:off x="5791200" y="2590800"/>
            <a:ext cx="3352800" cy="1815882"/>
          </a:xfrm>
          <a:prstGeom prst="rect">
            <a:avLst/>
          </a:prstGeom>
          <a:noFill/>
        </p:spPr>
        <p:txBody>
          <a:bodyPr wrap="square" rtlCol="0">
            <a:spAutoFit/>
          </a:bodyPr>
          <a:lstStyle/>
          <a:p>
            <a:r>
              <a:rPr lang="en-GB" sz="1600" dirty="0" smtClean="0"/>
              <a:t>Costing is based on specified magnets (SB2009 CostsV2a.xls) and </a:t>
            </a:r>
            <a:r>
              <a:rPr lang="en-GB" sz="1600" dirty="0" err="1" smtClean="0"/>
              <a:t>Magnets_uberSummary_allStyles</a:t>
            </a:r>
            <a:r>
              <a:rPr lang="en-GB" sz="1600" dirty="0" smtClean="0"/>
              <a:t> and vacuum_Positron_source_vacuum_cost_estimate_04_Nov_2009.xlsx</a:t>
            </a:r>
            <a:endParaRPr lang="en-GB" sz="1600" dirty="0"/>
          </a:p>
        </p:txBody>
      </p:sp>
      <p:sp>
        <p:nvSpPr>
          <p:cNvPr id="13" name="TextBox 12"/>
          <p:cNvSpPr txBox="1"/>
          <p:nvPr/>
        </p:nvSpPr>
        <p:spPr>
          <a:xfrm>
            <a:off x="0" y="2133600"/>
            <a:ext cx="3352800" cy="1323439"/>
          </a:xfrm>
          <a:prstGeom prst="rect">
            <a:avLst/>
          </a:prstGeom>
          <a:noFill/>
        </p:spPr>
        <p:txBody>
          <a:bodyPr wrap="square" rtlCol="0">
            <a:spAutoFit/>
          </a:bodyPr>
          <a:lstStyle/>
          <a:p>
            <a:r>
              <a:rPr lang="en-GB" sz="1600" dirty="0" smtClean="0"/>
              <a:t>Heat – Power load estimate (Positron Source Global Heat Load </a:t>
            </a:r>
            <a:r>
              <a:rPr lang="en-GB" sz="1600" dirty="0" err="1" smtClean="0"/>
              <a:t>Summary.xlsx</a:t>
            </a:r>
            <a:r>
              <a:rPr lang="en-GB" sz="1600" dirty="0" smtClean="0"/>
              <a:t>) based on 07-02-28 </a:t>
            </a:r>
            <a:r>
              <a:rPr lang="en-GB" sz="1600" dirty="0" err="1" smtClean="0"/>
              <a:t>ILC</a:t>
            </a:r>
            <a:r>
              <a:rPr lang="en-GB" sz="1600" dirty="0" smtClean="0"/>
              <a:t> Magnet Power Supply </a:t>
            </a:r>
            <a:r>
              <a:rPr lang="en-GB" sz="1600" dirty="0" err="1" smtClean="0"/>
              <a:t>List.xls</a:t>
            </a:r>
            <a:r>
              <a:rPr lang="en-GB" sz="1600" dirty="0" smtClean="0"/>
              <a:t> and other magnet data available</a:t>
            </a:r>
            <a:endParaRPr lang="en-GB" sz="1600" dirty="0"/>
          </a:p>
        </p:txBody>
      </p:sp>
      <p:sp>
        <p:nvSpPr>
          <p:cNvPr id="14" name="TextBox 13"/>
          <p:cNvSpPr txBox="1"/>
          <p:nvPr/>
        </p:nvSpPr>
        <p:spPr>
          <a:xfrm>
            <a:off x="0" y="5105400"/>
            <a:ext cx="9144000" cy="584775"/>
          </a:xfrm>
          <a:prstGeom prst="rect">
            <a:avLst/>
          </a:prstGeom>
          <a:noFill/>
        </p:spPr>
        <p:txBody>
          <a:bodyPr wrap="square" rtlCol="0">
            <a:spAutoFit/>
          </a:bodyPr>
          <a:lstStyle/>
          <a:p>
            <a:r>
              <a:rPr lang="en-GB" sz="1600" dirty="0" smtClean="0"/>
              <a:t>This area must be revised. Some criteria to bear in mind are the shielding requirement and separation from Undulator section.</a:t>
            </a:r>
            <a:endParaRPr lang="en-GB" sz="1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0" y="1148909"/>
            <a:ext cx="9144000" cy="4217456"/>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r>
              <a:rPr lang="en-US" dirty="0" smtClean="0"/>
              <a:t>10/02/2011</a:t>
            </a:r>
            <a:endParaRPr lang="en-US" dirty="0"/>
          </a:p>
        </p:txBody>
      </p:sp>
      <p:sp>
        <p:nvSpPr>
          <p:cNvPr id="5" name="Footer Placeholder 4"/>
          <p:cNvSpPr>
            <a:spLocks noGrp="1"/>
          </p:cNvSpPr>
          <p:nvPr>
            <p:ph type="ftr" sz="quarter" idx="11"/>
          </p:nvPr>
        </p:nvSpPr>
        <p:spPr/>
        <p:txBody>
          <a:bodyPr/>
          <a:lstStyle/>
          <a:p>
            <a:r>
              <a:rPr lang="en-US"/>
              <a:t>Global Design Effort</a:t>
            </a:r>
          </a:p>
        </p:txBody>
      </p:sp>
      <p:sp>
        <p:nvSpPr>
          <p:cNvPr id="6" name="Slide Number Placeholder 5"/>
          <p:cNvSpPr>
            <a:spLocks noGrp="1"/>
          </p:cNvSpPr>
          <p:nvPr>
            <p:ph type="sldNum" sz="quarter" idx="12"/>
          </p:nvPr>
        </p:nvSpPr>
        <p:spPr/>
        <p:txBody>
          <a:bodyPr/>
          <a:lstStyle/>
          <a:p>
            <a:fld id="{4E4F0E9F-14C2-44D3-8493-A2972486CDDF}" type="slidenum">
              <a:rPr lang="en-US"/>
              <a:pPr/>
              <a:t>8</a:t>
            </a:fld>
            <a:endParaRPr lang="en-US"/>
          </a:p>
        </p:txBody>
      </p:sp>
      <p:sp>
        <p:nvSpPr>
          <p:cNvPr id="103426" name="Rectangle 2"/>
          <p:cNvSpPr>
            <a:spLocks noGrp="1" noChangeArrowheads="1"/>
          </p:cNvSpPr>
          <p:nvPr>
            <p:ph type="title"/>
          </p:nvPr>
        </p:nvSpPr>
        <p:spPr>
          <a:xfrm>
            <a:off x="1752600" y="0"/>
            <a:ext cx="6629400" cy="914400"/>
          </a:xfrm>
        </p:spPr>
        <p:txBody>
          <a:bodyPr/>
          <a:lstStyle/>
          <a:p>
            <a:r>
              <a:rPr lang="en-US" sz="2800" dirty="0" smtClean="0"/>
              <a:t>Positron Source – </a:t>
            </a:r>
            <a:r>
              <a:rPr lang="en-US" sz="2800" dirty="0" smtClean="0"/>
              <a:t>Undulator</a:t>
            </a:r>
            <a:endParaRPr lang="en-US" sz="2800" dirty="0"/>
          </a:p>
        </p:txBody>
      </p:sp>
      <p:sp>
        <p:nvSpPr>
          <p:cNvPr id="7" name="TextBox 6"/>
          <p:cNvSpPr txBox="1"/>
          <p:nvPr/>
        </p:nvSpPr>
        <p:spPr>
          <a:xfrm>
            <a:off x="228600" y="914400"/>
            <a:ext cx="3352800" cy="830997"/>
          </a:xfrm>
          <a:prstGeom prst="rect">
            <a:avLst/>
          </a:prstGeom>
          <a:noFill/>
        </p:spPr>
        <p:txBody>
          <a:bodyPr wrap="square" rtlCol="0">
            <a:spAutoFit/>
          </a:bodyPr>
          <a:lstStyle/>
          <a:p>
            <a:r>
              <a:rPr lang="en-GB" sz="1600" dirty="0" smtClean="0"/>
              <a:t>Model created using the lattice design from 09/09/2009 (Positron Source – SB2009 </a:t>
            </a:r>
            <a:r>
              <a:rPr lang="en-GB" sz="1600" dirty="0" err="1" smtClean="0"/>
              <a:t>simplified.xlsx</a:t>
            </a:r>
            <a:r>
              <a:rPr lang="en-GB" sz="1600" dirty="0" smtClean="0"/>
              <a:t>)</a:t>
            </a:r>
            <a:endParaRPr lang="en-GB" sz="1600" dirty="0"/>
          </a:p>
        </p:txBody>
      </p:sp>
      <p:sp>
        <p:nvSpPr>
          <p:cNvPr id="12" name="TextBox 11"/>
          <p:cNvSpPr txBox="1"/>
          <p:nvPr/>
        </p:nvSpPr>
        <p:spPr>
          <a:xfrm>
            <a:off x="5791200" y="2895600"/>
            <a:ext cx="3352800" cy="830997"/>
          </a:xfrm>
          <a:prstGeom prst="rect">
            <a:avLst/>
          </a:prstGeom>
          <a:noFill/>
        </p:spPr>
        <p:txBody>
          <a:bodyPr wrap="square" rtlCol="0">
            <a:spAutoFit/>
          </a:bodyPr>
          <a:lstStyle/>
          <a:p>
            <a:r>
              <a:rPr lang="en-GB" sz="1600" dirty="0" smtClean="0"/>
              <a:t>Costing is based on information supplied by </a:t>
            </a:r>
            <a:r>
              <a:rPr lang="en-GB" sz="1600" dirty="0" err="1" smtClean="0"/>
              <a:t>RAL</a:t>
            </a:r>
            <a:r>
              <a:rPr lang="en-GB" sz="1600" dirty="0" smtClean="0"/>
              <a:t> colleague and includes </a:t>
            </a:r>
            <a:r>
              <a:rPr lang="en-GB" sz="1600" dirty="0" err="1" smtClean="0"/>
              <a:t>Cryo</a:t>
            </a:r>
            <a:r>
              <a:rPr lang="en-GB" sz="1600" dirty="0" smtClean="0"/>
              <a:t> and Power supply</a:t>
            </a:r>
            <a:endParaRPr lang="en-GB" sz="1600" dirty="0"/>
          </a:p>
        </p:txBody>
      </p:sp>
      <p:sp>
        <p:nvSpPr>
          <p:cNvPr id="13" name="TextBox 12"/>
          <p:cNvSpPr txBox="1"/>
          <p:nvPr/>
        </p:nvSpPr>
        <p:spPr>
          <a:xfrm>
            <a:off x="0" y="2133600"/>
            <a:ext cx="3352800" cy="1323439"/>
          </a:xfrm>
          <a:prstGeom prst="rect">
            <a:avLst/>
          </a:prstGeom>
          <a:noFill/>
        </p:spPr>
        <p:txBody>
          <a:bodyPr wrap="square" rtlCol="0">
            <a:spAutoFit/>
          </a:bodyPr>
          <a:lstStyle/>
          <a:p>
            <a:r>
              <a:rPr lang="en-GB" sz="1600" dirty="0" smtClean="0"/>
              <a:t>Heat – Power load estimate (Positron Source Global Heat Load </a:t>
            </a:r>
            <a:r>
              <a:rPr lang="en-GB" sz="1600" dirty="0" err="1" smtClean="0"/>
              <a:t>Summary.xlsx</a:t>
            </a:r>
            <a:r>
              <a:rPr lang="en-GB" sz="1600" dirty="0" smtClean="0"/>
              <a:t>) established from information supplied by </a:t>
            </a:r>
            <a:r>
              <a:rPr lang="en-GB" sz="1600" dirty="0" err="1" smtClean="0"/>
              <a:t>RAL</a:t>
            </a:r>
            <a:r>
              <a:rPr lang="en-GB" sz="1600" dirty="0" smtClean="0"/>
              <a:t> colleagues</a:t>
            </a:r>
            <a:endParaRPr lang="en-GB" sz="1600" dirty="0"/>
          </a:p>
        </p:txBody>
      </p:sp>
      <p:sp>
        <p:nvSpPr>
          <p:cNvPr id="14" name="TextBox 13"/>
          <p:cNvSpPr txBox="1"/>
          <p:nvPr/>
        </p:nvSpPr>
        <p:spPr>
          <a:xfrm>
            <a:off x="0" y="5410200"/>
            <a:ext cx="9144000" cy="830997"/>
          </a:xfrm>
          <a:prstGeom prst="rect">
            <a:avLst/>
          </a:prstGeom>
          <a:noFill/>
        </p:spPr>
        <p:txBody>
          <a:bodyPr wrap="square" rtlCol="0">
            <a:spAutoFit/>
          </a:bodyPr>
          <a:lstStyle/>
          <a:p>
            <a:r>
              <a:rPr lang="en-GB" sz="1600" dirty="0" smtClean="0"/>
              <a:t>The Undulator area has been extended to an effective 235m (306m physical) and the magnet length (at end of 3 Undulator string) increased. The Undulator prototype is now not far </a:t>
            </a:r>
            <a:r>
              <a:rPr lang="en-GB" sz="1600" dirty="0" smtClean="0"/>
              <a:t>of completion). </a:t>
            </a:r>
            <a:r>
              <a:rPr lang="en-GB" sz="1600" dirty="0" smtClean="0"/>
              <a:t>See: </a:t>
            </a:r>
            <a:r>
              <a:rPr lang="en-GB" sz="800" dirty="0" smtClean="0"/>
              <a:t>2010.07.15</a:t>
            </a:r>
            <a:r>
              <a:rPr lang="en-GB" sz="800" dirty="0" smtClean="0"/>
              <a:t>_-_7th_Positron_Source_Meeting_-_DESY_-_4m_module_-_Owen_Taylor.ppt</a:t>
            </a:r>
            <a:endParaRPr lang="en-GB" sz="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0" y="1066800"/>
            <a:ext cx="9152164" cy="4114800"/>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r>
              <a:rPr lang="en-US" dirty="0" smtClean="0"/>
              <a:t>10/02/2011</a:t>
            </a:r>
            <a:endParaRPr lang="en-US" dirty="0"/>
          </a:p>
        </p:txBody>
      </p:sp>
      <p:sp>
        <p:nvSpPr>
          <p:cNvPr id="5" name="Footer Placeholder 4"/>
          <p:cNvSpPr>
            <a:spLocks noGrp="1"/>
          </p:cNvSpPr>
          <p:nvPr>
            <p:ph type="ftr" sz="quarter" idx="11"/>
          </p:nvPr>
        </p:nvSpPr>
        <p:spPr/>
        <p:txBody>
          <a:bodyPr/>
          <a:lstStyle/>
          <a:p>
            <a:r>
              <a:rPr lang="en-US"/>
              <a:t>Global Design Effort</a:t>
            </a:r>
          </a:p>
        </p:txBody>
      </p:sp>
      <p:sp>
        <p:nvSpPr>
          <p:cNvPr id="6" name="Slide Number Placeholder 5"/>
          <p:cNvSpPr>
            <a:spLocks noGrp="1"/>
          </p:cNvSpPr>
          <p:nvPr>
            <p:ph type="sldNum" sz="quarter" idx="12"/>
          </p:nvPr>
        </p:nvSpPr>
        <p:spPr/>
        <p:txBody>
          <a:bodyPr/>
          <a:lstStyle/>
          <a:p>
            <a:fld id="{4E4F0E9F-14C2-44D3-8493-A2972486CDDF}" type="slidenum">
              <a:rPr lang="en-US"/>
              <a:pPr/>
              <a:t>9</a:t>
            </a:fld>
            <a:endParaRPr lang="en-US"/>
          </a:p>
        </p:txBody>
      </p:sp>
      <p:sp>
        <p:nvSpPr>
          <p:cNvPr id="103426" name="Rectangle 2"/>
          <p:cNvSpPr>
            <a:spLocks noGrp="1" noChangeArrowheads="1"/>
          </p:cNvSpPr>
          <p:nvPr>
            <p:ph type="title"/>
          </p:nvPr>
        </p:nvSpPr>
        <p:spPr>
          <a:xfrm>
            <a:off x="1752600" y="0"/>
            <a:ext cx="6629400" cy="914400"/>
          </a:xfrm>
        </p:spPr>
        <p:txBody>
          <a:bodyPr/>
          <a:lstStyle/>
          <a:p>
            <a:r>
              <a:rPr lang="en-US" sz="2800" dirty="0" smtClean="0"/>
              <a:t>Positron Source – </a:t>
            </a:r>
            <a:r>
              <a:rPr lang="en-US" sz="2800" dirty="0" smtClean="0"/>
              <a:t>Dogleg</a:t>
            </a:r>
            <a:endParaRPr lang="en-US" sz="2800" dirty="0"/>
          </a:p>
        </p:txBody>
      </p:sp>
      <p:sp>
        <p:nvSpPr>
          <p:cNvPr id="7" name="TextBox 6"/>
          <p:cNvSpPr txBox="1"/>
          <p:nvPr/>
        </p:nvSpPr>
        <p:spPr>
          <a:xfrm>
            <a:off x="228600" y="914400"/>
            <a:ext cx="3352800" cy="830997"/>
          </a:xfrm>
          <a:prstGeom prst="rect">
            <a:avLst/>
          </a:prstGeom>
          <a:noFill/>
        </p:spPr>
        <p:txBody>
          <a:bodyPr wrap="square" rtlCol="0">
            <a:spAutoFit/>
          </a:bodyPr>
          <a:lstStyle/>
          <a:p>
            <a:r>
              <a:rPr lang="en-GB" sz="1600" dirty="0" smtClean="0"/>
              <a:t>Model created using the lattice design from 09/09/2009 (Positron Source – SB2009 </a:t>
            </a:r>
            <a:r>
              <a:rPr lang="en-GB" sz="1600" dirty="0" err="1" smtClean="0"/>
              <a:t>simplified.xlsx</a:t>
            </a:r>
            <a:r>
              <a:rPr lang="en-GB" sz="1600" dirty="0" smtClean="0"/>
              <a:t>)</a:t>
            </a:r>
            <a:endParaRPr lang="en-GB" sz="1600" dirty="0"/>
          </a:p>
        </p:txBody>
      </p:sp>
      <p:sp>
        <p:nvSpPr>
          <p:cNvPr id="12" name="TextBox 11"/>
          <p:cNvSpPr txBox="1"/>
          <p:nvPr/>
        </p:nvSpPr>
        <p:spPr>
          <a:xfrm>
            <a:off x="5791200" y="3060918"/>
            <a:ext cx="3352800" cy="1815882"/>
          </a:xfrm>
          <a:prstGeom prst="rect">
            <a:avLst/>
          </a:prstGeom>
          <a:noFill/>
        </p:spPr>
        <p:txBody>
          <a:bodyPr wrap="square" rtlCol="0">
            <a:spAutoFit/>
          </a:bodyPr>
          <a:lstStyle/>
          <a:p>
            <a:r>
              <a:rPr lang="en-GB" sz="1600" dirty="0" smtClean="0"/>
              <a:t>Costing is based on specified magnets (SB2009 CostsV2a.xls) and </a:t>
            </a:r>
            <a:r>
              <a:rPr lang="en-GB" sz="1600" dirty="0" err="1" smtClean="0"/>
              <a:t>Magnets_uberSummary_allStyles</a:t>
            </a:r>
            <a:r>
              <a:rPr lang="en-GB" sz="1600" dirty="0" smtClean="0"/>
              <a:t> and vacuum_Positron_source_vacuum_cost_estimate_04_Nov_2009.xlsx</a:t>
            </a:r>
            <a:endParaRPr lang="en-GB" sz="1600" dirty="0"/>
          </a:p>
        </p:txBody>
      </p:sp>
      <p:sp>
        <p:nvSpPr>
          <p:cNvPr id="13" name="TextBox 12"/>
          <p:cNvSpPr txBox="1"/>
          <p:nvPr/>
        </p:nvSpPr>
        <p:spPr>
          <a:xfrm>
            <a:off x="0" y="2133600"/>
            <a:ext cx="3352800" cy="1323439"/>
          </a:xfrm>
          <a:prstGeom prst="rect">
            <a:avLst/>
          </a:prstGeom>
          <a:noFill/>
        </p:spPr>
        <p:txBody>
          <a:bodyPr wrap="square" rtlCol="0">
            <a:spAutoFit/>
          </a:bodyPr>
          <a:lstStyle/>
          <a:p>
            <a:r>
              <a:rPr lang="en-GB" sz="1600" dirty="0" smtClean="0"/>
              <a:t>Heat – Power load estimate (Positron Source Global Heat Load </a:t>
            </a:r>
            <a:r>
              <a:rPr lang="en-GB" sz="1600" dirty="0" err="1" smtClean="0"/>
              <a:t>Summary.xlsx</a:t>
            </a:r>
            <a:r>
              <a:rPr lang="en-GB" sz="1600" dirty="0" smtClean="0"/>
              <a:t>) based on 07-02-28 </a:t>
            </a:r>
            <a:r>
              <a:rPr lang="en-GB" sz="1600" dirty="0" err="1" smtClean="0"/>
              <a:t>ILC</a:t>
            </a:r>
            <a:r>
              <a:rPr lang="en-GB" sz="1600" dirty="0" smtClean="0"/>
              <a:t> Magnet Power Supply </a:t>
            </a:r>
            <a:r>
              <a:rPr lang="en-GB" sz="1600" dirty="0" err="1" smtClean="0"/>
              <a:t>List.xls</a:t>
            </a:r>
            <a:r>
              <a:rPr lang="en-GB" sz="1600" dirty="0" smtClean="0"/>
              <a:t> and other magnet data available</a:t>
            </a:r>
            <a:endParaRPr lang="en-GB" sz="1600" dirty="0"/>
          </a:p>
        </p:txBody>
      </p:sp>
      <p:sp>
        <p:nvSpPr>
          <p:cNvPr id="14" name="TextBox 13"/>
          <p:cNvSpPr txBox="1"/>
          <p:nvPr/>
        </p:nvSpPr>
        <p:spPr>
          <a:xfrm>
            <a:off x="0" y="5181600"/>
            <a:ext cx="9144000" cy="830997"/>
          </a:xfrm>
          <a:prstGeom prst="rect">
            <a:avLst/>
          </a:prstGeom>
          <a:noFill/>
        </p:spPr>
        <p:txBody>
          <a:bodyPr wrap="square" rtlCol="0">
            <a:spAutoFit/>
          </a:bodyPr>
          <a:lstStyle/>
          <a:p>
            <a:r>
              <a:rPr lang="en-GB" sz="1600" dirty="0" smtClean="0"/>
              <a:t>The dogleg provides a 1.5m beam offset. For the 10Hz low energy operation this must be revised. An Additional beam line is required and a 5Hz switching magnet. See 10HZ Low Energy </a:t>
            </a:r>
            <a:r>
              <a:rPr lang="en-GB" sz="1600" dirty="0" err="1" smtClean="0"/>
              <a:t>Operation.pptx</a:t>
            </a:r>
            <a:endParaRPr lang="en-GB" sz="1600" dirty="0" smtClean="0"/>
          </a:p>
        </p:txBody>
      </p:sp>
      <p:sp>
        <p:nvSpPr>
          <p:cNvPr id="15" name="TextBox 14"/>
          <p:cNvSpPr txBox="1"/>
          <p:nvPr/>
        </p:nvSpPr>
        <p:spPr>
          <a:xfrm>
            <a:off x="4191000" y="1091625"/>
            <a:ext cx="838200" cy="830997"/>
          </a:xfrm>
          <a:prstGeom prst="rect">
            <a:avLst/>
          </a:prstGeom>
          <a:noFill/>
        </p:spPr>
        <p:txBody>
          <a:bodyPr wrap="square" rtlCol="0">
            <a:spAutoFit/>
          </a:bodyPr>
          <a:lstStyle/>
          <a:p>
            <a:r>
              <a:rPr lang="en-GB" sz="1600" dirty="0" smtClean="0"/>
              <a:t>Photon Beam pipe</a:t>
            </a:r>
            <a:endParaRPr lang="en-GB" sz="1600" dirty="0"/>
          </a:p>
        </p:txBody>
      </p:sp>
      <p:cxnSp>
        <p:nvCxnSpPr>
          <p:cNvPr id="16" name="Straight Arrow Connector 15"/>
          <p:cNvCxnSpPr>
            <a:stCxn id="15" idx="3"/>
          </p:cNvCxnSpPr>
          <p:nvPr/>
        </p:nvCxnSpPr>
        <p:spPr bwMode="auto">
          <a:xfrm>
            <a:off x="5029200" y="1507124"/>
            <a:ext cx="2362201" cy="321674"/>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
        <p:nvSpPr>
          <p:cNvPr id="25" name="TextBox 24"/>
          <p:cNvSpPr txBox="1"/>
          <p:nvPr/>
        </p:nvSpPr>
        <p:spPr>
          <a:xfrm>
            <a:off x="8001002" y="1929825"/>
            <a:ext cx="1143000" cy="338554"/>
          </a:xfrm>
          <a:prstGeom prst="rect">
            <a:avLst/>
          </a:prstGeom>
          <a:noFill/>
        </p:spPr>
        <p:txBody>
          <a:bodyPr wrap="square" rtlCol="0">
            <a:spAutoFit/>
          </a:bodyPr>
          <a:lstStyle/>
          <a:p>
            <a:r>
              <a:rPr lang="en-GB" sz="1600" dirty="0" smtClean="0"/>
              <a:t>40m Drift</a:t>
            </a:r>
            <a:endParaRPr lang="en-GB" sz="1600" dirty="0"/>
          </a:p>
        </p:txBody>
      </p:sp>
      <p:cxnSp>
        <p:nvCxnSpPr>
          <p:cNvPr id="26" name="Straight Arrow Connector 25"/>
          <p:cNvCxnSpPr>
            <a:stCxn id="25" idx="0"/>
          </p:cNvCxnSpPr>
          <p:nvPr/>
        </p:nvCxnSpPr>
        <p:spPr bwMode="auto">
          <a:xfrm rot="16200000" flipV="1">
            <a:off x="8160039" y="1517362"/>
            <a:ext cx="329624" cy="495302"/>
          </a:xfrm>
          <a:prstGeom prst="straightConnector1">
            <a:avLst/>
          </a:prstGeom>
          <a:solidFill>
            <a:schemeClr val="accent1"/>
          </a:solidFill>
          <a:ln w="9525" cap="flat" cmpd="sng" algn="ctr">
            <a:solidFill>
              <a:schemeClr val="tx1"/>
            </a:solidFill>
            <a:prstDash val="solid"/>
            <a:round/>
            <a:headEnd type="none" w="med" len="med"/>
            <a:tailEnd type="stealth" w="lg" len="lg"/>
          </a:ln>
          <a:effectLst/>
        </p:spPr>
      </p:cxn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1020</TotalTime>
  <Words>1379</Words>
  <Application>Microsoft PowerPoint</Application>
  <PresentationFormat>On-screen Show (4:3)</PresentationFormat>
  <Paragraphs>193</Paragraphs>
  <Slides>19</Slides>
  <Notes>2</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Blank Presentation</vt:lpstr>
      <vt:lpstr>Positron Source meeting</vt:lpstr>
      <vt:lpstr>Positron Source close out</vt:lpstr>
      <vt:lpstr>Positron Source close out</vt:lpstr>
      <vt:lpstr>Positron Source – General View</vt:lpstr>
      <vt:lpstr>Positron Source – Undulator Protection</vt:lpstr>
      <vt:lpstr>Positron Source – Undulator Matching</vt:lpstr>
      <vt:lpstr>Positron Source – Fast Abort</vt:lpstr>
      <vt:lpstr>Positron Source – Undulator</vt:lpstr>
      <vt:lpstr>Positron Source – Dogleg</vt:lpstr>
      <vt:lpstr>Switched Mode</vt:lpstr>
      <vt:lpstr>Positron Source – AUX Source</vt:lpstr>
      <vt:lpstr>Positron Source – Target Area</vt:lpstr>
      <vt:lpstr>Positron Source – Capture Area</vt:lpstr>
      <vt:lpstr>Positron Source – PTRAN 1</vt:lpstr>
      <vt:lpstr>Positron Source – End PTRAN1 – 5GeV Booster</vt:lpstr>
      <vt:lpstr>Positron Source – 5GeV Booster End</vt:lpstr>
      <vt:lpstr>Positron Source – End PTRAN2</vt:lpstr>
      <vt:lpstr>Positron Source – PLTR</vt:lpstr>
      <vt:lpstr>Positron Source notes</vt:lpstr>
    </vt:vector>
  </TitlesOfParts>
  <Company>Cornell LEPP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Gerald Dugan</dc:creator>
  <cp:lastModifiedBy>Norbert Collomb</cp:lastModifiedBy>
  <cp:revision>64</cp:revision>
  <dcterms:created xsi:type="dcterms:W3CDTF">2005-11-21T04:08:26Z</dcterms:created>
  <dcterms:modified xsi:type="dcterms:W3CDTF">2011-02-09T17:19:59Z</dcterms:modified>
</cp:coreProperties>
</file>