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7102475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C06A142-6DF7-5745-B49D-E040E5E324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76F210-C2DF-B64F-8B28-5DAC93724DC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725EE8-1E48-0341-B3F2-1160742366D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16109-CDFC-914A-8989-F1DE13FE790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90C17-617E-CC4C-90BC-F07E5679D7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5EE1C7-54C4-404D-93E8-C457A7A67E0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FFC058-A565-6C43-817A-15C1E821A6C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F6E662-10C0-8546-80F8-67558EE8B43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8498EF-DF26-BE4B-A80B-C1E4F25A25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FE9DC-2022-2841-BC75-C7D9D8126C4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47736C-F547-C44D-A2D1-696891A7286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20.04.2009</a:t>
            </a:r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1E99F49-A90B-6A44-9764-30EBDD53E25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ransition xmlns:p14="http://schemas.microsoft.com/office/powerpoint/2010/main">
    <p:fade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Accelerator Systems TAG Leaders’ Meeting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PM Report</a:t>
            </a:r>
          </a:p>
          <a:p>
            <a:pPr lvl="1"/>
            <a:r>
              <a:rPr lang="en-US" dirty="0" smtClean="0"/>
              <a:t>Planning for ALCPG</a:t>
            </a:r>
          </a:p>
          <a:p>
            <a:pPr lvl="1"/>
            <a:r>
              <a:rPr lang="en-US" dirty="0" smtClean="0"/>
              <a:t>TDR preparations: Area System Baseline Technical Reviews</a:t>
            </a:r>
          </a:p>
          <a:p>
            <a:pPr lvl="1"/>
            <a:r>
              <a:rPr lang="en-US" dirty="0" smtClean="0"/>
              <a:t>Recent e+ workshop experience</a:t>
            </a:r>
          </a:p>
          <a:p>
            <a:pPr lvl="1"/>
            <a:r>
              <a:rPr lang="en-US" dirty="0" smtClean="0"/>
              <a:t>ILC-EDMS</a:t>
            </a:r>
          </a:p>
          <a:p>
            <a:r>
              <a:rPr lang="en-US" dirty="0" smtClean="0"/>
              <a:t>TAG reports</a:t>
            </a:r>
          </a:p>
          <a:p>
            <a:pPr lvl="1"/>
            <a:r>
              <a:rPr lang="en-US" dirty="0" smtClean="0"/>
              <a:t>Electron Source 	– Axel</a:t>
            </a:r>
          </a:p>
          <a:p>
            <a:pPr lvl="1"/>
            <a:r>
              <a:rPr lang="en-US" dirty="0" smtClean="0"/>
              <a:t>Positron Source 	– Wei</a:t>
            </a:r>
          </a:p>
          <a:p>
            <a:pPr lvl="1"/>
            <a:r>
              <a:rPr lang="en-US" dirty="0" smtClean="0"/>
              <a:t>Damping Ring 		– Susanna</a:t>
            </a:r>
          </a:p>
          <a:p>
            <a:pPr lvl="1"/>
            <a:r>
              <a:rPr lang="en-US" dirty="0" smtClean="0"/>
              <a:t>RTML 			– </a:t>
            </a:r>
            <a:r>
              <a:rPr lang="en-US" dirty="0" err="1" smtClean="0"/>
              <a:t>Nikolay</a:t>
            </a:r>
            <a:endParaRPr lang="en-US" dirty="0" smtClean="0"/>
          </a:p>
          <a:p>
            <a:pPr lvl="1"/>
            <a:r>
              <a:rPr lang="en-US" dirty="0" smtClean="0"/>
              <a:t>Simulations 		– Kiyoshi</a:t>
            </a:r>
          </a:p>
          <a:p>
            <a:r>
              <a:rPr lang="en-US" dirty="0" smtClean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1952738760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ALCPG (18-23.03, Eugene)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89" y="1176200"/>
            <a:ext cx="4948172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AS working groups:</a:t>
            </a:r>
          </a:p>
          <a:p>
            <a:pPr lvl="1"/>
            <a:r>
              <a:rPr lang="en-US" dirty="0" smtClean="0"/>
              <a:t>Sources</a:t>
            </a:r>
          </a:p>
          <a:p>
            <a:pPr lvl="2"/>
            <a:r>
              <a:rPr lang="en-US" dirty="0" smtClean="0"/>
              <a:t>Axel ?</a:t>
            </a:r>
          </a:p>
          <a:p>
            <a:pPr lvl="2"/>
            <a:r>
              <a:rPr lang="en-US" dirty="0" smtClean="0"/>
              <a:t>Wei ✓</a:t>
            </a:r>
          </a:p>
          <a:p>
            <a:pPr lvl="2"/>
            <a:r>
              <a:rPr lang="en-US" dirty="0" err="1" smtClean="0"/>
              <a:t>Tsunehiko</a:t>
            </a:r>
            <a:r>
              <a:rPr lang="en-US" dirty="0" smtClean="0"/>
              <a:t> O.</a:t>
            </a:r>
            <a:r>
              <a:rPr lang="en-US" dirty="0"/>
              <a:t> ✓</a:t>
            </a:r>
            <a:endParaRPr lang="en-US" dirty="0" smtClean="0"/>
          </a:p>
          <a:p>
            <a:pPr lvl="1"/>
            <a:r>
              <a:rPr lang="en-US" dirty="0" smtClean="0"/>
              <a:t>Damping Rigs</a:t>
            </a:r>
          </a:p>
          <a:p>
            <a:pPr lvl="2"/>
            <a:r>
              <a:rPr lang="en-US" dirty="0" smtClean="0"/>
              <a:t>Susanna ✓</a:t>
            </a:r>
          </a:p>
          <a:p>
            <a:pPr lvl="2"/>
            <a:r>
              <a:rPr lang="en-US" dirty="0" smtClean="0"/>
              <a:t>Mark P. ✓</a:t>
            </a:r>
          </a:p>
          <a:p>
            <a:pPr lvl="2"/>
            <a:r>
              <a:rPr lang="en-US" dirty="0" err="1" smtClean="0"/>
              <a:t>Junji</a:t>
            </a:r>
            <a:r>
              <a:rPr lang="en-US" dirty="0" smtClean="0"/>
              <a:t> U. </a:t>
            </a:r>
            <a:r>
              <a:rPr lang="en-US" dirty="0"/>
              <a:t>✓</a:t>
            </a:r>
            <a:endParaRPr lang="en-US" dirty="0" smtClean="0"/>
          </a:p>
          <a:p>
            <a:pPr lvl="1"/>
            <a:r>
              <a:rPr lang="en-US" dirty="0" smtClean="0"/>
              <a:t>BDS/MDI</a:t>
            </a:r>
          </a:p>
          <a:p>
            <a:pPr lvl="2"/>
            <a:r>
              <a:rPr lang="en-US" dirty="0" smtClean="0"/>
              <a:t>Andrei ✓</a:t>
            </a:r>
          </a:p>
          <a:p>
            <a:pPr lvl="2"/>
            <a:r>
              <a:rPr lang="en-US" dirty="0" smtClean="0"/>
              <a:t>Hitoshi Y. ✓</a:t>
            </a:r>
          </a:p>
          <a:p>
            <a:pPr lvl="2"/>
            <a:r>
              <a:rPr lang="en-US" dirty="0" smtClean="0"/>
              <a:t>(Europe ??)</a:t>
            </a:r>
          </a:p>
          <a:p>
            <a:pPr lvl="1"/>
            <a:r>
              <a:rPr lang="en-US" dirty="0" smtClean="0"/>
              <a:t>Simulations / Beam Dynamics</a:t>
            </a:r>
          </a:p>
          <a:p>
            <a:pPr lvl="2"/>
            <a:r>
              <a:rPr lang="en-US" dirty="0" smtClean="0"/>
              <a:t>Kiyoshi ✓</a:t>
            </a:r>
          </a:p>
          <a:p>
            <a:pPr lvl="2"/>
            <a:r>
              <a:rPr lang="en-US" dirty="0" err="1" smtClean="0"/>
              <a:t>Nikolay</a:t>
            </a:r>
            <a:r>
              <a:rPr lang="en-US" dirty="0" smtClean="0"/>
              <a:t> ✓</a:t>
            </a:r>
          </a:p>
          <a:p>
            <a:pPr lvl="2"/>
            <a:r>
              <a:rPr lang="en-US" dirty="0" smtClean="0"/>
              <a:t>Daniel ✓</a:t>
            </a:r>
          </a:p>
          <a:p>
            <a:r>
              <a:rPr lang="en-US" dirty="0" smtClean="0"/>
              <a:t>Important Plenary</a:t>
            </a:r>
          </a:p>
          <a:p>
            <a:pPr lvl="1"/>
            <a:r>
              <a:rPr lang="en-US" dirty="0" smtClean="0"/>
              <a:t>GDE: TDR planning (Saturday 19</a:t>
            </a:r>
            <a:r>
              <a:rPr lang="en-US" baseline="30000" dirty="0" smtClean="0"/>
              <a:t>th</a:t>
            </a:r>
            <a:r>
              <a:rPr lang="en-US" dirty="0" smtClean="0"/>
              <a:t> 16:00)</a:t>
            </a:r>
          </a:p>
          <a:p>
            <a:pPr lvl="1"/>
            <a:r>
              <a:rPr lang="en-US" dirty="0" smtClean="0"/>
              <a:t>Joint: </a:t>
            </a:r>
            <a:r>
              <a:rPr lang="en-US" dirty="0" err="1" smtClean="0"/>
              <a:t>TeV</a:t>
            </a:r>
            <a:r>
              <a:rPr lang="en-US" dirty="0" smtClean="0"/>
              <a:t> upgrade (Monday 21</a:t>
            </a:r>
            <a:r>
              <a:rPr lang="en-US" baseline="30000" dirty="0" smtClean="0"/>
              <a:t>st</a:t>
            </a:r>
            <a:r>
              <a:rPr lang="en-US" dirty="0" smtClean="0"/>
              <a:t> 15:30)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20.04.2009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506282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ALCPG (18-23.03, Eugene)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89" y="1176200"/>
            <a:ext cx="4948172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AS working groups:</a:t>
            </a:r>
          </a:p>
          <a:p>
            <a:pPr lvl="1"/>
            <a:r>
              <a:rPr lang="en-US" dirty="0" smtClean="0"/>
              <a:t>Sources</a:t>
            </a:r>
          </a:p>
          <a:p>
            <a:pPr lvl="2"/>
            <a:r>
              <a:rPr lang="en-US" dirty="0" smtClean="0"/>
              <a:t>Axel ?</a:t>
            </a:r>
          </a:p>
          <a:p>
            <a:pPr lvl="2"/>
            <a:r>
              <a:rPr lang="en-US" dirty="0" smtClean="0"/>
              <a:t>Wei ✓</a:t>
            </a:r>
          </a:p>
          <a:p>
            <a:pPr lvl="2"/>
            <a:r>
              <a:rPr lang="en-US" dirty="0" err="1" smtClean="0"/>
              <a:t>Tsunehiko</a:t>
            </a:r>
            <a:r>
              <a:rPr lang="en-US" dirty="0" smtClean="0"/>
              <a:t> O.</a:t>
            </a:r>
            <a:r>
              <a:rPr lang="en-US" dirty="0"/>
              <a:t> ✓</a:t>
            </a:r>
            <a:endParaRPr lang="en-US" dirty="0" smtClean="0"/>
          </a:p>
          <a:p>
            <a:pPr lvl="1"/>
            <a:r>
              <a:rPr lang="en-US" dirty="0" smtClean="0"/>
              <a:t>Damping Rigs</a:t>
            </a:r>
          </a:p>
          <a:p>
            <a:pPr lvl="2"/>
            <a:r>
              <a:rPr lang="en-US" dirty="0" smtClean="0"/>
              <a:t>Susanna ✓</a:t>
            </a:r>
          </a:p>
          <a:p>
            <a:pPr lvl="2"/>
            <a:r>
              <a:rPr lang="en-US" dirty="0" smtClean="0"/>
              <a:t>Mark P. ✓</a:t>
            </a:r>
          </a:p>
          <a:p>
            <a:pPr lvl="2"/>
            <a:r>
              <a:rPr lang="en-US" dirty="0" err="1" smtClean="0"/>
              <a:t>Junji</a:t>
            </a:r>
            <a:r>
              <a:rPr lang="en-US" dirty="0" smtClean="0"/>
              <a:t> U. </a:t>
            </a:r>
            <a:r>
              <a:rPr lang="en-US" dirty="0"/>
              <a:t>✓</a:t>
            </a:r>
            <a:endParaRPr lang="en-US" dirty="0" smtClean="0"/>
          </a:p>
          <a:p>
            <a:pPr lvl="1"/>
            <a:r>
              <a:rPr lang="en-US" dirty="0" smtClean="0"/>
              <a:t>BDS/MDI</a:t>
            </a:r>
          </a:p>
          <a:p>
            <a:pPr lvl="2"/>
            <a:r>
              <a:rPr lang="en-US" dirty="0" smtClean="0"/>
              <a:t>Andrei ✓</a:t>
            </a:r>
          </a:p>
          <a:p>
            <a:pPr lvl="2"/>
            <a:r>
              <a:rPr lang="en-US" dirty="0" smtClean="0"/>
              <a:t>Hitoshi Y. ✓</a:t>
            </a:r>
          </a:p>
          <a:p>
            <a:pPr lvl="2"/>
            <a:r>
              <a:rPr lang="en-US" dirty="0" smtClean="0"/>
              <a:t>(Europe ??)</a:t>
            </a:r>
          </a:p>
          <a:p>
            <a:pPr lvl="1"/>
            <a:r>
              <a:rPr lang="en-US" dirty="0" smtClean="0"/>
              <a:t>Simulations / Beam Dynamics</a:t>
            </a:r>
          </a:p>
          <a:p>
            <a:pPr lvl="2"/>
            <a:r>
              <a:rPr lang="en-US" dirty="0" smtClean="0"/>
              <a:t>Kiyoshi ✓</a:t>
            </a:r>
          </a:p>
          <a:p>
            <a:pPr lvl="2"/>
            <a:r>
              <a:rPr lang="en-US" dirty="0" err="1" smtClean="0"/>
              <a:t>Nikolay</a:t>
            </a:r>
            <a:r>
              <a:rPr lang="en-US" dirty="0" smtClean="0"/>
              <a:t> ✓</a:t>
            </a:r>
          </a:p>
          <a:p>
            <a:pPr lvl="2"/>
            <a:r>
              <a:rPr lang="en-US" dirty="0" smtClean="0"/>
              <a:t>Daniel ✓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Important Plenary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GDE: TDR planning (Saturday 19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16:00)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Joint: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TeV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upgrade (Monday 21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</a:rPr>
              <a:t>st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15:30)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20.04.2009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54072" y="1154492"/>
            <a:ext cx="456020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General: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Review R&amp;D status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Consolidate R&amp;D plans for TDR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Action items (for LCWS in October)</a:t>
            </a:r>
          </a:p>
          <a:p>
            <a:endParaRPr lang="en-US" dirty="0"/>
          </a:p>
          <a:p>
            <a:r>
              <a:rPr lang="en-US" dirty="0" smtClean="0"/>
              <a:t>TDR Planning (</a:t>
            </a:r>
            <a:r>
              <a:rPr lang="en-US" u="sng" dirty="0" smtClean="0"/>
              <a:t>central theme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Identify scope of remaining design work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Preparation for baseline reviews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/>
              <a:t>Documentation</a:t>
            </a:r>
            <a:r>
              <a:rPr lang="en-US" dirty="0" smtClean="0"/>
              <a:t> (prep. for EDMS)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EDMS structure</a:t>
            </a:r>
          </a:p>
          <a:p>
            <a:endParaRPr lang="en-US" dirty="0"/>
          </a:p>
          <a:p>
            <a:r>
              <a:rPr lang="en-US" dirty="0" smtClean="0"/>
              <a:t>Other TDR issues (start to discuss)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TDR risk analysis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Scope of post-TDR 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838525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ALCPG (18-23.03, Eugene)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89" y="1176200"/>
            <a:ext cx="4948172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AS working groups:</a:t>
            </a:r>
          </a:p>
          <a:p>
            <a:pPr lvl="1"/>
            <a:r>
              <a:rPr lang="en-US" dirty="0" smtClean="0"/>
              <a:t>Sources</a:t>
            </a:r>
          </a:p>
          <a:p>
            <a:pPr lvl="2"/>
            <a:r>
              <a:rPr lang="en-US" dirty="0" smtClean="0"/>
              <a:t>Axel ?</a:t>
            </a:r>
          </a:p>
          <a:p>
            <a:pPr lvl="2"/>
            <a:r>
              <a:rPr lang="en-US" dirty="0" smtClean="0"/>
              <a:t>Wei ✓</a:t>
            </a:r>
          </a:p>
          <a:p>
            <a:pPr lvl="2"/>
            <a:r>
              <a:rPr lang="en-US" dirty="0" err="1" smtClean="0"/>
              <a:t>Tsunehiko</a:t>
            </a:r>
            <a:r>
              <a:rPr lang="en-US" dirty="0" smtClean="0"/>
              <a:t> O.</a:t>
            </a:r>
            <a:r>
              <a:rPr lang="en-US" dirty="0"/>
              <a:t> ✓</a:t>
            </a:r>
            <a:endParaRPr lang="en-US" dirty="0" smtClean="0"/>
          </a:p>
          <a:p>
            <a:pPr lvl="1"/>
            <a:r>
              <a:rPr lang="en-US" dirty="0" smtClean="0"/>
              <a:t>Damping Rigs</a:t>
            </a:r>
          </a:p>
          <a:p>
            <a:pPr lvl="2"/>
            <a:r>
              <a:rPr lang="en-US" dirty="0" smtClean="0"/>
              <a:t>Susanna ✓</a:t>
            </a:r>
          </a:p>
          <a:p>
            <a:pPr lvl="2"/>
            <a:r>
              <a:rPr lang="en-US" dirty="0" smtClean="0"/>
              <a:t>Mark P. ✓</a:t>
            </a:r>
          </a:p>
          <a:p>
            <a:pPr lvl="2"/>
            <a:r>
              <a:rPr lang="en-US" dirty="0" err="1" smtClean="0"/>
              <a:t>Junji</a:t>
            </a:r>
            <a:r>
              <a:rPr lang="en-US" dirty="0" smtClean="0"/>
              <a:t> U. </a:t>
            </a:r>
            <a:r>
              <a:rPr lang="en-US" dirty="0"/>
              <a:t>✓</a:t>
            </a:r>
            <a:endParaRPr lang="en-US" dirty="0" smtClean="0"/>
          </a:p>
          <a:p>
            <a:pPr lvl="1"/>
            <a:r>
              <a:rPr lang="en-US" dirty="0" smtClean="0"/>
              <a:t>BDS/MDI</a:t>
            </a:r>
          </a:p>
          <a:p>
            <a:pPr lvl="2"/>
            <a:r>
              <a:rPr lang="en-US" dirty="0" smtClean="0"/>
              <a:t>Andrei ✓</a:t>
            </a:r>
          </a:p>
          <a:p>
            <a:pPr lvl="2"/>
            <a:r>
              <a:rPr lang="en-US" dirty="0" smtClean="0"/>
              <a:t>Hitoshi Y. ✓</a:t>
            </a:r>
          </a:p>
          <a:p>
            <a:pPr lvl="2"/>
            <a:r>
              <a:rPr lang="en-US" dirty="0" smtClean="0"/>
              <a:t>(Europe ??)</a:t>
            </a:r>
          </a:p>
          <a:p>
            <a:pPr lvl="1"/>
            <a:r>
              <a:rPr lang="en-US" dirty="0" smtClean="0"/>
              <a:t>Simulations / Beam Dynamics</a:t>
            </a:r>
          </a:p>
          <a:p>
            <a:pPr lvl="2"/>
            <a:r>
              <a:rPr lang="en-US" dirty="0" smtClean="0"/>
              <a:t>Kiyoshi ✓</a:t>
            </a:r>
          </a:p>
          <a:p>
            <a:pPr lvl="2"/>
            <a:r>
              <a:rPr lang="en-US" dirty="0" err="1" smtClean="0"/>
              <a:t>Nikolay</a:t>
            </a:r>
            <a:r>
              <a:rPr lang="en-US" dirty="0" smtClean="0"/>
              <a:t> ✓</a:t>
            </a:r>
          </a:p>
          <a:p>
            <a:pPr lvl="2"/>
            <a:r>
              <a:rPr lang="en-US" dirty="0" smtClean="0"/>
              <a:t>Daniel ✓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Important Plenary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GDE: TDR planning (Saturday 19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16:00)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Joint: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TeV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upgrade (Monday 21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</a:rPr>
              <a:t>st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15:30)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20.04.2009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54072" y="1740692"/>
            <a:ext cx="4560207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Special sessions to consider: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Joint session for </a:t>
            </a:r>
            <a:r>
              <a:rPr lang="en-US" u="sng" dirty="0" smtClean="0"/>
              <a:t>Central Region Integration</a:t>
            </a:r>
            <a:r>
              <a:rPr lang="en-US" dirty="0" smtClean="0"/>
              <a:t> (Ewan) issues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Joint sessions with CFS (</a:t>
            </a:r>
            <a:r>
              <a:rPr lang="en-US" dirty="0" err="1" smtClean="0"/>
              <a:t>tbc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Session dedicated to EDMS planning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General AD&amp;I session (</a:t>
            </a:r>
            <a:r>
              <a:rPr lang="en-US" dirty="0" err="1" smtClean="0"/>
              <a:t>tbc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905202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ALCPG (18-23.03, Eugene)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89" y="1176200"/>
            <a:ext cx="4948172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A6A6A6"/>
                </a:solidFill>
              </a:rPr>
              <a:t>AS working groups: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Sources</a:t>
            </a:r>
          </a:p>
          <a:p>
            <a:pPr lvl="2"/>
            <a:r>
              <a:rPr lang="en-US" dirty="0" smtClean="0">
                <a:solidFill>
                  <a:srgbClr val="A6A6A6"/>
                </a:solidFill>
              </a:rPr>
              <a:t>Axel ?</a:t>
            </a:r>
          </a:p>
          <a:p>
            <a:pPr lvl="2"/>
            <a:r>
              <a:rPr lang="en-US" dirty="0" smtClean="0">
                <a:solidFill>
                  <a:srgbClr val="A6A6A6"/>
                </a:solidFill>
              </a:rPr>
              <a:t>Wei ✓</a:t>
            </a:r>
          </a:p>
          <a:p>
            <a:pPr lvl="2"/>
            <a:r>
              <a:rPr lang="en-US" dirty="0" err="1" smtClean="0">
                <a:solidFill>
                  <a:srgbClr val="A6A6A6"/>
                </a:solidFill>
              </a:rPr>
              <a:t>Tsunehiko</a:t>
            </a:r>
            <a:r>
              <a:rPr lang="en-US" dirty="0" smtClean="0">
                <a:solidFill>
                  <a:srgbClr val="A6A6A6"/>
                </a:solidFill>
              </a:rPr>
              <a:t> O.</a:t>
            </a:r>
            <a:r>
              <a:rPr lang="en-US" dirty="0">
                <a:solidFill>
                  <a:srgbClr val="A6A6A6"/>
                </a:solidFill>
              </a:rPr>
              <a:t> ✓</a:t>
            </a:r>
            <a:endParaRPr lang="en-US" dirty="0" smtClean="0">
              <a:solidFill>
                <a:srgbClr val="A6A6A6"/>
              </a:solidFill>
            </a:endParaRP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Damping Rigs</a:t>
            </a:r>
          </a:p>
          <a:p>
            <a:pPr lvl="2"/>
            <a:r>
              <a:rPr lang="en-US" dirty="0" smtClean="0">
                <a:solidFill>
                  <a:srgbClr val="A6A6A6"/>
                </a:solidFill>
              </a:rPr>
              <a:t>Susanna ✓</a:t>
            </a:r>
          </a:p>
          <a:p>
            <a:pPr lvl="2"/>
            <a:r>
              <a:rPr lang="en-US" dirty="0" smtClean="0">
                <a:solidFill>
                  <a:srgbClr val="A6A6A6"/>
                </a:solidFill>
              </a:rPr>
              <a:t>Mark P. ✓</a:t>
            </a:r>
          </a:p>
          <a:p>
            <a:pPr lvl="2"/>
            <a:r>
              <a:rPr lang="en-US" dirty="0" err="1" smtClean="0">
                <a:solidFill>
                  <a:srgbClr val="A6A6A6"/>
                </a:solidFill>
              </a:rPr>
              <a:t>Junji</a:t>
            </a:r>
            <a:r>
              <a:rPr lang="en-US" dirty="0" smtClean="0">
                <a:solidFill>
                  <a:srgbClr val="A6A6A6"/>
                </a:solidFill>
              </a:rPr>
              <a:t> U. </a:t>
            </a:r>
            <a:r>
              <a:rPr lang="en-US" dirty="0">
                <a:solidFill>
                  <a:srgbClr val="A6A6A6"/>
                </a:solidFill>
              </a:rPr>
              <a:t>✓</a:t>
            </a:r>
            <a:endParaRPr lang="en-US" dirty="0" smtClean="0">
              <a:solidFill>
                <a:srgbClr val="A6A6A6"/>
              </a:solidFill>
            </a:endParaRP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BDS/MDI</a:t>
            </a:r>
          </a:p>
          <a:p>
            <a:pPr lvl="2"/>
            <a:r>
              <a:rPr lang="en-US" dirty="0" smtClean="0">
                <a:solidFill>
                  <a:srgbClr val="A6A6A6"/>
                </a:solidFill>
              </a:rPr>
              <a:t>Andrei ✓</a:t>
            </a:r>
          </a:p>
          <a:p>
            <a:pPr lvl="2"/>
            <a:r>
              <a:rPr lang="en-US" dirty="0" smtClean="0">
                <a:solidFill>
                  <a:srgbClr val="A6A6A6"/>
                </a:solidFill>
              </a:rPr>
              <a:t>Hitoshi Y. ✓</a:t>
            </a:r>
          </a:p>
          <a:p>
            <a:pPr lvl="2"/>
            <a:r>
              <a:rPr lang="en-US" dirty="0" smtClean="0">
                <a:solidFill>
                  <a:srgbClr val="A6A6A6"/>
                </a:solidFill>
              </a:rPr>
              <a:t>(Europe ??)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Simulations / Beam Dynamics</a:t>
            </a:r>
          </a:p>
          <a:p>
            <a:pPr lvl="2"/>
            <a:r>
              <a:rPr lang="en-US" dirty="0" smtClean="0">
                <a:solidFill>
                  <a:srgbClr val="A6A6A6"/>
                </a:solidFill>
              </a:rPr>
              <a:t>Kiyoshi ✓</a:t>
            </a:r>
          </a:p>
          <a:p>
            <a:pPr lvl="2"/>
            <a:r>
              <a:rPr lang="en-US" dirty="0" err="1" smtClean="0">
                <a:solidFill>
                  <a:srgbClr val="A6A6A6"/>
                </a:solidFill>
              </a:rPr>
              <a:t>Nikolay</a:t>
            </a:r>
            <a:r>
              <a:rPr lang="en-US" dirty="0" smtClean="0">
                <a:solidFill>
                  <a:srgbClr val="A6A6A6"/>
                </a:solidFill>
              </a:rPr>
              <a:t> ✓</a:t>
            </a:r>
          </a:p>
          <a:p>
            <a:pPr lvl="2"/>
            <a:r>
              <a:rPr lang="en-US" dirty="0" smtClean="0">
                <a:solidFill>
                  <a:srgbClr val="A6A6A6"/>
                </a:solidFill>
              </a:rPr>
              <a:t>Daniel ✓</a:t>
            </a:r>
          </a:p>
          <a:p>
            <a:r>
              <a:rPr lang="en-US" dirty="0" smtClean="0"/>
              <a:t>Important Plenary</a:t>
            </a:r>
          </a:p>
          <a:p>
            <a:pPr lvl="1"/>
            <a:r>
              <a:rPr lang="en-US" dirty="0" smtClean="0"/>
              <a:t>GDE: TDR planning (Saturday 19</a:t>
            </a:r>
            <a:r>
              <a:rPr lang="en-US" baseline="30000" dirty="0" smtClean="0"/>
              <a:t>th</a:t>
            </a:r>
            <a:r>
              <a:rPr lang="en-US" dirty="0" smtClean="0"/>
              <a:t> 16:00)</a:t>
            </a:r>
          </a:p>
          <a:p>
            <a:pPr lvl="1"/>
            <a:r>
              <a:rPr lang="en-US" dirty="0" smtClean="0"/>
              <a:t>Joint: </a:t>
            </a:r>
            <a:r>
              <a:rPr lang="en-US" dirty="0" err="1" smtClean="0"/>
              <a:t>TeV</a:t>
            </a:r>
            <a:r>
              <a:rPr lang="en-US" dirty="0" smtClean="0"/>
              <a:t> upgrade (Monday 21</a:t>
            </a:r>
            <a:r>
              <a:rPr lang="en-US" baseline="30000" dirty="0" smtClean="0"/>
              <a:t>st</a:t>
            </a:r>
            <a:r>
              <a:rPr lang="en-US" dirty="0" smtClean="0"/>
              <a:t> 15:30)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20.04.2009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157474" y="1171514"/>
            <a:ext cx="49842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 smtClean="0"/>
              <a:t>TeV</a:t>
            </a:r>
            <a:r>
              <a:rPr lang="en-US" u="sng" dirty="0" smtClean="0"/>
              <a:t> Upgrade</a:t>
            </a:r>
            <a:endParaRPr lang="en-US" u="sng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ALCPG is start of a study (6-12 months)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First step: identify issues which need to be discussed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Examples: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Gradient for upgrade (→SCRF)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Construction &amp; Schedule scenarios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Approach to positron source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I</a:t>
            </a:r>
            <a:r>
              <a:rPr lang="en-US" dirty="0" smtClean="0"/>
              <a:t>mpact on other AS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Overall parameter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…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Expect to form special WG for this study (TBC).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White Paper (as part of TDR)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14586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Technical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611"/>
            <a:ext cx="77724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Next level of detail down from TLCC</a:t>
            </a:r>
          </a:p>
          <a:p>
            <a:pPr lvl="1"/>
            <a:r>
              <a:rPr lang="en-US" dirty="0" smtClean="0"/>
              <a:t>PM (not Director) driven</a:t>
            </a:r>
          </a:p>
          <a:p>
            <a:r>
              <a:rPr lang="en-US" dirty="0" smtClean="0"/>
              <a:t>Proposal: walk though each TAG and review design (and variants)</a:t>
            </a:r>
          </a:p>
          <a:p>
            <a:pPr lvl="1"/>
            <a:r>
              <a:rPr lang="en-US" dirty="0" smtClean="0"/>
              <a:t>Identify scope of what has been done and agreed-upon</a:t>
            </a:r>
          </a:p>
          <a:p>
            <a:pPr lvl="1"/>
            <a:r>
              <a:rPr lang="en-US" dirty="0" smtClean="0"/>
              <a:t>What decisions still need to be made for baseline?</a:t>
            </a:r>
          </a:p>
          <a:p>
            <a:pPr lvl="1"/>
            <a:r>
              <a:rPr lang="en-US" dirty="0" smtClean="0"/>
              <a:t>What variants can we (easily) support in baseline?</a:t>
            </a:r>
          </a:p>
          <a:p>
            <a:pPr lvl="1"/>
            <a:r>
              <a:rPr lang="en-US" dirty="0" smtClean="0"/>
              <a:t>What is scope of remainder of work?</a:t>
            </a:r>
          </a:p>
          <a:p>
            <a:r>
              <a:rPr lang="en-US" dirty="0" smtClean="0"/>
              <a:t>Acquire baseline documentation in ILC-EDMS</a:t>
            </a:r>
          </a:p>
          <a:p>
            <a:pPr lvl="1"/>
            <a:r>
              <a:rPr lang="en-US" dirty="0" smtClean="0"/>
              <a:t>formal documentation in a WBS structure</a:t>
            </a:r>
          </a:p>
          <a:p>
            <a:pPr lvl="1"/>
            <a:r>
              <a:rPr lang="en-US" dirty="0" smtClean="0"/>
              <a:t>signed-off on by TAG leaders / PMs</a:t>
            </a:r>
          </a:p>
          <a:p>
            <a:pPr lvl="1"/>
            <a:r>
              <a:rPr lang="en-US" dirty="0" smtClean="0"/>
              <a:t>Thereafter under technical ‘change control’</a:t>
            </a:r>
          </a:p>
          <a:p>
            <a:r>
              <a:rPr lang="en-US" dirty="0" smtClean="0"/>
              <a:t>2-day face-to-face meetings (small group)</a:t>
            </a:r>
          </a:p>
          <a:p>
            <a:pPr lvl="1"/>
            <a:r>
              <a:rPr lang="en-US" dirty="0" smtClean="0"/>
              <a:t>dates will be announced in ALCPG</a:t>
            </a:r>
          </a:p>
          <a:p>
            <a:r>
              <a:rPr lang="en-US" dirty="0" smtClean="0"/>
              <a:t>Important: open and transparent process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20.04.2009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018547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Recent e+ source WS at </a:t>
            </a:r>
            <a:r>
              <a:rPr lang="en-US" sz="3200" dirty="0" err="1" smtClean="0"/>
              <a:t>Daresbury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120" y="1154489"/>
            <a:ext cx="7772400" cy="514173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Prototypical of BTRs.</a:t>
            </a:r>
          </a:p>
          <a:p>
            <a:r>
              <a:rPr lang="en-US" dirty="0" smtClean="0"/>
              <a:t>Thursday:</a:t>
            </a:r>
          </a:p>
          <a:p>
            <a:pPr lvl="1"/>
            <a:r>
              <a:rPr lang="en-US" dirty="0" smtClean="0"/>
              <a:t>walk though layout and design of baseline undulator source</a:t>
            </a:r>
          </a:p>
          <a:p>
            <a:pPr lvl="1"/>
            <a:r>
              <a:rPr lang="en-US" dirty="0" smtClean="0"/>
              <a:t>(no R&amp;D reviewed here – second meeting needed).</a:t>
            </a:r>
          </a:p>
          <a:p>
            <a:r>
              <a:rPr lang="en-US" dirty="0" smtClean="0"/>
              <a:t>Friday</a:t>
            </a:r>
          </a:p>
          <a:p>
            <a:pPr lvl="1"/>
            <a:r>
              <a:rPr lang="en-US" dirty="0" smtClean="0"/>
              <a:t>ILC-EDMS structure agreed (WBS)</a:t>
            </a:r>
          </a:p>
          <a:p>
            <a:pPr lvl="1"/>
            <a:r>
              <a:rPr lang="en-US" dirty="0" smtClean="0"/>
              <a:t>Existing documents uploaded</a:t>
            </a:r>
          </a:p>
          <a:p>
            <a:pPr lvl="2"/>
            <a:r>
              <a:rPr lang="en-US" dirty="0" smtClean="0"/>
              <a:t>comprehensive parameter tables</a:t>
            </a:r>
          </a:p>
          <a:p>
            <a:pPr lvl="2"/>
            <a:r>
              <a:rPr lang="en-US" dirty="0" smtClean="0"/>
              <a:t>CFS related documents</a:t>
            </a:r>
          </a:p>
          <a:p>
            <a:pPr lvl="2"/>
            <a:r>
              <a:rPr lang="en-US" dirty="0" smtClean="0"/>
              <a:t>lattice files</a:t>
            </a:r>
          </a:p>
          <a:p>
            <a:pPr lvl="2"/>
            <a:r>
              <a:rPr lang="en-US" dirty="0" smtClean="0"/>
              <a:t>CAD 3D models</a:t>
            </a:r>
          </a:p>
          <a:p>
            <a:pPr lvl="2"/>
            <a:r>
              <a:rPr lang="en-US" dirty="0" smtClean="0"/>
              <a:t>…</a:t>
            </a:r>
          </a:p>
          <a:p>
            <a:r>
              <a:rPr lang="en-US" dirty="0" smtClean="0"/>
              <a:t>Understanding of state of design</a:t>
            </a:r>
          </a:p>
          <a:p>
            <a:pPr lvl="1"/>
            <a:r>
              <a:rPr lang="en-US" dirty="0" smtClean="0"/>
              <a:t>i.e. what still needs to be done</a:t>
            </a:r>
          </a:p>
          <a:p>
            <a:pPr lvl="1"/>
            <a:r>
              <a:rPr lang="en-US" dirty="0" smtClean="0"/>
              <a:t>Accuracy (maturity) of existing design documents</a:t>
            </a:r>
          </a:p>
          <a:p>
            <a:r>
              <a:rPr lang="en-US" dirty="0" smtClean="0"/>
              <a:t>Documentation still being consolidated (QC)</a:t>
            </a:r>
          </a:p>
          <a:p>
            <a:r>
              <a:rPr lang="en-US" dirty="0" smtClean="0"/>
              <a:t>Eventually WBS documentation available via WWW</a:t>
            </a:r>
          </a:p>
          <a:p>
            <a:r>
              <a:rPr lang="en-US" dirty="0" smtClean="0"/>
              <a:t>Lessons learnt:</a:t>
            </a:r>
          </a:p>
          <a:p>
            <a:pPr lvl="1"/>
            <a:r>
              <a:rPr lang="en-US" dirty="0" smtClean="0"/>
              <a:t>More attention to preparation of documents for upload before meetings</a:t>
            </a:r>
          </a:p>
          <a:p>
            <a:pPr lvl="1"/>
            <a:r>
              <a:rPr lang="en-US" dirty="0" smtClean="0"/>
              <a:t>Better </a:t>
            </a:r>
            <a:r>
              <a:rPr lang="en-US" dirty="0" err="1" smtClean="0"/>
              <a:t>organisation</a:t>
            </a:r>
            <a:r>
              <a:rPr lang="en-US" dirty="0" smtClean="0"/>
              <a:t> of agenda so that we can</a:t>
            </a:r>
          </a:p>
          <a:p>
            <a:pPr lvl="1"/>
            <a:r>
              <a:rPr lang="en-US" dirty="0" smtClean="0"/>
              <a:t>Better arrive at decisions where needed.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20.04.2009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 rot="20407015">
            <a:off x="6668641" y="5729877"/>
            <a:ext cx="16115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Issues for ALCPG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 rot="20407015">
            <a:off x="4939500" y="2368666"/>
            <a:ext cx="28125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WBS structure/documents for e+ source now implemented in EDMS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9559644"/>
      </p:ext>
    </p:extLst>
  </p:cSld>
  <p:clrMapOvr>
    <a:masterClrMapping/>
  </p:clrMapOvr>
  <p:transition xmlns:p14="http://schemas.microsoft.com/office/powerpoint/2010/main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Accelerator Systems TAG Leaders’ Meeting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A6A6A6"/>
                </a:solidFill>
              </a:rPr>
              <a:t>PM Report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Planning for ALCPG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TDR preparations: Area System Baseline Technical Reviews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Recent e+ workshop experience</a:t>
            </a:r>
          </a:p>
          <a:p>
            <a:pPr lvl="1"/>
            <a:r>
              <a:rPr lang="en-US" dirty="0" smtClean="0">
                <a:solidFill>
                  <a:srgbClr val="A6A6A6"/>
                </a:solidFill>
              </a:rPr>
              <a:t>ILC-EDMS</a:t>
            </a:r>
          </a:p>
          <a:p>
            <a:r>
              <a:rPr lang="en-US" dirty="0" smtClean="0"/>
              <a:t>TAG reports</a:t>
            </a:r>
          </a:p>
          <a:p>
            <a:pPr lvl="1"/>
            <a:r>
              <a:rPr lang="en-US" dirty="0" smtClean="0"/>
              <a:t>Electron Source 	– Axel</a:t>
            </a:r>
          </a:p>
          <a:p>
            <a:pPr lvl="1"/>
            <a:r>
              <a:rPr lang="en-US" dirty="0" smtClean="0"/>
              <a:t>Positron Source 	– Wei</a:t>
            </a:r>
          </a:p>
          <a:p>
            <a:pPr lvl="1"/>
            <a:r>
              <a:rPr lang="en-US" dirty="0" smtClean="0"/>
              <a:t>Damping Ring 		– Susanna</a:t>
            </a:r>
          </a:p>
          <a:p>
            <a:pPr lvl="1"/>
            <a:r>
              <a:rPr lang="en-US" dirty="0" smtClean="0"/>
              <a:t>RTML 			– </a:t>
            </a:r>
            <a:r>
              <a:rPr lang="en-US" dirty="0" err="1" smtClean="0"/>
              <a:t>Nikolay</a:t>
            </a:r>
            <a:endParaRPr lang="en-US" dirty="0" smtClean="0"/>
          </a:p>
          <a:p>
            <a:pPr lvl="1"/>
            <a:r>
              <a:rPr lang="en-US" dirty="0" smtClean="0"/>
              <a:t>Simulations 		– Kiyoshi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1834612066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ilc-standard.thmx</Template>
  <TotalTime>48</TotalTime>
  <Words>826</Words>
  <Application>Microsoft Macintosh PowerPoint</Application>
  <PresentationFormat>On-screen Show (4:3)</PresentationFormat>
  <Paragraphs>194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 Unicode MS</vt:lpstr>
      <vt:lpstr>Calibri</vt:lpstr>
      <vt:lpstr>Stencil</vt:lpstr>
      <vt:lpstr>Arial Black</vt:lpstr>
      <vt:lpstr>ilc-standard</vt:lpstr>
      <vt:lpstr>Accelerator Systems TAG Leaders’ Meeting</vt:lpstr>
      <vt:lpstr>ALCPG (18-23.03, Eugene)</vt:lpstr>
      <vt:lpstr>ALCPG (18-23.03, Eugene)</vt:lpstr>
      <vt:lpstr>ALCPG (18-23.03, Eugene)</vt:lpstr>
      <vt:lpstr>ALCPG (18-23.03, Eugene)</vt:lpstr>
      <vt:lpstr>Baseline Technical Reviews</vt:lpstr>
      <vt:lpstr>Recent e+ source WS at Daresbury</vt:lpstr>
      <vt:lpstr>Accelerator Systems TAG Leaders’ Meeting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Systems TAG Leaders’ Meeting</dc:title>
  <dc:creator>Nicholas Walker</dc:creator>
  <cp:lastModifiedBy>Nicholas Walker</cp:lastModifiedBy>
  <cp:revision>7</cp:revision>
  <dcterms:created xsi:type="dcterms:W3CDTF">2011-02-23T13:00:52Z</dcterms:created>
  <dcterms:modified xsi:type="dcterms:W3CDTF">2011-02-23T13:49:51Z</dcterms:modified>
</cp:coreProperties>
</file>