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94" r:id="rId3"/>
    <p:sldId id="261" r:id="rId4"/>
    <p:sldId id="260" r:id="rId5"/>
    <p:sldId id="259" r:id="rId6"/>
    <p:sldId id="258" r:id="rId7"/>
    <p:sldId id="262" r:id="rId8"/>
    <p:sldId id="268" r:id="rId9"/>
    <p:sldId id="269" r:id="rId10"/>
    <p:sldId id="270" r:id="rId11"/>
    <p:sldId id="271" r:id="rId12"/>
    <p:sldId id="267" r:id="rId13"/>
    <p:sldId id="266" r:id="rId14"/>
    <p:sldId id="265" r:id="rId15"/>
    <p:sldId id="272" r:id="rId16"/>
    <p:sldId id="274" r:id="rId17"/>
    <p:sldId id="264" r:id="rId18"/>
    <p:sldId id="282" r:id="rId19"/>
    <p:sldId id="263" r:id="rId20"/>
    <p:sldId id="276" r:id="rId21"/>
    <p:sldId id="275" r:id="rId22"/>
    <p:sldId id="277" r:id="rId23"/>
    <p:sldId id="278" r:id="rId24"/>
    <p:sldId id="283" r:id="rId25"/>
    <p:sldId id="284" r:id="rId26"/>
    <p:sldId id="279" r:id="rId27"/>
    <p:sldId id="280" r:id="rId28"/>
    <p:sldId id="290" r:id="rId29"/>
    <p:sldId id="295" r:id="rId30"/>
    <p:sldId id="289" r:id="rId31"/>
    <p:sldId id="291" r:id="rId32"/>
    <p:sldId id="292" r:id="rId33"/>
    <p:sldId id="293" r:id="rId34"/>
    <p:sldId id="288" r:id="rId35"/>
    <p:sldId id="287" r:id="rId36"/>
    <p:sldId id="286" r:id="rId37"/>
    <p:sldId id="28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70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FB210-21F2-4E37-9263-76930B06A36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4417B-B574-4451-B045-959D380F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DE253-A27F-4A45-830B-E958BED533D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160B8E-1A92-466D-BC74-3B2BC7448005}" type="slidenum">
              <a:rPr lang="en-US"/>
              <a:pPr/>
              <a:t>31</a:t>
            </a:fld>
            <a:endParaRPr lang="en-US"/>
          </a:p>
        </p:txBody>
      </p:sp>
      <p:sp>
        <p:nvSpPr>
          <p:cNvPr id="122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210236" y="694171"/>
            <a:ext cx="4436129" cy="342755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6361" y="4342534"/>
            <a:ext cx="5482478" cy="411018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027FCF-7672-4CF3-8B00-8000CEE50A5D}" type="slidenum">
              <a:rPr lang="en-US"/>
              <a:pPr/>
              <a:t>32</a:t>
            </a:fld>
            <a:endParaRPr lang="en-US"/>
          </a:p>
        </p:txBody>
      </p:sp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210235" y="694171"/>
            <a:ext cx="4433328" cy="342467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6361" y="4342534"/>
            <a:ext cx="5482478" cy="402936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16111A-441E-43B1-AEA4-92658EB017C9}" type="slidenum">
              <a:rPr lang="en-US"/>
              <a:pPr/>
              <a:t>33</a:t>
            </a:fld>
            <a:endParaRPr lang="en-US"/>
          </a:p>
        </p:txBody>
      </p:sp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210235" y="694171"/>
            <a:ext cx="4433328" cy="342467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6361" y="4342534"/>
            <a:ext cx="5482478" cy="402936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FBB16-23A4-4158-AD41-4423EAE57D8A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86B8D-7A17-40CF-8DA2-D69F60418E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030069"/>
            <a:ext cx="7475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Analysis of Muon Events in the DHCAL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71161" y="3581400"/>
            <a:ext cx="2958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José </a:t>
            </a:r>
            <a:r>
              <a:rPr lang="en-US" b="1" dirty="0" err="1" smtClean="0"/>
              <a:t>Repond</a:t>
            </a:r>
            <a:endParaRPr lang="en-US" b="1" dirty="0" smtClean="0"/>
          </a:p>
          <a:p>
            <a:r>
              <a:rPr lang="en-US" b="1" dirty="0" smtClean="0"/>
              <a:t>Argonne National Laboratory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6324600"/>
            <a:ext cx="5468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ALCPG 2011 Meeting, University of Oregon, Eugene, OR</a:t>
            </a:r>
            <a:endParaRPr lang="en-US" dirty="0"/>
          </a:p>
        </p:txBody>
      </p:sp>
      <p:pic>
        <p:nvPicPr>
          <p:cNvPr id="7" name="Picture 5" descr="Argon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1225" y="4724400"/>
            <a:ext cx="2009775" cy="847725"/>
          </a:xfrm>
          <a:prstGeom prst="rect">
            <a:avLst/>
          </a:prstGeom>
          <a:noFill/>
        </p:spPr>
      </p:pic>
      <p:pic>
        <p:nvPicPr>
          <p:cNvPr id="8" name="Picture 6" descr="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057400"/>
            <a:ext cx="1828800" cy="830826"/>
          </a:xfrm>
          <a:prstGeom prst="rect">
            <a:avLst/>
          </a:prstGeom>
          <a:noFill/>
        </p:spPr>
      </p:pic>
      <p:pic>
        <p:nvPicPr>
          <p:cNvPr id="13313" name="Picture 1" descr="C:\Documents and Settings\repond\My Documents\RPC\Events\viewRun998Event12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828800"/>
            <a:ext cx="4038600" cy="40386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81000" y="1828800"/>
            <a:ext cx="4267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293" y="228600"/>
            <a:ext cx="7965707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600" b="1" dirty="0" smtClean="0">
                <a:solidFill>
                  <a:srgbClr val="FF0000"/>
                </a:solidFill>
              </a:rPr>
              <a:t>C)  Compare muon response everywhere</a:t>
            </a:r>
          </a:p>
          <a:p>
            <a:pPr marL="342900" indent="-342900">
              <a:buAutoNum type="alphaUcParenR"/>
            </a:pPr>
            <a:endParaRPr lang="en-US" sz="1400" dirty="0" smtClean="0"/>
          </a:p>
          <a:p>
            <a:pPr marL="342900" indent="-342900"/>
            <a:r>
              <a:rPr lang="en-US" sz="1400" dirty="0" smtClean="0"/>
              <a:t>	a) </a:t>
            </a:r>
            <a:r>
              <a:rPr lang="en-US" sz="1400" b="1" dirty="0" smtClean="0"/>
              <a:t>Select clean muons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	apply cleaning cuts</a:t>
            </a:r>
          </a:p>
          <a:p>
            <a:pPr marL="342900" indent="-342900"/>
            <a:r>
              <a:rPr lang="en-US" sz="1400" dirty="0" smtClean="0"/>
              <a:t>		fit track to straight line (omitting layer to be measured)</a:t>
            </a:r>
          </a:p>
          <a:p>
            <a:pPr marL="342900" indent="-342900"/>
            <a:r>
              <a:rPr lang="en-US" sz="1400" dirty="0" smtClean="0"/>
              <a:t>		select clean tracks</a:t>
            </a:r>
          </a:p>
          <a:p>
            <a:pPr marL="342900" indent="-342900"/>
            <a:r>
              <a:rPr lang="en-US" sz="1400" dirty="0" smtClean="0"/>
              <a:t>		extrapolate to layer to be measured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b) </a:t>
            </a:r>
            <a:r>
              <a:rPr lang="en-US" sz="1400" b="1" dirty="0" smtClean="0"/>
              <a:t>Measure spectrum of number of pads in regions of x and y (squares) 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	for all layers only cutting out dead areas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c) </a:t>
            </a:r>
            <a:r>
              <a:rPr lang="en-US" sz="1400" b="1" dirty="0" smtClean="0"/>
              <a:t>Compare to simulation</a:t>
            </a:r>
          </a:p>
          <a:p>
            <a:pPr marL="342900" indent="-342900"/>
            <a:endParaRPr lang="en-US" sz="1400" b="1" dirty="0" smtClean="0"/>
          </a:p>
          <a:p>
            <a:pPr marL="342900" indent="-342900"/>
            <a:r>
              <a:rPr lang="en-US" sz="1400" b="1" dirty="0" smtClean="0"/>
              <a:t> 		</a:t>
            </a:r>
            <a:r>
              <a:rPr lang="en-US" sz="1400" dirty="0" smtClean="0"/>
              <a:t>adjust simulated geometry to reproduce measurement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                              - thickness of fishing line</a:t>
            </a:r>
          </a:p>
          <a:p>
            <a:pPr marL="342900" indent="-342900"/>
            <a:r>
              <a:rPr lang="en-US" sz="1400" dirty="0" smtClean="0"/>
              <a:t>                              - thickness of borders</a:t>
            </a:r>
          </a:p>
          <a:p>
            <a:pPr marL="342900" indent="-342900"/>
            <a:r>
              <a:rPr lang="en-US" sz="1400" dirty="0" smtClean="0"/>
              <a:t>                              - corners?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          d) </a:t>
            </a:r>
            <a:r>
              <a:rPr lang="en-US" sz="1400" b="1" dirty="0" smtClean="0"/>
              <a:t>Compare each layer to average response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                        determine </a:t>
            </a:r>
            <a:r>
              <a:rPr lang="en-US" sz="1400" dirty="0" err="1" smtClean="0"/>
              <a:t>c</a:t>
            </a:r>
            <a:r>
              <a:rPr lang="en-US" sz="1400" baseline="-25000" dirty="0" err="1" smtClean="0"/>
              <a:t>ij</a:t>
            </a:r>
            <a:r>
              <a:rPr lang="en-US" sz="1400" dirty="0" smtClean="0"/>
              <a:t> =  &lt;hit&gt;</a:t>
            </a:r>
            <a:r>
              <a:rPr lang="en-US" sz="1400" baseline="-25000" dirty="0" smtClean="0"/>
              <a:t>layer</a:t>
            </a:r>
            <a:r>
              <a:rPr lang="en-US" sz="1400" dirty="0" smtClean="0"/>
              <a:t> </a:t>
            </a:r>
            <a:r>
              <a:rPr lang="en-US" sz="1400" baseline="-25000" dirty="0" err="1" smtClean="0"/>
              <a:t>ij</a:t>
            </a:r>
            <a:r>
              <a:rPr lang="en-US" sz="1400" dirty="0" smtClean="0"/>
              <a:t> /&lt;hit&gt;</a:t>
            </a:r>
            <a:r>
              <a:rPr lang="en-US" sz="1400" baseline="-25000" dirty="0" smtClean="0"/>
              <a:t>total </a:t>
            </a:r>
            <a:r>
              <a:rPr lang="en-US" sz="1400" dirty="0" smtClean="0"/>
              <a:t> </a:t>
            </a:r>
            <a:r>
              <a:rPr lang="en-US" sz="1400" dirty="0" err="1" smtClean="0"/>
              <a:t>i</a:t>
            </a:r>
            <a:r>
              <a:rPr lang="en-US" sz="1400" dirty="0" smtClean="0"/>
              <a:t> = layer number, j = 1,2,3 for top, middle and bottom RPC</a:t>
            </a:r>
          </a:p>
        </p:txBody>
      </p:sp>
      <p:pic>
        <p:nvPicPr>
          <p:cNvPr id="3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066800"/>
            <a:ext cx="388938" cy="40768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7400" y="5867400"/>
            <a:ext cx="419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→ These are the calibration constants!</a:t>
            </a:r>
            <a:endParaRPr lang="en-US" dirty="0"/>
          </a:p>
        </p:txBody>
      </p:sp>
      <p:pic>
        <p:nvPicPr>
          <p:cNvPr id="5" name="Picture 4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667000"/>
            <a:ext cx="388938" cy="407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6293" y="228600"/>
            <a:ext cx="5383077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600" b="1" dirty="0">
                <a:solidFill>
                  <a:srgbClr val="FF0000"/>
                </a:solidFill>
              </a:rPr>
              <a:t>D</a:t>
            </a:r>
            <a:r>
              <a:rPr lang="en-US" sz="1600" b="1" dirty="0" smtClean="0">
                <a:solidFill>
                  <a:srgbClr val="FF0000"/>
                </a:solidFill>
              </a:rPr>
              <a:t>)  Detailed muon studies I</a:t>
            </a:r>
          </a:p>
          <a:p>
            <a:pPr marL="342900" indent="-342900">
              <a:buAutoNum type="alphaUcParenR"/>
            </a:pPr>
            <a:endParaRPr lang="en-US" sz="1400" dirty="0" smtClean="0"/>
          </a:p>
          <a:p>
            <a:pPr marL="342900" indent="-342900"/>
            <a:r>
              <a:rPr lang="en-US" sz="1400" dirty="0" smtClean="0"/>
              <a:t>	a) </a:t>
            </a:r>
            <a:r>
              <a:rPr lang="en-US" sz="1400" b="1" dirty="0" smtClean="0"/>
              <a:t>Select clean muons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	apply cleaning cuts</a:t>
            </a:r>
          </a:p>
          <a:p>
            <a:pPr marL="342900" indent="-342900"/>
            <a:r>
              <a:rPr lang="en-US" sz="1400" dirty="0" smtClean="0"/>
              <a:t>		fit track to straight line (omitting layer to be measured)</a:t>
            </a:r>
          </a:p>
          <a:p>
            <a:pPr marL="342900" indent="-342900"/>
            <a:r>
              <a:rPr lang="en-US" sz="1400" dirty="0" smtClean="0"/>
              <a:t>		select clean tracks</a:t>
            </a:r>
          </a:p>
          <a:p>
            <a:pPr marL="342900" indent="-342900"/>
            <a:r>
              <a:rPr lang="en-US" sz="1400" dirty="0" smtClean="0"/>
              <a:t>		extrapolate to layer to be measured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b) </a:t>
            </a:r>
            <a:r>
              <a:rPr lang="en-US" sz="1400" b="1" dirty="0" smtClean="0"/>
              <a:t>Measure efficiency/multiplicity as function of position on pads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/>
              <a:t>	</a:t>
            </a:r>
            <a:r>
              <a:rPr lang="en-US" sz="1400" dirty="0" smtClean="0"/>
              <a:t>	Compare to simulation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c) </a:t>
            </a:r>
            <a:r>
              <a:rPr lang="en-US" sz="1400" b="1" dirty="0" smtClean="0"/>
              <a:t>Determine position resolution of extrapolated track positions</a:t>
            </a:r>
          </a:p>
          <a:p>
            <a:pPr marL="342900" indent="-342900"/>
            <a:endParaRPr lang="en-US" sz="1400" b="1" dirty="0" smtClean="0"/>
          </a:p>
          <a:p>
            <a:pPr marL="342900" indent="-342900"/>
            <a:r>
              <a:rPr lang="en-US" sz="1400" b="1" dirty="0" smtClean="0"/>
              <a:t> 		</a:t>
            </a:r>
            <a:r>
              <a:rPr lang="en-US" sz="1400" dirty="0" smtClean="0"/>
              <a:t>Look at response as function of y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                              - Identify gas barriers</a:t>
            </a:r>
          </a:p>
          <a:p>
            <a:pPr marL="342900" indent="-342900"/>
            <a:r>
              <a:rPr lang="en-US" sz="1400" dirty="0" smtClean="0"/>
              <a:t>                              - Identify gaps between RPCs</a:t>
            </a:r>
          </a:p>
        </p:txBody>
      </p:sp>
      <p:pic>
        <p:nvPicPr>
          <p:cNvPr id="5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066800"/>
            <a:ext cx="388938" cy="407681"/>
          </a:xfrm>
          <a:prstGeom prst="rect">
            <a:avLst/>
          </a:prstGeom>
          <a:noFill/>
        </p:spPr>
      </p:pic>
      <p:pic>
        <p:nvPicPr>
          <p:cNvPr id="6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514600"/>
            <a:ext cx="388938" cy="407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293" y="228600"/>
            <a:ext cx="5117876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600" b="1" dirty="0">
                <a:solidFill>
                  <a:srgbClr val="FF0000"/>
                </a:solidFill>
              </a:rPr>
              <a:t>E</a:t>
            </a:r>
            <a:r>
              <a:rPr lang="en-US" sz="1600" b="1" dirty="0" smtClean="0">
                <a:solidFill>
                  <a:srgbClr val="FF0000"/>
                </a:solidFill>
              </a:rPr>
              <a:t>)  Detailed muon studies II</a:t>
            </a:r>
          </a:p>
          <a:p>
            <a:pPr marL="342900" indent="-342900">
              <a:buAutoNum type="alphaUcParenR"/>
            </a:pPr>
            <a:endParaRPr lang="en-US" sz="1400" dirty="0" smtClean="0"/>
          </a:p>
          <a:p>
            <a:pPr marL="342900" indent="-342900"/>
            <a:r>
              <a:rPr lang="en-US" sz="1400" dirty="0" smtClean="0"/>
              <a:t>	a) </a:t>
            </a:r>
            <a:r>
              <a:rPr lang="en-US" sz="1400" b="1" dirty="0" smtClean="0"/>
              <a:t>Select clean muons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	apply cleaning cuts</a:t>
            </a:r>
          </a:p>
          <a:p>
            <a:pPr marL="342900" indent="-342900"/>
            <a:r>
              <a:rPr lang="en-US" sz="1400" dirty="0" smtClean="0"/>
              <a:t>		fit track to straight line (omitting layer to be measured)</a:t>
            </a:r>
          </a:p>
          <a:p>
            <a:pPr marL="342900" indent="-342900"/>
            <a:r>
              <a:rPr lang="en-US" sz="1400" dirty="0" smtClean="0"/>
              <a:t>		select clean tracks</a:t>
            </a:r>
          </a:p>
          <a:p>
            <a:pPr marL="342900" indent="-342900"/>
            <a:r>
              <a:rPr lang="en-US" sz="1400" dirty="0" smtClean="0"/>
              <a:t>		extrapolate to layer to be measured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b) </a:t>
            </a:r>
            <a:r>
              <a:rPr lang="en-US" sz="1400" b="1" dirty="0" smtClean="0"/>
              <a:t>Measure efficiency/multiplicity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/>
              <a:t>	</a:t>
            </a:r>
            <a:r>
              <a:rPr lang="en-US" sz="1400" dirty="0" smtClean="0"/>
              <a:t>	Perform systematic studies of track selection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1416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Tracking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299" y="838200"/>
            <a:ext cx="8534901" cy="581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Clustering of hits</a:t>
            </a:r>
          </a:p>
          <a:p>
            <a:endParaRPr lang="en-US" sz="1200" dirty="0"/>
          </a:p>
          <a:p>
            <a:r>
              <a:rPr lang="en-US" sz="1400" dirty="0" smtClean="0"/>
              <a:t>  Performed in each layer individually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Use close neighbor clustering (one common side)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Determine </a:t>
            </a:r>
            <a:r>
              <a:rPr lang="en-US" sz="1400" dirty="0" err="1" smtClean="0"/>
              <a:t>unweighted</a:t>
            </a:r>
            <a:r>
              <a:rPr lang="en-US" sz="1400" dirty="0" smtClean="0"/>
              <a:t> average of all hits in a given cluster (</a:t>
            </a:r>
            <a:r>
              <a:rPr lang="en-US" sz="1400" dirty="0" err="1" smtClean="0"/>
              <a:t>x</a:t>
            </a:r>
            <a:r>
              <a:rPr lang="en-US" sz="1400" baseline="-25000" dirty="0" err="1" smtClean="0"/>
              <a:t>cluster</a:t>
            </a:r>
            <a:r>
              <a:rPr lang="en-US" sz="1400" dirty="0" smtClean="0"/>
              <a:t> ,</a:t>
            </a:r>
            <a:r>
              <a:rPr lang="en-US" sz="1400" dirty="0" err="1" smtClean="0"/>
              <a:t>y</a:t>
            </a:r>
            <a:r>
              <a:rPr lang="en-US" sz="1400" baseline="-25000" dirty="0" err="1" smtClean="0"/>
              <a:t>cluster</a:t>
            </a:r>
            <a:r>
              <a:rPr lang="en-US" sz="1400" dirty="0" smtClean="0"/>
              <a:t>)</a:t>
            </a:r>
          </a:p>
          <a:p>
            <a:endParaRPr lang="en-US" dirty="0" smtClean="0"/>
          </a:p>
          <a:p>
            <a:r>
              <a:rPr lang="en-US" b="1" dirty="0" smtClean="0"/>
              <a:t>Loop over layers </a:t>
            </a:r>
          </a:p>
          <a:p>
            <a:endParaRPr lang="en-US" sz="1200" dirty="0"/>
          </a:p>
          <a:p>
            <a:r>
              <a:rPr lang="en-US" sz="1400" dirty="0" smtClean="0"/>
              <a:t>  </a:t>
            </a:r>
            <a:r>
              <a:rPr lang="en-US" sz="1400" u="sng" dirty="0" smtClean="0"/>
              <a:t>for layer </a:t>
            </a:r>
            <a:r>
              <a:rPr lang="en-US" sz="1400" u="sng" dirty="0" err="1" smtClean="0"/>
              <a:t>i</a:t>
            </a:r>
            <a:r>
              <a:rPr lang="en-US" sz="1400" dirty="0" smtClean="0"/>
              <a:t>	request that all other layers have </a:t>
            </a:r>
            <a:r>
              <a:rPr lang="en-US" sz="1400" dirty="0" err="1" smtClean="0"/>
              <a:t>N</a:t>
            </a:r>
            <a:r>
              <a:rPr lang="en-US" sz="1400" baseline="30000" dirty="0" err="1" smtClean="0"/>
              <a:t>j</a:t>
            </a:r>
            <a:r>
              <a:rPr lang="en-US" sz="1400" baseline="-25000" dirty="0" err="1" smtClean="0"/>
              <a:t>cluster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Arial"/>
                <a:cs typeface="Arial"/>
              </a:rPr>
              <a:t>≤</a:t>
            </a:r>
            <a:r>
              <a:rPr lang="en-US" sz="1400" dirty="0" smtClean="0"/>
              <a:t> </a:t>
            </a:r>
            <a:r>
              <a:rPr lang="en-US" sz="1400" dirty="0" smtClean="0"/>
              <a:t>1</a:t>
            </a:r>
            <a:endParaRPr lang="en-US" sz="1400" dirty="0"/>
          </a:p>
          <a:p>
            <a:r>
              <a:rPr lang="en-US" sz="1400" dirty="0" smtClean="0"/>
              <a:t>                       request that number of hits in tracking clusters</a:t>
            </a:r>
            <a:r>
              <a:rPr lang="en-US" sz="1400" dirty="0"/>
              <a:t> </a:t>
            </a:r>
            <a:r>
              <a:rPr lang="en-US" sz="1400" dirty="0" err="1" smtClean="0"/>
              <a:t>N</a:t>
            </a:r>
            <a:r>
              <a:rPr lang="en-US" sz="1400" baseline="30000" dirty="0" err="1" smtClean="0"/>
              <a:t>j</a:t>
            </a:r>
            <a:r>
              <a:rPr lang="en-US" sz="1400" baseline="-25000" dirty="0" err="1" smtClean="0"/>
              <a:t>hit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Arial"/>
                <a:cs typeface="Arial"/>
              </a:rPr>
              <a:t>≤</a:t>
            </a:r>
            <a:r>
              <a:rPr lang="en-US" sz="1400" dirty="0" smtClean="0"/>
              <a:t> 4, </a:t>
            </a:r>
            <a:r>
              <a:rPr lang="en-US" sz="1400" dirty="0" smtClean="0"/>
              <a:t>otherwise don’t use this cluster for tracking</a:t>
            </a:r>
            <a:endParaRPr lang="en-US" sz="1400" dirty="0"/>
          </a:p>
          <a:p>
            <a:r>
              <a:rPr lang="en-US" sz="1400" dirty="0" smtClean="0"/>
              <a:t>                       request at least 10/37 layers with tracking clusters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fit straight line to (</a:t>
            </a:r>
            <a:r>
              <a:rPr lang="en-US" sz="1400" dirty="0" err="1" smtClean="0"/>
              <a:t>x</a:t>
            </a:r>
            <a:r>
              <a:rPr lang="en-US" sz="1400" baseline="-25000" dirty="0" err="1" smtClean="0"/>
              <a:t>cluster</a:t>
            </a:r>
            <a:r>
              <a:rPr lang="en-US" sz="1400" dirty="0" err="1" smtClean="0"/>
              <a:t>,z</a:t>
            </a:r>
            <a:r>
              <a:rPr lang="en-US" sz="1400" dirty="0" smtClean="0"/>
              <a:t>) and (</a:t>
            </a:r>
            <a:r>
              <a:rPr lang="en-US" sz="1400" dirty="0" err="1" smtClean="0"/>
              <a:t>y</a:t>
            </a:r>
            <a:r>
              <a:rPr lang="en-US" sz="1400" baseline="-25000" dirty="0" err="1" smtClean="0"/>
              <a:t>cluster</a:t>
            </a:r>
            <a:r>
              <a:rPr lang="en-US" sz="1400" dirty="0" err="1" smtClean="0"/>
              <a:t>,z</a:t>
            </a:r>
            <a:r>
              <a:rPr lang="en-US" sz="1400" dirty="0" smtClean="0"/>
              <a:t>) of all clusters j not in layer </a:t>
            </a:r>
            <a:r>
              <a:rPr lang="en-US" sz="1400" dirty="0" err="1" smtClean="0"/>
              <a:t>i</a:t>
            </a:r>
            <a:endParaRPr lang="en-US" sz="1400" dirty="0" smtClean="0"/>
          </a:p>
          <a:p>
            <a:r>
              <a:rPr lang="en-US" sz="1400" dirty="0" smtClean="0"/>
              <a:t>	calculate </a:t>
            </a:r>
            <a:r>
              <a:rPr lang="el-GR" sz="1400" dirty="0" smtClean="0">
                <a:latin typeface="Times New Roman"/>
                <a:cs typeface="Times New Roman"/>
              </a:rPr>
              <a:t>χ</a:t>
            </a:r>
            <a:r>
              <a:rPr lang="en-US" sz="1400" baseline="30000" dirty="0" smtClean="0">
                <a:latin typeface="Times New Roman"/>
                <a:cs typeface="Times New Roman"/>
              </a:rPr>
              <a:t>2</a:t>
            </a:r>
            <a:r>
              <a:rPr lang="en-US" sz="1400" dirty="0" smtClean="0"/>
              <a:t>  of track </a:t>
            </a:r>
          </a:p>
          <a:p>
            <a:r>
              <a:rPr lang="en-US" sz="1400" dirty="0" smtClean="0"/>
              <a:t>		 </a:t>
            </a:r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request that </a:t>
            </a:r>
            <a:r>
              <a:rPr lang="el-GR" sz="1400" dirty="0" smtClean="0">
                <a:latin typeface="Times New Roman"/>
                <a:cs typeface="Times New Roman"/>
              </a:rPr>
              <a:t>χ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/</a:t>
            </a:r>
            <a:r>
              <a:rPr lang="en-US" sz="1400" dirty="0" err="1" smtClean="0"/>
              <a:t>N</a:t>
            </a:r>
            <a:r>
              <a:rPr lang="en-US" sz="1400" baseline="-25000" dirty="0" err="1" smtClean="0"/>
              <a:t>track</a:t>
            </a:r>
            <a:r>
              <a:rPr lang="en-US" sz="1400" dirty="0" smtClean="0"/>
              <a:t> &lt; 1.0</a:t>
            </a:r>
          </a:p>
          <a:p>
            <a:r>
              <a:rPr lang="en-US" sz="1400" dirty="0" smtClean="0"/>
              <a:t>	inter/extrapolate track to layer </a:t>
            </a:r>
            <a:r>
              <a:rPr lang="en-US" sz="1400" dirty="0" err="1" smtClean="0"/>
              <a:t>i</a:t>
            </a:r>
            <a:endParaRPr lang="en-US" sz="1400" dirty="0" smtClean="0"/>
          </a:p>
          <a:p>
            <a:r>
              <a:rPr lang="en-US" sz="1400" dirty="0" smtClean="0"/>
              <a:t>	search for matching clusters in layer </a:t>
            </a:r>
            <a:r>
              <a:rPr lang="en-US" sz="1400" dirty="0" err="1" smtClean="0"/>
              <a:t>i</a:t>
            </a:r>
            <a:r>
              <a:rPr lang="en-US" sz="1400" dirty="0" smtClean="0"/>
              <a:t> within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record number of hits in matching cluster </a:t>
            </a:r>
            <a:endParaRPr lang="en-US" sz="1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90800" y="3923177"/>
          <a:ext cx="5181600" cy="725023"/>
        </p:xfrm>
        <a:graphic>
          <a:graphicData uri="http://schemas.openxmlformats.org/presentationml/2006/ole">
            <p:oleObj spid="_x0000_s1026" name="Equation" r:id="rId3" imgW="3263760" imgH="4572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667000" y="5486399"/>
          <a:ext cx="4495800" cy="436301"/>
        </p:xfrm>
        <a:graphic>
          <a:graphicData uri="http://schemas.openxmlformats.org/presentationml/2006/ole">
            <p:oleObj spid="_x0000_s1027" name="Equation" r:id="rId4" imgW="3009600" imgH="291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1728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Alignment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914400"/>
            <a:ext cx="423513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each layer </a:t>
            </a:r>
            <a:r>
              <a:rPr lang="en-US" dirty="0" err="1" smtClean="0"/>
              <a:t>i</a:t>
            </a:r>
            <a:r>
              <a:rPr lang="en-US" dirty="0" smtClean="0"/>
              <a:t> plot residual in x/y</a:t>
            </a:r>
          </a:p>
          <a:p>
            <a:endParaRPr lang="en-US" dirty="0"/>
          </a:p>
          <a:p>
            <a:r>
              <a:rPr lang="en-US" dirty="0" smtClean="0"/>
              <a:t>       </a:t>
            </a:r>
            <a:r>
              <a:rPr lang="en-US" dirty="0" err="1" smtClean="0"/>
              <a:t>R</a:t>
            </a:r>
            <a:r>
              <a:rPr lang="en-US" baseline="30000" dirty="0" err="1" smtClean="0"/>
              <a:t>i</a:t>
            </a:r>
            <a:r>
              <a:rPr lang="en-US" baseline="-25000" dirty="0" err="1" smtClean="0"/>
              <a:t>x</a:t>
            </a:r>
            <a:r>
              <a:rPr lang="en-US" dirty="0" smtClean="0"/>
              <a:t> = x</a:t>
            </a:r>
            <a:r>
              <a:rPr lang="en-US" baseline="30000" dirty="0" smtClean="0"/>
              <a:t>i</a:t>
            </a:r>
            <a:r>
              <a:rPr lang="en-US" dirty="0" smtClean="0"/>
              <a:t> </a:t>
            </a:r>
            <a:r>
              <a:rPr lang="en-US" baseline="-25000" dirty="0" smtClean="0"/>
              <a:t>cluster</a:t>
            </a:r>
            <a:r>
              <a:rPr lang="en-US" dirty="0" smtClean="0"/>
              <a:t>- </a:t>
            </a:r>
            <a:r>
              <a:rPr lang="en-US" dirty="0" err="1" smtClean="0"/>
              <a:t>x</a:t>
            </a:r>
            <a:r>
              <a:rPr lang="en-US" baseline="30000" dirty="0" err="1" smtClean="0"/>
              <a:t>i</a:t>
            </a:r>
            <a:r>
              <a:rPr lang="en-US" baseline="-25000" dirty="0" err="1" smtClean="0"/>
              <a:t>track</a:t>
            </a:r>
            <a:endParaRPr lang="en-US" baseline="-25000" dirty="0"/>
          </a:p>
          <a:p>
            <a:r>
              <a:rPr lang="en-US" dirty="0" smtClean="0"/>
              <a:t>       </a:t>
            </a:r>
            <a:r>
              <a:rPr lang="en-US" dirty="0" err="1" smtClean="0"/>
              <a:t>R</a:t>
            </a:r>
            <a:r>
              <a:rPr lang="en-US" baseline="30000" dirty="0" err="1" smtClean="0"/>
              <a:t>i</a:t>
            </a:r>
            <a:r>
              <a:rPr lang="en-US" baseline="-25000" dirty="0" err="1" smtClean="0"/>
              <a:t>y</a:t>
            </a:r>
            <a:r>
              <a:rPr lang="en-US" dirty="0" smtClean="0"/>
              <a:t> = </a:t>
            </a:r>
            <a:r>
              <a:rPr lang="en-US" dirty="0" err="1" smtClean="0"/>
              <a:t>y</a:t>
            </a:r>
            <a:r>
              <a:rPr lang="en-US" baseline="30000" dirty="0" err="1" smtClean="0"/>
              <a:t>i</a:t>
            </a:r>
            <a:r>
              <a:rPr lang="en-US" baseline="-25000" dirty="0" err="1" smtClean="0"/>
              <a:t>cluster</a:t>
            </a:r>
            <a:r>
              <a:rPr lang="en-US" dirty="0" smtClean="0"/>
              <a:t> - </a:t>
            </a:r>
            <a:r>
              <a:rPr lang="en-US" dirty="0" err="1" smtClean="0"/>
              <a:t>y</a:t>
            </a:r>
            <a:r>
              <a:rPr lang="en-US" baseline="30000" dirty="0" err="1" smtClean="0"/>
              <a:t>i</a:t>
            </a:r>
            <a:r>
              <a:rPr lang="en-US" baseline="-25000" dirty="0" err="1" smtClean="0"/>
              <a:t>track</a:t>
            </a:r>
            <a:r>
              <a:rPr lang="en-US" baseline="-25000" dirty="0" smtClean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Most distributions look OK </a:t>
            </a:r>
            <a:r>
              <a:rPr lang="en-US" sz="1400" dirty="0" smtClean="0"/>
              <a:t>(Dimensions in [cm])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Few have double peaks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1295400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Dimensions in [cm]</a:t>
            </a:r>
            <a:endParaRPr lang="en-US" dirty="0"/>
          </a:p>
        </p:txBody>
      </p:sp>
      <p:pic>
        <p:nvPicPr>
          <p:cNvPr id="9" name="Picture 8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4648200"/>
            <a:ext cx="1981199" cy="1578530"/>
          </a:xfrm>
          <a:prstGeom prst="rect">
            <a:avLst/>
          </a:prstGeom>
        </p:spPr>
      </p:pic>
      <p:pic>
        <p:nvPicPr>
          <p:cNvPr id="10" name="Picture 9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667000"/>
            <a:ext cx="1931831" cy="1524000"/>
          </a:xfrm>
          <a:prstGeom prst="rect">
            <a:avLst/>
          </a:prstGeom>
        </p:spPr>
      </p:pic>
      <p:pic>
        <p:nvPicPr>
          <p:cNvPr id="11" name="Picture 10" descr="tmp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2667000"/>
            <a:ext cx="1933482" cy="1524000"/>
          </a:xfrm>
          <a:prstGeom prst="rect">
            <a:avLst/>
          </a:prstGeom>
        </p:spPr>
      </p:pic>
      <p:pic>
        <p:nvPicPr>
          <p:cNvPr id="12" name="Picture 11" descr="tmp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1" y="2667001"/>
            <a:ext cx="1930180" cy="1524000"/>
          </a:xfrm>
          <a:prstGeom prst="rect">
            <a:avLst/>
          </a:prstGeom>
        </p:spPr>
      </p:pic>
      <p:pic>
        <p:nvPicPr>
          <p:cNvPr id="13" name="Picture 12" descr="tmp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4876800"/>
            <a:ext cx="2623458" cy="1600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0" y="5029200"/>
            <a:ext cx="2305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 does simple toy MC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1828" y="1600200"/>
            <a:ext cx="3486772" cy="3352800"/>
          </a:xfrm>
          <a:prstGeom prst="rect">
            <a:avLst/>
          </a:prstGeom>
        </p:spPr>
      </p:pic>
      <p:pic>
        <p:nvPicPr>
          <p:cNvPr id="13" name="Picture 12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597212"/>
            <a:ext cx="3492687" cy="335578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1000" y="381000"/>
            <a:ext cx="7422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Residuals for each Front-end board versus layer#</a:t>
            </a:r>
            <a:endParaRPr 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5169694"/>
            <a:ext cx="333764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x-residual</a:t>
            </a:r>
          </a:p>
          <a:p>
            <a:endParaRPr lang="en-US" sz="1400" dirty="0"/>
          </a:p>
          <a:p>
            <a:r>
              <a:rPr lang="en-US" sz="1400" dirty="0" smtClean="0"/>
              <a:t>  Variations of &lt; 3 mm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Alignment of layers by hand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Correlation between boards within a layer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905000" y="990600"/>
            <a:ext cx="3001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of residual distributions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76800" y="5181600"/>
            <a:ext cx="43202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y</a:t>
            </a:r>
            <a:r>
              <a:rPr lang="en-US" b="1" dirty="0" smtClean="0"/>
              <a:t>-residual</a:t>
            </a:r>
          </a:p>
          <a:p>
            <a:endParaRPr lang="en-US" sz="1400" dirty="0"/>
          </a:p>
          <a:p>
            <a:r>
              <a:rPr lang="en-US" sz="1400" dirty="0" smtClean="0"/>
              <a:t>  Variations of &lt;0.5 mm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Cassette resting on CALICE structure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Systematic trend compatible with cassettes being lower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in center of stack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295400"/>
            <a:ext cx="2667000" cy="2163663"/>
          </a:xfrm>
          <a:prstGeom prst="rect">
            <a:avLst/>
          </a:prstGeom>
        </p:spPr>
      </p:pic>
      <p:pic>
        <p:nvPicPr>
          <p:cNvPr id="10" name="Picture 9" descr="tmp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1371600"/>
            <a:ext cx="2667000" cy="21764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62200" y="6096000"/>
            <a:ext cx="3750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mean by construction close to 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381000"/>
            <a:ext cx="6614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Residuals for each Front-end board or layer</a:t>
            </a:r>
            <a:endParaRPr lang="en-US" sz="2800" b="1" dirty="0"/>
          </a:p>
        </p:txBody>
      </p:sp>
      <p:pic>
        <p:nvPicPr>
          <p:cNvPr id="9" name="Picture 8" descr="tmp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3598979"/>
            <a:ext cx="2667000" cy="2198101"/>
          </a:xfrm>
          <a:prstGeom prst="rect">
            <a:avLst/>
          </a:prstGeom>
        </p:spPr>
      </p:pic>
      <p:pic>
        <p:nvPicPr>
          <p:cNvPr id="13" name="Picture 12" descr="tmp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46434" y="3505200"/>
            <a:ext cx="2649765" cy="2160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8600"/>
            <a:ext cx="5407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Use average residual to align layers</a:t>
            </a:r>
            <a:endParaRPr lang="en-US" sz="2800" b="1" dirty="0"/>
          </a:p>
        </p:txBody>
      </p:sp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990600"/>
            <a:ext cx="2843630" cy="2743200"/>
          </a:xfrm>
          <a:prstGeom prst="rect">
            <a:avLst/>
          </a:prstGeom>
        </p:spPr>
      </p:pic>
      <p:pic>
        <p:nvPicPr>
          <p:cNvPr id="4" name="Picture 3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990600"/>
            <a:ext cx="2847153" cy="2743200"/>
          </a:xfrm>
          <a:prstGeom prst="rect">
            <a:avLst/>
          </a:prstGeom>
        </p:spPr>
      </p:pic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3886199"/>
            <a:ext cx="2858099" cy="2743201"/>
          </a:xfrm>
          <a:prstGeom prst="rect">
            <a:avLst/>
          </a:prstGeom>
        </p:spPr>
      </p:pic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3886200"/>
            <a:ext cx="2941864" cy="259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24800" y="3124200"/>
            <a:ext cx="857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Works </a:t>
            </a:r>
          </a:p>
          <a:p>
            <a:r>
              <a:rPr lang="en-US" dirty="0"/>
              <a:t> </a:t>
            </a:r>
            <a:r>
              <a:rPr lang="en-US" dirty="0" smtClean="0"/>
              <a:t>nicely!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1066800"/>
            <a:ext cx="2990491" cy="2438400"/>
          </a:xfrm>
          <a:prstGeom prst="rect">
            <a:avLst/>
          </a:prstGeom>
        </p:spPr>
      </p:pic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027236"/>
            <a:ext cx="3048000" cy="2477964"/>
          </a:xfrm>
          <a:prstGeom prst="rect">
            <a:avLst/>
          </a:prstGeom>
        </p:spPr>
      </p:pic>
      <p:pic>
        <p:nvPicPr>
          <p:cNvPr id="4" name="Picture 3" descr="tmp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3657600"/>
            <a:ext cx="3048000" cy="2488375"/>
          </a:xfrm>
          <a:prstGeom prst="rect">
            <a:avLst/>
          </a:prstGeom>
        </p:spPr>
      </p:pic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3657600"/>
            <a:ext cx="3064995" cy="2514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7813" y="152400"/>
            <a:ext cx="5561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Remaining residuals after alignment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58000" y="2971800"/>
            <a:ext cx="21434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570/130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/>
              <a:t>m for FEBs</a:t>
            </a:r>
          </a:p>
          <a:p>
            <a:endParaRPr lang="en-US" dirty="0"/>
          </a:p>
          <a:p>
            <a:r>
              <a:rPr lang="en-US" dirty="0" smtClean="0"/>
              <a:t>70/14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/>
              <a:t>m for layers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28600"/>
            <a:ext cx="2529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Scan across pad</a:t>
            </a:r>
            <a:endParaRPr lang="en-US" sz="2800" b="1" dirty="0"/>
          </a:p>
        </p:txBody>
      </p:sp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1219200"/>
            <a:ext cx="4495800" cy="4482313"/>
          </a:xfrm>
          <a:prstGeom prst="rect">
            <a:avLst/>
          </a:prstGeom>
        </p:spPr>
      </p:pic>
      <p:pic>
        <p:nvPicPr>
          <p:cNvPr id="4" name="Picture 3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4385216" cy="43700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5400" y="838200"/>
            <a:ext cx="3488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GEANT4 +</a:t>
            </a:r>
            <a:r>
              <a:rPr lang="en-US" dirty="0" smtClean="0"/>
              <a:t> (not-yet-tuned) </a:t>
            </a:r>
            <a:r>
              <a:rPr lang="en-US" b="1" dirty="0" err="1" smtClean="0"/>
              <a:t>RPC_sim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838200"/>
            <a:ext cx="633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Data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152400"/>
            <a:ext cx="1883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x</a:t>
            </a:r>
            <a:r>
              <a:rPr lang="en-US" sz="1400" dirty="0" smtClean="0"/>
              <a:t> = Mod(</a:t>
            </a:r>
            <a:r>
              <a:rPr lang="en-US" sz="1400" dirty="0" err="1" smtClean="0"/>
              <a:t>x</a:t>
            </a:r>
            <a:r>
              <a:rPr lang="en-US" sz="1400" baseline="-25000" dirty="0" err="1" smtClean="0"/>
              <a:t>track</a:t>
            </a:r>
            <a:r>
              <a:rPr lang="en-US" sz="1400" dirty="0" smtClean="0"/>
              <a:t> + 0.5,1.)</a:t>
            </a:r>
          </a:p>
          <a:p>
            <a:r>
              <a:rPr lang="en-US" sz="1400" dirty="0" smtClean="0"/>
              <a:t>y = Mod(</a:t>
            </a:r>
            <a:r>
              <a:rPr lang="en-US" sz="1400" dirty="0" err="1" smtClean="0"/>
              <a:t>y</a:t>
            </a:r>
            <a:r>
              <a:rPr lang="en-US" sz="1400" baseline="-25000" dirty="0" err="1" smtClean="0"/>
              <a:t>track</a:t>
            </a:r>
            <a:r>
              <a:rPr lang="en-US" sz="1400" dirty="0" smtClean="0"/>
              <a:t> – 0.03,1.)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5867400"/>
            <a:ext cx="555087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Note: </a:t>
            </a:r>
            <a:r>
              <a:rPr lang="en-US" sz="1400" dirty="0" smtClean="0"/>
              <a:t>	These features not implemented explicitly into simulation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Simulation distributes charge onto plane of pads…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Tracking resolution to be determined (using fishing lines e.g.)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7998" y="152400"/>
            <a:ext cx="3810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DHCAL Analysis Strategy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762000"/>
            <a:ext cx="5954579" cy="5870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Noise measurement</a:t>
            </a:r>
          </a:p>
          <a:p>
            <a:endParaRPr lang="en-US" sz="1400" dirty="0" smtClean="0"/>
          </a:p>
          <a:p>
            <a:r>
              <a:rPr lang="en-US" sz="1400" dirty="0" smtClean="0"/>
              <a:t>   - Determine noise rate</a:t>
            </a:r>
          </a:p>
          <a:p>
            <a:r>
              <a:rPr lang="en-US" sz="1400" dirty="0" smtClean="0"/>
              <a:t>   - Identify (and possibly mask) noisy channels</a:t>
            </a:r>
          </a:p>
          <a:p>
            <a:r>
              <a:rPr lang="en-US" sz="1400" dirty="0" smtClean="0"/>
              <a:t>   - Provide random trigger events for overlay with MC events</a:t>
            </a:r>
          </a:p>
          <a:p>
            <a:endParaRPr lang="en-US" sz="1100" dirty="0" smtClean="0"/>
          </a:p>
          <a:p>
            <a:r>
              <a:rPr lang="en-US" b="1" dirty="0" smtClean="0"/>
              <a:t>Measurements with muons</a:t>
            </a:r>
          </a:p>
          <a:p>
            <a:endParaRPr lang="en-US" sz="1400" dirty="0" smtClean="0"/>
          </a:p>
          <a:p>
            <a:r>
              <a:rPr lang="en-US" sz="1400" dirty="0" smtClean="0"/>
              <a:t>   - Align layers in x and y</a:t>
            </a:r>
          </a:p>
          <a:p>
            <a:r>
              <a:rPr lang="en-US" sz="1400" dirty="0" smtClean="0"/>
              <a:t>   - Determine efficiency and multiplicity in ‘clean’ areas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 - Simulate response with GEANT4 + </a:t>
            </a:r>
            <a:r>
              <a:rPr lang="en-US" sz="1400" dirty="0" err="1" smtClean="0"/>
              <a:t>RPC_sim</a:t>
            </a:r>
            <a:r>
              <a:rPr lang="en-US" sz="1400" dirty="0" smtClean="0"/>
              <a:t> (requires tuning)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 - Determine efficiency and multiplicity over the whole 1 x 1 m</a:t>
            </a:r>
            <a:r>
              <a:rPr lang="en-US" sz="1400" baseline="30000" dirty="0" smtClean="0"/>
              <a:t>2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 - Compare to simulation and tune MC 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 - Perform additional measurements, such as scan over pads, etc…</a:t>
            </a:r>
          </a:p>
          <a:p>
            <a:endParaRPr lang="en-US" sz="1050" dirty="0" smtClean="0"/>
          </a:p>
          <a:p>
            <a:r>
              <a:rPr lang="en-US" b="1" dirty="0" smtClean="0"/>
              <a:t>Measurement with positrons</a:t>
            </a:r>
          </a:p>
          <a:p>
            <a:endParaRPr lang="en-US" sz="1400" dirty="0" smtClean="0"/>
          </a:p>
          <a:p>
            <a:r>
              <a:rPr lang="en-US" sz="1400" dirty="0" smtClean="0"/>
              <a:t>   - Determine response 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 - Compare to MC and tune 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(</a:t>
            </a:r>
            <a:r>
              <a:rPr lang="en-US" sz="1400" dirty="0" err="1" smtClean="0"/>
              <a:t>d</a:t>
            </a:r>
            <a:r>
              <a:rPr lang="en-US" sz="1400" baseline="-25000" dirty="0" err="1" smtClean="0"/>
              <a:t>cut</a:t>
            </a:r>
            <a:r>
              <a:rPr lang="en-US" sz="1400" dirty="0" smtClean="0"/>
              <a:t>) parameter of </a:t>
            </a:r>
            <a:r>
              <a:rPr lang="en-US" sz="1400" dirty="0" err="1" smtClean="0"/>
              <a:t>RPC_sim</a:t>
            </a:r>
            <a:endParaRPr lang="en-US" sz="1400" dirty="0" smtClean="0"/>
          </a:p>
          <a:p>
            <a:r>
              <a:rPr lang="en-US" sz="1400" dirty="0" smtClean="0"/>
              <a:t> </a:t>
            </a:r>
            <a:r>
              <a:rPr lang="en-US" sz="1400" dirty="0" smtClean="0"/>
              <a:t>  - Perform additional studies, e.g. software compensation…</a:t>
            </a:r>
          </a:p>
          <a:p>
            <a:endParaRPr lang="en-US" sz="1050" dirty="0" smtClean="0"/>
          </a:p>
          <a:p>
            <a:r>
              <a:rPr lang="en-US" b="1" dirty="0" smtClean="0"/>
              <a:t>Measurement with pions</a:t>
            </a:r>
          </a:p>
          <a:p>
            <a:endParaRPr lang="en-US" sz="1400" dirty="0" smtClean="0"/>
          </a:p>
          <a:p>
            <a:r>
              <a:rPr lang="en-US" sz="1400" dirty="0" smtClean="0"/>
              <a:t>  - Determine response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- Compare to MC (no more tuning) with different hadronic shower models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- Perform additional studies, e.g. software compensation, leakage correction…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28600"/>
            <a:ext cx="3484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Angles of muon tracks</a:t>
            </a:r>
            <a:endParaRPr lang="en-US" sz="2800" b="1" dirty="0"/>
          </a:p>
        </p:txBody>
      </p:sp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524000"/>
            <a:ext cx="3982324" cy="4114800"/>
          </a:xfrm>
          <a:prstGeom prst="rect">
            <a:avLst/>
          </a:prstGeom>
        </p:spPr>
      </p:pic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524000"/>
            <a:ext cx="3928484" cy="411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00" y="838200"/>
            <a:ext cx="633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Data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838200"/>
            <a:ext cx="3488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GEANT4 +</a:t>
            </a:r>
            <a:r>
              <a:rPr lang="en-US" dirty="0" smtClean="0"/>
              <a:t> (not-yet-tuned) </a:t>
            </a:r>
            <a:r>
              <a:rPr lang="en-US" b="1" dirty="0" err="1" smtClean="0"/>
              <a:t>RPC_sim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5791200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enough!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28600"/>
            <a:ext cx="3945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Efficiencies, multiplicities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4492384" cy="24776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Select ‘non – problematic’ regions away from</a:t>
            </a:r>
          </a:p>
          <a:p>
            <a:endParaRPr lang="en-US" sz="1000" dirty="0" smtClean="0"/>
          </a:p>
          <a:p>
            <a:r>
              <a:rPr lang="en-US" sz="1400" dirty="0" smtClean="0"/>
              <a:t> - Dead ASICs (cut out 8 x 8 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+ a rim of 1 cm)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- Edges in x (2 rims of 0.5 cm)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- Edges in y (6 rims of 0.5 cm)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- Fishing lines </a:t>
            </a:r>
            <a:r>
              <a:rPr lang="en-US" sz="1400" dirty="0" smtClean="0">
                <a:latin typeface="+mj-lt"/>
              </a:rPr>
              <a:t>(12 rectangles of </a:t>
            </a:r>
            <a:r>
              <a:rPr lang="en-US" sz="1400" dirty="0" smtClean="0">
                <a:latin typeface="+mj-lt"/>
                <a:cs typeface="Arial"/>
              </a:rPr>
              <a:t>±1 cm)</a:t>
            </a:r>
          </a:p>
          <a:p>
            <a:r>
              <a:rPr lang="en-US" sz="1400" dirty="0" smtClean="0">
                <a:latin typeface="+mj-lt"/>
                <a:cs typeface="Arial"/>
              </a:rPr>
              <a:t> </a:t>
            </a:r>
            <a:r>
              <a:rPr lang="en-US" sz="1400" dirty="0" smtClean="0">
                <a:latin typeface="+mj-lt"/>
                <a:cs typeface="Arial"/>
              </a:rPr>
              <a:t>- Layer 27 (with exceptionally high </a:t>
            </a:r>
            <a:r>
              <a:rPr lang="en-US" sz="1400" dirty="0" err="1" smtClean="0">
                <a:latin typeface="+mj-lt"/>
                <a:cs typeface="Arial"/>
              </a:rPr>
              <a:t>mulitplicity</a:t>
            </a:r>
            <a:r>
              <a:rPr lang="en-US" sz="1400" dirty="0" smtClean="0">
                <a:latin typeface="+mj-lt"/>
                <a:cs typeface="Arial"/>
              </a:rPr>
              <a:t>)</a:t>
            </a:r>
          </a:p>
          <a:p>
            <a:endParaRPr lang="en-US" sz="1400" dirty="0" smtClean="0">
              <a:latin typeface="+mj-lt"/>
              <a:cs typeface="Arial"/>
            </a:endParaRPr>
          </a:p>
          <a:p>
            <a:r>
              <a:rPr lang="en-US" b="1" dirty="0" smtClean="0">
                <a:latin typeface="+mj-lt"/>
                <a:cs typeface="Arial"/>
              </a:rPr>
              <a:t>Measure average response</a:t>
            </a:r>
          </a:p>
          <a:p>
            <a:endParaRPr lang="en-US" sz="1000" dirty="0" smtClean="0">
              <a:latin typeface="+mj-lt"/>
              <a:cs typeface="Arial"/>
            </a:endParaRPr>
          </a:p>
          <a:p>
            <a:r>
              <a:rPr lang="en-US" sz="1400" dirty="0" smtClean="0">
                <a:latin typeface="+mj-lt"/>
                <a:cs typeface="Arial"/>
              </a:rPr>
              <a:t>  Efficiency, multiplicity</a:t>
            </a:r>
            <a:endParaRPr lang="en-US" sz="1400" dirty="0" smtClean="0">
              <a:latin typeface="+mj-lt"/>
            </a:endParaRPr>
          </a:p>
        </p:txBody>
      </p:sp>
      <p:pic>
        <p:nvPicPr>
          <p:cNvPr id="4" name="Picture 3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228600"/>
            <a:ext cx="3589781" cy="2501307"/>
          </a:xfrm>
          <a:prstGeom prst="rect">
            <a:avLst/>
          </a:prstGeom>
        </p:spPr>
      </p:pic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505200"/>
            <a:ext cx="3638743" cy="2408070"/>
          </a:xfrm>
          <a:prstGeom prst="rect">
            <a:avLst/>
          </a:prstGeom>
        </p:spPr>
      </p:pic>
      <p:pic>
        <p:nvPicPr>
          <p:cNvPr id="7" name="Picture 6" descr="tmp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3505200"/>
            <a:ext cx="3706368" cy="243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5000" y="4191000"/>
            <a:ext cx="1468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Data – Histogram</a:t>
            </a:r>
          </a:p>
          <a:p>
            <a:r>
              <a:rPr lang="en-US" sz="1400" b="1" dirty="0" smtClean="0"/>
              <a:t>MC - Points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6096000"/>
            <a:ext cx="6003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Note:</a:t>
            </a:r>
            <a:r>
              <a:rPr lang="en-US" sz="1400" dirty="0" smtClean="0"/>
              <a:t>	Simulation of RPC tuned to Vertical Slice Test</a:t>
            </a:r>
          </a:p>
          <a:p>
            <a:r>
              <a:rPr lang="en-US" sz="1400" dirty="0" smtClean="0"/>
              <a:t>	DHCAL shows higher efficiency and lower multiplicity (thinner glass)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1" y="1536618"/>
            <a:ext cx="4571999" cy="43224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228600"/>
            <a:ext cx="3748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Tuning, tuning, tuning…</a:t>
            </a:r>
          </a:p>
        </p:txBody>
      </p:sp>
      <p:sp>
        <p:nvSpPr>
          <p:cNvPr id="6" name="Oval 5"/>
          <p:cNvSpPr/>
          <p:nvPr/>
        </p:nvSpPr>
        <p:spPr>
          <a:xfrm>
            <a:off x="5410200" y="4953000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410200" y="1752600"/>
            <a:ext cx="889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VST Tuning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105400" y="1676400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715000" y="5029200"/>
            <a:ext cx="1493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Incomplete statistics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609600"/>
            <a:ext cx="23492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 smtClean="0">
                <a:latin typeface="Times New Roman"/>
                <a:cs typeface="Times New Roman"/>
              </a:rPr>
              <a:t>χ</a:t>
            </a:r>
            <a:r>
              <a:rPr lang="en-US" sz="1400" b="1" baseline="30000" dirty="0" smtClean="0">
                <a:latin typeface="Times New Roman"/>
                <a:cs typeface="Times New Roman"/>
              </a:rPr>
              <a:t>2</a:t>
            </a:r>
            <a:r>
              <a:rPr lang="en-US" sz="1400" b="1" dirty="0" smtClean="0"/>
              <a:t> comparison of normalized </a:t>
            </a:r>
          </a:p>
          <a:p>
            <a:r>
              <a:rPr lang="en-US" sz="1400" b="1" dirty="0" smtClean="0"/>
              <a:t> </a:t>
            </a:r>
            <a:r>
              <a:rPr lang="en-US" sz="1400" b="1" dirty="0" smtClean="0"/>
              <a:t> histograms of multiplicity</a:t>
            </a:r>
            <a:endParaRPr lang="en-US" sz="1400" b="1" dirty="0"/>
          </a:p>
        </p:txBody>
      </p:sp>
      <p:pic>
        <p:nvPicPr>
          <p:cNvPr id="12" name="Picture 11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24000"/>
            <a:ext cx="4572000" cy="438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28600"/>
            <a:ext cx="2443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Current best fit</a:t>
            </a:r>
          </a:p>
        </p:txBody>
      </p:sp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990600"/>
            <a:ext cx="3962400" cy="3055774"/>
          </a:xfrm>
          <a:prstGeom prst="rect">
            <a:avLst/>
          </a:prstGeom>
        </p:spPr>
      </p:pic>
      <p:pic>
        <p:nvPicPr>
          <p:cNvPr id="4" name="Picture 3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1746" y="990600"/>
            <a:ext cx="3663131" cy="3124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9800" y="198120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/>
                <a:cs typeface="Times New Roman"/>
              </a:rPr>
              <a:t>χ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/>
              <a:t> = 1285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4191000"/>
            <a:ext cx="47534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Note:</a:t>
            </a:r>
            <a:r>
              <a:rPr lang="en-US" sz="1600" dirty="0" smtClean="0"/>
              <a:t>	High statistics (error bars </a:t>
            </a:r>
            <a:r>
              <a:rPr lang="en-US" sz="1600" dirty="0" smtClean="0">
                <a:latin typeface="Times New Roman"/>
                <a:cs typeface="Times New Roman"/>
              </a:rPr>
              <a:t>«</a:t>
            </a:r>
            <a:r>
              <a:rPr lang="en-US" sz="1600" dirty="0" smtClean="0"/>
              <a:t> dots)</a:t>
            </a:r>
          </a:p>
          <a:p>
            <a:r>
              <a:rPr lang="en-US" sz="1600" dirty="0" smtClean="0"/>
              <a:t>	</a:t>
            </a:r>
            <a:r>
              <a:rPr lang="en-US" sz="1600" dirty="0" smtClean="0"/>
              <a:t>Efficiency well reproduced</a:t>
            </a:r>
          </a:p>
          <a:p>
            <a:r>
              <a:rPr lang="en-US" sz="1600" dirty="0" smtClean="0"/>
              <a:t>	</a:t>
            </a:r>
            <a:r>
              <a:rPr lang="en-US" sz="1600" dirty="0" smtClean="0"/>
              <a:t>Low multiplicity well reproduced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                 Tail problematic (excess of 0.6% in the data)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2667000"/>
            <a:ext cx="1468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Data – Histogram</a:t>
            </a:r>
          </a:p>
          <a:p>
            <a:r>
              <a:rPr lang="en-US" sz="1400" b="1" dirty="0" smtClean="0"/>
              <a:t>MC - Points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4876800"/>
            <a:ext cx="330077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Efficiency</a:t>
            </a:r>
            <a:r>
              <a:rPr lang="en-US" dirty="0" smtClean="0"/>
              <a:t> = 	93.6% in data</a:t>
            </a:r>
          </a:p>
          <a:p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93.8% </a:t>
            </a:r>
            <a:r>
              <a:rPr lang="en-US" dirty="0" smtClean="0"/>
              <a:t>in MC</a:t>
            </a:r>
          </a:p>
          <a:p>
            <a:r>
              <a:rPr lang="en-US" b="1" dirty="0" smtClean="0"/>
              <a:t>Multiplicity</a:t>
            </a:r>
            <a:r>
              <a:rPr lang="en-US" dirty="0" smtClean="0"/>
              <a:t> = 	1.563 in data</a:t>
            </a:r>
          </a:p>
          <a:p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1.538</a:t>
            </a:r>
            <a:r>
              <a:rPr lang="en-US" dirty="0" smtClean="0"/>
              <a:t> in MC</a:t>
            </a:r>
          </a:p>
          <a:p>
            <a:r>
              <a:rPr lang="en-US" b="1" dirty="0" smtClean="0"/>
              <a:t>Mean =</a:t>
            </a:r>
            <a:r>
              <a:rPr lang="en-US" dirty="0" smtClean="0"/>
              <a:t>		1.4614in data</a:t>
            </a:r>
          </a:p>
          <a:p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1.443</a:t>
            </a:r>
            <a:r>
              <a:rPr lang="en-US" dirty="0" smtClean="0"/>
              <a:t> in MC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2589" y="5638800"/>
            <a:ext cx="41694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further improve need</a:t>
            </a:r>
          </a:p>
          <a:p>
            <a:r>
              <a:rPr lang="en-US" dirty="0" smtClean="0"/>
              <a:t> </a:t>
            </a:r>
            <a:r>
              <a:rPr lang="en-US" dirty="0" smtClean="0"/>
              <a:t>different function to </a:t>
            </a:r>
          </a:p>
          <a:p>
            <a:r>
              <a:rPr lang="en-US" dirty="0" smtClean="0"/>
              <a:t> </a:t>
            </a:r>
            <a:r>
              <a:rPr lang="en-US" dirty="0" smtClean="0"/>
              <a:t>distribute charge in plane of readout pads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143000"/>
            <a:ext cx="4178949" cy="2743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228600"/>
            <a:ext cx="4307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Response over the entire plane I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2362200"/>
            <a:ext cx="533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Data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MC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12" name="Picture 11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23285" y="3429000"/>
            <a:ext cx="4868315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0" y="697468"/>
            <a:ext cx="6427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Implemented dead areas of data in MC (delete corresponding hits)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18011" y="1992868"/>
            <a:ext cx="3820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Note:</a:t>
            </a:r>
            <a:r>
              <a:rPr lang="en-US" dirty="0" smtClean="0"/>
              <a:t>   x-axis in [cm] (not pad number)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1491" y="4191000"/>
            <a:ext cx="328230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r>
              <a:rPr lang="en-US" b="1" dirty="0" smtClean="0"/>
              <a:t>-distribution </a:t>
            </a:r>
          </a:p>
          <a:p>
            <a:endParaRPr lang="en-US" sz="1600" dirty="0" smtClean="0"/>
          </a:p>
          <a:p>
            <a:r>
              <a:rPr lang="en-US" sz="1600" dirty="0" smtClean="0"/>
              <a:t>    Well reproduced, apart from edges</a:t>
            </a:r>
          </a:p>
          <a:p>
            <a:endParaRPr lang="en-US" dirty="0" smtClean="0"/>
          </a:p>
          <a:p>
            <a:r>
              <a:rPr lang="en-US" b="1" dirty="0" smtClean="0"/>
              <a:t>y-distribution</a:t>
            </a:r>
          </a:p>
          <a:p>
            <a:endParaRPr lang="en-US" sz="1600" dirty="0" smtClean="0"/>
          </a:p>
          <a:p>
            <a:r>
              <a:rPr lang="en-US" sz="1600" dirty="0" smtClean="0"/>
              <a:t>    Inter-RPC gaps well reproduced</a:t>
            </a:r>
          </a:p>
          <a:p>
            <a:r>
              <a:rPr lang="en-US" sz="1600" dirty="0" smtClean="0"/>
              <a:t>    Fishing lines well reproduced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 Edges again problematic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0"/>
            <a:ext cx="4991533" cy="3421677"/>
          </a:xfrm>
          <a:prstGeom prst="rect">
            <a:avLst/>
          </a:prstGeom>
        </p:spPr>
      </p:pic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26" y="3451565"/>
            <a:ext cx="5006774" cy="34064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228601"/>
            <a:ext cx="396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Response over the entire plane II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600200"/>
            <a:ext cx="3494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Note:</a:t>
            </a:r>
            <a:r>
              <a:rPr lang="en-US" dirty="0" smtClean="0"/>
              <a:t>  distribution of tracks not the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same in data and MC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048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Average response over the entire plane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57800" y="4648200"/>
            <a:ext cx="330077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Efficiency</a:t>
            </a:r>
            <a:r>
              <a:rPr lang="en-US" dirty="0" smtClean="0"/>
              <a:t> = 	90.9% in data</a:t>
            </a:r>
          </a:p>
          <a:p>
            <a:r>
              <a:rPr lang="en-US" dirty="0" smtClean="0"/>
              <a:t>	 	</a:t>
            </a:r>
            <a:r>
              <a:rPr lang="en-US" dirty="0" smtClean="0">
                <a:solidFill>
                  <a:srgbClr val="FF0000"/>
                </a:solidFill>
              </a:rPr>
              <a:t>92.1% </a:t>
            </a:r>
            <a:r>
              <a:rPr lang="en-US" dirty="0" smtClean="0"/>
              <a:t>in MC</a:t>
            </a:r>
          </a:p>
          <a:p>
            <a:r>
              <a:rPr lang="en-US" b="1" dirty="0" smtClean="0"/>
              <a:t>Multiplicity</a:t>
            </a:r>
            <a:r>
              <a:rPr lang="en-US" dirty="0" smtClean="0"/>
              <a:t> = 	1.611 in data</a:t>
            </a:r>
          </a:p>
          <a:p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1.535</a:t>
            </a:r>
            <a:r>
              <a:rPr lang="en-US" dirty="0" smtClean="0"/>
              <a:t> in MC</a:t>
            </a:r>
          </a:p>
          <a:p>
            <a:r>
              <a:rPr lang="en-US" b="1" dirty="0" smtClean="0"/>
              <a:t>Mean =</a:t>
            </a:r>
            <a:r>
              <a:rPr lang="en-US" dirty="0" smtClean="0"/>
              <a:t>		1.464 in data</a:t>
            </a:r>
          </a:p>
          <a:p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1.411</a:t>
            </a:r>
            <a:r>
              <a:rPr lang="en-US" dirty="0" smtClean="0"/>
              <a:t> in MC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4436983"/>
            <a:ext cx="423917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Note:</a:t>
            </a:r>
            <a:r>
              <a:rPr lang="en-US" sz="1600" dirty="0" smtClean="0"/>
              <a:t>	There are systematic uncertainties 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                    </a:t>
            </a:r>
            <a:r>
              <a:rPr lang="en-US" sz="1600" dirty="0" smtClean="0">
                <a:latin typeface="Arial"/>
                <a:cs typeface="Arial"/>
              </a:rPr>
              <a:t>→ </a:t>
            </a:r>
            <a:r>
              <a:rPr lang="en-US" sz="1600" dirty="0" smtClean="0">
                <a:cs typeface="Arial"/>
              </a:rPr>
              <a:t>due to track selection</a:t>
            </a:r>
            <a:endParaRPr lang="en-US" sz="1600" dirty="0" smtClean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	   → </a:t>
            </a:r>
            <a:r>
              <a:rPr lang="en-US" sz="1600" dirty="0" smtClean="0">
                <a:cs typeface="Arial"/>
              </a:rPr>
              <a:t>still need to be studied</a:t>
            </a:r>
          </a:p>
          <a:p>
            <a:endParaRPr lang="en-US" sz="1600" dirty="0" smtClean="0">
              <a:cs typeface="Arial"/>
            </a:endParaRPr>
          </a:p>
          <a:p>
            <a:r>
              <a:rPr lang="en-US" sz="1600" dirty="0" smtClean="0">
                <a:cs typeface="Arial"/>
              </a:rPr>
              <a:t> 	These number include the dead areas</a:t>
            </a:r>
          </a:p>
          <a:p>
            <a:endParaRPr lang="en-US" sz="1600" dirty="0" smtClean="0">
              <a:cs typeface="Arial"/>
            </a:endParaRPr>
          </a:p>
          <a:p>
            <a:r>
              <a:rPr lang="en-US" sz="1600" dirty="0" smtClean="0">
                <a:cs typeface="Arial"/>
              </a:rPr>
              <a:t>	Some tuning of the MC still needed</a:t>
            </a:r>
            <a:endParaRPr lang="en-US" sz="1600" dirty="0"/>
          </a:p>
        </p:txBody>
      </p:sp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799" y="1066800"/>
            <a:ext cx="4044851" cy="2667000"/>
          </a:xfrm>
          <a:prstGeom prst="rect">
            <a:avLst/>
          </a:prstGeom>
        </p:spPr>
      </p:pic>
      <p:pic>
        <p:nvPicPr>
          <p:cNvPr id="6" name="Picture 5" descr="tmp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990601"/>
            <a:ext cx="4191000" cy="2755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048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Response versus layer number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81200" y="914400"/>
            <a:ext cx="4760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dirty="0" smtClean="0"/>
              <a:t>ead areas, fishing lines, and edges are excluded</a:t>
            </a:r>
            <a:endParaRPr lang="en-US" dirty="0"/>
          </a:p>
        </p:txBody>
      </p:sp>
      <p:pic>
        <p:nvPicPr>
          <p:cNvPr id="4" name="Picture 3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200400"/>
            <a:ext cx="4191000" cy="2767445"/>
          </a:xfrm>
          <a:prstGeom prst="rect">
            <a:avLst/>
          </a:prstGeom>
        </p:spPr>
      </p:pic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524000"/>
            <a:ext cx="4191663" cy="2786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609600"/>
            <a:ext cx="3770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Calibration constants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0"/>
            <a:ext cx="3018280" cy="2971800"/>
          </a:xfrm>
          <a:prstGeom prst="rect">
            <a:avLst/>
          </a:prstGeom>
        </p:spPr>
      </p:pic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124201"/>
            <a:ext cx="3482888" cy="36349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57600" y="1394936"/>
            <a:ext cx="21298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HV on TCMT not at</a:t>
            </a:r>
          </a:p>
          <a:p>
            <a:r>
              <a:rPr lang="en-US" sz="1400" dirty="0" smtClean="0"/>
              <a:t> full value due to problems</a:t>
            </a:r>
          </a:p>
          <a:p>
            <a:r>
              <a:rPr lang="en-US" sz="1400" dirty="0" smtClean="0"/>
              <a:t> with mainframe</a:t>
            </a:r>
            <a:endParaRPr lang="en-US" sz="1400" dirty="0"/>
          </a:p>
        </p:txBody>
      </p:sp>
      <p:pic>
        <p:nvPicPr>
          <p:cNvPr id="9" name="Picture 8" descr="tmp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2209800"/>
            <a:ext cx="3962400" cy="4242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533400"/>
            <a:ext cx="7067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Calibration constants as function of time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457200"/>
            <a:ext cx="2967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DHCAL Project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376404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Argonne National Laboratory</a:t>
            </a:r>
          </a:p>
          <a:p>
            <a:r>
              <a:rPr lang="en-US" dirty="0" smtClean="0"/>
              <a:t>Boston University</a:t>
            </a:r>
          </a:p>
          <a:p>
            <a:r>
              <a:rPr lang="en-US" dirty="0" smtClean="0"/>
              <a:t>Fermi National Accelerator Laboratory</a:t>
            </a:r>
          </a:p>
          <a:p>
            <a:r>
              <a:rPr lang="en-US" dirty="0" smtClean="0"/>
              <a:t>IHEP Beijing</a:t>
            </a:r>
          </a:p>
          <a:p>
            <a:r>
              <a:rPr lang="en-US" dirty="0" smtClean="0"/>
              <a:t>University of Iowa</a:t>
            </a:r>
          </a:p>
          <a:p>
            <a:r>
              <a:rPr lang="en-US" dirty="0" smtClean="0"/>
              <a:t>McGill University</a:t>
            </a:r>
          </a:p>
          <a:p>
            <a:r>
              <a:rPr lang="en-US" dirty="0" smtClean="0"/>
              <a:t>Northwestern University</a:t>
            </a:r>
          </a:p>
          <a:p>
            <a:r>
              <a:rPr lang="en-US" dirty="0" smtClean="0"/>
              <a:t>University of Texas at Arlington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191000" y="2895600"/>
          <a:ext cx="413425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656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DCHAL</a:t>
                      </a:r>
                      <a:r>
                        <a:rPr lang="en-US" baseline="0" dirty="0" smtClean="0"/>
                        <a:t> Collaboration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Heads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Engineers/Technicians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Students/</a:t>
                      </a:r>
                      <a:r>
                        <a:rPr lang="en-US" dirty="0" err="1" smtClean="0"/>
                        <a:t>Postdocs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Physicists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39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6" descr="t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5334000"/>
            <a:ext cx="2362200" cy="1073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0" y="5715000"/>
            <a:ext cx="2278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…and integral part of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048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Track segment analysis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1600200"/>
            <a:ext cx="412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 by Burak </a:t>
            </a:r>
            <a:r>
              <a:rPr lang="en-US" dirty="0" err="1" smtClean="0"/>
              <a:t>Bilki</a:t>
            </a:r>
            <a:r>
              <a:rPr lang="en-US" dirty="0" smtClean="0"/>
              <a:t> (University of Iowa)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2031840" y="218903"/>
            <a:ext cx="4769280" cy="4147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101000"/>
              </a:lnSpc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>
                <a:solidFill>
                  <a:srgbClr val="000000"/>
                </a:solidFill>
                <a:latin typeface="Bitstream Charter" pitchFamily="16" charset="0"/>
              </a:rPr>
              <a:t>Track Segments Algorithm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07360" y="829527"/>
            <a:ext cx="8709120" cy="60140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lnSpc>
                <a:spcPct val="101000"/>
              </a:lnSpc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 Use clusters in two layers (source clusters) to measure a third layer (target cluster):</a:t>
            </a:r>
          </a:p>
          <a:p>
            <a:pPr>
              <a:lnSpc>
                <a:spcPct val="101000"/>
              </a:lnSpc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endParaRPr lang="en-US" dirty="0">
              <a:solidFill>
                <a:srgbClr val="000000"/>
              </a:solidFill>
              <a:latin typeface="Bitstream Charter" pitchFamily="16" charset="0"/>
            </a:endParaRPr>
          </a:p>
          <a:p>
            <a:pPr marL="663850" lvl="1" indent="-249124">
              <a:lnSpc>
                <a:spcPct val="101000"/>
              </a:lnSpc>
              <a:buFont typeface="Times New Roman" pitchFamily="16" charset="0"/>
              <a:buChar char="–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Use Layer_2 and Layer_3 to measure Layer_1</a:t>
            </a:r>
          </a:p>
          <a:p>
            <a:pPr marL="663850" lvl="1" indent="-249124">
              <a:lnSpc>
                <a:spcPct val="101000"/>
              </a:lnSpc>
              <a:buFont typeface="Times New Roman" pitchFamily="16" charset="0"/>
              <a:buChar char="–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Use Layer_36 and Layer_37 to measure Layer_38</a:t>
            </a:r>
          </a:p>
          <a:p>
            <a:pPr marL="663850" lvl="1" indent="-249124">
              <a:lnSpc>
                <a:spcPct val="101000"/>
              </a:lnSpc>
              <a:buFont typeface="Times New Roman" pitchFamily="16" charset="0"/>
              <a:buChar char="–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Use Layer_(i-1) and Layer_(i+1) to measure </a:t>
            </a:r>
            <a:r>
              <a:rPr lang="en-US" dirty="0" err="1">
                <a:solidFill>
                  <a:srgbClr val="000000"/>
                </a:solidFill>
                <a:latin typeface="Bitstream Charter" pitchFamily="16" charset="0"/>
              </a:rPr>
              <a:t>Layer_i</a:t>
            </a:r>
            <a:endParaRPr lang="en-US" dirty="0">
              <a:solidFill>
                <a:srgbClr val="000000"/>
              </a:solidFill>
              <a:latin typeface="Bitstream Charter" pitchFamily="16" charset="0"/>
            </a:endParaRPr>
          </a:p>
          <a:p>
            <a:pPr>
              <a:lnSpc>
                <a:spcPct val="101000"/>
              </a:lnSpc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endParaRPr lang="en-US" dirty="0">
              <a:solidFill>
                <a:srgbClr val="000000"/>
              </a:solidFill>
              <a:latin typeface="Bitstream Charter" pitchFamily="16" charset="0"/>
            </a:endParaRPr>
          </a:p>
          <a:p>
            <a:pPr>
              <a:lnSpc>
                <a:spcPct val="101000"/>
              </a:lnSpc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 Require size of the source clusters be less then 4 hits and the distance between their centers of mass be less than 3 cm.</a:t>
            </a:r>
          </a:p>
          <a:p>
            <a:pPr>
              <a:lnSpc>
                <a:spcPct val="101000"/>
              </a:lnSpc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endParaRPr lang="en-US" dirty="0">
              <a:solidFill>
                <a:srgbClr val="000000"/>
              </a:solidFill>
              <a:latin typeface="Bitstream Charter" pitchFamily="16" charset="0"/>
            </a:endParaRPr>
          </a:p>
          <a:p>
            <a:pPr>
              <a:lnSpc>
                <a:spcPct val="101000"/>
              </a:lnSpc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 Require the isolation of the source clusters in a 7 cm-radius circular area.</a:t>
            </a:r>
          </a:p>
          <a:p>
            <a:pPr>
              <a:lnSpc>
                <a:spcPct val="101000"/>
              </a:lnSpc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endParaRPr lang="en-US" dirty="0">
              <a:solidFill>
                <a:srgbClr val="000000"/>
              </a:solidFill>
              <a:latin typeface="Bitstream Charter" pitchFamily="16" charset="0"/>
            </a:endParaRPr>
          </a:p>
          <a:p>
            <a:pPr>
              <a:lnSpc>
                <a:spcPct val="101000"/>
              </a:lnSpc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 Search for target clusters within 2 cm of the point predicted by the source clusters. </a:t>
            </a:r>
          </a:p>
          <a:p>
            <a:pPr>
              <a:lnSpc>
                <a:spcPct val="101000"/>
              </a:lnSpc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endParaRPr lang="en-US" dirty="0">
              <a:solidFill>
                <a:srgbClr val="000000"/>
              </a:solidFill>
              <a:latin typeface="Bitstream Charter" pitchFamily="16" charset="0"/>
            </a:endParaRPr>
          </a:p>
          <a:p>
            <a:pPr>
              <a:lnSpc>
                <a:spcPct val="101000"/>
              </a:lnSpc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 Use Layer_(i+1) and Layer_(i-2) to measure </a:t>
            </a:r>
            <a:r>
              <a:rPr lang="en-US" dirty="0" err="1">
                <a:solidFill>
                  <a:srgbClr val="000000"/>
                </a:solidFill>
                <a:latin typeface="Bitstream Charter" pitchFamily="16" charset="0"/>
              </a:rPr>
              <a:t>Layer_i</a:t>
            </a: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 if the interpolated pad is in an inefficient region of Layer_(i-1).</a:t>
            </a:r>
          </a:p>
          <a:p>
            <a:pPr>
              <a:lnSpc>
                <a:spcPct val="101000"/>
              </a:lnSpc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endParaRPr lang="en-US" dirty="0">
              <a:solidFill>
                <a:srgbClr val="000000"/>
              </a:solidFill>
              <a:latin typeface="Bitstream Charter" pitchFamily="16" charset="0"/>
            </a:endParaRPr>
          </a:p>
          <a:p>
            <a:pPr>
              <a:lnSpc>
                <a:spcPct val="101000"/>
              </a:lnSpc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  <a:tab pos="8536446" algn="l"/>
              </a:tabLst>
            </a:pP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 Similarly, use Layer_(i-1) and Layer_(i+2) to measure </a:t>
            </a:r>
            <a:r>
              <a:rPr lang="en-US" dirty="0" err="1">
                <a:solidFill>
                  <a:srgbClr val="000000"/>
                </a:solidFill>
                <a:latin typeface="Bitstream Charter" pitchFamily="16" charset="0"/>
              </a:rPr>
              <a:t>Layer_i</a:t>
            </a:r>
            <a:r>
              <a:rPr lang="en-US" dirty="0">
                <a:solidFill>
                  <a:srgbClr val="000000"/>
                </a:solidFill>
                <a:latin typeface="Bitstream Charter" pitchFamily="16" charset="0"/>
              </a:rPr>
              <a:t> if the interpolated pad is in an inefficient region of Layer_(i+1).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2031840" y="218903"/>
            <a:ext cx="4769280" cy="8180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101000"/>
              </a:lnSpc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>
                <a:solidFill>
                  <a:srgbClr val="000000"/>
                </a:solidFill>
                <a:latin typeface="Bitstream Charter" pitchFamily="16" charset="0"/>
              </a:rPr>
              <a:t>Track Segments Algorithm Results</a:t>
            </a:r>
          </a:p>
          <a:p>
            <a:pPr algn="ctr">
              <a:lnSpc>
                <a:spcPct val="101000"/>
              </a:lnSpc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>
                <a:solidFill>
                  <a:srgbClr val="000000"/>
                </a:solidFill>
                <a:latin typeface="Bitstream Charter" pitchFamily="16" charset="0"/>
              </a:rPr>
              <a:t>Efficiency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721" y="1451672"/>
            <a:ext cx="8419680" cy="44011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2033280" y="218903"/>
            <a:ext cx="4769280" cy="8180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101000"/>
              </a:lnSpc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>
                <a:solidFill>
                  <a:srgbClr val="000000"/>
                </a:solidFill>
                <a:latin typeface="Bitstream Charter" pitchFamily="16" charset="0"/>
              </a:rPr>
              <a:t>Track Segments Algorithm Results</a:t>
            </a:r>
          </a:p>
          <a:p>
            <a:pPr algn="ctr">
              <a:lnSpc>
                <a:spcPct val="101000"/>
              </a:lnSpc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>
                <a:solidFill>
                  <a:srgbClr val="000000"/>
                </a:solidFill>
                <a:latin typeface="Bitstream Charter" pitchFamily="16" charset="0"/>
              </a:rPr>
              <a:t>Pad Multiplicity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160" y="1605770"/>
            <a:ext cx="8212320" cy="44083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533400"/>
            <a:ext cx="4381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DHCAL in the Test Beam</a:t>
            </a:r>
            <a:endParaRPr lang="en-US" sz="28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90600" y="1315720"/>
          <a:ext cx="7315200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685800"/>
                <a:gridCol w="990600"/>
                <a:gridCol w="838200"/>
                <a:gridCol w="914400"/>
                <a:gridCol w="685800"/>
                <a:gridCol w="1143000"/>
              </a:tblGrid>
              <a:tr h="44854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DHCAL layers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RPC_TCMT layers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SC_TCMT layers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</a:t>
                      </a:r>
                      <a:r>
                        <a:rPr lang="en-US" sz="1400" baseline="0" dirty="0" smtClean="0"/>
                        <a:t> RPC </a:t>
                      </a:r>
                      <a:r>
                        <a:rPr lang="en-US" sz="1400" dirty="0" smtClean="0"/>
                        <a:t>layers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layers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Readout channels</a:t>
                      </a:r>
                      <a:endParaRPr lang="en-US" sz="1400" dirty="0"/>
                    </a:p>
                  </a:txBody>
                  <a:tcPr/>
                </a:tc>
              </a:tr>
              <a:tr h="2872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10/14/2010 – 11/3/2010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350,208+320</a:t>
                      </a:r>
                      <a:endParaRPr lang="en-US" sz="1400" dirty="0"/>
                    </a:p>
                  </a:txBody>
                  <a:tcPr/>
                </a:tc>
              </a:tr>
              <a:tr h="2872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1/7/2011 – 1/10/2011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350,208+160</a:t>
                      </a:r>
                      <a:endParaRPr lang="en-US" sz="1400" dirty="0"/>
                    </a:p>
                  </a:txBody>
                  <a:tcPr/>
                </a:tc>
              </a:tr>
              <a:tr h="2872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1/11/2011 – 1/20/2011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387,072+160</a:t>
                      </a:r>
                      <a:endParaRPr lang="en-US" sz="1400" dirty="0"/>
                    </a:p>
                  </a:txBody>
                  <a:tcPr/>
                </a:tc>
              </a:tr>
              <a:tr h="2872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1/21/2011 – 2/4/2011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433,152+120</a:t>
                      </a:r>
                      <a:endParaRPr lang="en-US" sz="1400" dirty="0"/>
                    </a:p>
                  </a:txBody>
                  <a:tcPr/>
                </a:tc>
              </a:tr>
              <a:tr h="28722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2/5/2011 – 2/7/2011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470,016+0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" y="1828800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2514600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II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>
            <a:off x="762000" y="2133600"/>
            <a:ext cx="152400" cy="1143000"/>
          </a:xfrm>
          <a:prstGeom prst="lef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>
            <a:off x="762000" y="1905000"/>
            <a:ext cx="152400" cy="228600"/>
          </a:xfrm>
          <a:prstGeom prst="lef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733800"/>
            <a:ext cx="3352060" cy="2646814"/>
          </a:xfrm>
          <a:prstGeom prst="rect">
            <a:avLst/>
          </a:prstGeom>
        </p:spPr>
      </p:pic>
      <p:pic>
        <p:nvPicPr>
          <p:cNvPr id="9" name="Picture 2" descr="E:\DCIM\100OLYMP\P1010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338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8600"/>
            <a:ext cx="5337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Beam and Trigger for Muon events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1704313" cy="246221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1 x 1 m</a:t>
            </a:r>
            <a:r>
              <a:rPr lang="en-US" sz="1000" baseline="30000" dirty="0" smtClean="0"/>
              <a:t>2</a:t>
            </a:r>
            <a:r>
              <a:rPr lang="en-US" sz="1000" dirty="0" smtClean="0"/>
              <a:t> Scintillator Paddle A 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3639979"/>
            <a:ext cx="1701107" cy="246221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1 x 1 m</a:t>
            </a:r>
            <a:r>
              <a:rPr lang="en-US" sz="1000" baseline="30000" dirty="0" smtClean="0"/>
              <a:t>2</a:t>
            </a:r>
            <a:r>
              <a:rPr lang="en-US" sz="1000" dirty="0" smtClean="0"/>
              <a:t> Scintillator Paddle B </a:t>
            </a:r>
            <a:endParaRPr lang="en-US" sz="1000" dirty="0"/>
          </a:p>
        </p:txBody>
      </p:sp>
      <p:grpSp>
        <p:nvGrpSpPr>
          <p:cNvPr id="9" name="Group 8"/>
          <p:cNvGrpSpPr/>
          <p:nvPr/>
        </p:nvGrpSpPr>
        <p:grpSpPr>
          <a:xfrm>
            <a:off x="381000" y="914400"/>
            <a:ext cx="4343400" cy="2562225"/>
            <a:chOff x="4724400" y="485775"/>
            <a:chExt cx="4343400" cy="2562225"/>
          </a:xfrm>
        </p:grpSpPr>
        <p:sp>
          <p:nvSpPr>
            <p:cNvPr id="10" name="Flowchart: Process 9"/>
            <p:cNvSpPr/>
            <p:nvPr/>
          </p:nvSpPr>
          <p:spPr>
            <a:xfrm>
              <a:off x="5364163" y="1524000"/>
              <a:ext cx="46037" cy="1524000"/>
            </a:xfrm>
            <a:prstGeom prst="flowChartProcess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8839200" y="1524000"/>
              <a:ext cx="46038" cy="1524000"/>
            </a:xfrm>
            <a:prstGeom prst="flowChartProcess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Flowchart: Process 11"/>
            <p:cNvSpPr/>
            <p:nvPr/>
          </p:nvSpPr>
          <p:spPr>
            <a:xfrm>
              <a:off x="6248400" y="1524000"/>
              <a:ext cx="914400" cy="1524000"/>
            </a:xfrm>
            <a:prstGeom prst="flowChartProcess">
              <a:avLst/>
            </a:prstGeom>
            <a:solidFill>
              <a:schemeClr val="tx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DHCAL</a:t>
              </a:r>
            </a:p>
          </p:txBody>
        </p:sp>
        <p:sp>
          <p:nvSpPr>
            <p:cNvPr id="13" name="Flowchart: Process 12"/>
            <p:cNvSpPr/>
            <p:nvPr/>
          </p:nvSpPr>
          <p:spPr>
            <a:xfrm>
              <a:off x="7391400" y="1524000"/>
              <a:ext cx="1143000" cy="1524000"/>
            </a:xfrm>
            <a:prstGeom prst="flowChartProcess">
              <a:avLst/>
            </a:prstGeom>
            <a:solidFill>
              <a:schemeClr val="tx2">
                <a:lumMod val="75000"/>
              </a:schemeClr>
            </a:solidFill>
            <a:ln w="57150">
              <a:solidFill>
                <a:srgbClr val="FB7F1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TCMT</a:t>
              </a:r>
            </a:p>
          </p:txBody>
        </p:sp>
        <p:sp>
          <p:nvSpPr>
            <p:cNvPr id="14" name="TextBox 17"/>
            <p:cNvSpPr txBox="1">
              <a:spLocks noChangeArrowheads="1"/>
            </p:cNvSpPr>
            <p:nvPr/>
          </p:nvSpPr>
          <p:spPr bwMode="auto">
            <a:xfrm>
              <a:off x="6657975" y="485775"/>
              <a:ext cx="706438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Trigger</a:t>
              </a:r>
            </a:p>
          </p:txBody>
        </p:sp>
        <p:sp>
          <p:nvSpPr>
            <p:cNvPr id="15" name="Flowchart: Delay 14"/>
            <p:cNvSpPr/>
            <p:nvPr/>
          </p:nvSpPr>
          <p:spPr>
            <a:xfrm rot="16200000">
              <a:off x="6856412" y="838201"/>
              <a:ext cx="307975" cy="457200"/>
            </a:xfrm>
            <a:prstGeom prst="flowChartDelay">
              <a:avLst/>
            </a:prstGeom>
            <a:noFill/>
            <a:ln w="2222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6" name="Elbow Connector 15"/>
            <p:cNvCxnSpPr/>
            <p:nvPr/>
          </p:nvCxnSpPr>
          <p:spPr>
            <a:xfrm rot="5400000" flipH="1" flipV="1">
              <a:off x="6010276" y="600075"/>
              <a:ext cx="303212" cy="1544637"/>
            </a:xfrm>
            <a:prstGeom prst="bentConnector3">
              <a:avLst>
                <a:gd name="adj1" fmla="val 5289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/>
            <p:nvPr/>
          </p:nvCxnSpPr>
          <p:spPr>
            <a:xfrm rot="16200000" flipV="1">
              <a:off x="7822407" y="475456"/>
              <a:ext cx="303212" cy="1774825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5" idx="3"/>
              <a:endCxn id="14" idx="2"/>
            </p:cNvCxnSpPr>
            <p:nvPr/>
          </p:nvCxnSpPr>
          <p:spPr>
            <a:xfrm rot="5400000" flipH="1" flipV="1">
              <a:off x="6935787" y="836613"/>
              <a:ext cx="150813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4724400" y="2438400"/>
              <a:ext cx="4343400" cy="152400"/>
            </a:xfrm>
            <a:prstGeom prst="straightConnector1">
              <a:avLst/>
            </a:prstGeom>
            <a:ln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33400" y="4678680"/>
          <a:ext cx="3733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of muon events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 Million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January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 Million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029200" y="1944469"/>
            <a:ext cx="3545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+32 GeV/c secondary beam + 3m Fe</a:t>
            </a:r>
          </a:p>
          <a:p>
            <a:r>
              <a:rPr lang="en-US" dirty="0" smtClean="0"/>
              <a:t>DAQ rate typically 500/spill </a:t>
            </a:r>
            <a:endParaRPr lang="en-US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250633"/>
            <a:ext cx="3984625" cy="22612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repond\My Documents\RPC\Events\viewRun998Event12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95400"/>
            <a:ext cx="5200650" cy="52006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228600"/>
            <a:ext cx="3762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Some cute muon events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228600"/>
            <a:ext cx="3913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Note: </a:t>
            </a:r>
            <a:r>
              <a:rPr lang="en-US" sz="1400" dirty="0" smtClean="0"/>
              <a:t>	Consecutive events (not selected)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Look for random noise hits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8193" name="Picture 1" descr="C:\Documents and Settings\repond\My Documents\RPC\Events\viewRun998Event12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295400"/>
            <a:ext cx="5200650" cy="5200650"/>
          </a:xfrm>
          <a:prstGeom prst="rect">
            <a:avLst/>
          </a:prstGeom>
          <a:noFill/>
        </p:spPr>
      </p:pic>
      <p:pic>
        <p:nvPicPr>
          <p:cNvPr id="8195" name="Picture 3" descr="C:\Documents and Settings\repond\My Documents\RPC\Events\viewRun998Event12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295400"/>
            <a:ext cx="5200650" cy="5200650"/>
          </a:xfrm>
          <a:prstGeom prst="rect">
            <a:avLst/>
          </a:prstGeom>
          <a:noFill/>
        </p:spPr>
      </p:pic>
      <p:pic>
        <p:nvPicPr>
          <p:cNvPr id="8196" name="Picture 4" descr="C:\Documents and Settings\repond\My Documents\RPC\Events\viewRun998Event120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1295400"/>
            <a:ext cx="5200650" cy="5200650"/>
          </a:xfrm>
          <a:prstGeom prst="rect">
            <a:avLst/>
          </a:prstGeom>
          <a:noFill/>
        </p:spPr>
      </p:pic>
      <p:pic>
        <p:nvPicPr>
          <p:cNvPr id="8197" name="Picture 5" descr="C:\Documents and Settings\repond\My Documents\RPC\Events\viewRun998Event120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1295400"/>
            <a:ext cx="5200650" cy="520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533400"/>
            <a:ext cx="26842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Analysis strategy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228600"/>
            <a:ext cx="6910674" cy="643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1600" b="1" dirty="0" smtClean="0">
                <a:solidFill>
                  <a:srgbClr val="FF0000"/>
                </a:solidFill>
              </a:rPr>
              <a:t>Establish track parameters and average response away from troubled areas</a:t>
            </a:r>
          </a:p>
          <a:p>
            <a:pPr marL="342900" indent="-342900">
              <a:buAutoNum type="alphaUcParenR"/>
            </a:pPr>
            <a:endParaRPr lang="en-US" sz="1400" dirty="0" smtClean="0"/>
          </a:p>
          <a:p>
            <a:pPr marL="342900" indent="-342900"/>
            <a:r>
              <a:rPr lang="en-US" sz="1400" dirty="0" smtClean="0"/>
              <a:t>	a)  </a:t>
            </a:r>
            <a:r>
              <a:rPr lang="en-US" sz="1400" b="1" dirty="0" smtClean="0"/>
              <a:t>Select clean muons</a:t>
            </a:r>
          </a:p>
          <a:p>
            <a:pPr marL="342900" indent="-342900"/>
            <a:endParaRPr lang="en-US" sz="800" dirty="0" smtClean="0"/>
          </a:p>
          <a:p>
            <a:pPr marL="342900" indent="-342900"/>
            <a:r>
              <a:rPr lang="en-US" sz="1400" dirty="0" smtClean="0"/>
              <a:t>		apply cleaning cuts (1 cluster in layer 0, not more than 3 hits in layer 0)</a:t>
            </a:r>
          </a:p>
          <a:p>
            <a:pPr marL="342900" indent="-342900"/>
            <a:r>
              <a:rPr lang="en-US" sz="1400" dirty="0" smtClean="0"/>
              <a:t>		fit track to straight line (omitting layer to be measured)</a:t>
            </a:r>
          </a:p>
          <a:p>
            <a:pPr marL="342900" indent="-342900"/>
            <a:r>
              <a:rPr lang="en-US" sz="1400" dirty="0" smtClean="0"/>
              <a:t>		select clean tracks (cut on slope, Chi2, points on track)</a:t>
            </a:r>
          </a:p>
          <a:p>
            <a:pPr marL="342900" indent="-342900"/>
            <a:r>
              <a:rPr lang="en-US" sz="1400" dirty="0" smtClean="0"/>
              <a:t>		extrapolate to layer to be measured</a:t>
            </a:r>
          </a:p>
          <a:p>
            <a:pPr marL="342900" indent="-342900"/>
            <a:endParaRPr lang="en-US" sz="1200" dirty="0" smtClean="0"/>
          </a:p>
          <a:p>
            <a:pPr marL="342900" indent="-342900"/>
            <a:r>
              <a:rPr lang="en-US" sz="1400" dirty="0" smtClean="0"/>
              <a:t>         b)  </a:t>
            </a:r>
            <a:r>
              <a:rPr lang="en-US" sz="1400" b="1" dirty="0" smtClean="0"/>
              <a:t>Align the boards in x and y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c)  </a:t>
            </a:r>
            <a:r>
              <a:rPr lang="en-US" sz="1400" b="1" dirty="0" smtClean="0"/>
              <a:t>Measure track parameters</a:t>
            </a:r>
          </a:p>
          <a:p>
            <a:pPr marL="342900" indent="-342900"/>
            <a:endParaRPr lang="en-US" sz="800" dirty="0" smtClean="0"/>
          </a:p>
          <a:p>
            <a:pPr marL="342900" indent="-342900"/>
            <a:r>
              <a:rPr lang="en-US" sz="1400" dirty="0" smtClean="0"/>
              <a:t>		measure impact point on layer 0</a:t>
            </a:r>
          </a:p>
          <a:p>
            <a:pPr marL="342900" indent="-342900"/>
            <a:r>
              <a:rPr lang="en-US" sz="1400" dirty="0" smtClean="0"/>
              <a:t>		measure slope in both x and y</a:t>
            </a:r>
          </a:p>
          <a:p>
            <a:pPr marL="342900" indent="-342900"/>
            <a:endParaRPr lang="en-US" sz="1200" dirty="0" smtClean="0"/>
          </a:p>
          <a:p>
            <a:pPr marL="342900" indent="-342900"/>
            <a:r>
              <a:rPr lang="en-US" sz="1400" dirty="0" smtClean="0"/>
              <a:t>	d)  </a:t>
            </a:r>
            <a:r>
              <a:rPr lang="en-US" sz="1400" b="1" dirty="0" smtClean="0"/>
              <a:t>Cut out troubled areas in layer to be measured</a:t>
            </a:r>
          </a:p>
          <a:p>
            <a:pPr marL="342900" indent="-342900">
              <a:buAutoNum type="alphaUcParenR"/>
            </a:pPr>
            <a:endParaRPr lang="en-US" sz="800" dirty="0" smtClean="0"/>
          </a:p>
          <a:p>
            <a:pPr marL="342900" indent="-342900"/>
            <a:r>
              <a:rPr lang="en-US" sz="1400" dirty="0" smtClean="0"/>
              <a:t>	 	dead areas</a:t>
            </a:r>
          </a:p>
          <a:p>
            <a:pPr marL="342900" indent="-342900"/>
            <a:r>
              <a:rPr lang="en-US" sz="1400" dirty="0" smtClean="0"/>
              <a:t>		regions between RPCs</a:t>
            </a:r>
          </a:p>
          <a:p>
            <a:pPr marL="342900" indent="-342900"/>
            <a:r>
              <a:rPr lang="en-US" sz="1400" dirty="0" smtClean="0"/>
              <a:t>		regions around fishing lines</a:t>
            </a:r>
          </a:p>
          <a:p>
            <a:pPr marL="342900" indent="-342900"/>
            <a:r>
              <a:rPr lang="en-US" sz="1400" dirty="0" smtClean="0"/>
              <a:t>		edges in x</a:t>
            </a:r>
          </a:p>
          <a:p>
            <a:pPr marL="342900" indent="-342900"/>
            <a:r>
              <a:rPr lang="en-US" sz="1400" dirty="0"/>
              <a:t> </a:t>
            </a:r>
            <a:r>
              <a:rPr lang="en-US" sz="1400" dirty="0" smtClean="0"/>
              <a:t>                      high multiplicity layer</a:t>
            </a:r>
          </a:p>
          <a:p>
            <a:pPr marL="342900" indent="-342900"/>
            <a:endParaRPr lang="en-US" sz="1200" dirty="0" smtClean="0"/>
          </a:p>
          <a:p>
            <a:pPr marL="342900" indent="-342900"/>
            <a:r>
              <a:rPr lang="en-US" sz="1400" dirty="0" smtClean="0"/>
              <a:t>	e)  </a:t>
            </a:r>
            <a:r>
              <a:rPr lang="en-US" sz="1400" b="1" dirty="0" smtClean="0"/>
              <a:t>Measure spectrum of number of pads hit</a:t>
            </a:r>
          </a:p>
          <a:p>
            <a:pPr marL="342900" indent="-342900"/>
            <a:endParaRPr lang="en-US" sz="800" dirty="0" smtClean="0"/>
          </a:p>
          <a:p>
            <a:pPr marL="342900" indent="-342900"/>
            <a:r>
              <a:rPr lang="en-US" sz="1400" dirty="0" smtClean="0"/>
              <a:t>		for all layers</a:t>
            </a:r>
          </a:p>
          <a:p>
            <a:pPr marL="342900" indent="-342900"/>
            <a:r>
              <a:rPr lang="en-US" sz="1400" dirty="0" smtClean="0"/>
              <a:t>		for each layer separately</a:t>
            </a:r>
          </a:p>
          <a:p>
            <a:pPr marL="342900" indent="-342900"/>
            <a:endParaRPr lang="en-US" sz="1200" dirty="0" smtClean="0"/>
          </a:p>
          <a:p>
            <a:pPr marL="342900" indent="-342900"/>
            <a:r>
              <a:rPr lang="en-US" sz="1400" dirty="0" smtClean="0"/>
              <a:t>         f)  </a:t>
            </a:r>
            <a:r>
              <a:rPr lang="en-US" sz="1400" b="1" dirty="0" smtClean="0"/>
              <a:t>Scan across pads</a:t>
            </a:r>
          </a:p>
          <a:p>
            <a:pPr marL="342900" indent="-342900"/>
            <a:endParaRPr lang="en-US" sz="800" b="1" dirty="0" smtClean="0"/>
          </a:p>
          <a:p>
            <a:pPr marL="342900" indent="-342900"/>
            <a:r>
              <a:rPr lang="en-US" sz="1400" dirty="0" smtClean="0"/>
              <a:t>                       measure average number of hits/multiplicity</a:t>
            </a:r>
          </a:p>
        </p:txBody>
      </p:sp>
      <p:pic>
        <p:nvPicPr>
          <p:cNvPr id="1026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066800"/>
            <a:ext cx="388938" cy="407681"/>
          </a:xfrm>
          <a:prstGeom prst="rect">
            <a:avLst/>
          </a:prstGeom>
          <a:noFill/>
        </p:spPr>
      </p:pic>
      <p:pic>
        <p:nvPicPr>
          <p:cNvPr id="6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057400"/>
            <a:ext cx="388938" cy="407681"/>
          </a:xfrm>
          <a:prstGeom prst="rect">
            <a:avLst/>
          </a:prstGeom>
          <a:noFill/>
        </p:spPr>
      </p:pic>
      <p:pic>
        <p:nvPicPr>
          <p:cNvPr id="7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19400"/>
            <a:ext cx="388938" cy="407681"/>
          </a:xfrm>
          <a:prstGeom prst="rect">
            <a:avLst/>
          </a:prstGeom>
          <a:noFill/>
        </p:spPr>
      </p:pic>
      <p:pic>
        <p:nvPicPr>
          <p:cNvPr id="8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962400"/>
            <a:ext cx="388938" cy="407681"/>
          </a:xfrm>
          <a:prstGeom prst="rect">
            <a:avLst/>
          </a:prstGeom>
          <a:noFill/>
        </p:spPr>
      </p:pic>
      <p:pic>
        <p:nvPicPr>
          <p:cNvPr id="9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5334000"/>
            <a:ext cx="388938" cy="407681"/>
          </a:xfrm>
          <a:prstGeom prst="rect">
            <a:avLst/>
          </a:prstGeom>
          <a:noFill/>
        </p:spPr>
      </p:pic>
      <p:pic>
        <p:nvPicPr>
          <p:cNvPr id="10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5943600"/>
            <a:ext cx="388938" cy="407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7260193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600" b="1" dirty="0" smtClean="0">
                <a:solidFill>
                  <a:srgbClr val="FF0000"/>
                </a:solidFill>
              </a:rPr>
              <a:t>B) Simulate muons </a:t>
            </a:r>
          </a:p>
          <a:p>
            <a:pPr marL="342900" indent="-342900">
              <a:buAutoNum type="alphaUcParenR"/>
            </a:pPr>
            <a:endParaRPr lang="en-US" sz="1400" dirty="0" smtClean="0"/>
          </a:p>
          <a:p>
            <a:pPr marL="342900" indent="-342900"/>
            <a:r>
              <a:rPr lang="en-US" sz="1400" dirty="0" smtClean="0"/>
              <a:t>	a) </a:t>
            </a:r>
            <a:r>
              <a:rPr lang="en-US" sz="1400" b="1" dirty="0" smtClean="0"/>
              <a:t>Use 20 GeV/c muons 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b) </a:t>
            </a:r>
            <a:r>
              <a:rPr lang="en-US" sz="1400" b="1" dirty="0" smtClean="0"/>
              <a:t>Compare track parameters</a:t>
            </a:r>
          </a:p>
          <a:p>
            <a:pPr marL="342900" indent="-342900"/>
            <a:endParaRPr lang="en-US" sz="1000" dirty="0" smtClean="0"/>
          </a:p>
          <a:p>
            <a:pPr marL="342900" indent="-342900"/>
            <a:r>
              <a:rPr lang="en-US" sz="1400" dirty="0" smtClean="0"/>
              <a:t>		adjust impact point on layer 0 so it matches the data</a:t>
            </a:r>
          </a:p>
          <a:p>
            <a:pPr marL="342900" indent="-342900"/>
            <a:r>
              <a:rPr lang="en-US" sz="1400" dirty="0" smtClean="0"/>
              <a:t>		adjust slope in both x and y so it matches the data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c) </a:t>
            </a:r>
            <a:r>
              <a:rPr lang="en-US" sz="1400" b="1" dirty="0" smtClean="0"/>
              <a:t>Cut out troubled areas in layer to be measured (apart from ‘dead areas’ same as data</a:t>
            </a:r>
          </a:p>
          <a:p>
            <a:pPr marL="342900" indent="-342900"/>
            <a:r>
              <a:rPr lang="en-US" sz="1400" dirty="0" smtClean="0"/>
              <a:t> </a:t>
            </a:r>
          </a:p>
          <a:p>
            <a:pPr marL="342900" indent="-342900"/>
            <a:r>
              <a:rPr lang="en-US" sz="1400" dirty="0" smtClean="0"/>
              <a:t>		regions between RPCs</a:t>
            </a:r>
          </a:p>
          <a:p>
            <a:pPr marL="342900" indent="-342900"/>
            <a:r>
              <a:rPr lang="en-US" sz="1400" dirty="0" smtClean="0"/>
              <a:t>		regions around fishing lines</a:t>
            </a:r>
          </a:p>
          <a:p>
            <a:pPr marL="342900" indent="-342900"/>
            <a:r>
              <a:rPr lang="en-US" sz="1400" dirty="0" smtClean="0"/>
              <a:t>		edges in x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d) </a:t>
            </a:r>
            <a:r>
              <a:rPr lang="en-US" sz="1400" b="1" dirty="0" smtClean="0"/>
              <a:t>Measure spectrum of number of pads</a:t>
            </a:r>
          </a:p>
          <a:p>
            <a:pPr marL="342900" indent="-342900"/>
            <a:endParaRPr lang="en-US" sz="1000" dirty="0" smtClean="0"/>
          </a:p>
          <a:p>
            <a:pPr marL="342900" indent="-342900"/>
            <a:r>
              <a:rPr lang="en-US" sz="1400" dirty="0" smtClean="0"/>
              <a:t>		for all layers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e) </a:t>
            </a:r>
            <a:r>
              <a:rPr lang="en-US" sz="1400" b="1" dirty="0" smtClean="0"/>
              <a:t>Adjust </a:t>
            </a:r>
            <a:r>
              <a:rPr lang="en-US" sz="1400" b="1" dirty="0" err="1" smtClean="0"/>
              <a:t>RPC_sim</a:t>
            </a:r>
            <a:r>
              <a:rPr lang="en-US" sz="1400" b="1" dirty="0" smtClean="0"/>
              <a:t> parameters</a:t>
            </a:r>
          </a:p>
          <a:p>
            <a:pPr marL="342900" indent="-342900"/>
            <a:endParaRPr lang="en-US" sz="1000" dirty="0" smtClean="0"/>
          </a:p>
          <a:p>
            <a:pPr marL="342900" indent="-342900"/>
            <a:r>
              <a:rPr lang="en-US" sz="1400" dirty="0" smtClean="0"/>
              <a:t>		adjust </a:t>
            </a:r>
            <a:r>
              <a:rPr lang="en-US" sz="1400" dirty="0" err="1" smtClean="0"/>
              <a:t>RPC_sim</a:t>
            </a:r>
            <a:r>
              <a:rPr lang="en-US" sz="1400" dirty="0" smtClean="0"/>
              <a:t> parameters to reproduce the measured spectrum of number of pads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	</a:t>
            </a:r>
          </a:p>
        </p:txBody>
      </p:sp>
      <p:pic>
        <p:nvPicPr>
          <p:cNvPr id="3" name="Picture 2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685800"/>
            <a:ext cx="388938" cy="407681"/>
          </a:xfrm>
          <a:prstGeom prst="rect">
            <a:avLst/>
          </a:prstGeom>
          <a:noFill/>
        </p:spPr>
      </p:pic>
      <p:pic>
        <p:nvPicPr>
          <p:cNvPr id="4" name="Picture 3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0"/>
            <a:ext cx="388938" cy="407681"/>
          </a:xfrm>
          <a:prstGeom prst="rect">
            <a:avLst/>
          </a:prstGeom>
          <a:noFill/>
        </p:spPr>
      </p:pic>
      <p:pic>
        <p:nvPicPr>
          <p:cNvPr id="5" name="Picture 4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819400"/>
            <a:ext cx="388938" cy="407681"/>
          </a:xfrm>
          <a:prstGeom prst="rect">
            <a:avLst/>
          </a:prstGeom>
          <a:noFill/>
        </p:spPr>
      </p:pic>
      <p:pic>
        <p:nvPicPr>
          <p:cNvPr id="6" name="Picture 5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733800"/>
            <a:ext cx="388938" cy="407681"/>
          </a:xfrm>
          <a:prstGeom prst="rect">
            <a:avLst/>
          </a:prstGeom>
          <a:noFill/>
        </p:spPr>
      </p:pic>
      <p:pic>
        <p:nvPicPr>
          <p:cNvPr id="7" name="Picture 6" descr="C:\Documents and Settings\repond\Local Settings\Temporary Internet Files\Content.IE5\6MZPLL11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419600"/>
            <a:ext cx="388938" cy="407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11283</TotalTime>
  <Words>1075</Words>
  <Application>Microsoft Office PowerPoint</Application>
  <PresentationFormat>On-screen Show (4:3)</PresentationFormat>
  <Paragraphs>404</Paragraphs>
  <Slides>37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repond</dc:creator>
  <cp:lastModifiedBy>repond</cp:lastModifiedBy>
  <cp:revision>20</cp:revision>
  <dcterms:created xsi:type="dcterms:W3CDTF">2011-02-24T20:50:35Z</dcterms:created>
  <dcterms:modified xsi:type="dcterms:W3CDTF">2011-03-07T14:53:20Z</dcterms:modified>
</cp:coreProperties>
</file>