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20"/>
  </p:notesMasterIdLst>
  <p:sldIdLst>
    <p:sldId id="298" r:id="rId4"/>
    <p:sldId id="296" r:id="rId5"/>
    <p:sldId id="299" r:id="rId6"/>
    <p:sldId id="301" r:id="rId7"/>
    <p:sldId id="303" r:id="rId8"/>
    <p:sldId id="304" r:id="rId9"/>
    <p:sldId id="307" r:id="rId10"/>
    <p:sldId id="306" r:id="rId11"/>
    <p:sldId id="302" r:id="rId12"/>
    <p:sldId id="297" r:id="rId13"/>
    <p:sldId id="272" r:id="rId14"/>
    <p:sldId id="282" r:id="rId15"/>
    <p:sldId id="278" r:id="rId16"/>
    <p:sldId id="273" r:id="rId17"/>
    <p:sldId id="294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29" autoAdjust="0"/>
  </p:normalViewPr>
  <p:slideViewPr>
    <p:cSldViewPr snapToGrid="0" snapToObjects="1">
      <p:cViewPr varScale="1">
        <p:scale>
          <a:sx n="76" d="100"/>
          <a:sy n="76" d="100"/>
        </p:scale>
        <p:origin x="-1110" y="-84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38B73A7-7DFB-48A3-90AC-FA003D153064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0803EA7-51FE-4460-A6E3-9C1FFB4633EB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902DDF8-2612-4468-9E40-E4126C1E5A3C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F92FA9E-F341-44D6-B33A-F332379F82B0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1913945-87AF-4DD8-BC07-29DAB25CBF1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5ACE4E-6C9E-4F9A-919B-B93098F1967F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DBC2B04-9225-477F-A4AE-A10CD27513F2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930C0DE-DF3B-4A21-AEC2-D4E418F557F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D6DE3DE-CE68-46C3-B412-FBA231C8D864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8759C15-60DC-40AF-8F5F-13F6400E8CCB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C4C1298-AEDF-4A18-9408-A6647D871A0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89D86C4-464B-4658-936E-CE251F3FEBB8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447E9F0B-00DA-4AFC-8DF0-FFF5D73D637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3/11/2011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EB8EE656-9999-43FC-A16C-3798785C0BE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8D14CD25-3F11-48F6-B5FA-A56FCE50978F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47E9F0B-00DA-4AFC-8DF0-FFF5D73D637A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3/11/2011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B8EE656-9999-43FC-A16C-3798785C0BEA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lc-edmsdirect.desy.de/ilc-edmsdirect/document.jsp?edmsid=*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Meeting – </a:t>
            </a:r>
            <a:r>
              <a:rPr lang="en-US" dirty="0" smtClean="0"/>
              <a:t>11 March, </a:t>
            </a:r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308970"/>
            <a:ext cx="7772400" cy="4800600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 </a:t>
            </a:r>
            <a:r>
              <a:rPr lang="en-US" sz="1800" dirty="0" smtClean="0"/>
              <a:t>ALCPG11 </a:t>
            </a:r>
            <a:r>
              <a:rPr lang="en-US" sz="1800" dirty="0" smtClean="0"/>
              <a:t>parallel sessions we would like to: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 lvl="0"/>
            <a:r>
              <a:rPr lang="en-US" sz="1800" dirty="0" smtClean="0"/>
              <a:t>Review and discuss ongoing R&amp;D to understand how it is to be included in the TDR. Special focus should be given to those changes which could substantially impact system interfaces and/or project cost. 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 lvl="0"/>
            <a:r>
              <a:rPr lang="en-US" sz="1800" dirty="0" smtClean="0"/>
              <a:t>Evaluate the potential of R&amp;D on alternates and upgrades to be carried out after the TD phase. This fits well with the emphasis on the 1 TeV upgrade and cost containment. 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 lvl="0"/>
            <a:r>
              <a:rPr lang="en-US" sz="1800" dirty="0" smtClean="0"/>
              <a:t>Develop a schedule for the next 12 months that leads to the start of the actual writing and editing of the TDR and allows the collection of key supporting documents.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TDR Preparation Baseline Technical Reviews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Dates and venues: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Physics and Detector to be represented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926518" y="2225083"/>
          <a:ext cx="10038805" cy="2997517"/>
        </p:xfrm>
        <a:graphic>
          <a:graphicData uri="http://schemas.openxmlformats.org/presentationml/2006/ole">
            <p:oleObj spid="_x0000_s1028" name="Document" r:id="rId4" imgW="6093413" imgH="1819630" progId="Word.Document.12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33640" cy="914400"/>
          </a:xfrm>
        </p:spPr>
        <p:txBody>
          <a:bodyPr/>
          <a:lstStyle/>
          <a:p>
            <a:r>
              <a:rPr lang="en-US" dirty="0" smtClean="0"/>
              <a:t> TDR Prep Review Meeting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5520"/>
            <a:ext cx="7772400" cy="4800600"/>
          </a:xfrm>
        </p:spPr>
        <p:txBody>
          <a:bodyPr/>
          <a:lstStyle/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TDP R &amp; D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and summarize progress and plans. 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design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including a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change control  procedure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so that key design changes can be discussed openly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updated baseline will be used for the TDR plan and cost estimate.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cost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For SCRF and CFS, additional meetings, parallel sessions etc are also required.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interface criteria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; </a:t>
            </a:r>
            <a:endParaRPr lang="en-US" sz="2000" dirty="0" smtClean="0"/>
          </a:p>
          <a:p>
            <a:pPr lvl="1"/>
            <a:r>
              <a:rPr lang="en-US" sz="1600" b="1" dirty="0" smtClean="0"/>
              <a:t>for example, requirements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CFS</a:t>
            </a:r>
          </a:p>
          <a:p>
            <a:r>
              <a:rPr lang="en-US" sz="2000" dirty="0" smtClean="0"/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supporting documents </a:t>
            </a:r>
            <a:r>
              <a:rPr lang="en-US" sz="2000" dirty="0" smtClean="0"/>
              <a:t>for inclusion in the EDMS</a:t>
            </a:r>
            <a:endParaRPr lang="en-US" sz="2000" b="1" dirty="0" smtClean="0"/>
          </a:p>
          <a:p>
            <a:pPr lvl="1"/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Discuss TDR preparation plans.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Upon the completion of the review, we should be able to publish a plan for producing that part of the TDR; resources, </a:t>
            </a:r>
            <a:r>
              <a:rPr lang="en-US" sz="1600" b="1" dirty="0" smtClean="0"/>
              <a:t>milestones, etc</a:t>
            </a:r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review to be accessible to the 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TDR Preparation Review Meeting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fontAlgn="base" hangingPunct="1"/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meeting to include document discussion and sign-off </a:t>
            </a: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drawings, specifications and spreadsheets with parameters and costs</a:t>
            </a:r>
          </a:p>
          <a:p>
            <a:pPr lvl="1"/>
            <a:r>
              <a:rPr lang="en-US" b="1" dirty="0" smtClean="0"/>
              <a:t>relatively small, compared to BAW</a:t>
            </a:r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key participant can understand their immediate tasks and responsibilities.</a:t>
            </a:r>
            <a:endParaRPr lang="en-US" sz="2400" dirty="0" smtClean="0"/>
          </a:p>
          <a:p>
            <a:pPr rtl="0" eaLnBrk="1" fontAlgn="base" hangingPunct="1"/>
            <a:endParaRPr lang="en-US" dirty="0" smtClean="0"/>
          </a:p>
          <a:p>
            <a:pPr rtl="0" eaLnBrk="1" fontAlgn="base" hangingPunct="1"/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meeting to also include more general summary wrap-up talks, </a:t>
            </a:r>
            <a:r>
              <a:rPr lang="en-US" dirty="0" smtClean="0"/>
              <a:t>as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needed.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01920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meet with </a:t>
            </a:r>
            <a:r>
              <a:rPr lang="en-US" sz="2000" dirty="0" err="1" smtClean="0"/>
              <a:t>TAG’s</a:t>
            </a:r>
            <a:r>
              <a:rPr lang="en-US" sz="2000" dirty="0" smtClean="0"/>
              <a:t>, group by group. </a:t>
            </a:r>
          </a:p>
          <a:p>
            <a:r>
              <a:rPr lang="en-US" sz="2000" dirty="0" smtClean="0"/>
              <a:t>5 to 6 meetings in the next 12 to 15 months. </a:t>
            </a:r>
          </a:p>
          <a:p>
            <a:r>
              <a:rPr lang="en-US" sz="2000" dirty="0" smtClean="0"/>
              <a:t>start with the Accelerator Systems –</a:t>
            </a:r>
          </a:p>
          <a:p>
            <a:pPr lvl="1"/>
            <a:r>
              <a:rPr lang="en-US" sz="2000" dirty="0" smtClean="0"/>
              <a:t>Source</a:t>
            </a:r>
          </a:p>
          <a:p>
            <a:pPr lvl="1"/>
            <a:r>
              <a:rPr lang="en-US" sz="2000" dirty="0" smtClean="0"/>
              <a:t>DR</a:t>
            </a:r>
          </a:p>
          <a:p>
            <a:pPr lvl="1"/>
            <a:r>
              <a:rPr lang="en-US" sz="2000" dirty="0" smtClean="0"/>
              <a:t>BDS</a:t>
            </a:r>
          </a:p>
          <a:p>
            <a:r>
              <a:rPr lang="en-US" sz="2000" dirty="0" smtClean="0"/>
              <a:t>Work on the AS systems:</a:t>
            </a:r>
          </a:p>
          <a:p>
            <a:pPr lvl="1"/>
            <a:r>
              <a:rPr lang="en-US" sz="2000" dirty="0" smtClean="0"/>
              <a:t>scope is understood, </a:t>
            </a:r>
          </a:p>
          <a:p>
            <a:pPr lvl="1"/>
            <a:r>
              <a:rPr lang="en-US" sz="2000" dirty="0" smtClean="0"/>
              <a:t>but there will be questions and changes</a:t>
            </a:r>
          </a:p>
          <a:p>
            <a:r>
              <a:rPr lang="en-US" sz="2000" dirty="0" smtClean="0"/>
              <a:t>remaining resources are directed toward completion of specific tests – </a:t>
            </a:r>
          </a:p>
          <a:p>
            <a:pPr lvl="1"/>
            <a:r>
              <a:rPr lang="en-US" sz="2000" dirty="0" smtClean="0"/>
              <a:t>CesrTA, ATF2 and source technology development.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2286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Preparation Review Meeting Scheme (2)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b="1" dirty="0" smtClean="0">
                <a:latin typeface="+mn-lt"/>
                <a:ea typeface="+mn-ea"/>
                <a:cs typeface="+mn-cs"/>
              </a:rPr>
              <a:t>Schedule constraints and concerns: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review should last two days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Comprehensive costing for only SCRF and CFS TAG’s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SCRF industrialization study to be launched this month; expected ~ 1 year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CFS contracts and HLRF (DRFS) costing work is expected to be ready in late 2011.</a:t>
            </a:r>
          </a:p>
          <a:p>
            <a:pPr lvl="0"/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Limit the total number of reviews to six, to take place between mid 2011 and early 2012.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Try to achieve regional balance and etc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01920"/>
          </a:xfrm>
          <a:solidFill>
            <a:schemeClr val="bg1"/>
          </a:solidFill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CFS representatives to participate in every one of the AS meetings. </a:t>
            </a:r>
          </a:p>
          <a:p>
            <a:r>
              <a:rPr lang="en-US" sz="2400" dirty="0" smtClean="0"/>
              <a:t>costing engineers also. </a:t>
            </a:r>
          </a:p>
          <a:p>
            <a:r>
              <a:rPr lang="en-US" sz="2400" dirty="0" smtClean="0"/>
              <a:t>(SCRF group leaders are not required to participate)</a:t>
            </a:r>
          </a:p>
          <a:p>
            <a:r>
              <a:rPr lang="en-US" sz="2400" dirty="0" smtClean="0"/>
              <a:t>Physics and Detector representatives required for MDI-related meetings; welcome at others</a:t>
            </a:r>
          </a:p>
          <a:p>
            <a:r>
              <a:rPr lang="en-US" sz="2400" dirty="0" smtClean="0"/>
              <a:t>SCRF and CFS meetings toward the end of 2011 or in early 2012 </a:t>
            </a:r>
          </a:p>
          <a:p>
            <a:pPr lvl="1"/>
            <a:r>
              <a:rPr lang="en-US" sz="1800" dirty="0" smtClean="0"/>
              <a:t>consistent with our schedule</a:t>
            </a:r>
            <a:endParaRPr lang="en-US" sz="2400" dirty="0" smtClean="0"/>
          </a:p>
          <a:p>
            <a:r>
              <a:rPr lang="en-US" sz="2400" dirty="0" smtClean="0"/>
              <a:t>reasonable and necessary set of meetings. required to close-out the TDP.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2286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Preparation Review Meeting Scheme </a:t>
            </a:r>
            <a:r>
              <a:rPr lang="en-US" sz="3600" u="sng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 participation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System Design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TDP R &amp; D </a:t>
            </a:r>
            <a:r>
              <a:rPr lang="en-US" sz="2000" dirty="0" smtClean="0"/>
              <a:t>and summarize progress and plans. </a:t>
            </a:r>
          </a:p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system design</a:t>
            </a:r>
            <a:endParaRPr lang="en-US" sz="2000" dirty="0" smtClean="0"/>
          </a:p>
          <a:p>
            <a:pPr lvl="1"/>
            <a:r>
              <a:rPr lang="en-US" sz="1600" b="1" dirty="0" smtClean="0"/>
              <a:t>including a change control procedure so that key design changes can be discussed openly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Example topics: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Cavity pairing – Power Distribution System.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Marx modulator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RDR HLRF fallback 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RTML RF design and civil design.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Tunnel diameters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Power dissipation in the tunnel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DRFS components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Optimization of Positron production parameters: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undulator length and field;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polarization collimator space</a:t>
            </a:r>
          </a:p>
          <a:p>
            <a:endParaRPr lang="en-US" sz="11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PM Report - AD &amp; I 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 Parallel sessions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371600"/>
            <a:ext cx="8173720" cy="4800600"/>
          </a:xfrm>
        </p:spPr>
        <p:txBody>
          <a:bodyPr/>
          <a:lstStyle/>
          <a:p>
            <a:pPr lvl="0">
              <a:buNone/>
            </a:pPr>
            <a:r>
              <a:rPr lang="en-US" sz="2000" dirty="0" smtClean="0"/>
              <a:t>1) review plans for the ALCPG11 parallel sessions. WG Conveners: Please prepare a 5 minute summary for the meeting:</a:t>
            </a:r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pPr lvl="1">
              <a:buNone/>
            </a:pPr>
            <a:r>
              <a:rPr lang="en-US" sz="1600" dirty="0" smtClean="0"/>
              <a:t>WG1 – Sources: 		Wei </a:t>
            </a:r>
            <a:r>
              <a:rPr lang="en-US" sz="1600" dirty="0" err="1" smtClean="0"/>
              <a:t>Gai</a:t>
            </a:r>
            <a:r>
              <a:rPr lang="en-US" sz="1600" dirty="0" smtClean="0"/>
              <a:t>, Tsunehiko Omori</a:t>
            </a:r>
          </a:p>
          <a:p>
            <a:pPr lvl="1">
              <a:buNone/>
            </a:pPr>
            <a:r>
              <a:rPr lang="en-US" sz="1600" dirty="0" smtClean="0"/>
              <a:t>WG2 – Damping Ring: 		Susanna </a:t>
            </a:r>
            <a:r>
              <a:rPr lang="en-US" sz="1600" dirty="0" err="1" smtClean="0"/>
              <a:t>Guiducci</a:t>
            </a:r>
            <a:r>
              <a:rPr lang="en-US" sz="1600" dirty="0" smtClean="0"/>
              <a:t>, Mark Palmer, Junji Urakawa</a:t>
            </a:r>
          </a:p>
          <a:p>
            <a:pPr lvl="1">
              <a:buNone/>
            </a:pPr>
            <a:r>
              <a:rPr lang="en-US" sz="1600" dirty="0" smtClean="0"/>
              <a:t>WG3 – Main Linac/SCRF: 	Hitoshi Hayano, Chris Nantista, Carlo </a:t>
            </a:r>
            <a:r>
              <a:rPr lang="en-US" sz="1600" dirty="0" err="1" smtClean="0"/>
              <a:t>Pagani</a:t>
            </a:r>
            <a:endParaRPr lang="en-US" sz="1600" dirty="0" smtClean="0"/>
          </a:p>
          <a:p>
            <a:pPr lvl="1">
              <a:buNone/>
            </a:pPr>
            <a:r>
              <a:rPr lang="en-US" sz="1600" dirty="0" smtClean="0"/>
              <a:t>WG4 – BDS: 			Andrei Seryi, Hitoshi Yamamoto</a:t>
            </a:r>
          </a:p>
          <a:p>
            <a:pPr lvl="1">
              <a:buNone/>
            </a:pPr>
            <a:r>
              <a:rPr lang="en-US" sz="1600" dirty="0" smtClean="0"/>
              <a:t>WG5 – CFS: 			Vic Kuchler, John Osborne, Atsushi Enomoto</a:t>
            </a:r>
          </a:p>
          <a:p>
            <a:pPr lvl="1" indent="-342900">
              <a:buNone/>
            </a:pPr>
            <a:r>
              <a:rPr lang="en-US" sz="1600" dirty="0" smtClean="0"/>
              <a:t> WG6 – Beam Dynamics / AP: 	Kiyoshi Kubo, Nikolay Solyak, Daniel Schulte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TDR will</a:t>
            </a:r>
            <a:r>
              <a:rPr lang="en-US" baseline="0" dirty="0" smtClean="0"/>
              <a:t> have: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4520" cy="4800600"/>
          </a:xfrm>
        </p:spPr>
        <p:txBody>
          <a:bodyPr/>
          <a:lstStyle/>
          <a:p>
            <a:r>
              <a:rPr lang="en-US" dirty="0" smtClean="0"/>
              <a:t>Description</a:t>
            </a:r>
            <a:r>
              <a:rPr lang="en-US" baseline="0" dirty="0" smtClean="0"/>
              <a:t> of the design, including siting</a:t>
            </a:r>
          </a:p>
          <a:p>
            <a:r>
              <a:rPr lang="en-US" baseline="0" dirty="0" smtClean="0"/>
              <a:t>Updates / choices made on the basis of R&amp;D</a:t>
            </a:r>
          </a:p>
          <a:p>
            <a:r>
              <a:rPr lang="en-US" baseline="0" dirty="0" smtClean="0"/>
              <a:t>Cost estimate, including industrialization</a:t>
            </a:r>
          </a:p>
          <a:p>
            <a:r>
              <a:rPr lang="en-US" baseline="0" dirty="0" smtClean="0"/>
              <a:t>1 TeV upgrade </a:t>
            </a:r>
          </a:p>
          <a:p>
            <a:r>
              <a:rPr lang="en-US" i="1" baseline="0" dirty="0" smtClean="0"/>
              <a:t>Explanation of EDMS repository</a:t>
            </a:r>
          </a:p>
          <a:p>
            <a:endParaRPr lang="en-US" dirty="0" smtClean="0"/>
          </a:p>
          <a:p>
            <a:r>
              <a:rPr lang="en-US" baseline="0" dirty="0" smtClean="0"/>
              <a:t>Implementation Plan</a:t>
            </a:r>
            <a:r>
              <a:rPr lang="en-US" dirty="0" smtClean="0"/>
              <a:t> /</a:t>
            </a:r>
            <a:r>
              <a:rPr lang="en-US" baseline="0" dirty="0" smtClean="0"/>
              <a:t> Governance </a:t>
            </a:r>
            <a:r>
              <a:rPr lang="en-US" baseline="0" dirty="0" smtClean="0"/>
              <a:t>scheme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Outline to be discussed ALCPG11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Description</a:t>
            </a:r>
            <a:r>
              <a:rPr lang="en-US" sz="3600" b="1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of the design, </a:t>
            </a:r>
            <a:r>
              <a:rPr lang="en-US" sz="3600" b="1" i="1" u="sng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including siting</a:t>
            </a:r>
            <a:endParaRPr lang="en-US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RDR civil cost estimate based on average of input from each region</a:t>
            </a:r>
          </a:p>
          <a:p>
            <a:pPr lvl="1"/>
            <a:r>
              <a:rPr lang="en-US" dirty="0" smtClean="0"/>
              <a:t>Separated ‘site dependent’ and ‘component’ costs</a:t>
            </a:r>
          </a:p>
          <a:p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“1.83 Billion (ILC Units) for site-dependent costs, such as the costs for tunneling in a specific region.” (6.2.1)</a:t>
            </a:r>
          </a:p>
          <a:p>
            <a:pPr lvl="1"/>
            <a:r>
              <a:rPr lang="en-US" dirty="0" smtClean="0"/>
              <a:t>This separation was clear for uniform siting </a:t>
            </a:r>
            <a:r>
              <a:rPr lang="en-US" dirty="0" smtClean="0">
                <a:sym typeface="Wingdings" pitchFamily="2" charset="2"/>
              </a:rPr>
              <a:t> will be different for TDR</a:t>
            </a:r>
            <a:endParaRPr lang="en-US" dirty="0" smtClean="0"/>
          </a:p>
          <a:p>
            <a:pPr lvl="1"/>
            <a:r>
              <a:rPr lang="en-US" dirty="0" smtClean="0"/>
              <a:t>Utility cost estimation effort split </a:t>
            </a:r>
            <a:r>
              <a:rPr lang="en-US" dirty="0" smtClean="0">
                <a:sym typeface="Wingdings" pitchFamily="2" charset="2"/>
              </a:rPr>
              <a:t> also different</a:t>
            </a:r>
            <a:endParaRPr lang="en-US" dirty="0" smtClean="0"/>
          </a:p>
          <a:p>
            <a:r>
              <a:rPr lang="en-US" sz="1800" b="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“A more complete study of a shallow site –either a shallow tunnel or a cut-and-cover site – will be made in the future as part of the Engineering and Design phase.” (4.1)</a:t>
            </a:r>
          </a:p>
          <a:p>
            <a:pPr lvl="1"/>
            <a:r>
              <a:rPr lang="en-US" dirty="0" smtClean="0"/>
              <a:t>Now to also include mountainous region configuration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Updates / choices made on the basis of R&amp;D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R &amp; D Plan to guide ‘down-selection’ process or ‘plug-compatible’ interface definition process</a:t>
            </a:r>
          </a:p>
          <a:p>
            <a:pPr>
              <a:buNone/>
            </a:pPr>
            <a:r>
              <a:rPr lang="en-US" sz="1800" u="sng" dirty="0" smtClean="0">
                <a:hlinkClick r:id="rId3"/>
              </a:rPr>
              <a:t>http://ilc-edmsdirect.desy.de/ilc-edmsdirect/document.jsp?edmsid=*813385</a:t>
            </a:r>
          </a:p>
          <a:p>
            <a:pPr>
              <a:buNone/>
            </a:pPr>
            <a:endParaRPr lang="en-US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“Results 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critical R&amp;D </a:t>
            </a:r>
            <a:r>
              <a:rPr lang="en-US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programmes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test facilities, which either demonstrate or support the choice of key parameters in the machine design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”</a:t>
            </a:r>
            <a:endParaRPr lang="en-US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  <a:p>
            <a:endParaRPr lang="en-US" dirty="0" smtClean="0"/>
          </a:p>
          <a:p>
            <a:r>
              <a:rPr lang="en-US" dirty="0" smtClean="0"/>
              <a:t>Evaluation</a:t>
            </a:r>
            <a:r>
              <a:rPr lang="en-US" baseline="0" dirty="0" smtClean="0"/>
              <a:t> </a:t>
            </a:r>
            <a:r>
              <a:rPr lang="en-US" baseline="0" dirty="0" smtClean="0"/>
              <a:t>of progress made v/v RD Plan milestones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421880" cy="914400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Cost estimate, including industrialization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(RDR 3.7.4</a:t>
            </a:r>
            <a:r>
              <a:rPr lang="en-US" dirty="0" smtClean="0"/>
              <a:t>): </a:t>
            </a:r>
            <a:r>
              <a:rPr lang="en-US" dirty="0" smtClean="0"/>
              <a:t>Cavities </a:t>
            </a:r>
            <a:r>
              <a:rPr lang="en-US" dirty="0" smtClean="0"/>
              <a:t>~ </a:t>
            </a:r>
            <a:r>
              <a:rPr lang="en-US" dirty="0" smtClean="0"/>
              <a:t>40% </a:t>
            </a:r>
            <a:r>
              <a:rPr lang="en-US" dirty="0" smtClean="0"/>
              <a:t>CM, in turn </a:t>
            </a:r>
            <a:r>
              <a:rPr lang="en-US" dirty="0" smtClean="0"/>
              <a:t>30% </a:t>
            </a:r>
            <a:r>
              <a:rPr lang="en-US" dirty="0" smtClean="0"/>
              <a:t>of total </a:t>
            </a:r>
            <a:r>
              <a:rPr lang="en-US" dirty="0" smtClean="0">
                <a:sym typeface="Wingdings" pitchFamily="2" charset="2"/>
              </a:rPr>
              <a:t> 12% of the total</a:t>
            </a:r>
            <a:endParaRPr lang="en-US" dirty="0" smtClean="0"/>
          </a:p>
          <a:p>
            <a:pPr lvl="1"/>
            <a:r>
              <a:rPr lang="en-US" dirty="0" smtClean="0"/>
              <a:t>To be </a:t>
            </a:r>
            <a:r>
              <a:rPr lang="en-US" dirty="0" smtClean="0"/>
              <a:t>cross-checked; too high….</a:t>
            </a:r>
            <a:endParaRPr lang="en-US" dirty="0" smtClean="0"/>
          </a:p>
          <a:p>
            <a:r>
              <a:rPr lang="en-US" dirty="0" smtClean="0"/>
              <a:t>SB2009: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59560" y="329184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80"/>
                <a:gridCol w="182372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TLCC (% of RDR)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Single</a:t>
                      </a:r>
                      <a:r>
                        <a:rPr lang="en-US" baseline="0" dirty="0" smtClean="0"/>
                        <a:t> tunnel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Gradient spread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reduced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positron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u="none" dirty="0" smtClean="0"/>
                        <a:t>TOTAL TLCC</a:t>
                      </a:r>
                      <a:endParaRPr lang="en-US" b="1" u="non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u="none" dirty="0" smtClean="0"/>
                        <a:t>6.5</a:t>
                      </a:r>
                      <a:endParaRPr lang="en-US" b="1" u="non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u="none" dirty="0" smtClean="0"/>
                        <a:t>8.4</a:t>
                      </a:r>
                      <a:endParaRPr lang="en-US" b="1" u="non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Central Complex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Oxford TOTAL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12.3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12.6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941696" y="4648200"/>
            <a:ext cx="1371600" cy="3048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7521" name="TextBox 6"/>
          <p:cNvSpPr txBox="1">
            <a:spLocks noChangeArrowheads="1"/>
          </p:cNvSpPr>
          <p:nvPr/>
        </p:nvSpPr>
        <p:spPr bwMode="auto">
          <a:xfrm>
            <a:off x="381000" y="2227263"/>
            <a:ext cx="723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With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22 klystrons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and 21 on,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we have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200.5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MW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available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(2.2%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to spare).</a:t>
            </a:r>
          </a:p>
        </p:txBody>
      </p:sp>
      <p:sp>
        <p:nvSpPr>
          <p:cNvPr id="107522" name="TextBox 5"/>
          <p:cNvSpPr txBox="1">
            <a:spLocks noChangeArrowheads="1"/>
          </p:cNvSpPr>
          <p:nvPr/>
        </p:nvSpPr>
        <p:spPr bwMode="auto">
          <a:xfrm>
            <a:off x="381000" y="2836863"/>
            <a:ext cx="7391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i="1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However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, we also need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7% (5% usable) </a:t>
            </a:r>
            <a:r>
              <a:rPr lang="en-US" u="sng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overhead for LLRF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to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be harnessed via phase control of the </a:t>
            </a:r>
            <a:r>
              <a:rPr lang="en-US" kern="1200" dirty="0" err="1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rf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drives, oppositely </a:t>
            </a:r>
            <a:r>
              <a:rPr lang="en-US" kern="1200" dirty="0" err="1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dephased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in pairs, such that the combined power is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reduced as </a:t>
            </a:r>
            <a:r>
              <a:rPr lang="en-US" i="1" kern="1200" dirty="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P</a:t>
            </a:r>
            <a:r>
              <a:rPr lang="en-US" kern="1200" dirty="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 = </a:t>
            </a:r>
            <a:r>
              <a:rPr lang="en-US" i="1" kern="1200" dirty="0" err="1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P</a:t>
            </a:r>
            <a:r>
              <a:rPr lang="en-US" kern="1200" baseline="-25000" dirty="0" err="1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max</a:t>
            </a:r>
            <a:r>
              <a:rPr lang="en-US" kern="1200" dirty="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 cos</a:t>
            </a:r>
            <a:r>
              <a:rPr lang="en-US" kern="1200" baseline="30000" dirty="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2</a:t>
            </a:r>
            <a:r>
              <a:rPr lang="en-US" kern="1200" dirty="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 </a:t>
            </a:r>
            <a:r>
              <a:rPr lang="en-US" kern="1200" dirty="0">
                <a:solidFill>
                  <a:srgbClr val="0000FF"/>
                </a:solidFill>
                <a:latin typeface="Symbol" pitchFamily="84" charset="2"/>
                <a:ea typeface="+mn-ea"/>
                <a:cs typeface="+mn-cs"/>
              </a:rPr>
              <a:t>f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, with </a:t>
            </a:r>
            <a:r>
              <a:rPr lang="en-US" kern="1200" dirty="0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f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nominally 15˚.</a:t>
            </a:r>
            <a:endParaRPr lang="en-US" kern="1200" dirty="0">
              <a:solidFill>
                <a:prstClr val="black"/>
              </a:solidFill>
              <a:latin typeface="Calibri" pitchFamily="84" charset="0"/>
              <a:ea typeface="+mn-ea"/>
              <a:cs typeface="+mn-cs"/>
            </a:endParaRPr>
          </a:p>
        </p:txBody>
      </p:sp>
      <p:sp>
        <p:nvSpPr>
          <p:cNvPr id="107523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rtl="0"/>
            <a:r>
              <a:rPr lang="en-US" sz="3600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Klystrons Needed per </a:t>
            </a:r>
            <a:r>
              <a:rPr lang="en-US" sz="3600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27 Unit KCS (1/2 bunches)</a:t>
            </a:r>
            <a:endParaRPr lang="en-US" sz="3600" kern="1200" dirty="0">
              <a:solidFill>
                <a:srgbClr val="7030A0"/>
              </a:solidFill>
              <a:latin typeface="Calibri" pitchFamily="84" charset="0"/>
              <a:ea typeface="+mn-ea"/>
              <a:cs typeface="+mn-cs"/>
            </a:endParaRPr>
          </a:p>
        </p:txBody>
      </p:sp>
      <p:sp>
        <p:nvSpPr>
          <p:cNvPr id="107524" name="TextBox 4"/>
          <p:cNvSpPr txBox="1">
            <a:spLocks noChangeArrowheads="1"/>
          </p:cNvSpPr>
          <p:nvPr/>
        </p:nvSpPr>
        <p:spPr bwMode="auto">
          <a:xfrm>
            <a:off x="381000" y="1304925"/>
            <a:ext cx="7772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i="1" kern="120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However</a:t>
            </a:r>
            <a:r>
              <a:rPr lang="en-US" kern="120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, we want to be robust against a </a:t>
            </a:r>
            <a:r>
              <a:rPr lang="en-US" u="sng" kern="120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single klystron failure</a:t>
            </a:r>
            <a:r>
              <a:rPr lang="en-US" kern="120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per system.  With N sources combined in a passive network, failure of one source leaves combined the equivalent of </a:t>
            </a:r>
            <a:r>
              <a:rPr lang="en-US" kern="120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(N-1)</a:t>
            </a:r>
            <a:r>
              <a:rPr lang="en-US" kern="1200" baseline="3000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2</a:t>
            </a:r>
            <a:r>
              <a:rPr lang="en-US" kern="1200">
                <a:solidFill>
                  <a:srgbClr val="0000FF"/>
                </a:solidFill>
                <a:latin typeface="Calibri" pitchFamily="84" charset="0"/>
                <a:ea typeface="+mn-ea"/>
                <a:cs typeface="+mn-cs"/>
              </a:rPr>
              <a:t>/N </a:t>
            </a:r>
            <a:r>
              <a:rPr lang="en-US" kern="120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sources.</a:t>
            </a:r>
          </a:p>
        </p:txBody>
      </p:sp>
      <p:sp>
        <p:nvSpPr>
          <p:cNvPr id="107525" name="TextBox 5"/>
          <p:cNvSpPr txBox="1">
            <a:spLocks noChangeArrowheads="1"/>
          </p:cNvSpPr>
          <p:nvPr/>
        </p:nvSpPr>
        <p:spPr bwMode="auto">
          <a:xfrm>
            <a:off x="381000" y="6858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Scaling from the full current case,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we need (0.69×284.2=) </a:t>
            </a:r>
            <a:r>
              <a:rPr lang="en-US" kern="1200" dirty="0">
                <a:solidFill>
                  <a:srgbClr val="FF0000"/>
                </a:solidFill>
                <a:latin typeface="Calibri" pitchFamily="84" charset="0"/>
                <a:ea typeface="+mn-ea"/>
                <a:cs typeface="+mn-cs"/>
              </a:rPr>
              <a:t>196.1 </a:t>
            </a:r>
            <a:r>
              <a:rPr lang="en-US" kern="1200" dirty="0">
                <a:solidFill>
                  <a:srgbClr val="FF0000"/>
                </a:solidFill>
                <a:latin typeface="Calibri" pitchFamily="84" charset="0"/>
                <a:ea typeface="+mn-ea"/>
                <a:cs typeface="+mn-cs"/>
              </a:rPr>
              <a:t>MW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worth of klystron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power.  At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10 MW each,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20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klystrons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would give us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200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MW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(2.0%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to spare).</a:t>
            </a:r>
          </a:p>
        </p:txBody>
      </p:sp>
      <p:sp>
        <p:nvSpPr>
          <p:cNvPr id="107526" name="TextBox 33"/>
          <p:cNvSpPr txBox="1">
            <a:spLocks noChangeArrowheads="1"/>
          </p:cNvSpPr>
          <p:nvPr/>
        </p:nvSpPr>
        <p:spPr bwMode="auto">
          <a:xfrm>
            <a:off x="381000" y="4029908"/>
            <a:ext cx="723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The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maximum power requirement rises to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196.1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MW ÷ 0.933 = </a:t>
            </a:r>
            <a:r>
              <a:rPr lang="en-US" kern="1200" dirty="0">
                <a:solidFill>
                  <a:srgbClr val="FF0000"/>
                </a:solidFill>
                <a:latin typeface="Calibri" pitchFamily="84" charset="0"/>
                <a:ea typeface="+mn-ea"/>
                <a:cs typeface="+mn-cs"/>
              </a:rPr>
              <a:t>210.2 </a:t>
            </a:r>
            <a:r>
              <a:rPr lang="en-US" kern="1200" dirty="0">
                <a:solidFill>
                  <a:srgbClr val="FF0000"/>
                </a:solidFill>
                <a:latin typeface="Calibri" pitchFamily="84" charset="0"/>
                <a:ea typeface="+mn-ea"/>
                <a:cs typeface="+mn-cs"/>
              </a:rPr>
              <a:t>MW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, </a:t>
            </a:r>
          </a:p>
        </p:txBody>
      </p:sp>
      <p:sp>
        <p:nvSpPr>
          <p:cNvPr id="107527" name="TextBox 6"/>
          <p:cNvSpPr txBox="1">
            <a:spLocks noChangeArrowheads="1"/>
          </p:cNvSpPr>
          <p:nvPr/>
        </p:nvSpPr>
        <p:spPr bwMode="auto">
          <a:xfrm>
            <a:off x="381000" y="4580692"/>
            <a:ext cx="6934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With </a:t>
            </a:r>
            <a:r>
              <a:rPr lang="en-US" sz="2000" b="1" u="sng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23 </a:t>
            </a:r>
            <a:r>
              <a:rPr lang="en-US" sz="2000" b="1" u="sng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klystrons</a:t>
            </a:r>
            <a:r>
              <a:rPr lang="en-US" sz="2000" b="1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and one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off,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we have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210.4 </a:t>
            </a:r>
            <a:r>
              <a:rPr lang="en-US" kern="1200" dirty="0">
                <a:solidFill>
                  <a:srgbClr val="008000"/>
                </a:solidFill>
                <a:latin typeface="Calibri" pitchFamily="84" charset="0"/>
                <a:ea typeface="+mn-ea"/>
                <a:cs typeface="+mn-cs"/>
              </a:rPr>
              <a:t>MW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(0.12%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to spare).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7315200" y="2286000"/>
            <a:ext cx="1676400" cy="2438400"/>
            <a:chOff x="7315200" y="3352800"/>
            <a:chExt cx="1600200" cy="2743200"/>
          </a:xfrm>
        </p:grpSpPr>
        <p:sp>
          <p:nvSpPr>
            <p:cNvPr id="107529" name="TextBox 6"/>
            <p:cNvSpPr txBox="1">
              <a:spLocks noChangeArrowheads="1"/>
            </p:cNvSpPr>
            <p:nvPr/>
          </p:nvSpPr>
          <p:spPr bwMode="auto">
            <a:xfrm>
              <a:off x="7710488" y="4784725"/>
              <a:ext cx="303212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rtl="0"/>
              <a:r>
                <a:rPr lang="en-US" kern="1200">
                  <a:solidFill>
                    <a:prstClr val="black"/>
                  </a:solidFill>
                  <a:latin typeface="Symbol" pitchFamily="84" charset="2"/>
                  <a:ea typeface="+mn-ea"/>
                  <a:cs typeface="+mn-cs"/>
                </a:rPr>
                <a:t>f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6200000" flipV="1">
              <a:off x="7162800" y="4800600"/>
              <a:ext cx="1143000" cy="533400"/>
            </a:xfrm>
            <a:prstGeom prst="straightConnector1">
              <a:avLst/>
            </a:prstGeom>
            <a:ln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7696200" y="4800600"/>
              <a:ext cx="1143000" cy="533400"/>
            </a:xfrm>
            <a:prstGeom prst="straightConnector1">
              <a:avLst/>
            </a:prstGeom>
            <a:ln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6858000" y="4495800"/>
              <a:ext cx="2286000" cy="0"/>
            </a:xfrm>
            <a:prstGeom prst="line">
              <a:avLst/>
            </a:prstGeom>
            <a:ln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467600" y="4495800"/>
              <a:ext cx="1066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534" name="TextBox 29"/>
            <p:cNvSpPr txBox="1">
              <a:spLocks noChangeArrowheads="1"/>
            </p:cNvSpPr>
            <p:nvPr/>
          </p:nvSpPr>
          <p:spPr bwMode="auto">
            <a:xfrm>
              <a:off x="7978775" y="4800600"/>
              <a:ext cx="3730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rtl="0"/>
              <a:r>
                <a:rPr lang="en-US" kern="12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-</a:t>
              </a:r>
              <a:r>
                <a:rPr lang="en-US" kern="1200">
                  <a:solidFill>
                    <a:prstClr val="black"/>
                  </a:solidFill>
                  <a:latin typeface="Symbol" pitchFamily="84" charset="2"/>
                  <a:ea typeface="+mn-ea"/>
                  <a:cs typeface="+mn-cs"/>
                </a:rPr>
                <a:t>f</a:t>
              </a:r>
            </a:p>
          </p:txBody>
        </p:sp>
        <p:sp>
          <p:nvSpPr>
            <p:cNvPr id="107535" name="TextBox 30"/>
            <p:cNvSpPr txBox="1">
              <a:spLocks noChangeArrowheads="1"/>
            </p:cNvSpPr>
            <p:nvPr/>
          </p:nvSpPr>
          <p:spPr bwMode="auto">
            <a:xfrm>
              <a:off x="7315200" y="5029200"/>
              <a:ext cx="533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rtl="0"/>
              <a:r>
                <a:rPr lang="en-US" kern="12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V</a:t>
              </a:r>
              <a:r>
                <a:rPr lang="en-US" kern="1200" baseline="-250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2n</a:t>
              </a:r>
            </a:p>
          </p:txBody>
        </p:sp>
        <p:sp>
          <p:nvSpPr>
            <p:cNvPr id="107536" name="TextBox 31"/>
            <p:cNvSpPr txBox="1">
              <a:spLocks noChangeArrowheads="1"/>
            </p:cNvSpPr>
            <p:nvPr/>
          </p:nvSpPr>
          <p:spPr bwMode="auto">
            <a:xfrm>
              <a:off x="8229600" y="5040313"/>
              <a:ext cx="6858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rtl="0"/>
              <a:r>
                <a:rPr lang="en-US" kern="12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V</a:t>
              </a:r>
              <a:r>
                <a:rPr lang="en-US" kern="1200" baseline="-250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2n-1</a:t>
              </a:r>
            </a:p>
          </p:txBody>
        </p:sp>
        <p:sp>
          <p:nvSpPr>
            <p:cNvPr id="107537" name="TextBox 32"/>
            <p:cNvSpPr txBox="1">
              <a:spLocks noChangeArrowheads="1"/>
            </p:cNvSpPr>
            <p:nvPr/>
          </p:nvSpPr>
          <p:spPr bwMode="auto">
            <a:xfrm>
              <a:off x="8001000" y="3821113"/>
              <a:ext cx="5334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rtl="0"/>
              <a:r>
                <a:rPr lang="en-US" kern="12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V</a:t>
              </a:r>
              <a:r>
                <a:rPr lang="en-US" kern="1200" baseline="-25000">
                  <a:solidFill>
                    <a:prstClr val="black"/>
                  </a:solidFill>
                  <a:latin typeface="Calibri" pitchFamily="84" charset="0"/>
                  <a:ea typeface="+mn-ea"/>
                  <a:cs typeface="+mn-cs"/>
                </a:rPr>
                <a:t>tot</a:t>
              </a:r>
            </a:p>
          </p:txBody>
        </p:sp>
        <p:sp>
          <p:nvSpPr>
            <p:cNvPr id="38" name="Arc 37"/>
            <p:cNvSpPr/>
            <p:nvPr/>
          </p:nvSpPr>
          <p:spPr>
            <a:xfrm>
              <a:off x="7543800" y="5181600"/>
              <a:ext cx="914400" cy="914400"/>
            </a:xfrm>
            <a:prstGeom prst="arc">
              <a:avLst>
                <a:gd name="adj1" fmla="val 16200000"/>
                <a:gd name="adj2" fmla="val 17766285"/>
              </a:avLst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US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Arc 38"/>
            <p:cNvSpPr/>
            <p:nvPr/>
          </p:nvSpPr>
          <p:spPr>
            <a:xfrm flipH="1">
              <a:off x="7543800" y="5105400"/>
              <a:ext cx="914400" cy="914400"/>
            </a:xfrm>
            <a:prstGeom prst="arc">
              <a:avLst>
                <a:gd name="adj1" fmla="val 16200000"/>
                <a:gd name="adj2" fmla="val 17928735"/>
              </a:avLst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US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762000" y="4971126"/>
            <a:ext cx="388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sz="2000" u="sng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(21 </a:t>
            </a:r>
            <a:r>
              <a:rPr lang="en-US" sz="2000" u="sng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klystrons</a:t>
            </a:r>
            <a:r>
              <a:rPr lang="en-US" sz="2000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for the 24 unit KCS and</a:t>
            </a:r>
          </a:p>
          <a:p>
            <a:pPr algn="l" rtl="0"/>
            <a:r>
              <a:rPr lang="en-US" sz="2000" u="sng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  18 klystrons</a:t>
            </a:r>
            <a:r>
              <a:rPr lang="en-US" sz="2000" kern="1200" dirty="0">
                <a:solidFill>
                  <a:srgbClr val="7030A0"/>
                </a:solidFill>
                <a:latin typeface="Calibri" pitchFamily="84" charset="0"/>
                <a:ea typeface="+mn-ea"/>
                <a:cs typeface="+mn-cs"/>
              </a:rPr>
              <a:t>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for the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20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unit </a:t>
            </a:r>
            <a:r>
              <a:rPr lang="en-US" kern="1200" dirty="0">
                <a:solidFill>
                  <a:prstClr val="black"/>
                </a:solidFill>
                <a:latin typeface="Calibri" pitchFamily="84" charset="0"/>
                <a:ea typeface="+mn-ea"/>
                <a:cs typeface="+mn-cs"/>
              </a:rPr>
              <a:t>KCS)</a:t>
            </a:r>
            <a:endParaRPr lang="en-US" kern="1200" dirty="0">
              <a:solidFill>
                <a:prstClr val="black"/>
              </a:solidFill>
              <a:latin typeface="Calibri" pitchFamily="84" charset="0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5786735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TOTAL:  20×23 + 21 + 18 = </a:t>
            </a:r>
            <a:r>
              <a:rPr lang="en-US" sz="2400" u="sng" kern="12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499</a:t>
            </a:r>
            <a:r>
              <a:rPr lang="en-US" sz="2400" kern="12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 klystrons installed (477 on) </a:t>
            </a:r>
            <a:endParaRPr lang="en-US" sz="2400" kern="12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19600" y="62484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kern="12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30.2% </a:t>
            </a:r>
            <a:r>
              <a:rPr lang="en-US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reduced from full current</a:t>
            </a:r>
            <a:endParaRPr lang="en-US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81000" y="4318000"/>
            <a:ext cx="2300288" cy="8792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457200" y="146050"/>
            <a:ext cx="8229600" cy="896938"/>
          </a:xfrm>
        </p:spPr>
        <p:txBody>
          <a:bodyPr/>
          <a:lstStyle/>
          <a:p>
            <a:r>
              <a:rPr lang="en-US" sz="5400" smtClean="0">
                <a:solidFill>
                  <a:srgbClr val="0066FF"/>
                </a:solidFill>
              </a:rPr>
              <a:t>Layout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/>
          <a:srcRect b="11607"/>
          <a:stretch>
            <a:fillRect/>
          </a:stretch>
        </p:blipFill>
        <p:spPr bwMode="auto">
          <a:xfrm>
            <a:off x="1981200" y="4975225"/>
            <a:ext cx="51831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163" y="1860550"/>
            <a:ext cx="80676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1585913" y="1316038"/>
            <a:ext cx="5972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Requires Addition of Two 3 m Diameter Shafts per Linac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944938" y="1757363"/>
            <a:ext cx="1312862" cy="352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53038" y="1757363"/>
            <a:ext cx="1295400" cy="3127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0"/>
            <a:ext cx="4968989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KCS at AAP Oxford, Jan 2010</a:t>
            </a:r>
            <a:endParaRPr lang="en-US" sz="2800" dirty="0"/>
          </a:p>
        </p:txBody>
      </p:sp>
      <p:sp>
        <p:nvSpPr>
          <p:cNvPr id="9" name="Oval 8"/>
          <p:cNvSpPr/>
          <p:nvPr/>
        </p:nvSpPr>
        <p:spPr>
          <a:xfrm>
            <a:off x="5257800" y="5812077"/>
            <a:ext cx="2300288" cy="8792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1 TeV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“While the 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focus of the CFS design work has been on the 31 km long 500 GeV machine, the sites 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required 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support the footprint of the 1 TeV upgrade, both in terms of space and 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available infrastructure 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(e.g. power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).” (RDR 4.1)</a:t>
            </a:r>
          </a:p>
          <a:p>
            <a:pPr>
              <a:buNone/>
            </a:pPr>
            <a:endParaRPr lang="en-US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One TeV upgrade will be a focus topic. </a:t>
            </a:r>
          </a:p>
          <a:p>
            <a:pPr lvl="1"/>
            <a:r>
              <a:rPr lang="en-US" dirty="0" smtClean="0"/>
              <a:t>two </a:t>
            </a:r>
            <a:r>
              <a:rPr lang="en-US" dirty="0" smtClean="0"/>
              <a:t>plenary sessions (Sunday + Monday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Group to be formed (Nick) to document issues</a:t>
            </a:r>
          </a:p>
          <a:p>
            <a:pPr lvl="1"/>
            <a:r>
              <a:rPr lang="en-US" dirty="0" smtClean="0"/>
              <a:t>timeline?</a:t>
            </a:r>
          </a:p>
          <a:p>
            <a:pPr lvl="1"/>
            <a:r>
              <a:rPr lang="en-US" dirty="0" smtClean="0"/>
              <a:t>resources?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1888</TotalTime>
  <Words>1157</Words>
  <Application>Microsoft Office PowerPoint</Application>
  <PresentationFormat>On-screen Show (4:3)</PresentationFormat>
  <Paragraphs>234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Default Theme</vt:lpstr>
      <vt:lpstr>Default Design</vt:lpstr>
      <vt:lpstr>Office Theme</vt:lpstr>
      <vt:lpstr>Document</vt:lpstr>
      <vt:lpstr>AD &amp; I Meeting – 11 March, 2011</vt:lpstr>
      <vt:lpstr>ALCPG Parallel sessions</vt:lpstr>
      <vt:lpstr>TDR will have:</vt:lpstr>
      <vt:lpstr>Description of the design, including siting</vt:lpstr>
      <vt:lpstr>Updates / choices made on the basis of R&amp;D</vt:lpstr>
      <vt:lpstr>Cost estimate, including industrialization</vt:lpstr>
      <vt:lpstr>Slide 7</vt:lpstr>
      <vt:lpstr>Layout</vt:lpstr>
      <vt:lpstr>1 TeV upgrade</vt:lpstr>
      <vt:lpstr>TDR Preparation Baseline Technical Reviews</vt:lpstr>
      <vt:lpstr> TDR Prep Review Meeting Goals:</vt:lpstr>
      <vt:lpstr>TDR Preparation Review Meeting Scheme</vt:lpstr>
      <vt:lpstr>Preparation Review Meetings</vt:lpstr>
      <vt:lpstr>Schedule constraints and concerns:</vt:lpstr>
      <vt:lpstr>Preparation Review Meetings</vt:lpstr>
      <vt:lpstr>Topics for System Design Review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mcrec</cp:lastModifiedBy>
  <cp:revision>127</cp:revision>
  <dcterms:created xsi:type="dcterms:W3CDTF">2010-12-03T12:30:00Z</dcterms:created>
  <dcterms:modified xsi:type="dcterms:W3CDTF">2011-03-11T13:28:51Z</dcterms:modified>
</cp:coreProperties>
</file>