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96" r:id="rId2"/>
  </p:sldMasterIdLst>
  <p:notesMasterIdLst>
    <p:notesMasterId r:id="rId15"/>
  </p:notesMasterIdLst>
  <p:sldIdLst>
    <p:sldId id="299" r:id="rId3"/>
    <p:sldId id="304" r:id="rId4"/>
    <p:sldId id="311" r:id="rId5"/>
    <p:sldId id="272" r:id="rId6"/>
    <p:sldId id="282" r:id="rId7"/>
    <p:sldId id="278" r:id="rId8"/>
    <p:sldId id="308" r:id="rId9"/>
    <p:sldId id="309" r:id="rId10"/>
    <p:sldId id="310" r:id="rId11"/>
    <p:sldId id="273" r:id="rId12"/>
    <p:sldId id="294" r:id="rId13"/>
    <p:sldId id="29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88" autoAdjust="0"/>
    <p:restoredTop sz="86429" autoAdjust="0"/>
  </p:normalViewPr>
  <p:slideViewPr>
    <p:cSldViewPr snapToGrid="0" snapToObjects="1">
      <p:cViewPr varScale="1">
        <p:scale>
          <a:sx n="94" d="100"/>
          <a:sy n="94" d="100"/>
        </p:scale>
        <p:origin x="-1320" y="-96"/>
      </p:cViewPr>
      <p:guideLst>
        <p:guide orient="horz" pos="215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AAA0DA-2299-5C42-A528-252F377855E8}" type="doc">
      <dgm:prSet loTypeId="urn:microsoft.com/office/officeart/2005/8/layout/hList1" loCatId="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EB6D85F6-FD3D-3041-9751-CD36EC7DB181}">
      <dgm:prSet phldrT="[Text]"/>
      <dgm:spPr/>
      <dgm:t>
        <a:bodyPr/>
        <a:lstStyle/>
        <a:p>
          <a:r>
            <a:rPr lang="en-US" dirty="0" smtClean="0"/>
            <a:t>SCRF Cost</a:t>
          </a:r>
          <a:endParaRPr lang="en-US" dirty="0"/>
        </a:p>
      </dgm:t>
    </dgm:pt>
    <dgm:pt modelId="{BC92C14B-873E-4744-B4C4-2B16C4CE2366}" type="parTrans" cxnId="{67DC8992-3875-3345-A4A8-3E51AD3FD2F2}">
      <dgm:prSet/>
      <dgm:spPr/>
      <dgm:t>
        <a:bodyPr/>
        <a:lstStyle/>
        <a:p>
          <a:endParaRPr lang="en-US"/>
        </a:p>
      </dgm:t>
    </dgm:pt>
    <dgm:pt modelId="{894FC5F8-9C0C-0E4A-8B25-D4EC33CC6521}" type="sibTrans" cxnId="{67DC8992-3875-3345-A4A8-3E51AD3FD2F2}">
      <dgm:prSet/>
      <dgm:spPr/>
      <dgm:t>
        <a:bodyPr/>
        <a:lstStyle/>
        <a:p>
          <a:endParaRPr lang="en-US"/>
        </a:p>
      </dgm:t>
    </dgm:pt>
    <dgm:pt modelId="{6C4C5D93-41A5-A646-9663-83D9F6D0752E}">
      <dgm:prSet phldrT="[Text]"/>
      <dgm:spPr/>
      <dgm:t>
        <a:bodyPr/>
        <a:lstStyle/>
        <a:p>
          <a:r>
            <a:rPr lang="en-US" dirty="0" smtClean="0"/>
            <a:t>mass production models</a:t>
          </a:r>
          <a:endParaRPr lang="en-US" dirty="0"/>
        </a:p>
      </dgm:t>
    </dgm:pt>
    <dgm:pt modelId="{2AAD4FEA-3E1A-834F-9EDD-54BD2F8260FD}" type="parTrans" cxnId="{F2589F5E-A234-3946-95A7-03DD5038572A}">
      <dgm:prSet/>
      <dgm:spPr/>
      <dgm:t>
        <a:bodyPr/>
        <a:lstStyle/>
        <a:p>
          <a:endParaRPr lang="en-US"/>
        </a:p>
      </dgm:t>
    </dgm:pt>
    <dgm:pt modelId="{D27E9BFC-7682-4C48-AB54-55EDEDEFAB95}" type="sibTrans" cxnId="{F2589F5E-A234-3946-95A7-03DD5038572A}">
      <dgm:prSet/>
      <dgm:spPr/>
      <dgm:t>
        <a:bodyPr/>
        <a:lstStyle/>
        <a:p>
          <a:endParaRPr lang="en-US"/>
        </a:p>
      </dgm:t>
    </dgm:pt>
    <dgm:pt modelId="{19BAC3AE-1464-D04E-AACA-5F1769651904}">
      <dgm:prSet phldrT="[Text]"/>
      <dgm:spPr/>
      <dgm:t>
        <a:bodyPr/>
        <a:lstStyle/>
        <a:p>
          <a:r>
            <a:rPr lang="en-US" dirty="0" smtClean="0"/>
            <a:t>global distribution</a:t>
          </a:r>
          <a:endParaRPr lang="en-US" dirty="0"/>
        </a:p>
      </dgm:t>
    </dgm:pt>
    <dgm:pt modelId="{7336138F-D1C0-C14E-B504-23D81E58226D}" type="parTrans" cxnId="{E7360599-3BC1-6A44-98C1-7B072DB08C03}">
      <dgm:prSet/>
      <dgm:spPr/>
      <dgm:t>
        <a:bodyPr/>
        <a:lstStyle/>
        <a:p>
          <a:endParaRPr lang="en-US"/>
        </a:p>
      </dgm:t>
    </dgm:pt>
    <dgm:pt modelId="{248B412F-7515-AF43-ABFC-4E8567ABC2C7}" type="sibTrans" cxnId="{E7360599-3BC1-6A44-98C1-7B072DB08C03}">
      <dgm:prSet/>
      <dgm:spPr/>
      <dgm:t>
        <a:bodyPr/>
        <a:lstStyle/>
        <a:p>
          <a:endParaRPr lang="en-US"/>
        </a:p>
      </dgm:t>
    </dgm:pt>
    <dgm:pt modelId="{9B8059C3-326B-CE4A-8BC5-B9AA5249DF73}">
      <dgm:prSet phldrT="[Text]"/>
      <dgm:spPr/>
      <dgm:t>
        <a:bodyPr/>
        <a:lstStyle/>
        <a:p>
          <a:r>
            <a:rPr lang="en-US" dirty="0" smtClean="0"/>
            <a:t>CFS design &amp; cost</a:t>
          </a:r>
          <a:endParaRPr lang="en-US" dirty="0"/>
        </a:p>
      </dgm:t>
    </dgm:pt>
    <dgm:pt modelId="{8EE744C0-36DF-CF4E-B456-69EA6D37D50F}" type="parTrans" cxnId="{DF8B9CBD-EB13-9542-B008-7748E736FD5C}">
      <dgm:prSet/>
      <dgm:spPr/>
      <dgm:t>
        <a:bodyPr/>
        <a:lstStyle/>
        <a:p>
          <a:endParaRPr lang="en-US"/>
        </a:p>
      </dgm:t>
    </dgm:pt>
    <dgm:pt modelId="{9B79E580-3A48-4141-AF91-2209F65745FA}" type="sibTrans" cxnId="{DF8B9CBD-EB13-9542-B008-7748E736FD5C}">
      <dgm:prSet/>
      <dgm:spPr/>
      <dgm:t>
        <a:bodyPr/>
        <a:lstStyle/>
        <a:p>
          <a:endParaRPr lang="en-US"/>
        </a:p>
      </dgm:t>
    </dgm:pt>
    <dgm:pt modelId="{065A702E-FD86-1F45-81A8-930B6F429C63}">
      <dgm:prSet phldrT="[Text]"/>
      <dgm:spPr/>
      <dgm:t>
        <a:bodyPr/>
        <a:lstStyle/>
        <a:p>
          <a:r>
            <a:rPr lang="en-US" dirty="0" smtClean="0"/>
            <a:t>Design update</a:t>
          </a:r>
          <a:endParaRPr lang="en-US" dirty="0"/>
        </a:p>
      </dgm:t>
    </dgm:pt>
    <dgm:pt modelId="{1E154476-1114-C847-8860-DE6AB9358517}" type="parTrans" cxnId="{AF025616-9A77-9049-8A7D-A325F7583B8C}">
      <dgm:prSet/>
      <dgm:spPr/>
      <dgm:t>
        <a:bodyPr/>
        <a:lstStyle/>
        <a:p>
          <a:endParaRPr lang="en-US"/>
        </a:p>
      </dgm:t>
    </dgm:pt>
    <dgm:pt modelId="{16B37A73-7CAC-7142-9592-C2E766AF9294}" type="sibTrans" cxnId="{AF025616-9A77-9049-8A7D-A325F7583B8C}">
      <dgm:prSet/>
      <dgm:spPr/>
      <dgm:t>
        <a:bodyPr/>
        <a:lstStyle/>
        <a:p>
          <a:endParaRPr lang="en-US"/>
        </a:p>
      </dgm:t>
    </dgm:pt>
    <dgm:pt modelId="{2B5FBE36-38BB-1B4C-90C7-16D07C0892F4}">
      <dgm:prSet phldrT="[Text]"/>
      <dgm:spPr/>
      <dgm:t>
        <a:bodyPr/>
        <a:lstStyle/>
        <a:p>
          <a:r>
            <a:rPr lang="en-US" dirty="0" smtClean="0"/>
            <a:t>Baseline Design </a:t>
          </a:r>
          <a:endParaRPr lang="en-US" dirty="0"/>
        </a:p>
      </dgm:t>
    </dgm:pt>
    <dgm:pt modelId="{B4242F63-D1EC-AD44-AADE-FCC4E85E04B2}" type="parTrans" cxnId="{F725868C-298E-B648-90F3-05E824D27B3D}">
      <dgm:prSet/>
      <dgm:spPr/>
      <dgm:t>
        <a:bodyPr/>
        <a:lstStyle/>
        <a:p>
          <a:endParaRPr lang="en-US"/>
        </a:p>
      </dgm:t>
    </dgm:pt>
    <dgm:pt modelId="{859D59D6-945B-FD46-BEF7-F717AA13C22A}" type="sibTrans" cxnId="{F725868C-298E-B648-90F3-05E824D27B3D}">
      <dgm:prSet/>
      <dgm:spPr/>
      <dgm:t>
        <a:bodyPr/>
        <a:lstStyle/>
        <a:p>
          <a:endParaRPr lang="en-US"/>
        </a:p>
      </dgm:t>
    </dgm:pt>
    <dgm:pt modelId="{4330F7F7-362F-AB4A-938D-B73F1730743B}">
      <dgm:prSet phldrT="[Text]"/>
      <dgm:spPr/>
      <dgm:t>
        <a:bodyPr/>
        <a:lstStyle/>
        <a:p>
          <a:r>
            <a:rPr lang="en-US" dirty="0" smtClean="0"/>
            <a:t>Final design decisions</a:t>
          </a:r>
          <a:endParaRPr lang="en-US" dirty="0"/>
        </a:p>
      </dgm:t>
    </dgm:pt>
    <dgm:pt modelId="{63695C6B-7316-1C4B-9F58-35F45BC31087}" type="parTrans" cxnId="{498C6F5B-7A11-FF4A-A700-B656B69B43D9}">
      <dgm:prSet/>
      <dgm:spPr/>
      <dgm:t>
        <a:bodyPr/>
        <a:lstStyle/>
        <a:p>
          <a:endParaRPr lang="en-US"/>
        </a:p>
      </dgm:t>
    </dgm:pt>
    <dgm:pt modelId="{D06D76FA-1BBA-E34C-B60E-932CEB9B809E}" type="sibTrans" cxnId="{498C6F5B-7A11-FF4A-A700-B656B69B43D9}">
      <dgm:prSet/>
      <dgm:spPr/>
      <dgm:t>
        <a:bodyPr/>
        <a:lstStyle/>
        <a:p>
          <a:endParaRPr lang="en-US"/>
        </a:p>
      </dgm:t>
    </dgm:pt>
    <dgm:pt modelId="{5C6B458E-674E-D840-BF35-8BFAF76F6BF8}">
      <dgm:prSet phldrT="[Text]"/>
      <dgm:spPr/>
      <dgm:t>
        <a:bodyPr/>
        <a:lstStyle/>
        <a:p>
          <a:r>
            <a:rPr lang="en-US" dirty="0" smtClean="0"/>
            <a:t>Documentation</a:t>
          </a:r>
          <a:endParaRPr lang="en-US" dirty="0"/>
        </a:p>
      </dgm:t>
    </dgm:pt>
    <dgm:pt modelId="{BFB61E70-FF50-5B41-82E6-7573E662C736}" type="parTrans" cxnId="{54E75E46-17E4-8844-939F-3CA5752CD163}">
      <dgm:prSet/>
      <dgm:spPr/>
      <dgm:t>
        <a:bodyPr/>
        <a:lstStyle/>
        <a:p>
          <a:endParaRPr lang="en-US"/>
        </a:p>
      </dgm:t>
    </dgm:pt>
    <dgm:pt modelId="{1F3163D5-572F-BB44-B9FD-B2A400A9C05A}" type="sibTrans" cxnId="{54E75E46-17E4-8844-939F-3CA5752CD163}">
      <dgm:prSet/>
      <dgm:spPr/>
      <dgm:t>
        <a:bodyPr/>
        <a:lstStyle/>
        <a:p>
          <a:endParaRPr lang="en-US"/>
        </a:p>
      </dgm:t>
    </dgm:pt>
    <dgm:pt modelId="{8669D494-907D-BB4A-8CC5-5FBEDEDE8ACD}">
      <dgm:prSet phldrT="[Text]"/>
      <dgm:spPr/>
      <dgm:t>
        <a:bodyPr/>
        <a:lstStyle/>
        <a:p>
          <a:r>
            <a:rPr lang="en-US" dirty="0" smtClean="0"/>
            <a:t>Value engineering</a:t>
          </a:r>
          <a:endParaRPr lang="en-US" dirty="0"/>
        </a:p>
      </dgm:t>
    </dgm:pt>
    <dgm:pt modelId="{186E1B5E-C782-4E4F-A064-F08995A47872}" type="parTrans" cxnId="{AEB540DF-5A27-9C4C-9D84-0ED85B544898}">
      <dgm:prSet/>
      <dgm:spPr/>
      <dgm:t>
        <a:bodyPr/>
        <a:lstStyle/>
        <a:p>
          <a:endParaRPr lang="en-US"/>
        </a:p>
      </dgm:t>
    </dgm:pt>
    <dgm:pt modelId="{2990B9B9-A80D-CD4B-8EA0-B519ED62BEFD}" type="sibTrans" cxnId="{AEB540DF-5A27-9C4C-9D84-0ED85B544898}">
      <dgm:prSet/>
      <dgm:spPr/>
      <dgm:t>
        <a:bodyPr/>
        <a:lstStyle/>
        <a:p>
          <a:endParaRPr lang="en-US"/>
        </a:p>
      </dgm:t>
    </dgm:pt>
    <dgm:pt modelId="{3BA03CC0-D0BA-F546-9C65-2BAB7C9DC524}">
      <dgm:prSet phldrT="[Text]"/>
      <dgm:spPr/>
      <dgm:t>
        <a:bodyPr/>
        <a:lstStyle/>
        <a:p>
          <a:r>
            <a:rPr lang="en-US" dirty="0" smtClean="0"/>
            <a:t>Cost estimate</a:t>
          </a:r>
          <a:endParaRPr lang="en-US" dirty="0"/>
        </a:p>
      </dgm:t>
    </dgm:pt>
    <dgm:pt modelId="{DDF3FC52-75E5-C34E-B25E-437E3C616EAC}" type="parTrans" cxnId="{CBCDC8CA-7009-7644-A9C7-09DBEE07ABB6}">
      <dgm:prSet/>
      <dgm:spPr/>
      <dgm:t>
        <a:bodyPr/>
        <a:lstStyle/>
        <a:p>
          <a:endParaRPr lang="en-US"/>
        </a:p>
      </dgm:t>
    </dgm:pt>
    <dgm:pt modelId="{B682094F-BFF1-2949-B0C2-1F204FE7ABA4}" type="sibTrans" cxnId="{CBCDC8CA-7009-7644-A9C7-09DBEE07ABB6}">
      <dgm:prSet/>
      <dgm:spPr/>
      <dgm:t>
        <a:bodyPr/>
        <a:lstStyle/>
        <a:p>
          <a:endParaRPr lang="en-US"/>
        </a:p>
      </dgm:t>
    </dgm:pt>
    <dgm:pt modelId="{E2E2AF85-A62B-E747-AC86-BBE266A62A62}" type="pres">
      <dgm:prSet presAssocID="{21AAA0DA-2299-5C42-A528-252F377855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5541DF-96F5-684D-A0E8-BFF2180A705A}" type="pres">
      <dgm:prSet presAssocID="{EB6D85F6-FD3D-3041-9751-CD36EC7DB181}" presName="composite" presStyleCnt="0"/>
      <dgm:spPr/>
    </dgm:pt>
    <dgm:pt modelId="{AB4F547B-378D-6747-99A9-03BC65FE0CB1}" type="pres">
      <dgm:prSet presAssocID="{EB6D85F6-FD3D-3041-9751-CD36EC7DB18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3607AF-154D-5645-B709-DB5E99F4A0B2}" type="pres">
      <dgm:prSet presAssocID="{EB6D85F6-FD3D-3041-9751-CD36EC7DB18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09C28-1DE9-9E4D-AAC1-B6F559B06E08}" type="pres">
      <dgm:prSet presAssocID="{894FC5F8-9C0C-0E4A-8B25-D4EC33CC6521}" presName="space" presStyleCnt="0"/>
      <dgm:spPr/>
    </dgm:pt>
    <dgm:pt modelId="{8C8D213E-CF26-254B-B315-88A6E2091D57}" type="pres">
      <dgm:prSet presAssocID="{9B8059C3-326B-CE4A-8BC5-B9AA5249DF73}" presName="composite" presStyleCnt="0"/>
      <dgm:spPr/>
    </dgm:pt>
    <dgm:pt modelId="{F7331F18-C7EB-4C49-B86E-4C37A9026FAE}" type="pres">
      <dgm:prSet presAssocID="{9B8059C3-326B-CE4A-8BC5-B9AA5249DF7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38A2B-0A5A-E341-88E0-C1D3AD839CC9}" type="pres">
      <dgm:prSet presAssocID="{9B8059C3-326B-CE4A-8BC5-B9AA5249DF7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8E21D4-786D-424B-B1D4-596BAF34A1E7}" type="pres">
      <dgm:prSet presAssocID="{9B79E580-3A48-4141-AF91-2209F65745FA}" presName="space" presStyleCnt="0"/>
      <dgm:spPr/>
    </dgm:pt>
    <dgm:pt modelId="{CF3128EA-43C0-BE4C-A0C0-4E2F4B2D1FF7}" type="pres">
      <dgm:prSet presAssocID="{2B5FBE36-38BB-1B4C-90C7-16D07C0892F4}" presName="composite" presStyleCnt="0"/>
      <dgm:spPr/>
    </dgm:pt>
    <dgm:pt modelId="{3F05D31C-1E5A-334A-AC41-2D2C713F421E}" type="pres">
      <dgm:prSet presAssocID="{2B5FBE36-38BB-1B4C-90C7-16D07C0892F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5BA385-20BC-0E4F-8802-A5B84AD93289}" type="pres">
      <dgm:prSet presAssocID="{2B5FBE36-38BB-1B4C-90C7-16D07C0892F4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D964BA-E8D2-47BA-87A8-36DCBAFB5B14}" type="presOf" srcId="{6C4C5D93-41A5-A646-9663-83D9F6D0752E}" destId="{533607AF-154D-5645-B709-DB5E99F4A0B2}" srcOrd="0" destOrd="0" presId="urn:microsoft.com/office/officeart/2005/8/layout/hList1"/>
    <dgm:cxn modelId="{C23650FB-669C-4EF5-B21E-B09158D7F2B4}" type="presOf" srcId="{19BAC3AE-1464-D04E-AACA-5F1769651904}" destId="{533607AF-154D-5645-B709-DB5E99F4A0B2}" srcOrd="0" destOrd="1" presId="urn:microsoft.com/office/officeart/2005/8/layout/hList1"/>
    <dgm:cxn modelId="{F2589F5E-A234-3946-95A7-03DD5038572A}" srcId="{EB6D85F6-FD3D-3041-9751-CD36EC7DB181}" destId="{6C4C5D93-41A5-A646-9663-83D9F6D0752E}" srcOrd="0" destOrd="0" parTransId="{2AAD4FEA-3E1A-834F-9EDD-54BD2F8260FD}" sibTransId="{D27E9BFC-7682-4C48-AB54-55EDEDEFAB95}"/>
    <dgm:cxn modelId="{498C6F5B-7A11-FF4A-A700-B656B69B43D9}" srcId="{2B5FBE36-38BB-1B4C-90C7-16D07C0892F4}" destId="{4330F7F7-362F-AB4A-938D-B73F1730743B}" srcOrd="0" destOrd="0" parTransId="{63695C6B-7316-1C4B-9F58-35F45BC31087}" sibTransId="{D06D76FA-1BBA-E34C-B60E-932CEB9B809E}"/>
    <dgm:cxn modelId="{8326BFC8-9134-43CD-AB36-35E70A84A5F4}" type="presOf" srcId="{065A702E-FD86-1F45-81A8-930B6F429C63}" destId="{9AB38A2B-0A5A-E341-88E0-C1D3AD839CC9}" srcOrd="0" destOrd="0" presId="urn:microsoft.com/office/officeart/2005/8/layout/hList1"/>
    <dgm:cxn modelId="{1EA03C1D-6A37-41B0-98DC-6F7EC757300C}" type="presOf" srcId="{2B5FBE36-38BB-1B4C-90C7-16D07C0892F4}" destId="{3F05D31C-1E5A-334A-AC41-2D2C713F421E}" srcOrd="0" destOrd="0" presId="urn:microsoft.com/office/officeart/2005/8/layout/hList1"/>
    <dgm:cxn modelId="{A55C7A49-FF3D-4405-8EB6-9116984EE544}" type="presOf" srcId="{EB6D85F6-FD3D-3041-9751-CD36EC7DB181}" destId="{AB4F547B-378D-6747-99A9-03BC65FE0CB1}" srcOrd="0" destOrd="0" presId="urn:microsoft.com/office/officeart/2005/8/layout/hList1"/>
    <dgm:cxn modelId="{AEB540DF-5A27-9C4C-9D84-0ED85B544898}" srcId="{9B8059C3-326B-CE4A-8BC5-B9AA5249DF73}" destId="{8669D494-907D-BB4A-8CC5-5FBEDEDE8ACD}" srcOrd="1" destOrd="0" parTransId="{186E1B5E-C782-4E4F-A064-F08995A47872}" sibTransId="{2990B9B9-A80D-CD4B-8EA0-B519ED62BEFD}"/>
    <dgm:cxn modelId="{E18070FB-A985-48EF-9DD2-C2A54EBD6259}" type="presOf" srcId="{4330F7F7-362F-AB4A-938D-B73F1730743B}" destId="{225BA385-20BC-0E4F-8802-A5B84AD93289}" srcOrd="0" destOrd="0" presId="urn:microsoft.com/office/officeart/2005/8/layout/hList1"/>
    <dgm:cxn modelId="{49B56CAB-CF59-4251-8E43-282B174D4918}" type="presOf" srcId="{8669D494-907D-BB4A-8CC5-5FBEDEDE8ACD}" destId="{9AB38A2B-0A5A-E341-88E0-C1D3AD839CC9}" srcOrd="0" destOrd="1" presId="urn:microsoft.com/office/officeart/2005/8/layout/hList1"/>
    <dgm:cxn modelId="{F29FEB55-50EB-469F-8D41-99E5676BE443}" type="presOf" srcId="{9B8059C3-326B-CE4A-8BC5-B9AA5249DF73}" destId="{F7331F18-C7EB-4C49-B86E-4C37A9026FAE}" srcOrd="0" destOrd="0" presId="urn:microsoft.com/office/officeart/2005/8/layout/hList1"/>
    <dgm:cxn modelId="{AF025616-9A77-9049-8A7D-A325F7583B8C}" srcId="{9B8059C3-326B-CE4A-8BC5-B9AA5249DF73}" destId="{065A702E-FD86-1F45-81A8-930B6F429C63}" srcOrd="0" destOrd="0" parTransId="{1E154476-1114-C847-8860-DE6AB9358517}" sibTransId="{16B37A73-7CAC-7142-9592-C2E766AF9294}"/>
    <dgm:cxn modelId="{C157B3BA-C78A-4A3E-AF60-5D74C7B71933}" type="presOf" srcId="{3BA03CC0-D0BA-F546-9C65-2BAB7C9DC524}" destId="{225BA385-20BC-0E4F-8802-A5B84AD93289}" srcOrd="0" destOrd="2" presId="urn:microsoft.com/office/officeart/2005/8/layout/hList1"/>
    <dgm:cxn modelId="{DF8B9CBD-EB13-9542-B008-7748E736FD5C}" srcId="{21AAA0DA-2299-5C42-A528-252F377855E8}" destId="{9B8059C3-326B-CE4A-8BC5-B9AA5249DF73}" srcOrd="1" destOrd="0" parTransId="{8EE744C0-36DF-CF4E-B456-69EA6D37D50F}" sibTransId="{9B79E580-3A48-4141-AF91-2209F65745FA}"/>
    <dgm:cxn modelId="{F725868C-298E-B648-90F3-05E824D27B3D}" srcId="{21AAA0DA-2299-5C42-A528-252F377855E8}" destId="{2B5FBE36-38BB-1B4C-90C7-16D07C0892F4}" srcOrd="2" destOrd="0" parTransId="{B4242F63-D1EC-AD44-AADE-FCC4E85E04B2}" sibTransId="{859D59D6-945B-FD46-BEF7-F717AA13C22A}"/>
    <dgm:cxn modelId="{67DC8992-3875-3345-A4A8-3E51AD3FD2F2}" srcId="{21AAA0DA-2299-5C42-A528-252F377855E8}" destId="{EB6D85F6-FD3D-3041-9751-CD36EC7DB181}" srcOrd="0" destOrd="0" parTransId="{BC92C14B-873E-4744-B4C4-2B16C4CE2366}" sibTransId="{894FC5F8-9C0C-0E4A-8B25-D4EC33CC6521}"/>
    <dgm:cxn modelId="{E7360599-3BC1-6A44-98C1-7B072DB08C03}" srcId="{EB6D85F6-FD3D-3041-9751-CD36EC7DB181}" destId="{19BAC3AE-1464-D04E-AACA-5F1769651904}" srcOrd="1" destOrd="0" parTransId="{7336138F-D1C0-C14E-B504-23D81E58226D}" sibTransId="{248B412F-7515-AF43-ABFC-4E8567ABC2C7}"/>
    <dgm:cxn modelId="{54E75E46-17E4-8844-939F-3CA5752CD163}" srcId="{2B5FBE36-38BB-1B4C-90C7-16D07C0892F4}" destId="{5C6B458E-674E-D840-BF35-8BFAF76F6BF8}" srcOrd="1" destOrd="0" parTransId="{BFB61E70-FF50-5B41-82E6-7573E662C736}" sibTransId="{1F3163D5-572F-BB44-B9FD-B2A400A9C05A}"/>
    <dgm:cxn modelId="{CBCDC8CA-7009-7644-A9C7-09DBEE07ABB6}" srcId="{2B5FBE36-38BB-1B4C-90C7-16D07C0892F4}" destId="{3BA03CC0-D0BA-F546-9C65-2BAB7C9DC524}" srcOrd="2" destOrd="0" parTransId="{DDF3FC52-75E5-C34E-B25E-437E3C616EAC}" sibTransId="{B682094F-BFF1-2949-B0C2-1F204FE7ABA4}"/>
    <dgm:cxn modelId="{CC0D8EA3-89FC-48F5-A19A-E3466690DA64}" type="presOf" srcId="{5C6B458E-674E-D840-BF35-8BFAF76F6BF8}" destId="{225BA385-20BC-0E4F-8802-A5B84AD93289}" srcOrd="0" destOrd="1" presId="urn:microsoft.com/office/officeart/2005/8/layout/hList1"/>
    <dgm:cxn modelId="{B117497A-0F0C-492B-A41D-8C4981EBB3C0}" type="presOf" srcId="{21AAA0DA-2299-5C42-A528-252F377855E8}" destId="{E2E2AF85-A62B-E747-AC86-BBE266A62A62}" srcOrd="0" destOrd="0" presId="urn:microsoft.com/office/officeart/2005/8/layout/hList1"/>
    <dgm:cxn modelId="{0FC74FC8-9B4A-468E-9C98-C5EF3F2F9AB8}" type="presParOf" srcId="{E2E2AF85-A62B-E747-AC86-BBE266A62A62}" destId="{965541DF-96F5-684D-A0E8-BFF2180A705A}" srcOrd="0" destOrd="0" presId="urn:microsoft.com/office/officeart/2005/8/layout/hList1"/>
    <dgm:cxn modelId="{0DB2C690-8640-4E75-B60F-6C26EBCF1823}" type="presParOf" srcId="{965541DF-96F5-684D-A0E8-BFF2180A705A}" destId="{AB4F547B-378D-6747-99A9-03BC65FE0CB1}" srcOrd="0" destOrd="0" presId="urn:microsoft.com/office/officeart/2005/8/layout/hList1"/>
    <dgm:cxn modelId="{D69BF73C-68D9-47AA-8854-572567995C8F}" type="presParOf" srcId="{965541DF-96F5-684D-A0E8-BFF2180A705A}" destId="{533607AF-154D-5645-B709-DB5E99F4A0B2}" srcOrd="1" destOrd="0" presId="urn:microsoft.com/office/officeart/2005/8/layout/hList1"/>
    <dgm:cxn modelId="{C278873C-D825-4F64-8129-C8159D6D8143}" type="presParOf" srcId="{E2E2AF85-A62B-E747-AC86-BBE266A62A62}" destId="{6DD09C28-1DE9-9E4D-AAC1-B6F559B06E08}" srcOrd="1" destOrd="0" presId="urn:microsoft.com/office/officeart/2005/8/layout/hList1"/>
    <dgm:cxn modelId="{2AD56C2B-22DF-4BCD-92FB-E8D544DDB534}" type="presParOf" srcId="{E2E2AF85-A62B-E747-AC86-BBE266A62A62}" destId="{8C8D213E-CF26-254B-B315-88A6E2091D57}" srcOrd="2" destOrd="0" presId="urn:microsoft.com/office/officeart/2005/8/layout/hList1"/>
    <dgm:cxn modelId="{86B73BF9-B66E-49E7-9D03-5C102EA922B9}" type="presParOf" srcId="{8C8D213E-CF26-254B-B315-88A6E2091D57}" destId="{F7331F18-C7EB-4C49-B86E-4C37A9026FAE}" srcOrd="0" destOrd="0" presId="urn:microsoft.com/office/officeart/2005/8/layout/hList1"/>
    <dgm:cxn modelId="{CB334FDB-5B7C-446B-98C2-EF995D176E93}" type="presParOf" srcId="{8C8D213E-CF26-254B-B315-88A6E2091D57}" destId="{9AB38A2B-0A5A-E341-88E0-C1D3AD839CC9}" srcOrd="1" destOrd="0" presId="urn:microsoft.com/office/officeart/2005/8/layout/hList1"/>
    <dgm:cxn modelId="{A6AE7F57-97F8-4CD4-A59F-4D78F4F62644}" type="presParOf" srcId="{E2E2AF85-A62B-E747-AC86-BBE266A62A62}" destId="{348E21D4-786D-424B-B1D4-596BAF34A1E7}" srcOrd="3" destOrd="0" presId="urn:microsoft.com/office/officeart/2005/8/layout/hList1"/>
    <dgm:cxn modelId="{BABBF303-5039-4FB2-9EE2-47637EA70094}" type="presParOf" srcId="{E2E2AF85-A62B-E747-AC86-BBE266A62A62}" destId="{CF3128EA-43C0-BE4C-A0C0-4E2F4B2D1FF7}" srcOrd="4" destOrd="0" presId="urn:microsoft.com/office/officeart/2005/8/layout/hList1"/>
    <dgm:cxn modelId="{E65BA4A4-A54E-4953-8D16-E06359032692}" type="presParOf" srcId="{CF3128EA-43C0-BE4C-A0C0-4E2F4B2D1FF7}" destId="{3F05D31C-1E5A-334A-AC41-2D2C713F421E}" srcOrd="0" destOrd="0" presId="urn:microsoft.com/office/officeart/2005/8/layout/hList1"/>
    <dgm:cxn modelId="{825FDB86-B7C4-454C-9481-4F8A4A8A765C}" type="presParOf" srcId="{CF3128EA-43C0-BE4C-A0C0-4E2F4B2D1FF7}" destId="{225BA385-20BC-0E4F-8802-A5B84AD9328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4F547B-378D-6747-99A9-03BC65FE0CB1}">
      <dsp:nvSpPr>
        <dsp:cNvPr id="0" name=""/>
        <dsp:cNvSpPr/>
      </dsp:nvSpPr>
      <dsp:spPr>
        <a:xfrm>
          <a:off x="2428" y="450016"/>
          <a:ext cx="2368153" cy="73322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SCRF Cost</a:t>
          </a:r>
          <a:endParaRPr lang="en-US" sz="2100" kern="1200" dirty="0"/>
        </a:p>
      </dsp:txBody>
      <dsp:txXfrm>
        <a:off x="2428" y="450016"/>
        <a:ext cx="2368153" cy="733222"/>
      </dsp:txXfrm>
    </dsp:sp>
    <dsp:sp modelId="{533607AF-154D-5645-B709-DB5E99F4A0B2}">
      <dsp:nvSpPr>
        <dsp:cNvPr id="0" name=""/>
        <dsp:cNvSpPr/>
      </dsp:nvSpPr>
      <dsp:spPr>
        <a:xfrm>
          <a:off x="2428" y="1183239"/>
          <a:ext cx="2368153" cy="172935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mass production models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global distribution</a:t>
          </a:r>
          <a:endParaRPr lang="en-US" sz="2100" kern="1200" dirty="0"/>
        </a:p>
      </dsp:txBody>
      <dsp:txXfrm>
        <a:off x="2428" y="1183239"/>
        <a:ext cx="2368153" cy="1729350"/>
      </dsp:txXfrm>
    </dsp:sp>
    <dsp:sp modelId="{F7331F18-C7EB-4C49-B86E-4C37A9026FAE}">
      <dsp:nvSpPr>
        <dsp:cNvPr id="0" name=""/>
        <dsp:cNvSpPr/>
      </dsp:nvSpPr>
      <dsp:spPr>
        <a:xfrm>
          <a:off x="2702123" y="450016"/>
          <a:ext cx="2368153" cy="73322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CFS design &amp; cost</a:t>
          </a:r>
          <a:endParaRPr lang="en-US" sz="2100" kern="1200" dirty="0"/>
        </a:p>
      </dsp:txBody>
      <dsp:txXfrm>
        <a:off x="2702123" y="450016"/>
        <a:ext cx="2368153" cy="733222"/>
      </dsp:txXfrm>
    </dsp:sp>
    <dsp:sp modelId="{9AB38A2B-0A5A-E341-88E0-C1D3AD839CC9}">
      <dsp:nvSpPr>
        <dsp:cNvPr id="0" name=""/>
        <dsp:cNvSpPr/>
      </dsp:nvSpPr>
      <dsp:spPr>
        <a:xfrm>
          <a:off x="2702123" y="1183239"/>
          <a:ext cx="2368153" cy="172935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Design update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Value engineering</a:t>
          </a:r>
          <a:endParaRPr lang="en-US" sz="2100" kern="1200" dirty="0"/>
        </a:p>
      </dsp:txBody>
      <dsp:txXfrm>
        <a:off x="2702123" y="1183239"/>
        <a:ext cx="2368153" cy="1729350"/>
      </dsp:txXfrm>
    </dsp:sp>
    <dsp:sp modelId="{3F05D31C-1E5A-334A-AC41-2D2C713F421E}">
      <dsp:nvSpPr>
        <dsp:cNvPr id="0" name=""/>
        <dsp:cNvSpPr/>
      </dsp:nvSpPr>
      <dsp:spPr>
        <a:xfrm>
          <a:off x="5401818" y="450016"/>
          <a:ext cx="2368153" cy="73322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Baseline Design </a:t>
          </a:r>
          <a:endParaRPr lang="en-US" sz="2100" kern="1200" dirty="0"/>
        </a:p>
      </dsp:txBody>
      <dsp:txXfrm>
        <a:off x="5401818" y="450016"/>
        <a:ext cx="2368153" cy="733222"/>
      </dsp:txXfrm>
    </dsp:sp>
    <dsp:sp modelId="{225BA385-20BC-0E4F-8802-A5B84AD93289}">
      <dsp:nvSpPr>
        <dsp:cNvPr id="0" name=""/>
        <dsp:cNvSpPr/>
      </dsp:nvSpPr>
      <dsp:spPr>
        <a:xfrm>
          <a:off x="5401818" y="1183239"/>
          <a:ext cx="2368153" cy="172935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Final design decisions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Documentation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Cost estimate</a:t>
          </a:r>
          <a:endParaRPr lang="en-US" sz="2100" kern="1200" dirty="0"/>
        </a:p>
      </dsp:txBody>
      <dsp:txXfrm>
        <a:off x="5401818" y="1183239"/>
        <a:ext cx="2368153" cy="1729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536C9-BEEA-9F47-B0F0-85B97911FD09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439E7-54DC-D940-8397-267743712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3396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eaLnBrk="0" fontAlgn="ctr" hangingPunct="0">
              <a:spcBef>
                <a:spcPct val="0"/>
              </a:spcBef>
              <a:spcAft>
                <a:spcPct val="0"/>
              </a:spcAft>
            </a:pPr>
            <a:fld id="{EF8439E7-54DC-D940-8397-26774371248E}" type="slidenum">
              <a:rPr lang="en-US" sz="1100" b="1">
                <a:solidFill>
                  <a:prstClr val="black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fontAlgn="ctr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100" b="1" dirty="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to show there is not so much time as people think to achieve the TDR goals.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C8F87-89B7-D745-9D43-4205FDD3906C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Rest</a:t>
            </a:r>
            <a:r>
              <a:rPr lang="en-US" baseline="0" dirty="0" smtClean="0"/>
              <a:t> of talk will concentrate on last box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C8F87-89B7-D745-9D43-4205FDD3906C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9971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A70A-8B2D-3E4C-B0EF-CFEFEAD6406C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TDR will</a:t>
            </a:r>
            <a:r>
              <a:rPr lang="en-US" baseline="0" dirty="0" smtClean="0"/>
              <a:t> have: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4520" cy="4800600"/>
          </a:xfrm>
        </p:spPr>
        <p:txBody>
          <a:bodyPr/>
          <a:lstStyle/>
          <a:p>
            <a:r>
              <a:rPr lang="en-US" dirty="0" smtClean="0"/>
              <a:t>Description</a:t>
            </a:r>
            <a:r>
              <a:rPr lang="en-US" baseline="0" dirty="0" smtClean="0"/>
              <a:t> of the design, including siting</a:t>
            </a:r>
          </a:p>
          <a:p>
            <a:r>
              <a:rPr lang="en-US" baseline="0" dirty="0" smtClean="0"/>
              <a:t>Updates / choices made on the basis of R&amp;D</a:t>
            </a:r>
          </a:p>
          <a:p>
            <a:r>
              <a:rPr lang="en-US" baseline="0" dirty="0" smtClean="0"/>
              <a:t>Cost estimate, including industrialization</a:t>
            </a:r>
          </a:p>
          <a:p>
            <a:r>
              <a:rPr lang="en-US" baseline="0" dirty="0" smtClean="0"/>
              <a:t>1 TeV upgrade </a:t>
            </a:r>
          </a:p>
          <a:p>
            <a:r>
              <a:rPr lang="en-US" i="1" baseline="0" dirty="0" smtClean="0"/>
              <a:t>Explanation of EDMS repository</a:t>
            </a:r>
          </a:p>
          <a:p>
            <a:endParaRPr lang="en-US" dirty="0" smtClean="0"/>
          </a:p>
          <a:p>
            <a:r>
              <a:rPr lang="en-US" baseline="0" dirty="0" smtClean="0"/>
              <a:t>Implementation Plan</a:t>
            </a:r>
            <a:r>
              <a:rPr lang="en-US" dirty="0" smtClean="0"/>
              <a:t> /</a:t>
            </a:r>
            <a:r>
              <a:rPr lang="en-US" baseline="0" dirty="0" smtClean="0"/>
              <a:t> Governance scheme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Outline to be discussed ALCPG11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3200" b="1" dirty="0" smtClean="0">
                <a:latin typeface="+mn-lt"/>
                <a:ea typeface="+mn-ea"/>
                <a:cs typeface="+mn-cs"/>
              </a:rPr>
              <a:t>Schedule constraints and concerns: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Each review should last two days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Comprehensive costing for only SCRF and CFS TAG’s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SCRF industrialization study to be launched this month; expected ~ 1 year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CFS contracts and HLRF (DRFS) costing work is expected to be ready in late 2011.</a:t>
            </a:r>
          </a:p>
          <a:p>
            <a:pPr lvl="0"/>
            <a:endParaRPr lang="en-US" sz="24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Limit the total number of reviews to six, to take place between mid 2011 and early 2012.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Try to achieve regional balance and etc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Review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5201920"/>
          </a:xfrm>
          <a:solidFill>
            <a:schemeClr val="bg1"/>
          </a:solidFill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CFS representatives to participate in every one of the AS meetings. </a:t>
            </a:r>
          </a:p>
          <a:p>
            <a:r>
              <a:rPr lang="en-US" sz="2400" dirty="0" smtClean="0"/>
              <a:t>costing engineers also. </a:t>
            </a:r>
          </a:p>
          <a:p>
            <a:r>
              <a:rPr lang="en-US" sz="2400" dirty="0" smtClean="0"/>
              <a:t>(SCRF group leaders are not required to participate)</a:t>
            </a:r>
          </a:p>
          <a:p>
            <a:r>
              <a:rPr lang="en-US" sz="2400" dirty="0" smtClean="0"/>
              <a:t>Physics and Detector representatives required for MDI-related meetings; welcome at others</a:t>
            </a:r>
          </a:p>
          <a:p>
            <a:r>
              <a:rPr lang="en-US" sz="2400" dirty="0" smtClean="0"/>
              <a:t>SCRF and CFS meetings toward the end of 2011 or in early 2012 </a:t>
            </a:r>
          </a:p>
          <a:p>
            <a:pPr lvl="1"/>
            <a:r>
              <a:rPr lang="en-US" sz="1800" dirty="0" smtClean="0"/>
              <a:t>consistent with our schedule</a:t>
            </a:r>
            <a:endParaRPr lang="en-US" sz="2400" dirty="0" smtClean="0"/>
          </a:p>
          <a:p>
            <a:r>
              <a:rPr lang="en-US" sz="2400" dirty="0" smtClean="0"/>
              <a:t>reasonable and necessary set of meetings. required to close-out the TDP.</a:t>
            </a:r>
          </a:p>
          <a:p>
            <a:pPr>
              <a:buNone/>
            </a:pPr>
            <a:r>
              <a:rPr lang="en-US" sz="2400" dirty="0" smtClean="0"/>
              <a:t>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447800" y="228600"/>
            <a:ext cx="70866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TDR Preparation Review Meeting Scheme </a:t>
            </a:r>
            <a:r>
              <a:rPr lang="en-US" sz="3600" u="sng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- participation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for System Design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 smtClean="0"/>
              <a:t>Review the </a:t>
            </a:r>
            <a:r>
              <a:rPr lang="en-US" sz="2000" i="1" u="sng" dirty="0" smtClean="0"/>
              <a:t>TDP R &amp; D </a:t>
            </a:r>
            <a:r>
              <a:rPr lang="en-US" sz="2000" dirty="0" smtClean="0"/>
              <a:t>and summarize progress and plans. </a:t>
            </a:r>
          </a:p>
          <a:p>
            <a:pPr lvl="0"/>
            <a:r>
              <a:rPr lang="en-US" sz="2000" dirty="0" smtClean="0"/>
              <a:t>Review the </a:t>
            </a:r>
            <a:r>
              <a:rPr lang="en-US" sz="2000" i="1" u="sng" dirty="0" smtClean="0"/>
              <a:t>system design</a:t>
            </a:r>
            <a:endParaRPr lang="en-US" sz="2000" dirty="0" smtClean="0"/>
          </a:p>
          <a:p>
            <a:pPr lvl="1"/>
            <a:r>
              <a:rPr lang="en-US" sz="1600" b="1" dirty="0" smtClean="0"/>
              <a:t>including a change control procedure so that key design changes can be discussed openly 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Example topics: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Cavity pairing – Power Distribution System.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Marx modulator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RDR HLRF fallback 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RTML RF design and civil design.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Tunnel diameters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Power dissipation in the tunnel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DRFS components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Optimization of Positron production parameters: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undulator length and field;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polarization collimator space</a:t>
            </a:r>
          </a:p>
          <a:p>
            <a:endParaRPr lang="en-US" sz="11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PM Report - AD &amp; I webex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421880" cy="914400"/>
          </a:xfr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b="1" dirty="0" smtClean="0"/>
              <a:t>Cost estimate, including industrialization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(RDR 3.7.4): Cavities ~ 40% CM, in turn 30% of total </a:t>
            </a:r>
            <a:r>
              <a:rPr lang="en-US" dirty="0" smtClean="0">
                <a:sym typeface="Wingdings" pitchFamily="2" charset="2"/>
              </a:rPr>
              <a:t> 12% of the total</a:t>
            </a:r>
            <a:endParaRPr lang="en-US" dirty="0" smtClean="0"/>
          </a:p>
          <a:p>
            <a:pPr lvl="1"/>
            <a:r>
              <a:rPr lang="en-US" dirty="0" smtClean="0"/>
              <a:t>To be cross-checked; too high….</a:t>
            </a:r>
          </a:p>
          <a:p>
            <a:r>
              <a:rPr lang="en-US" dirty="0" smtClean="0"/>
              <a:t>SB2009: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59560" y="329184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80"/>
                <a:gridCol w="182372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TLCC (% of RDR)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DRFS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Single</a:t>
                      </a:r>
                      <a:r>
                        <a:rPr lang="en-US" baseline="0" dirty="0" smtClean="0"/>
                        <a:t> tunnel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 Gradient spread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 reduced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 positron</a:t>
                      </a:r>
                      <a:endParaRPr lang="en-US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u="none" dirty="0" smtClean="0"/>
                        <a:t>TOTAL TLCC</a:t>
                      </a:r>
                      <a:endParaRPr lang="en-US" b="1" u="non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u="none" dirty="0" smtClean="0"/>
                        <a:t>6.5</a:t>
                      </a:r>
                      <a:endParaRPr lang="en-US" b="1" u="non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u="none" dirty="0" smtClean="0"/>
                        <a:t>8.4</a:t>
                      </a:r>
                      <a:endParaRPr lang="en-US" b="1" u="non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Central Complex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Oxford TOTAL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12.3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12.6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TDR Technical Baseline Reviews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Dates and venues: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Physics and Detector to be represented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000000"/>
                </a:solidFill>
              </a:rPr>
              <a:t>ALCPG Eugene, 23.03.2011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/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ctr" hangingPunct="0">
              <a:spcBef>
                <a:spcPct val="0"/>
              </a:spcBef>
              <a:spcAft>
                <a:spcPct val="0"/>
              </a:spcAft>
            </a:pPr>
            <a:fld id="{AAB6FA28-7AEC-3F43-9C2D-3DB969CFEC6A}" type="slidenum">
              <a:rPr lang="en-US" b="1">
                <a:solidFill>
                  <a:srgbClr val="000000"/>
                </a:solidFill>
              </a:rPr>
              <a:pPr eaLnBrk="0" fontAlgn="ctr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b="1">
              <a:solidFill>
                <a:srgbClr val="000000"/>
              </a:solidFill>
            </a:endParaRP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12921160"/>
              </p:ext>
            </p:extLst>
          </p:nvPr>
        </p:nvGraphicFramePr>
        <p:xfrm>
          <a:off x="930275" y="2235200"/>
          <a:ext cx="9966325" cy="2965450"/>
        </p:xfrm>
        <a:graphic>
          <a:graphicData uri="http://schemas.openxmlformats.org/presentationml/2006/ole">
            <p:oleObj spid="_x0000_s59394" name="Document" r:id="rId4" imgW="6079680" imgH="1801080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6740957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33640" cy="914400"/>
          </a:xfrm>
        </p:spPr>
        <p:txBody>
          <a:bodyPr/>
          <a:lstStyle/>
          <a:p>
            <a:r>
              <a:rPr lang="en-US" dirty="0" smtClean="0"/>
              <a:t> TDR Prep Review Meeting Goals: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85520"/>
            <a:ext cx="7772400" cy="4800600"/>
          </a:xfrm>
        </p:spPr>
        <p:txBody>
          <a:bodyPr/>
          <a:lstStyle/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b="1" i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TDP R &amp; D 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and summarize progress and plans. 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design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including a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change control  procedure 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so that key design changes can be discussed openly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updated baseline will be used for the TDR plan and cost estimate.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cost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For SCRF and CFS, additional meetings, parallel sessions etc are also required.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interface criteria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; </a:t>
            </a:r>
            <a:endParaRPr lang="en-US" sz="2000" dirty="0" smtClean="0"/>
          </a:p>
          <a:p>
            <a:pPr lvl="1"/>
            <a:r>
              <a:rPr lang="en-US" sz="1600" b="1" dirty="0" smtClean="0"/>
              <a:t>for example, requirements 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to CFS</a:t>
            </a:r>
          </a:p>
          <a:p>
            <a:r>
              <a:rPr lang="en-US" sz="2000" dirty="0" smtClean="0"/>
              <a:t>Review </a:t>
            </a:r>
            <a:r>
              <a:rPr lang="en-US" sz="2000" i="1" u="sng" dirty="0" smtClean="0">
                <a:solidFill>
                  <a:srgbClr val="FF0000"/>
                </a:solidFill>
              </a:rPr>
              <a:t>supporting documents </a:t>
            </a:r>
            <a:r>
              <a:rPr lang="en-US" sz="2000" dirty="0" smtClean="0"/>
              <a:t>for inclusion in the EDMS</a:t>
            </a:r>
            <a:endParaRPr lang="en-US" sz="2000" b="1" dirty="0" smtClean="0"/>
          </a:p>
          <a:p>
            <a:pPr lvl="1"/>
            <a:endParaRPr lang="en-US" sz="16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Discuss TDR preparation plans.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Upon the completion of the review, we should be able to publish a plan for producing that part of the TDR; resources, </a:t>
            </a:r>
            <a:r>
              <a:rPr lang="en-US" sz="1600" b="1" dirty="0" smtClean="0"/>
              <a:t>milestones, etc</a:t>
            </a:r>
            <a:endParaRPr lang="en-US" sz="16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review to be accessible to the community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TDR Preparation Review Meeting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fontAlgn="base" hangingPunct="1"/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each meeting to include document discussion and sign-off </a:t>
            </a:r>
          </a:p>
          <a:p>
            <a:pPr lvl="1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drawings, specifications and spreadsheets with parameters and costs</a:t>
            </a:r>
          </a:p>
          <a:p>
            <a:pPr lvl="1"/>
            <a:r>
              <a:rPr lang="en-US" b="1" dirty="0" smtClean="0"/>
              <a:t>relatively small, compared to BAW</a:t>
            </a:r>
            <a:endParaRPr lang="en-US" sz="24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each key participant can understand their immediate tasks and responsibilities.</a:t>
            </a:r>
            <a:endParaRPr lang="en-US" sz="2400" dirty="0" smtClean="0"/>
          </a:p>
          <a:p>
            <a:pPr rtl="0" eaLnBrk="1" fontAlgn="base" hangingPunct="1"/>
            <a:endParaRPr lang="en-US" dirty="0" smtClean="0"/>
          </a:p>
          <a:p>
            <a:pPr rtl="0" eaLnBrk="1" fontAlgn="base" hangingPunct="1"/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meeting to also include more general summary wrap-up talks, </a:t>
            </a:r>
            <a:r>
              <a:rPr lang="en-US" dirty="0" smtClean="0"/>
              <a:t>as</a:t>
            </a:r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 needed.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Review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5201920"/>
          </a:xfrm>
          <a:solidFill>
            <a:schemeClr val="bg1"/>
          </a:solidFill>
        </p:spPr>
        <p:txBody>
          <a:bodyPr/>
          <a:lstStyle/>
          <a:p>
            <a:r>
              <a:rPr lang="en-US" sz="2000" dirty="0" smtClean="0"/>
              <a:t>meet with </a:t>
            </a:r>
            <a:r>
              <a:rPr lang="en-US" sz="2000" dirty="0" err="1" smtClean="0"/>
              <a:t>TAG’s</a:t>
            </a:r>
            <a:r>
              <a:rPr lang="en-US" sz="2000" dirty="0" smtClean="0"/>
              <a:t>, group by group. </a:t>
            </a:r>
          </a:p>
          <a:p>
            <a:r>
              <a:rPr lang="en-US" sz="2000" dirty="0" smtClean="0"/>
              <a:t>5 to 6 meetings in the next 12 to 15 months. </a:t>
            </a:r>
          </a:p>
          <a:p>
            <a:r>
              <a:rPr lang="en-US" sz="2000" dirty="0" smtClean="0"/>
              <a:t>start with the Accelerator Systems –</a:t>
            </a:r>
          </a:p>
          <a:p>
            <a:pPr lvl="1"/>
            <a:r>
              <a:rPr lang="en-US" sz="2000" dirty="0" smtClean="0"/>
              <a:t>Source</a:t>
            </a:r>
          </a:p>
          <a:p>
            <a:pPr lvl="1"/>
            <a:r>
              <a:rPr lang="en-US" sz="2000" dirty="0" smtClean="0"/>
              <a:t>DR</a:t>
            </a:r>
          </a:p>
          <a:p>
            <a:pPr lvl="1"/>
            <a:r>
              <a:rPr lang="en-US" sz="2000" dirty="0" smtClean="0"/>
              <a:t>BDS</a:t>
            </a:r>
          </a:p>
          <a:p>
            <a:r>
              <a:rPr lang="en-US" sz="2000" dirty="0" smtClean="0"/>
              <a:t>Work on the AS systems:</a:t>
            </a:r>
          </a:p>
          <a:p>
            <a:pPr lvl="1"/>
            <a:r>
              <a:rPr lang="en-US" sz="2000" dirty="0" smtClean="0"/>
              <a:t>scope is understood, </a:t>
            </a:r>
          </a:p>
          <a:p>
            <a:pPr lvl="1"/>
            <a:r>
              <a:rPr lang="en-US" sz="2000" dirty="0" smtClean="0"/>
              <a:t>but there will be questions and changes</a:t>
            </a:r>
          </a:p>
          <a:p>
            <a:r>
              <a:rPr lang="en-US" sz="2000" dirty="0" smtClean="0"/>
              <a:t>remaining resources are directed toward completion of specific tests – </a:t>
            </a:r>
          </a:p>
          <a:p>
            <a:pPr lvl="1"/>
            <a:r>
              <a:rPr lang="en-US" sz="2000" dirty="0" smtClean="0"/>
              <a:t>CesrTA, ATF2 and source technology development.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447800" y="228600"/>
            <a:ext cx="70866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TDR Preparation Review Meeting Scheme (2)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for the TDP 2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6632459" y="5059571"/>
            <a:ext cx="1653151" cy="32869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2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884670" y="4229337"/>
            <a:ext cx="3175597" cy="3234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045189" y="1715093"/>
            <a:ext cx="5837698" cy="330245"/>
          </a:xfrm>
          <a:prstGeom prst="rect">
            <a:avLst/>
          </a:prstGeom>
          <a:gradFill flip="none" rotWithShape="1">
            <a:gsLst>
              <a:gs pos="69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531064" y="3794976"/>
            <a:ext cx="3522516" cy="34793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4009" y="5558017"/>
            <a:ext cx="6253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 Technical Baseline Reviews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032646" y="2114926"/>
            <a:ext cx="3548559" cy="342903"/>
          </a:xfrm>
          <a:prstGeom prst="rect">
            <a:avLst/>
          </a:prstGeom>
          <a:gradFill flip="none" rotWithShape="1">
            <a:gsLst>
              <a:gs pos="69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3" name="Right Arrow 2"/>
          <p:cNvSpPr/>
          <p:nvPr/>
        </p:nvSpPr>
        <p:spPr bwMode="auto">
          <a:xfrm>
            <a:off x="8362571" y="1534086"/>
            <a:ext cx="659780" cy="67631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234528" y="2547742"/>
            <a:ext cx="2076621" cy="322474"/>
          </a:xfrm>
          <a:prstGeom prst="rect">
            <a:avLst/>
          </a:prstGeom>
          <a:gradFill flip="none" rotWithShape="1">
            <a:gsLst>
              <a:gs pos="69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103884" y="2962246"/>
            <a:ext cx="2501404" cy="32705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2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273423" y="2964070"/>
            <a:ext cx="527428" cy="322474"/>
          </a:xfrm>
          <a:prstGeom prst="rect">
            <a:avLst/>
          </a:prstGeom>
          <a:gradFill flip="none" rotWithShape="1">
            <a:gsLst>
              <a:gs pos="69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055870" y="4636175"/>
            <a:ext cx="5004397" cy="3234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12210" y="5410511"/>
            <a:ext cx="156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You are here!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5201296" y="3376457"/>
            <a:ext cx="1713854" cy="322474"/>
          </a:xfrm>
          <a:prstGeom prst="rect">
            <a:avLst/>
          </a:prstGeom>
          <a:gradFill flip="none" rotWithShape="1">
            <a:gsLst>
              <a:gs pos="69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 flipH="1">
            <a:off x="5212802" y="1666044"/>
            <a:ext cx="14438" cy="405789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25630820"/>
              </p:ext>
            </p:extLst>
          </p:nvPr>
        </p:nvGraphicFramePr>
        <p:xfrm>
          <a:off x="358710" y="1236887"/>
          <a:ext cx="7921403" cy="41974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453"/>
                <a:gridCol w="1764833"/>
                <a:gridCol w="1804052"/>
                <a:gridCol w="1659065"/>
              </a:tblGrid>
              <a:tr h="41974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Risk Mitigating R&amp;D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Re-Baseline</a:t>
                      </a:r>
                      <a:r>
                        <a:rPr lang="en-US" baseline="0" dirty="0" smtClean="0"/>
                        <a:t> (CC)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AD&amp;I (TLCC)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AD&amp;I (TBR*)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upgrade study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Update</a:t>
                      </a:r>
                      <a:r>
                        <a:rPr lang="en-US" baseline="0" dirty="0" smtClean="0"/>
                        <a:t> VALUE estimate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Tech.</a:t>
                      </a:r>
                      <a:r>
                        <a:rPr lang="en-US" baseline="0" dirty="0" smtClean="0"/>
                        <a:t> Risk Assessment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PIP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Write TDR </a:t>
                      </a:r>
                      <a:r>
                        <a:rPr lang="en-US" dirty="0" err="1" smtClean="0"/>
                        <a:t>report(s</a:t>
                      </a:r>
                      <a:r>
                        <a:rPr lang="en-US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4126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TDP Key Focus (beyond R&amp;D)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06020836"/>
              </p:ext>
            </p:extLst>
          </p:nvPr>
        </p:nvGraphicFramePr>
        <p:xfrm>
          <a:off x="685800" y="1124168"/>
          <a:ext cx="7772400" cy="3362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 rot="20411471">
            <a:off x="940172" y="4255835"/>
            <a:ext cx="2045287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Highest Priority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(new estimate)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411471">
            <a:off x="3509438" y="4149177"/>
            <a:ext cx="2308582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High Priority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(updated estimate)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411471">
            <a:off x="6309620" y="4118455"/>
            <a:ext cx="2308582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RDR update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Documentation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(scaled estimate)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Bent-Up Arrow 10"/>
          <p:cNvSpPr/>
          <p:nvPr/>
        </p:nvSpPr>
        <p:spPr bwMode="auto">
          <a:xfrm flipH="1">
            <a:off x="4684364" y="5080611"/>
            <a:ext cx="1929827" cy="907252"/>
          </a:xfrm>
          <a:prstGeom prst="bentUpArrow">
            <a:avLst>
              <a:gd name="adj1" fmla="val 25000"/>
              <a:gd name="adj2" fmla="val 25000"/>
              <a:gd name="adj3" fmla="val 48636"/>
            </a:avLst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30691" y="5525989"/>
            <a:ext cx="2265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CFS requirements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c</a:t>
            </a:r>
            <a:r>
              <a:rPr lang="en-US" sz="2000" dirty="0" smtClean="0">
                <a:solidFill>
                  <a:srgbClr val="000000"/>
                </a:solidFill>
              </a:rPr>
              <a:t>ritical input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61163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Baseline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92" y="1047474"/>
            <a:ext cx="77724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next “thing” after TLCC</a:t>
            </a:r>
          </a:p>
          <a:p>
            <a:endParaRPr lang="en-US" dirty="0" smtClean="0"/>
          </a:p>
          <a:p>
            <a:r>
              <a:rPr lang="en-US" dirty="0" smtClean="0"/>
              <a:t>Similar format to TLCC BAW but reduced scope</a:t>
            </a:r>
          </a:p>
          <a:p>
            <a:pPr lvl="1"/>
            <a:r>
              <a:rPr lang="en-US" dirty="0" smtClean="0"/>
              <a:t>next-level of design decisions</a:t>
            </a:r>
          </a:p>
          <a:p>
            <a:pPr lvl="1"/>
            <a:r>
              <a:rPr lang="en-US" dirty="0" smtClean="0"/>
              <a:t>PM (not Director) driven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two-day focus workshops</a:t>
            </a:r>
          </a:p>
          <a:p>
            <a:pPr lvl="1"/>
            <a:r>
              <a:rPr lang="en-US" dirty="0" smtClean="0"/>
              <a:t>face-to-face for key (mandatory) participants, but</a:t>
            </a:r>
          </a:p>
          <a:p>
            <a:pPr lvl="1"/>
            <a:r>
              <a:rPr lang="en-US" dirty="0" smtClean="0"/>
              <a:t>open meetings to all who wish to attend</a:t>
            </a:r>
          </a:p>
          <a:p>
            <a:pPr lvl="1"/>
            <a:r>
              <a:rPr lang="en-US" dirty="0" err="1" smtClean="0"/>
              <a:t>Webex</a:t>
            </a:r>
            <a:r>
              <a:rPr lang="en-US" dirty="0" smtClean="0"/>
              <a:t> available</a:t>
            </a:r>
          </a:p>
          <a:p>
            <a:pPr lvl="1"/>
            <a:r>
              <a:rPr lang="en-US" dirty="0" smtClean="0"/>
              <a:t>Written detailed summaries to be provided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 rot="20193924">
            <a:off x="6507294" y="5713846"/>
            <a:ext cx="2505437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Open and transparent process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4328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1908</TotalTime>
  <Words>762</Words>
  <Application>Microsoft Office PowerPoint</Application>
  <PresentationFormat>On-screen Show (4:3)</PresentationFormat>
  <Paragraphs>214</Paragraphs>
  <Slides>12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Default Theme</vt:lpstr>
      <vt:lpstr>1_Default Theme</vt:lpstr>
      <vt:lpstr>Document</vt:lpstr>
      <vt:lpstr>TDR will have:</vt:lpstr>
      <vt:lpstr>Cost estimate, including industrialization</vt:lpstr>
      <vt:lpstr>TDR Technical Baseline Reviews</vt:lpstr>
      <vt:lpstr> TDR Prep Review Meeting Goals:</vt:lpstr>
      <vt:lpstr>TDR Preparation Review Meeting Scheme</vt:lpstr>
      <vt:lpstr>Preparation Review Meetings</vt:lpstr>
      <vt:lpstr>Planning for the TDP 2</vt:lpstr>
      <vt:lpstr>TDP Key Focus (beyond R&amp;D)</vt:lpstr>
      <vt:lpstr>Technical Baseline Reviews</vt:lpstr>
      <vt:lpstr>Schedule constraints and concerns:</vt:lpstr>
      <vt:lpstr>Preparation Review Meetings</vt:lpstr>
      <vt:lpstr>Topics for System Design Review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Ewan’s note #1</dc:title>
  <dc:creator>Nicholas Walker</dc:creator>
  <cp:lastModifiedBy>Marc Ross</cp:lastModifiedBy>
  <cp:revision>128</cp:revision>
  <dcterms:created xsi:type="dcterms:W3CDTF">2010-12-03T12:30:00Z</dcterms:created>
  <dcterms:modified xsi:type="dcterms:W3CDTF">2011-03-31T19:29:49Z</dcterms:modified>
</cp:coreProperties>
</file>