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93" r:id="rId2"/>
    <p:sldId id="296" r:id="rId3"/>
    <p:sldId id="295" r:id="rId4"/>
    <p:sldId id="264" r:id="rId5"/>
    <p:sldId id="297" r:id="rId6"/>
    <p:sldId id="298" r:id="rId7"/>
    <p:sldId id="265" r:id="rId8"/>
    <p:sldId id="266" r:id="rId9"/>
    <p:sldId id="299" r:id="rId10"/>
    <p:sldId id="300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6" d="100"/>
          <a:sy n="136" d="100"/>
        </p:scale>
        <p:origin x="-60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50615-EB5C-344B-A92B-1C2AE828BB27}" type="datetimeFigureOut">
              <a:rPr lang="en-US" smtClean="0"/>
              <a:t>01.04.11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658A1-5970-3F47-9D80-34E742D0A0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623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ABD26-5A8D-B045-8520-C2C27AD8AC6F}" type="datetimeFigureOut">
              <a:rPr lang="en-US" smtClean="0"/>
              <a:t>01.04.11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A9A70A-8B2D-3E4C-B0EF-CFEFEAD64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771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editors</a:t>
            </a:r>
            <a:r>
              <a:rPr lang="en-US" baseline="0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56CDFC-BC85-154D-84B0-E914DD43270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253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lcagenda.linearcollider.org/sessionDisplay.py?sessionId=2&amp;confId=4572%2320110320" TargetMode="External"/><Relationship Id="rId4" Type="http://schemas.openxmlformats.org/officeDocument/2006/relationships/hyperlink" Target="http://ilcagenda.linearcollider.org/sessionDisplay.py?sessionId=0&amp;confId=4572%2320110321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emf"/><Relationship Id="rId3" Type="http://schemas.openxmlformats.org/officeDocument/2006/relationships/hyperlink" Target="http://ilcagenda.linearcollider.org/sessionDisplay.py?sessionId=2&amp;confId=4572%2320110320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205101" y="2348497"/>
            <a:ext cx="7329299" cy="1752600"/>
          </a:xfrm>
        </p:spPr>
        <p:txBody>
          <a:bodyPr/>
          <a:lstStyle/>
          <a:p>
            <a:pPr algn="r"/>
            <a:r>
              <a:rPr lang="en-US" dirty="0" smtClean="0">
                <a:solidFill>
                  <a:srgbClr val="606060"/>
                </a:solidFill>
              </a:rPr>
              <a:t>Nick Walker</a:t>
            </a:r>
          </a:p>
          <a:p>
            <a:pPr algn="r"/>
            <a:r>
              <a:rPr lang="en-US" dirty="0" smtClean="0">
                <a:solidFill>
                  <a:srgbClr val="606060"/>
                </a:solidFill>
              </a:rPr>
              <a:t>AD&amp;I WebEx Meeting</a:t>
            </a:r>
          </a:p>
          <a:p>
            <a:pPr algn="r"/>
            <a:r>
              <a:rPr lang="en-US" dirty="0" smtClean="0">
                <a:solidFill>
                  <a:srgbClr val="606060"/>
                </a:solidFill>
              </a:rPr>
              <a:t>01.04.11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62000" y="1214515"/>
            <a:ext cx="7772400" cy="1143000"/>
          </a:xfrm>
        </p:spPr>
        <p:txBody>
          <a:bodyPr/>
          <a:lstStyle/>
          <a:p>
            <a:pPr algn="r"/>
            <a:r>
              <a:rPr lang="en-US" dirty="0" err="1" smtClean="0"/>
              <a:t>TeV</a:t>
            </a:r>
            <a:r>
              <a:rPr lang="en-US" dirty="0" smtClean="0"/>
              <a:t> Upgrade Study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676751" y="4593496"/>
            <a:ext cx="67268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Brief summary of ALCPG’11 discussions.</a:t>
            </a:r>
          </a:p>
        </p:txBody>
      </p:sp>
    </p:spTree>
    <p:extLst>
      <p:ext uri="{BB962C8B-B14F-4D97-AF65-F5344CB8AC3E}">
        <p14:creationId xmlns:p14="http://schemas.microsoft.com/office/powerpoint/2010/main" val="17518139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57021"/>
            <a:ext cx="77724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Each TAG needs to produce a comprehensive list of issues/questions</a:t>
            </a:r>
          </a:p>
          <a:p>
            <a:pPr lvl="1"/>
            <a:r>
              <a:rPr lang="en-US" dirty="0" smtClean="0"/>
              <a:t>Report back AD&amp;I meeting 25.05.2011 (two months)</a:t>
            </a:r>
          </a:p>
          <a:p>
            <a:pPr lvl="1"/>
            <a:endParaRPr lang="en-US" dirty="0" smtClean="0"/>
          </a:p>
          <a:p>
            <a:r>
              <a:rPr lang="en-US" dirty="0"/>
              <a:t>Formation of the White Paper task </a:t>
            </a:r>
            <a:r>
              <a:rPr lang="en-US" dirty="0" smtClean="0"/>
              <a:t>force</a:t>
            </a:r>
          </a:p>
          <a:p>
            <a:pPr lvl="1"/>
            <a:r>
              <a:rPr lang="en-US" dirty="0" smtClean="0"/>
              <a:t>hopefully in next few weeks</a:t>
            </a:r>
          </a:p>
          <a:p>
            <a:endParaRPr lang="en-US" dirty="0"/>
          </a:p>
          <a:p>
            <a:r>
              <a:rPr lang="en-US" dirty="0" smtClean="0"/>
              <a:t>Early initial review of top-level parameter(s)</a:t>
            </a:r>
          </a:p>
          <a:p>
            <a:pPr lvl="1"/>
            <a:r>
              <a:rPr lang="en-US" dirty="0" smtClean="0"/>
              <a:t>working assumptions for remainder of studies</a:t>
            </a:r>
          </a:p>
          <a:p>
            <a:pPr lvl="1"/>
            <a:r>
              <a:rPr lang="en-US" dirty="0" smtClean="0"/>
              <a:t>Also by 25.02.2011</a:t>
            </a:r>
          </a:p>
          <a:p>
            <a:endParaRPr lang="en-US" dirty="0"/>
          </a:p>
          <a:p>
            <a:r>
              <a:rPr lang="en-US" dirty="0" smtClean="0"/>
              <a:t>Identification of key studies and deadlines for reports</a:t>
            </a:r>
          </a:p>
          <a:p>
            <a:pPr lvl="1"/>
            <a:r>
              <a:rPr lang="en-US" dirty="0" smtClean="0"/>
              <a:t>integrated into monthly AD&amp;I meetings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Outline of white paper and writing assignments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82352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ALCPG’11 References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922" y="1710662"/>
            <a:ext cx="9144000" cy="23371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812" y="990600"/>
            <a:ext cx="8310188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90"/>
                </a:solidFill>
              </a:rPr>
              <a:t>Sunday 20.03</a:t>
            </a:r>
          </a:p>
          <a:p>
            <a:r>
              <a:rPr lang="en-US" sz="1600" dirty="0" smtClean="0"/>
              <a:t>GDE plenary session on ultra-high gradient R&amp;D</a:t>
            </a:r>
          </a:p>
          <a:p>
            <a:r>
              <a:rPr lang="en-US" sz="1600" dirty="0" smtClean="0">
                <a:hlinkClick r:id="rId3"/>
              </a:rPr>
              <a:t>http</a:t>
            </a:r>
            <a:r>
              <a:rPr lang="en-US" sz="1600" dirty="0">
                <a:hlinkClick r:id="rId3"/>
              </a:rPr>
              <a:t>://</a:t>
            </a:r>
            <a:r>
              <a:rPr lang="en-US" sz="1600" dirty="0" err="1">
                <a:hlinkClick r:id="rId3"/>
              </a:rPr>
              <a:t>ilcagenda.linearcollider.org</a:t>
            </a:r>
            <a:r>
              <a:rPr lang="en-US" sz="1600" dirty="0">
                <a:hlinkClick r:id="rId3"/>
              </a:rPr>
              <a:t>/</a:t>
            </a:r>
            <a:r>
              <a:rPr lang="en-US" sz="1600" dirty="0" err="1">
                <a:hlinkClick r:id="rId3"/>
              </a:rPr>
              <a:t>sessionDisplay.py?sessionId</a:t>
            </a:r>
            <a:r>
              <a:rPr lang="en-US" sz="1600" dirty="0">
                <a:hlinkClick r:id="rId3"/>
              </a:rPr>
              <a:t>=2&amp;confId=4572#20110320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71812" y="3988312"/>
            <a:ext cx="8310188" cy="86177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000090"/>
                </a:solidFill>
              </a:rPr>
              <a:t>Monday 21.03</a:t>
            </a:r>
          </a:p>
          <a:p>
            <a:r>
              <a:rPr lang="en-US" sz="1600" dirty="0" smtClean="0"/>
              <a:t>Joint plenary session on </a:t>
            </a:r>
            <a:r>
              <a:rPr lang="en-US" sz="1600" dirty="0" err="1" smtClean="0"/>
              <a:t>TeV</a:t>
            </a:r>
            <a:r>
              <a:rPr lang="en-US" sz="1600" dirty="0" smtClean="0"/>
              <a:t> upgrade</a:t>
            </a:r>
          </a:p>
          <a:p>
            <a:r>
              <a:rPr lang="en-US" sz="1600" dirty="0" smtClean="0">
                <a:hlinkClick r:id="rId4"/>
              </a:rPr>
              <a:t>http://ilcagenda.linearcollider.org/sessionDisplay.py?sessionId=0&amp;confId=4572#20110321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50086"/>
            <a:ext cx="9144000" cy="1938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12333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(now)?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603" y="1170697"/>
            <a:ext cx="7772400" cy="501266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ILCSC Parameters subcommittee report:</a:t>
            </a:r>
          </a:p>
          <a:p>
            <a:pPr lvl="1"/>
            <a:r>
              <a:rPr lang="en-US" dirty="0" smtClean="0"/>
              <a:t>“An initial center-of-mass (</a:t>
            </a:r>
            <a:r>
              <a:rPr lang="en-US" dirty="0" err="1" smtClean="0"/>
              <a:t>cms</a:t>
            </a:r>
            <a:r>
              <a:rPr lang="en-US" dirty="0" smtClean="0"/>
              <a:t>) energy up to 500 </a:t>
            </a:r>
            <a:r>
              <a:rPr lang="en-US" dirty="0" err="1" smtClean="0"/>
              <a:t>GeV</a:t>
            </a:r>
            <a:r>
              <a:rPr lang="en-US" dirty="0" smtClean="0"/>
              <a:t> with the ability to upgrade to 1 </a:t>
            </a:r>
            <a:r>
              <a:rPr lang="en-US" dirty="0" err="1" smtClean="0"/>
              <a:t>TeV</a:t>
            </a:r>
            <a:r>
              <a:rPr lang="en-US" dirty="0" smtClean="0"/>
              <a:t>”</a:t>
            </a:r>
          </a:p>
          <a:p>
            <a:pPr lvl="1"/>
            <a:r>
              <a:rPr lang="en-US" u="sng" dirty="0" smtClean="0"/>
              <a:t>Upgrade has always been part of ILC “requirements”</a:t>
            </a:r>
          </a:p>
          <a:p>
            <a:r>
              <a:rPr lang="en-US" dirty="0" smtClean="0"/>
              <a:t>RDR: superficial treatment</a:t>
            </a:r>
          </a:p>
          <a:p>
            <a:pPr lvl="1"/>
            <a:r>
              <a:rPr lang="en-US" dirty="0" smtClean="0"/>
              <a:t>site length and available power as part of siting requirements.</a:t>
            </a:r>
          </a:p>
          <a:p>
            <a:pPr lvl="1"/>
            <a:r>
              <a:rPr lang="en-US" dirty="0" smtClean="0"/>
              <a:t>BDS and main dump layout</a:t>
            </a:r>
          </a:p>
          <a:p>
            <a:pPr lvl="1"/>
            <a:r>
              <a:rPr lang="en-US" i="1" dirty="0" smtClean="0"/>
              <a:t>No parameter set or detail information!</a:t>
            </a:r>
          </a:p>
          <a:p>
            <a:r>
              <a:rPr lang="en-US" dirty="0" smtClean="0"/>
              <a:t>Cavity R&amp;D progress</a:t>
            </a:r>
          </a:p>
          <a:p>
            <a:pPr lvl="1"/>
            <a:r>
              <a:rPr lang="en-US" dirty="0" smtClean="0"/>
              <a:t>Knowledge base and industrial capacity for baseline tech. now well established</a:t>
            </a:r>
          </a:p>
          <a:p>
            <a:pPr lvl="1"/>
            <a:r>
              <a:rPr lang="en-US" dirty="0" smtClean="0"/>
              <a:t>Promising forward looking R&amp;D results indicate promise of even-higher gradients (→ 60 MV/m)</a:t>
            </a:r>
          </a:p>
          <a:p>
            <a:pPr lvl="2"/>
            <a:r>
              <a:rPr lang="en-US" dirty="0" smtClean="0"/>
              <a:t>Post-TDP R&amp;D</a:t>
            </a:r>
          </a:p>
          <a:p>
            <a:r>
              <a:rPr lang="en-US" dirty="0" smtClean="0"/>
              <a:t>LHC results</a:t>
            </a:r>
          </a:p>
          <a:p>
            <a:pPr lvl="1"/>
            <a:r>
              <a:rPr lang="en-US" dirty="0" smtClean="0"/>
              <a:t>Physics landscape changing almost weekly!</a:t>
            </a:r>
          </a:p>
          <a:p>
            <a:pPr lvl="1"/>
            <a:r>
              <a:rPr lang="en-US" dirty="0" smtClean="0"/>
              <a:t>ILC design (scope) must be flexible in 2013</a:t>
            </a:r>
          </a:p>
          <a:p>
            <a:r>
              <a:rPr lang="en-US" dirty="0" smtClean="0"/>
              <a:t>Note: 200-500 </a:t>
            </a:r>
            <a:r>
              <a:rPr lang="en-US" dirty="0" err="1" smtClean="0"/>
              <a:t>GeV</a:t>
            </a:r>
            <a:r>
              <a:rPr lang="en-US" dirty="0" smtClean="0"/>
              <a:t> still primary TDR focus</a:t>
            </a:r>
          </a:p>
          <a:p>
            <a:pPr lvl="1"/>
            <a:r>
              <a:rPr lang="en-US" dirty="0" err="1" smtClean="0"/>
              <a:t>TeV</a:t>
            </a:r>
            <a:r>
              <a:rPr lang="en-US" dirty="0" smtClean="0"/>
              <a:t> study will be only conceptual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747017" y="2560320"/>
            <a:ext cx="1269966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Must do more for TDR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088549"/>
      </p:ext>
    </p:extLst>
  </p:cSld>
  <p:clrMapOvr>
    <a:masterClrMapping/>
  </p:clrMapOvr>
  <p:transition xmlns:p14="http://schemas.microsoft.com/office/powerpoint/2010/main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05432" y="4692095"/>
            <a:ext cx="8764420" cy="15740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114659" y="1147863"/>
            <a:ext cx="2029341" cy="3362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500 to 1000 </a:t>
            </a:r>
            <a:r>
              <a:rPr lang="en-US" dirty="0" err="1"/>
              <a:t>G</a:t>
            </a:r>
            <a:r>
              <a:rPr lang="en-US" dirty="0" err="1" smtClean="0"/>
              <a:t>eV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510" y="135272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4950" y="1771174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4659" y="1771174"/>
            <a:ext cx="6875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2562" y="1771174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32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77019" y="1352728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727280" y="194878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633562" y="1948783"/>
            <a:ext cx="24810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114659" y="194878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77019" y="1948783"/>
            <a:ext cx="8055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019729" y="182178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2.2 km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510" y="183259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1.3 km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483959" y="1830486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10.8 km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93593" y="1814190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1.1 km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8001352" y="2818628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77732" y="2817139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94616" y="2989255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97988" y="3226541"/>
            <a:ext cx="1212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bunch comp.</a:t>
            </a:r>
            <a:endParaRPr lang="en-US" sz="1400" dirty="0"/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77019" y="1352728"/>
            <a:ext cx="8427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491876" y="1147863"/>
            <a:ext cx="173136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&lt;26 km ?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(site length &lt;52 km ?)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80132" y="3379698"/>
            <a:ext cx="259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Main Linac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&lt;</a:t>
            </a:r>
            <a:r>
              <a:rPr lang="en-US" i="1" dirty="0" smtClean="0"/>
              <a:t>G</a:t>
            </a:r>
            <a:r>
              <a:rPr lang="en-US" baseline="-25000" dirty="0" smtClean="0"/>
              <a:t>cavity</a:t>
            </a:r>
            <a:r>
              <a:rPr lang="en-US" dirty="0" smtClean="0"/>
              <a:t>&gt;	= 31.5 MV/m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  </a:t>
            </a:r>
            <a:r>
              <a:rPr lang="en-US" i="1" dirty="0" smtClean="0"/>
              <a:t>G</a:t>
            </a:r>
            <a:r>
              <a:rPr lang="en-US" baseline="-25000" dirty="0" smtClean="0"/>
              <a:t>eff</a:t>
            </a:r>
            <a:r>
              <a:rPr lang="en-US" dirty="0"/>
              <a:t>	</a:t>
            </a:r>
            <a:r>
              <a:rPr lang="en-US" dirty="0" smtClean="0"/>
              <a:t>	≈ 22.7 MV/m</a:t>
            </a:r>
          </a:p>
          <a:p>
            <a:pPr>
              <a:tabLst>
                <a:tab pos="533400" algn="l"/>
              </a:tabLst>
            </a:pPr>
            <a:r>
              <a:rPr lang="en-US" dirty="0" smtClean="0">
                <a:solidFill>
                  <a:srgbClr val="0000FF"/>
                </a:solidFill>
              </a:rPr>
              <a:t>(fill fact.	= 0.72)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8619623" y="3054030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389643" y="225473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 bwMode="auto">
          <a:xfrm flipV="1">
            <a:off x="8675377" y="249381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1023925" y="2644462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664462" y="246098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/>
        </p:nvSpPr>
        <p:spPr>
          <a:xfrm>
            <a:off x="7434917" y="3482427"/>
            <a:ext cx="158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region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47922" y="1771174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1198339" y="2679930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501956" y="2435697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7" name="Straight Arrow Connector 56"/>
          <p:cNvCxnSpPr/>
          <p:nvPr/>
        </p:nvCxnSpPr>
        <p:spPr bwMode="auto">
          <a:xfrm>
            <a:off x="1187662" y="1948792"/>
            <a:ext cx="34459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315124" y="1830495"/>
            <a:ext cx="94309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 &lt;10.8 km ?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280449" y="4788257"/>
            <a:ext cx="445571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Snowmass 2005 baseline recommendation for </a:t>
            </a:r>
            <a:r>
              <a:rPr lang="en-US" u="sng" dirty="0" err="1" smtClean="0"/>
              <a:t>TeV</a:t>
            </a:r>
            <a:r>
              <a:rPr lang="en-US" u="sng" dirty="0" smtClean="0"/>
              <a:t> upgrade:</a:t>
            </a:r>
          </a:p>
          <a:p>
            <a:pPr>
              <a:tabLst>
                <a:tab pos="533400" algn="l"/>
              </a:tabLst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i="1" dirty="0" smtClean="0"/>
              <a:t>G</a:t>
            </a:r>
            <a:r>
              <a:rPr lang="en-US" baseline="-25000" dirty="0" smtClean="0"/>
              <a:t>cavity</a:t>
            </a:r>
            <a:r>
              <a:rPr lang="en-US" dirty="0" smtClean="0"/>
              <a:t>	= 36 MV/m		⇒ </a:t>
            </a:r>
            <a:r>
              <a:rPr lang="en-US" sz="2000" dirty="0" smtClean="0">
                <a:solidFill>
                  <a:srgbClr val="0000FF"/>
                </a:solidFill>
              </a:rPr>
              <a:t>9.6 km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  (VT</a:t>
            </a:r>
            <a:r>
              <a:rPr lang="en-US" dirty="0"/>
              <a:t>	</a:t>
            </a:r>
            <a:r>
              <a:rPr lang="en-US" dirty="0" smtClean="0"/>
              <a:t>	≥ 40 MV/m)		</a:t>
            </a:r>
            <a:endParaRPr lang="en-US" dirty="0"/>
          </a:p>
        </p:txBody>
      </p:sp>
      <p:pic>
        <p:nvPicPr>
          <p:cNvPr id="18" name="Picture 17" descr="Screen shot 2011-03-14 at 14.10.42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688" y="4843469"/>
            <a:ext cx="2254597" cy="131159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792377" y="4954731"/>
            <a:ext cx="1988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use of low-loss or re-entrant cavity shapes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3639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05432" y="4692095"/>
            <a:ext cx="8764420" cy="157407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7114659" y="1147863"/>
            <a:ext cx="2029341" cy="336265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500 to 1000 </a:t>
            </a:r>
            <a:r>
              <a:rPr lang="en-US" dirty="0" err="1"/>
              <a:t>G</a:t>
            </a:r>
            <a:r>
              <a:rPr lang="en-US" dirty="0" err="1" smtClean="0"/>
              <a:t>eV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4647347" y="2683519"/>
            <a:ext cx="2474187" cy="143496"/>
          </a:xfrm>
          <a:prstGeom prst="rect">
            <a:avLst/>
          </a:prstGeom>
          <a:solidFill>
            <a:srgbClr val="FFFF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735166" y="2683519"/>
            <a:ext cx="981931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8804510" y="1352728"/>
            <a:ext cx="12330" cy="17129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7714950" y="1771174"/>
            <a:ext cx="12330" cy="12945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Rectangle 9"/>
          <p:cNvSpPr/>
          <p:nvPr/>
        </p:nvSpPr>
        <p:spPr bwMode="auto">
          <a:xfrm>
            <a:off x="7133864" y="2685745"/>
            <a:ext cx="593416" cy="145722"/>
          </a:xfrm>
          <a:prstGeom prst="rect">
            <a:avLst/>
          </a:prstGeom>
          <a:solidFill>
            <a:srgbClr val="0080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>
            <a:off x="7114659" y="1771174"/>
            <a:ext cx="6875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182562" y="1771174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/>
          <p:cNvSpPr/>
          <p:nvPr/>
        </p:nvSpPr>
        <p:spPr bwMode="auto">
          <a:xfrm>
            <a:off x="632137" y="2683519"/>
            <a:ext cx="555525" cy="143496"/>
          </a:xfrm>
          <a:prstGeom prst="rect">
            <a:avLst/>
          </a:prstGeom>
          <a:solidFill>
            <a:srgbClr val="FF66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77019" y="1352728"/>
            <a:ext cx="12330" cy="172078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7727280" y="1948783"/>
            <a:ext cx="10772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4633562" y="1948783"/>
            <a:ext cx="24810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114659" y="1948783"/>
            <a:ext cx="62050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377019" y="1948783"/>
            <a:ext cx="80554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8019729" y="1821788"/>
            <a:ext cx="538784" cy="215444"/>
          </a:xfrm>
          <a:prstGeom prst="rect">
            <a:avLst/>
          </a:prstGeom>
          <a:solidFill>
            <a:srgbClr val="D9D9D9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2.2 km</a:t>
            </a:r>
            <a:endParaRPr lang="en-US" sz="14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7142510" y="1832594"/>
            <a:ext cx="538784" cy="2154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1.3 km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5483959" y="1830486"/>
            <a:ext cx="6386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10.8 km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93593" y="1814190"/>
            <a:ext cx="53878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1.1 km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8001352" y="2818628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BDS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5977732" y="2817139"/>
            <a:ext cx="1052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Main Linac</a:t>
            </a:r>
            <a:endParaRPr lang="en-US" sz="14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7094616" y="2989255"/>
            <a:ext cx="678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e+ </a:t>
            </a:r>
            <a:r>
              <a:rPr lang="en-US" sz="1400" dirty="0" err="1" smtClean="0"/>
              <a:t>src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297988" y="3226541"/>
            <a:ext cx="1212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bunch comp.</a:t>
            </a:r>
            <a:endParaRPr lang="en-US" sz="1400" dirty="0"/>
          </a:p>
        </p:txBody>
      </p:sp>
      <p:sp>
        <p:nvSpPr>
          <p:cNvPr id="41" name="Octagon 40"/>
          <p:cNvSpPr/>
          <p:nvPr/>
        </p:nvSpPr>
        <p:spPr bwMode="auto">
          <a:xfrm>
            <a:off x="8724810" y="2663694"/>
            <a:ext cx="184046" cy="184046"/>
          </a:xfrm>
          <a:prstGeom prst="octagon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>
            <a:off x="377019" y="1352728"/>
            <a:ext cx="842749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3491876" y="1147863"/>
            <a:ext cx="1731368" cy="43088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400" dirty="0" smtClean="0"/>
              <a:t>&lt;26 km ?</a:t>
            </a:r>
          </a:p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(site length &lt;52 km ?)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80132" y="3379698"/>
            <a:ext cx="259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Main Linac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&lt;</a:t>
            </a:r>
            <a:r>
              <a:rPr lang="en-US" i="1" dirty="0" smtClean="0"/>
              <a:t>G</a:t>
            </a:r>
            <a:r>
              <a:rPr lang="en-US" baseline="-25000" dirty="0" smtClean="0"/>
              <a:t>cavity</a:t>
            </a:r>
            <a:r>
              <a:rPr lang="en-US" dirty="0" smtClean="0"/>
              <a:t>&gt;	= 31.5 MV/m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  </a:t>
            </a:r>
            <a:r>
              <a:rPr lang="en-US" i="1" dirty="0" smtClean="0"/>
              <a:t>G</a:t>
            </a:r>
            <a:r>
              <a:rPr lang="en-US" baseline="-25000" dirty="0" smtClean="0"/>
              <a:t>eff</a:t>
            </a:r>
            <a:r>
              <a:rPr lang="en-US" dirty="0"/>
              <a:t>	</a:t>
            </a:r>
            <a:r>
              <a:rPr lang="en-US" dirty="0" smtClean="0"/>
              <a:t>	≈ 22.7 MV/m</a:t>
            </a:r>
          </a:p>
          <a:p>
            <a:pPr>
              <a:tabLst>
                <a:tab pos="533400" algn="l"/>
              </a:tabLst>
            </a:pPr>
            <a:r>
              <a:rPr lang="en-US" dirty="0" smtClean="0">
                <a:solidFill>
                  <a:srgbClr val="0000FF"/>
                </a:solidFill>
              </a:rPr>
              <a:t>(fill fact.	= 0.72)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8619623" y="3054030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IP</a:t>
            </a:r>
            <a:endParaRPr lang="en-US" dirty="0"/>
          </a:p>
        </p:txBody>
      </p:sp>
      <p:grpSp>
        <p:nvGrpSpPr>
          <p:cNvPr id="60" name="Group 59"/>
          <p:cNvGrpSpPr/>
          <p:nvPr/>
        </p:nvGrpSpPr>
        <p:grpSpPr>
          <a:xfrm>
            <a:off x="8361942" y="2202365"/>
            <a:ext cx="546914" cy="291449"/>
            <a:chOff x="1295400" y="4652316"/>
            <a:chExt cx="609552" cy="390534"/>
          </a:xfrm>
          <a:noFill/>
        </p:grpSpPr>
        <p:sp>
          <p:nvSpPr>
            <p:cNvPr id="56" name="Arc 55"/>
            <p:cNvSpPr/>
            <p:nvPr/>
          </p:nvSpPr>
          <p:spPr bwMode="auto">
            <a:xfrm rot="16200000">
              <a:off x="1316387" y="4631329"/>
              <a:ext cx="390534" cy="432508"/>
            </a:xfrm>
            <a:prstGeom prst="arc">
              <a:avLst>
                <a:gd name="adj1" fmla="val 10554439"/>
                <a:gd name="adj2" fmla="val 0"/>
              </a:avLst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8" name="Straight Connector 57"/>
            <p:cNvCxnSpPr/>
            <p:nvPr/>
          </p:nvCxnSpPr>
          <p:spPr bwMode="auto">
            <a:xfrm>
              <a:off x="1509237" y="4652316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9" name="Straight Connector 58"/>
            <p:cNvCxnSpPr/>
            <p:nvPr/>
          </p:nvCxnSpPr>
          <p:spPr bwMode="auto">
            <a:xfrm>
              <a:off x="1509237" y="5042850"/>
              <a:ext cx="395715" cy="0"/>
            </a:xfrm>
            <a:prstGeom prst="line">
              <a:avLst/>
            </a:prstGeom>
            <a:grp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73" name="Group 72"/>
          <p:cNvGrpSpPr/>
          <p:nvPr/>
        </p:nvGrpSpPr>
        <p:grpSpPr>
          <a:xfrm>
            <a:off x="389643" y="2254733"/>
            <a:ext cx="781087" cy="496944"/>
            <a:chOff x="798456" y="2724045"/>
            <a:chExt cx="781087" cy="496944"/>
          </a:xfrm>
        </p:grpSpPr>
        <p:sp>
          <p:nvSpPr>
            <p:cNvPr id="71" name="Arc 70"/>
            <p:cNvSpPr/>
            <p:nvPr/>
          </p:nvSpPr>
          <p:spPr bwMode="auto">
            <a:xfrm>
              <a:off x="798456" y="2724045"/>
              <a:ext cx="496944" cy="496944"/>
            </a:xfrm>
            <a:prstGeom prst="arc">
              <a:avLst>
                <a:gd name="adj1" fmla="val 5514562"/>
                <a:gd name="adj2" fmla="val 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sp>
          <p:nvSpPr>
            <p:cNvPr id="72" name="Arc 71"/>
            <p:cNvSpPr/>
            <p:nvPr/>
          </p:nvSpPr>
          <p:spPr bwMode="auto">
            <a:xfrm>
              <a:off x="1295401" y="2829711"/>
              <a:ext cx="284142" cy="284142"/>
            </a:xfrm>
            <a:prstGeom prst="arc">
              <a:avLst>
                <a:gd name="adj1" fmla="val 5514562"/>
                <a:gd name="adj2" fmla="val 10800000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</p:grpSp>
      <p:cxnSp>
        <p:nvCxnSpPr>
          <p:cNvPr id="77" name="Straight Connector 76"/>
          <p:cNvCxnSpPr/>
          <p:nvPr/>
        </p:nvCxnSpPr>
        <p:spPr bwMode="auto">
          <a:xfrm flipV="1">
            <a:off x="8675377" y="2493814"/>
            <a:ext cx="119795" cy="15064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5" name="Straight Connector 74"/>
          <p:cNvCxnSpPr>
            <a:stCxn id="72" idx="0"/>
          </p:cNvCxnSpPr>
          <p:nvPr/>
        </p:nvCxnSpPr>
        <p:spPr bwMode="auto">
          <a:xfrm>
            <a:off x="1023925" y="2644462"/>
            <a:ext cx="7651452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32" name="Group 31"/>
          <p:cNvGrpSpPr/>
          <p:nvPr/>
        </p:nvGrpSpPr>
        <p:grpSpPr>
          <a:xfrm rot="952044">
            <a:off x="5664462" y="2460980"/>
            <a:ext cx="241025" cy="616618"/>
            <a:chOff x="4144431" y="3726925"/>
            <a:chExt cx="254444" cy="424431"/>
          </a:xfrm>
        </p:grpSpPr>
        <p:sp>
          <p:nvSpPr>
            <p:cNvPr id="28" name="Rectangle 27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1" name="Straight Connector 30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0" name="TextBox 79"/>
          <p:cNvSpPr txBox="1"/>
          <p:nvPr/>
        </p:nvSpPr>
        <p:spPr>
          <a:xfrm>
            <a:off x="7434917" y="3482427"/>
            <a:ext cx="158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central region</a:t>
            </a:r>
            <a:endParaRPr lang="en-US" dirty="0"/>
          </a:p>
        </p:txBody>
      </p:sp>
      <p:sp>
        <p:nvSpPr>
          <p:cNvPr id="81" name="Rectangle 80"/>
          <p:cNvSpPr/>
          <p:nvPr/>
        </p:nvSpPr>
        <p:spPr bwMode="auto">
          <a:xfrm>
            <a:off x="8913824" y="2677703"/>
            <a:ext cx="249874" cy="147948"/>
          </a:xfrm>
          <a:prstGeom prst="rect">
            <a:avLst/>
          </a:prstGeom>
          <a:solidFill>
            <a:srgbClr val="3366FF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4647922" y="1771174"/>
            <a:ext cx="0" cy="263458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0" name="Rectangle 49"/>
          <p:cNvSpPr/>
          <p:nvPr/>
        </p:nvSpPr>
        <p:spPr bwMode="auto">
          <a:xfrm>
            <a:off x="1198339" y="2679930"/>
            <a:ext cx="3449583" cy="145722"/>
          </a:xfrm>
          <a:prstGeom prst="rect">
            <a:avLst/>
          </a:prstGeom>
          <a:solidFill>
            <a:srgbClr val="BABA00"/>
          </a:solidFill>
          <a:ln>
            <a:headEnd type="none" w="med" len="med"/>
            <a:tailEnd type="none" w="med" len="med"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pSp>
        <p:nvGrpSpPr>
          <p:cNvPr id="52" name="Group 51"/>
          <p:cNvGrpSpPr/>
          <p:nvPr/>
        </p:nvGrpSpPr>
        <p:grpSpPr>
          <a:xfrm rot="952044">
            <a:off x="2501956" y="2435697"/>
            <a:ext cx="241025" cy="616618"/>
            <a:chOff x="4144431" y="3726925"/>
            <a:chExt cx="254444" cy="424431"/>
          </a:xfrm>
        </p:grpSpPr>
        <p:sp>
          <p:nvSpPr>
            <p:cNvPr id="53" name="Rectangle 52"/>
            <p:cNvSpPr/>
            <p:nvPr/>
          </p:nvSpPr>
          <p:spPr bwMode="auto">
            <a:xfrm>
              <a:off x="4156761" y="3726925"/>
              <a:ext cx="242114" cy="395698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ctr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3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Arial Unicode MS" pitchFamily="34" charset="-128"/>
                <a:cs typeface="Arial Unicode MS" pitchFamily="34" charset="-128"/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 bwMode="auto">
            <a:xfrm>
              <a:off x="4144431" y="3726925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Straight Connector 54"/>
            <p:cNvCxnSpPr/>
            <p:nvPr/>
          </p:nvCxnSpPr>
          <p:spPr bwMode="auto">
            <a:xfrm>
              <a:off x="4398875" y="3755658"/>
              <a:ext cx="0" cy="39569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57" name="Straight Arrow Connector 56"/>
          <p:cNvCxnSpPr/>
          <p:nvPr/>
        </p:nvCxnSpPr>
        <p:spPr bwMode="auto">
          <a:xfrm>
            <a:off x="1187662" y="1948792"/>
            <a:ext cx="34459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7F7F7F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1" name="TextBox 60"/>
          <p:cNvSpPr txBox="1"/>
          <p:nvPr/>
        </p:nvSpPr>
        <p:spPr>
          <a:xfrm>
            <a:off x="2315124" y="1830495"/>
            <a:ext cx="943092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400" dirty="0" smtClean="0"/>
              <a:t> &lt;10.8 km ?</a:t>
            </a:r>
            <a:endParaRPr lang="en-US" sz="1400" dirty="0"/>
          </a:p>
        </p:txBody>
      </p:sp>
      <p:sp>
        <p:nvSpPr>
          <p:cNvPr id="62" name="TextBox 61"/>
          <p:cNvSpPr txBox="1"/>
          <p:nvPr/>
        </p:nvSpPr>
        <p:spPr>
          <a:xfrm>
            <a:off x="280449" y="4788257"/>
            <a:ext cx="445571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Snowmass 2005 baseline recommendation for </a:t>
            </a:r>
            <a:r>
              <a:rPr lang="en-US" u="sng" dirty="0" err="1" smtClean="0"/>
              <a:t>TeV</a:t>
            </a:r>
            <a:r>
              <a:rPr lang="en-US" u="sng" dirty="0" smtClean="0"/>
              <a:t> upgrade:</a:t>
            </a:r>
          </a:p>
          <a:p>
            <a:pPr>
              <a:tabLst>
                <a:tab pos="533400" algn="l"/>
              </a:tabLst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i="1" dirty="0" smtClean="0"/>
              <a:t>G</a:t>
            </a:r>
            <a:r>
              <a:rPr lang="en-US" baseline="-25000" dirty="0" smtClean="0"/>
              <a:t>cavity</a:t>
            </a:r>
            <a:r>
              <a:rPr lang="en-US" dirty="0" smtClean="0"/>
              <a:t>	= 36 MV/m		⇒ </a:t>
            </a:r>
            <a:r>
              <a:rPr lang="en-US" sz="2000" dirty="0" smtClean="0">
                <a:solidFill>
                  <a:srgbClr val="0000FF"/>
                </a:solidFill>
              </a:rPr>
              <a:t>9.6 km</a:t>
            </a:r>
          </a:p>
          <a:p>
            <a:pPr>
              <a:tabLst>
                <a:tab pos="533400" algn="l"/>
              </a:tabLst>
            </a:pPr>
            <a:r>
              <a:rPr lang="en-US" dirty="0" smtClean="0"/>
              <a:t>  (VT</a:t>
            </a:r>
            <a:r>
              <a:rPr lang="en-US" dirty="0"/>
              <a:t>	</a:t>
            </a:r>
            <a:r>
              <a:rPr lang="en-US" dirty="0" smtClean="0"/>
              <a:t>	≥ 40 MV/m)		</a:t>
            </a:r>
            <a:endParaRPr lang="en-US" dirty="0"/>
          </a:p>
        </p:txBody>
      </p:sp>
      <p:pic>
        <p:nvPicPr>
          <p:cNvPr id="18" name="Picture 17" descr="Screen shot 2011-03-14 at 14.10.42 PM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688" y="4843469"/>
            <a:ext cx="2254597" cy="131159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792377" y="4954731"/>
            <a:ext cx="19884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use of low-loss or re-entrant cavity shapes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5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rot="20739495">
            <a:off x="807201" y="5123063"/>
            <a:ext cx="2373645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2011 Update:</a:t>
            </a:r>
          </a:p>
          <a:p>
            <a:pPr algn="ctr"/>
            <a:endParaRPr lang="en-US" dirty="0"/>
          </a:p>
          <a:p>
            <a:pPr algn="ctr"/>
            <a:r>
              <a:rPr lang="en-US" dirty="0" smtClean="0"/>
              <a:t>40-60 MV/m 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0164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Scaling</a:t>
            </a:r>
            <a:endParaRPr lang="en-US" dirty="0"/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379788" y="5532438"/>
            <a:ext cx="2482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Linac Gradient (MV/m)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 rot="16200000">
            <a:off x="478631" y="2948782"/>
            <a:ext cx="2173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Relative Linac Cost</a:t>
            </a:r>
          </a:p>
        </p:txBody>
      </p:sp>
      <p:pic>
        <p:nvPicPr>
          <p:cNvPr id="7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2" t="2782" r="6465" b="4597"/>
          <a:stretch>
            <a:fillRect/>
          </a:stretch>
        </p:blipFill>
        <p:spPr bwMode="auto">
          <a:xfrm>
            <a:off x="1909763" y="981075"/>
            <a:ext cx="5354637" cy="446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280025" y="2940050"/>
            <a:ext cx="11398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FF0000"/>
                </a:solidFill>
              </a:rPr>
              <a:t>Qo = 2e9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4937125" y="3651250"/>
            <a:ext cx="1268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66FF"/>
                </a:solidFill>
              </a:rPr>
              <a:t>Qo = 1e10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95738" y="4284663"/>
            <a:ext cx="12684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B050"/>
                </a:solidFill>
              </a:rPr>
              <a:t>Qo = 5e10</a:t>
            </a:r>
          </a:p>
        </p:txBody>
      </p:sp>
      <p:sp>
        <p:nvSpPr>
          <p:cNvPr id="11" name="Oval 12"/>
          <p:cNvSpPr>
            <a:spLocks noChangeArrowheads="1"/>
          </p:cNvSpPr>
          <p:nvPr/>
        </p:nvSpPr>
        <p:spPr bwMode="auto">
          <a:xfrm>
            <a:off x="3163888" y="2132013"/>
            <a:ext cx="88900" cy="88900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7248525" y="3844925"/>
            <a:ext cx="18272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66FF"/>
                </a:solidFill>
              </a:rPr>
              <a:t>Cryo-Plant Cost</a:t>
            </a:r>
          </a:p>
          <a:p>
            <a:pPr eaLnBrk="1" hangingPunct="1"/>
            <a:r>
              <a:rPr lang="en-US">
                <a:solidFill>
                  <a:srgbClr val="0066FF"/>
                </a:solidFill>
              </a:rPr>
              <a:t>~ (Load)^1.0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7265988" y="4398963"/>
            <a:ext cx="1481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66FF"/>
                </a:solidFill>
              </a:rPr>
              <a:t>~ (Load)^0.6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6762750" y="4348163"/>
            <a:ext cx="509588" cy="23653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 flipV="1">
            <a:off x="6772275" y="4524375"/>
            <a:ext cx="509588" cy="23653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0" y="5676900"/>
            <a:ext cx="9325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C. </a:t>
            </a:r>
            <a:r>
              <a:rPr lang="en-US" dirty="0" err="1" smtClean="0"/>
              <a:t>Adolphsen</a:t>
            </a:r>
            <a:endParaRPr lang="en-US" dirty="0"/>
          </a:p>
          <a:p>
            <a:r>
              <a:rPr lang="en-US" dirty="0">
                <a:hlinkClick r:id="rId3"/>
              </a:rPr>
              <a:t>http://</a:t>
            </a:r>
            <a:r>
              <a:rPr lang="en-US" dirty="0" err="1">
                <a:hlinkClick r:id="rId3"/>
              </a:rPr>
              <a:t>ilcagenda.linearcollider.org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sessionDisplay.py?sessionId</a:t>
            </a:r>
            <a:r>
              <a:rPr lang="en-US" dirty="0">
                <a:hlinkClick r:id="rId3"/>
              </a:rPr>
              <a:t>=2&amp;confId=4572#20110320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5021075" y="1485682"/>
            <a:ext cx="3726050" cy="646331"/>
          </a:xfrm>
          <a:prstGeom prst="rect">
            <a:avLst/>
          </a:prstGeom>
          <a:solidFill>
            <a:srgbClr val="FFFFFF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cost optimum now off the scale!</a:t>
            </a:r>
          </a:p>
          <a:p>
            <a:r>
              <a:rPr lang="en-US" dirty="0" smtClean="0"/>
              <a:t>(Assumption of non-degrading Q</a:t>
            </a:r>
            <a:r>
              <a:rPr lang="en-US" baseline="-25000" dirty="0" smtClean="0"/>
              <a:t>0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6462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1636" y="1317625"/>
            <a:ext cx="4047450" cy="3968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Efficiency and Power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000" y="1317625"/>
            <a:ext cx="4008992" cy="39867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617320" y="2747834"/>
            <a:ext cx="1821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efficiency %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3577653" y="2969111"/>
            <a:ext cx="2467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Total AC Power MW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1587500" y="5286375"/>
            <a:ext cx="1909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Gradient MV/m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27807" y="5286375"/>
            <a:ext cx="1909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Gradient MV/m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909272" y="3508283"/>
            <a:ext cx="2301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half-power (SB2009)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83531" y="4281671"/>
            <a:ext cx="2301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half-power (SB2009)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375" y="5873750"/>
            <a:ext cx="5034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Simples scaling – needs more detailed analysis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60944" y="1566163"/>
            <a:ext cx="1903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nb</a:t>
            </a:r>
            <a:r>
              <a:rPr lang="en-US" dirty="0" smtClean="0"/>
              <a:t> 4 Hz rep. rate</a:t>
            </a:r>
          </a:p>
          <a:p>
            <a:r>
              <a:rPr lang="en-US" dirty="0" smtClean="0"/>
              <a:t>(updated)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6207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 </a:t>
            </a:r>
            <a:r>
              <a:rPr lang="en-US" dirty="0" err="1" smtClean="0"/>
              <a:t>TeV</a:t>
            </a:r>
            <a:r>
              <a:rPr lang="en-US" dirty="0" smtClean="0"/>
              <a:t> Tentative Parameters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98" y="1132526"/>
            <a:ext cx="6273800" cy="4432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80504" y="1132526"/>
            <a:ext cx="23179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Current “official” parameter set in EDMS*.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Should still be considered </a:t>
            </a:r>
            <a:r>
              <a:rPr lang="en-US" u="sng" dirty="0" smtClean="0">
                <a:solidFill>
                  <a:srgbClr val="0000FF"/>
                </a:solidFill>
              </a:rPr>
              <a:t>tentative</a:t>
            </a:r>
            <a:r>
              <a:rPr lang="en-US" dirty="0" smtClean="0">
                <a:solidFill>
                  <a:srgbClr val="0000FF"/>
                </a:solidFill>
              </a:rPr>
              <a:t>, pending </a:t>
            </a:r>
            <a:r>
              <a:rPr lang="en-US" u="sng" dirty="0" smtClean="0">
                <a:solidFill>
                  <a:srgbClr val="0000FF"/>
                </a:solidFill>
              </a:rPr>
              <a:t>review</a:t>
            </a:r>
            <a:r>
              <a:rPr lang="en-US" dirty="0" smtClean="0">
                <a:solidFill>
                  <a:srgbClr val="0000FF"/>
                </a:solidFill>
              </a:rPr>
              <a:t> and </a:t>
            </a:r>
            <a:r>
              <a:rPr lang="en-US" u="sng" dirty="0" smtClean="0">
                <a:solidFill>
                  <a:srgbClr val="0000FF"/>
                </a:solidFill>
              </a:rPr>
              <a:t>further study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Understanding (and updating)  these parameters is our job for the next ~6 months.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8898" y="5708590"/>
            <a:ext cx="74937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5738" algn="l"/>
              </a:tabLst>
            </a:pPr>
            <a:r>
              <a:rPr lang="en-US" sz="1400" dirty="0" smtClean="0"/>
              <a:t>*	EDMS Doc ID: D*925325</a:t>
            </a:r>
          </a:p>
          <a:p>
            <a:pPr>
              <a:tabLst>
                <a:tab pos="185738" algn="l"/>
              </a:tabLst>
            </a:pPr>
            <a:r>
              <a:rPr lang="en-US" sz="1400" dirty="0" smtClean="0"/>
              <a:t>	http://</a:t>
            </a:r>
            <a:r>
              <a:rPr lang="en-US" sz="1400" dirty="0" err="1" smtClean="0"/>
              <a:t>ilc-edmsdirect.desy.de</a:t>
            </a:r>
            <a:r>
              <a:rPr lang="en-US" sz="1400" dirty="0" smtClean="0"/>
              <a:t>/</a:t>
            </a:r>
            <a:r>
              <a:rPr lang="en-US" sz="1400" dirty="0" err="1" smtClean="0"/>
              <a:t>ilc-edmsdirect</a:t>
            </a:r>
            <a:r>
              <a:rPr lang="en-US" sz="1400" dirty="0" smtClean="0"/>
              <a:t>/</a:t>
            </a:r>
            <a:r>
              <a:rPr lang="en-US" sz="1400" dirty="0" err="1" smtClean="0"/>
              <a:t>file.jsp?edmsid</a:t>
            </a:r>
            <a:r>
              <a:rPr lang="en-US" sz="1400" dirty="0" smtClean="0"/>
              <a:t>=*925325&amp;fileClass=</a:t>
            </a:r>
            <a:r>
              <a:rPr lang="en-US" sz="1400" dirty="0" err="1" smtClean="0"/>
              <a:t>ExcelShtX</a:t>
            </a:r>
            <a:endParaRPr lang="en-US" sz="1400" dirty="0"/>
          </a:p>
        </p:txBody>
      </p:sp>
      <p:sp>
        <p:nvSpPr>
          <p:cNvPr id="3" name="Oval 2"/>
          <p:cNvSpPr/>
          <p:nvPr/>
        </p:nvSpPr>
        <p:spPr bwMode="auto">
          <a:xfrm>
            <a:off x="4402084" y="4101502"/>
            <a:ext cx="2080614" cy="617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80504" y="5102844"/>
            <a:ext cx="1776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negotiation!</a:t>
            </a:r>
            <a:endParaRPr lang="en-US" sz="2400" dirty="0"/>
          </a:p>
        </p:txBody>
      </p:sp>
      <p:cxnSp>
        <p:nvCxnSpPr>
          <p:cNvPr id="6" name="Straight Arrow Connector 5"/>
          <p:cNvCxnSpPr>
            <a:endCxn id="3" idx="5"/>
          </p:cNvCxnSpPr>
          <p:nvPr/>
        </p:nvCxnSpPr>
        <p:spPr bwMode="auto">
          <a:xfrm flipH="1" flipV="1">
            <a:off x="6177999" y="4628827"/>
            <a:ext cx="502505" cy="56666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42977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TDR Upgrade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244" y="990600"/>
            <a:ext cx="7462006" cy="5867399"/>
          </a:xfrm>
          <a:solidFill>
            <a:srgbClr val="FFFFFF"/>
          </a:solidFill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Begins this workshop (next slide)</a:t>
            </a:r>
          </a:p>
          <a:p>
            <a:endParaRPr lang="en-US" dirty="0" smtClean="0"/>
          </a:p>
          <a:p>
            <a:r>
              <a:rPr lang="en-US" dirty="0" smtClean="0"/>
              <a:t>Limited resources means only a </a:t>
            </a:r>
            <a:r>
              <a:rPr lang="en-US" u="sng" dirty="0" smtClean="0"/>
              <a:t>very</a:t>
            </a:r>
            <a:r>
              <a:rPr lang="en-US" dirty="0" smtClean="0"/>
              <a:t> conceptual study</a:t>
            </a:r>
          </a:p>
          <a:p>
            <a:pPr lvl="1"/>
            <a:r>
              <a:rPr lang="en-US" dirty="0" smtClean="0"/>
              <a:t>design parameters</a:t>
            </a:r>
          </a:p>
          <a:p>
            <a:pPr lvl="1"/>
            <a:r>
              <a:rPr lang="en-US" dirty="0" smtClean="0"/>
              <a:t>scaling of 500GeV designs</a:t>
            </a:r>
          </a:p>
          <a:p>
            <a:pPr lvl="1"/>
            <a:r>
              <a:rPr lang="en-US" dirty="0" smtClean="0"/>
              <a:t>Working assumptions on ML technology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SCRF Tech. will define forward looking R&amp;D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eyond 2012</a:t>
            </a:r>
          </a:p>
          <a:p>
            <a:pPr lvl="1"/>
            <a:r>
              <a:rPr lang="en-US" dirty="0"/>
              <a:t>u</a:t>
            </a:r>
            <a:r>
              <a:rPr lang="en-US" dirty="0" smtClean="0"/>
              <a:t>pgrade scenarios can be ‘aggressively optimistic’ at this stage.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An AD&amp;I activity – including physics &amp; detector</a:t>
            </a:r>
          </a:p>
          <a:p>
            <a:endParaRPr lang="en-US" dirty="0" smtClean="0"/>
          </a:p>
          <a:p>
            <a:r>
              <a:rPr lang="en-US" dirty="0" smtClean="0"/>
              <a:t>Proposal to produce a White Paper by early 2012</a:t>
            </a:r>
          </a:p>
          <a:p>
            <a:pPr lvl="1"/>
            <a:r>
              <a:rPr lang="en-US" dirty="0" smtClean="0"/>
              <a:t>Will eventually be part of TDR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Primary editors (tentative – needs discussion):</a:t>
            </a:r>
          </a:p>
          <a:p>
            <a:pPr lvl="1"/>
            <a:r>
              <a:rPr lang="en-US" dirty="0" smtClean="0"/>
              <a:t>3 PMs</a:t>
            </a:r>
          </a:p>
          <a:p>
            <a:pPr lvl="1"/>
            <a:r>
              <a:rPr lang="en-US" dirty="0" smtClean="0"/>
              <a:t>1 Integration </a:t>
            </a:r>
          </a:p>
          <a:p>
            <a:pPr lvl="1"/>
            <a:r>
              <a:rPr lang="en-US" dirty="0" smtClean="0"/>
              <a:t>1 Parameters </a:t>
            </a:r>
          </a:p>
          <a:p>
            <a:pPr lvl="1"/>
            <a:r>
              <a:rPr lang="en-US" dirty="0" smtClean="0"/>
              <a:t>3 reps from physics and detectors (2 detectors + theory)</a:t>
            </a:r>
          </a:p>
          <a:p>
            <a:pPr lvl="1"/>
            <a:r>
              <a:rPr lang="en-US" dirty="0" smtClean="0"/>
              <a:t>1 cost &amp; schedule</a:t>
            </a:r>
          </a:p>
          <a:p>
            <a:pPr lvl="1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374387" y="1911950"/>
            <a:ext cx="2656193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Note that 500GeV remains our primary focus for the TDR</a:t>
            </a:r>
            <a:endParaRPr lang="en-US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6310887" y="5208299"/>
            <a:ext cx="2656193" cy="58477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smtClean="0"/>
              <a:t>Expected to drive the study and write the White Paper</a:t>
            </a:r>
            <a:endParaRPr lang="en-US" sz="16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AD&amp;I WebEx Meeting - 01.04.2011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6511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435</TotalTime>
  <Words>859</Words>
  <Application>Microsoft Macintosh PowerPoint</Application>
  <PresentationFormat>On-screen Show (4:3)</PresentationFormat>
  <Paragraphs>183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Theme</vt:lpstr>
      <vt:lpstr>TeV Upgrade Study</vt:lpstr>
      <vt:lpstr>ALCPG’11 References</vt:lpstr>
      <vt:lpstr>Why (now)?</vt:lpstr>
      <vt:lpstr>From 500 to 1000 GeV</vt:lpstr>
      <vt:lpstr>From 500 to 1000 GeV</vt:lpstr>
      <vt:lpstr>Cost Scaling</vt:lpstr>
      <vt:lpstr>Efficiency and Power</vt:lpstr>
      <vt:lpstr>1 TeV Tentative Parameters</vt:lpstr>
      <vt:lpstr>The TDR Upgrade Study</vt:lpstr>
      <vt:lpstr>Next Steps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PM Plenary</dc:title>
  <dc:creator>Nicholas Walker</dc:creator>
  <cp:lastModifiedBy>Nicholas Walker</cp:lastModifiedBy>
  <cp:revision>33</cp:revision>
  <dcterms:created xsi:type="dcterms:W3CDTF">2011-03-23T02:15:08Z</dcterms:created>
  <dcterms:modified xsi:type="dcterms:W3CDTF">2011-04-01T13:01:59Z</dcterms:modified>
</cp:coreProperties>
</file>