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3" r:id="rId3"/>
    <p:sldId id="341" r:id="rId4"/>
    <p:sldId id="367" r:id="rId5"/>
    <p:sldId id="375" r:id="rId6"/>
    <p:sldId id="368" r:id="rId7"/>
    <p:sldId id="377" r:id="rId8"/>
    <p:sldId id="378" r:id="rId9"/>
    <p:sldId id="376" r:id="rId10"/>
    <p:sldId id="379" r:id="rId11"/>
    <p:sldId id="380" r:id="rId12"/>
    <p:sldId id="318" r:id="rId13"/>
    <p:sldId id="319" r:id="rId14"/>
    <p:sldId id="340" r:id="rId15"/>
    <p:sldId id="344" r:id="rId16"/>
    <p:sldId id="346" r:id="rId17"/>
    <p:sldId id="347" r:id="rId18"/>
    <p:sldId id="348" r:id="rId19"/>
    <p:sldId id="349" r:id="rId20"/>
    <p:sldId id="35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8D9"/>
    <a:srgbClr val="FFE9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E6CD-9F5C-044C-B9A2-81A9C9BEAA02}" type="datetime1">
              <a:rPr lang="en-US" smtClean="0"/>
              <a:pPr/>
              <a:t>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33594-C9F1-C547-A4DB-EBBEC395D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B420-ABEE-7442-8CDE-2431CDCAEC13}" type="datetime1">
              <a:rPr lang="en-US" smtClean="0"/>
              <a:pPr/>
              <a:t>5/10/11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5F20E-4F20-C145-996F-843DB8AC3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C1DFA-2B88-1A41-9684-4E834DA8DAC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2954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 March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5000" y="6477000"/>
            <a:ext cx="6324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400800"/>
            <a:ext cx="3810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24" y="107967"/>
            <a:ext cx="6192511" cy="5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487" y="883882"/>
            <a:ext cx="4363134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904" y="883882"/>
            <a:ext cx="4364575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56443" y="6524406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5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28515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8515" y="65679"/>
            <a:ext cx="557456" cy="57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9" name="Picture 8" descr="clic-logo2010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93989" y="21455"/>
            <a:ext cx="669917" cy="675151"/>
          </a:xfrm>
          <a:prstGeom prst="rect">
            <a:avLst/>
          </a:prstGeom>
          <a:effectLst>
            <a:reflection stA="50000" endPos="9000" dir="5400000" sy="-100000" algn="bl" rotWithShape="0"/>
          </a:effectLst>
        </p:spPr>
      </p:pic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242888" y="6658652"/>
            <a:ext cx="8346855" cy="168275"/>
            <a:chOff x="169" y="4585"/>
            <a:chExt cx="5794" cy="11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707" y="4591"/>
              <a:ext cx="25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F08B8705-6452-3449-A22C-7624E9F44B8F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/10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5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 err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Lucie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 Linssen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032" y="4585"/>
              <a:ext cx="214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TPC pad readout meeting </a:t>
              </a:r>
              <a:r>
                <a:rPr lang="en-GB" sz="1100" b="1" baseline="0" dirty="0" err="1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Orsay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 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May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 10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th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 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2011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+mn-lt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4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0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8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lcd.web.cern.ch/LCD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936421"/>
            <a:ext cx="7772400" cy="2862991"/>
          </a:xfrm>
          <a:solidFill>
            <a:srgbClr val="FFF8D9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4400" dirty="0" smtClean="0"/>
              <a:t>Beam structure, occupancies, </a:t>
            </a:r>
            <a:r>
              <a:rPr lang="en-US" sz="4400" dirty="0" smtClean="0"/>
              <a:t>time-stamping for TPC pad readout at CLIC</a:t>
            </a:r>
            <a:endParaRPr lang="en-US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065499" y="3799412"/>
            <a:ext cx="5029041" cy="2675675"/>
          </a:xfrm>
        </p:spPr>
        <p:txBody>
          <a:bodyPr>
            <a:normAutofit lnSpcReduction="10000"/>
          </a:bodyPr>
          <a:lstStyle/>
          <a:p>
            <a:endParaRPr lang="en-US" sz="2595" dirty="0" smtClean="0"/>
          </a:p>
          <a:p>
            <a:r>
              <a:rPr lang="en-US" sz="2595" dirty="0" smtClean="0"/>
              <a:t>Lucie Linssen, CERN</a:t>
            </a:r>
          </a:p>
          <a:p>
            <a:r>
              <a:rPr lang="en-US" sz="2595" dirty="0" smtClean="0"/>
              <a:t>with principal input from:</a:t>
            </a:r>
          </a:p>
          <a:p>
            <a:r>
              <a:rPr lang="en-US" sz="2595" dirty="0" smtClean="0"/>
              <a:t>Martin </a:t>
            </a:r>
            <a:r>
              <a:rPr lang="en-US" sz="2595" dirty="0" err="1" smtClean="0"/>
              <a:t>Killenberg</a:t>
            </a:r>
            <a:r>
              <a:rPr lang="en-US" sz="2595" dirty="0" smtClean="0"/>
              <a:t>, CERN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http://lcd.web.cern.ch/LCD/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 occupancies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" y="5815138"/>
            <a:ext cx="7640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Occupancy spectrum for individual pads, for full bunch train and 6*1 mm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pads.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Total average is 5.1% (31% in inner pad row)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81825" y="6201966"/>
            <a:ext cx="20775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</a:t>
            </a:r>
          </a:p>
        </p:txBody>
      </p:sp>
      <p:pic>
        <p:nvPicPr>
          <p:cNvPr id="7" name="Picture 6" descr="occupancy_spectr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990600"/>
            <a:ext cx="72009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Time-stamping with TPC at CLIC</a:t>
            </a:r>
            <a:endParaRPr lang="en-US" dirty="0"/>
          </a:p>
        </p:txBody>
      </p:sp>
      <p:pic>
        <p:nvPicPr>
          <p:cNvPr id="4" name="Picture 3" descr="Screen shot 2011-05-10 at 2.34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811739"/>
            <a:ext cx="6213634" cy="43670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862" y="5528738"/>
            <a:ext cx="6042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Approximately 40 micron drift per BX, ~7mm drift for full train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Study mismatch between outer Si tracker (SET) and TPC tracks.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Different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energies, different angles.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7601"/>
            <a:ext cx="8229600" cy="4818070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Thank you!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xy_uds1_3.2.png"/>
          <p:cNvPicPr>
            <a:picLocks noChangeAspect="1"/>
          </p:cNvPicPr>
          <p:nvPr/>
        </p:nvPicPr>
        <p:blipFill>
          <a:blip r:embed="rId2"/>
          <a:srcRect l="21649" t="4681" r="20619" b="6390"/>
          <a:stretch>
            <a:fillRect/>
          </a:stretch>
        </p:blipFill>
        <p:spPr>
          <a:xfrm>
            <a:off x="304801" y="1913170"/>
            <a:ext cx="4334071" cy="4411430"/>
          </a:xfrm>
          <a:prstGeom prst="rect">
            <a:avLst/>
          </a:prstGeom>
        </p:spPr>
      </p:pic>
      <p:pic>
        <p:nvPicPr>
          <p:cNvPr id="9" name="Picture 8" descr="xy_uds1_3.2_tight.png"/>
          <p:cNvPicPr>
            <a:picLocks noChangeAspect="1"/>
          </p:cNvPicPr>
          <p:nvPr/>
        </p:nvPicPr>
        <p:blipFill>
          <a:blip r:embed="rId3"/>
          <a:srcRect l="19167" t="-1706" r="20000" b="3338"/>
          <a:stretch>
            <a:fillRect/>
          </a:stretch>
        </p:blipFill>
        <p:spPr>
          <a:xfrm>
            <a:off x="4754645" y="1716030"/>
            <a:ext cx="4313155" cy="4608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SPARE SLIDES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-106" charset="0"/>
                <a:ea typeface="ＭＳ Ｐゴシック" pitchFamily="-106" charset="-128"/>
              </a:rPr>
              <a:t>CLIC parameters</a:t>
            </a:r>
          </a:p>
        </p:txBody>
      </p:sp>
      <p:pic>
        <p:nvPicPr>
          <p:cNvPr id="69637" name="Picture 11" descr="test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23950"/>
            <a:ext cx="85725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Beam-Beam backgrounds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3348" y="548680"/>
            <a:ext cx="8533452" cy="6140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Background occupancies in vertex region dominated by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incoherent electron pairs</a:t>
            </a:r>
            <a:r>
              <a:rPr lang="en-US" sz="1800" dirty="0" smtClean="0">
                <a:sym typeface="Wingdings"/>
              </a:rPr>
              <a:t> produced from the interaction of </a:t>
            </a:r>
            <a:r>
              <a:rPr lang="en-US" sz="1800" dirty="0" smtClean="0"/>
              <a:t>real </a:t>
            </a:r>
            <a:r>
              <a:rPr lang="en-US" sz="1800" dirty="0"/>
              <a:t>or virtual photons </a:t>
            </a:r>
            <a:r>
              <a:rPr lang="en-US" sz="1800" dirty="0" smtClean="0"/>
              <a:t>with </a:t>
            </a:r>
            <a:r>
              <a:rPr lang="en-US" sz="1800" dirty="0"/>
              <a:t>an </a:t>
            </a:r>
            <a:r>
              <a:rPr lang="en-US" sz="1800" dirty="0" smtClean="0"/>
              <a:t>electron from the incoming beam</a:t>
            </a:r>
            <a:endParaRPr lang="en-US" sz="1800" dirty="0" smtClean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20 </a:t>
            </a:r>
            <a:r>
              <a:rPr lang="en-US" sz="1800" dirty="0" err="1" smtClean="0">
                <a:sym typeface="Wingdings"/>
              </a:rPr>
              <a:t>mrad</a:t>
            </a:r>
            <a:r>
              <a:rPr lang="en-US" sz="1800" dirty="0" smtClean="0">
                <a:sym typeface="Wingdings"/>
              </a:rPr>
              <a:t> crossing angle leads to large amount of back-scattered particles, suppressed in latest design by optimization of absorbers and forward geometry</a:t>
            </a:r>
          </a:p>
          <a:p>
            <a:pPr marL="342900" indent="-342900">
              <a:buFont typeface="Arial"/>
              <a:buChar char="•"/>
            </a:pPr>
            <a:endParaRPr lang="en-US" sz="1100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In CLIC_ILD innermost barrel layer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(R=30 mm):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~1.5 hits / mm</a:t>
            </a:r>
            <a:r>
              <a:rPr lang="en-US" sz="1800" baseline="30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/ 156 ns train</a:t>
            </a:r>
          </a:p>
          <a:p>
            <a:pPr marL="800100" lvl="1" indent="-342900">
              <a:buFont typeface="Arial"/>
              <a:buChar char="•"/>
            </a:pPr>
            <a:endParaRPr lang="en-US" sz="1200" dirty="0" smtClean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ym typeface="Wingdings"/>
              </a:rPr>
              <a:t>assuming 20 x 20 um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 smtClean="0">
                <a:sym typeface="Wingdings"/>
              </a:rPr>
              <a:t> pixels,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cluster size of 5,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safety factor of x5: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~1.5% occupancy </a:t>
            </a:r>
            <a:r>
              <a:rPr lang="en-US" sz="1800" dirty="0">
                <a:solidFill>
                  <a:srgbClr val="FF0000"/>
                </a:solidFill>
                <a:sym typeface="Wingdings"/>
              </a:rPr>
              <a:t>/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pixel / 156 ns train</a:t>
            </a:r>
          </a:p>
          <a:p>
            <a:pPr marL="342900" indent="-342900">
              <a:buFont typeface="Arial"/>
              <a:buChar char="•"/>
            </a:pPr>
            <a:endParaRPr lang="en-US" sz="11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err="1" smtClean="0">
                <a:sym typeface="Wingdings"/>
              </a:rPr>
              <a:t>γγhadrons</a:t>
            </a:r>
            <a:r>
              <a:rPr lang="en-US" sz="1800" dirty="0" smtClean="0">
                <a:sym typeface="Wingdings"/>
              </a:rPr>
              <a:t>: ~5-10x smaller rates</a:t>
            </a:r>
          </a:p>
          <a:p>
            <a:pPr marL="285750" indent="-285750">
              <a:buFont typeface="Arial"/>
              <a:buChar char="•"/>
            </a:pPr>
            <a:endParaRPr lang="en-US" sz="11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ym typeface="Wingdings"/>
              </a:rPr>
              <a:t>CLIC-</a:t>
            </a:r>
            <a:r>
              <a:rPr lang="en-US" sz="1800" dirty="0" err="1" smtClean="0">
                <a:sym typeface="Wingdings"/>
              </a:rPr>
              <a:t>SiD</a:t>
            </a:r>
            <a:r>
              <a:rPr lang="en-US" sz="1800" dirty="0" smtClean="0">
                <a:sym typeface="Wingdings"/>
              </a:rPr>
              <a:t>: similar background rates</a:t>
            </a:r>
            <a:br>
              <a:rPr lang="en-US" sz="1800" dirty="0" smtClean="0">
                <a:sym typeface="Wingdings"/>
              </a:rPr>
            </a:br>
            <a:endParaRPr lang="en-US" sz="1800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sz="1800" dirty="0">
                <a:sym typeface="Wingdings"/>
              </a:rPr>
              <a:t>M</a:t>
            </a:r>
            <a:r>
              <a:rPr lang="en-US" sz="1800" dirty="0" smtClean="0">
                <a:sym typeface="Wingdings"/>
              </a:rPr>
              <a:t>ultiple hits per bunch train can occur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Sufficient to readout only once per train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Time stamp</a:t>
            </a:r>
            <a:r>
              <a:rPr lang="en-US" sz="1800" dirty="0" smtClean="0">
                <a:sym typeface="Wingdings"/>
              </a:rPr>
              <a:t> with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5-10 ns </a:t>
            </a:r>
            <a:r>
              <a:rPr lang="en-US" sz="1800" dirty="0" smtClean="0">
                <a:sym typeface="Wingdings"/>
              </a:rPr>
              <a:t>required</a:t>
            </a:r>
          </a:p>
          <a:p>
            <a:endParaRPr lang="en-US" sz="1800" dirty="0" smtClean="0"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646" y="2132856"/>
            <a:ext cx="4096842" cy="39981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72200" y="2132856"/>
            <a:ext cx="125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CLIC-ILD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40352" y="3933056"/>
            <a:ext cx="960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</a:t>
            </a:r>
            <a:r>
              <a:rPr lang="en-US" sz="1600" dirty="0" err="1" smtClean="0"/>
              <a:t>Sailer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6248400"/>
            <a:ext cx="13788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A. </a:t>
            </a:r>
            <a:r>
              <a:rPr lang="en-US" dirty="0" err="1" smtClean="0">
                <a:solidFill>
                  <a:srgbClr val="FF0000"/>
                </a:solidFill>
              </a:rPr>
              <a:t>Sailer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957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3318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Timepix2 ASIC development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Follow-up on </a:t>
            </a:r>
            <a:r>
              <a:rPr lang="en-US" sz="2000" dirty="0" err="1" smtClean="0"/>
              <a:t>Timepix</a:t>
            </a:r>
            <a:r>
              <a:rPr lang="en-US" sz="2000" dirty="0" smtClean="0"/>
              <a:t> and Medipix3 chips</a:t>
            </a:r>
          </a:p>
          <a:p>
            <a:r>
              <a:rPr lang="en-US" sz="2000" dirty="0" smtClean="0"/>
              <a:t>Broad client community (HEP and non-HEP):</a:t>
            </a:r>
          </a:p>
          <a:p>
            <a:pPr lvl="1"/>
            <a:r>
              <a:rPr lang="en-US" sz="1600" dirty="0" smtClean="0"/>
              <a:t>X-ray </a:t>
            </a:r>
            <a:r>
              <a:rPr lang="en-US" sz="1600" dirty="0"/>
              <a:t>radiography, X-ray </a:t>
            </a:r>
            <a:r>
              <a:rPr lang="en-US" sz="1600" dirty="0" err="1"/>
              <a:t>polarimetry</a:t>
            </a:r>
            <a:r>
              <a:rPr lang="en-US" sz="1600" dirty="0"/>
              <a:t>, low energy electron </a:t>
            </a:r>
            <a:r>
              <a:rPr lang="en-US" sz="1600" dirty="0" smtClean="0"/>
              <a:t>microscopy</a:t>
            </a:r>
            <a:endParaRPr lang="en-US" sz="1600" dirty="0"/>
          </a:p>
          <a:p>
            <a:pPr lvl="1"/>
            <a:r>
              <a:rPr lang="en-US" sz="1600" dirty="0" smtClean="0"/>
              <a:t>Radiation </a:t>
            </a:r>
            <a:r>
              <a:rPr lang="en-US" sz="1600" dirty="0"/>
              <a:t>and beam monitors</a:t>
            </a:r>
            <a:r>
              <a:rPr lang="en-US" sz="1600" dirty="0" smtClean="0"/>
              <a:t>, </a:t>
            </a:r>
            <a:r>
              <a:rPr lang="en-US" sz="1600" dirty="0" err="1" smtClean="0"/>
              <a:t>dosimetry</a:t>
            </a:r>
            <a:endParaRPr lang="en-US" sz="1600" dirty="0" smtClean="0"/>
          </a:p>
          <a:p>
            <a:pPr lvl="1"/>
            <a:r>
              <a:rPr lang="en-US" sz="1600" dirty="0"/>
              <a:t>3D gas detectors,</a:t>
            </a:r>
            <a:r>
              <a:rPr lang="en-US" sz="1600" b="1" dirty="0"/>
              <a:t> </a:t>
            </a:r>
            <a:r>
              <a:rPr lang="en-US" sz="1600" dirty="0"/>
              <a:t>neutrons, fission products </a:t>
            </a:r>
            <a:endParaRPr lang="en-US" sz="1600" dirty="0" smtClean="0"/>
          </a:p>
          <a:p>
            <a:pPr lvl="1"/>
            <a:r>
              <a:rPr lang="en-US" sz="1600" dirty="0"/>
              <a:t>Gas detector, Compton camera, gamma polarization camera, fast neutron camera, ion/MIP telescope, nuclear fission, </a:t>
            </a:r>
            <a:r>
              <a:rPr lang="en-US" sz="1600" dirty="0" smtClean="0"/>
              <a:t>astrophysics</a:t>
            </a:r>
          </a:p>
          <a:p>
            <a:pPr lvl="1"/>
            <a:r>
              <a:rPr lang="en-US" sz="1600" dirty="0" smtClean="0"/>
              <a:t>Imaging  </a:t>
            </a:r>
            <a:r>
              <a:rPr lang="en-US" sz="1600" dirty="0"/>
              <a:t>in neutron activation analysis, gamma polarization imaging based on Compton </a:t>
            </a:r>
            <a:r>
              <a:rPr lang="en-US" sz="1600" dirty="0" smtClean="0"/>
              <a:t>effect</a:t>
            </a:r>
          </a:p>
          <a:p>
            <a:pPr lvl="1"/>
            <a:r>
              <a:rPr lang="en-US" sz="1600" dirty="0" smtClean="0"/>
              <a:t>Neutrino physics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Main Linear Collider application: </a:t>
            </a:r>
            <a:r>
              <a:rPr lang="en-US" sz="2000" dirty="0" err="1" smtClean="0">
                <a:solidFill>
                  <a:srgbClr val="FF0000"/>
                </a:solidFill>
              </a:rPr>
              <a:t>pixelized</a:t>
            </a:r>
            <a:r>
              <a:rPr lang="en-US" sz="2000" dirty="0" smtClean="0">
                <a:solidFill>
                  <a:srgbClr val="FF0000"/>
                </a:solidFill>
              </a:rPr>
              <a:t> TPC readout   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000" dirty="0" smtClean="0"/>
              <a:t>Technology IBM 130nm DM 3-2-3 or 4-1</a:t>
            </a:r>
          </a:p>
          <a:p>
            <a:r>
              <a:rPr lang="en-US" sz="2000" dirty="0" smtClean="0"/>
              <a:t>Design groups: </a:t>
            </a:r>
            <a:r>
              <a:rPr lang="en-US" sz="2000" dirty="0" smtClean="0">
                <a:solidFill>
                  <a:srgbClr val="FF0000"/>
                </a:solidFill>
              </a:rPr>
              <a:t>NIKHEF, BONN, CERN</a:t>
            </a:r>
          </a:p>
          <a:p>
            <a:r>
              <a:rPr lang="en-US" sz="2000" dirty="0" smtClean="0"/>
              <a:t>PLL and on-pixel oscillator architecture test (MPW, spring 2011)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Expected submission of full Timepix2 chip (early 2012)</a:t>
            </a:r>
          </a:p>
          <a:p>
            <a:pPr lvl="1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705600" y="6248400"/>
            <a:ext cx="22932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X. </a:t>
            </a:r>
            <a:r>
              <a:rPr lang="en-US" dirty="0" err="1" smtClean="0">
                <a:solidFill>
                  <a:srgbClr val="FF0000"/>
                </a:solidFill>
              </a:rPr>
              <a:t>Llopart-Cudie</a:t>
            </a:r>
            <a:r>
              <a:rPr lang="en-US" dirty="0" smtClean="0">
                <a:solidFill>
                  <a:srgbClr val="FF0000"/>
                </a:solidFill>
              </a:rPr>
              <a:t>, CERN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222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Timepix2 Main 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Matrix layout: 256x256 pixels (Pixel size 55x55 µ</a:t>
            </a:r>
            <a:r>
              <a:rPr lang="en-US" sz="2000" dirty="0" err="1" smtClean="0"/>
              <a:t>m</a:t>
            </a:r>
            <a:r>
              <a:rPr lang="en-US" sz="2000" dirty="0" smtClean="0"/>
              <a:t>)</a:t>
            </a:r>
          </a:p>
          <a:p>
            <a:endParaRPr lang="en-US" sz="973" dirty="0" smtClean="0"/>
          </a:p>
          <a:p>
            <a:r>
              <a:rPr lang="en-US" sz="2000" dirty="0" smtClean="0"/>
              <a:t>Low noise and low minimum detectable charge:</a:t>
            </a:r>
          </a:p>
          <a:p>
            <a:pPr lvl="1"/>
            <a:r>
              <a:rPr lang="en-US" sz="1600" dirty="0" smtClean="0">
                <a:ea typeface="Times New Roman"/>
                <a:cs typeface="Times New Roman"/>
              </a:rPr>
              <a:t>&lt; 75 </a:t>
            </a:r>
            <a:r>
              <a:rPr lang="en-US" sz="1600" dirty="0" err="1" smtClean="0">
                <a:ea typeface="Times New Roman"/>
                <a:cs typeface="Times New Roman"/>
              </a:rPr>
              <a:t>e</a:t>
            </a:r>
            <a:r>
              <a:rPr lang="en-US" sz="1600" dirty="0" smtClean="0">
                <a:ea typeface="Times New Roman"/>
                <a:cs typeface="Times New Roman"/>
              </a:rPr>
              <a:t>- ENC</a:t>
            </a:r>
          </a:p>
          <a:p>
            <a:pPr lvl="1"/>
            <a:r>
              <a:rPr lang="en-US" sz="1600" dirty="0" smtClean="0"/>
              <a:t>&lt; 500 </a:t>
            </a:r>
            <a:r>
              <a:rPr lang="en-US" sz="1600" dirty="0" err="1" smtClean="0"/>
              <a:t>e</a:t>
            </a:r>
            <a:r>
              <a:rPr lang="en-US" sz="1600" dirty="0" smtClean="0"/>
              <a:t>- minimum threshold</a:t>
            </a:r>
          </a:p>
          <a:p>
            <a:endParaRPr lang="en-US" sz="973" dirty="0" smtClean="0"/>
          </a:p>
          <a:p>
            <a:r>
              <a:rPr lang="en-US" sz="2000" dirty="0" smtClean="0"/>
              <a:t>Time stamp and TOT recorded simultaneously</a:t>
            </a:r>
          </a:p>
          <a:p>
            <a:pPr lvl="1"/>
            <a:r>
              <a:rPr lang="en-US" sz="1600" dirty="0" smtClean="0"/>
              <a:t>4 bits Fast time-stamp</a:t>
            </a:r>
          </a:p>
          <a:p>
            <a:pPr lvl="2"/>
            <a:r>
              <a:rPr lang="en-US" sz="1200" dirty="0" smtClean="0"/>
              <a:t>resolution ~1.5ns (if using on-pixel oscillator running at 640MHz)</a:t>
            </a:r>
          </a:p>
          <a:p>
            <a:pPr lvl="2"/>
            <a:r>
              <a:rPr lang="en-US" sz="1200" dirty="0" smtClean="0"/>
              <a:t>Dynamic range 25ns</a:t>
            </a:r>
          </a:p>
          <a:p>
            <a:pPr lvl="1"/>
            <a:r>
              <a:rPr lang="en-US" sz="1600" dirty="0" smtClean="0"/>
              <a:t>10-12 bits  Slow time-stamp </a:t>
            </a:r>
          </a:p>
          <a:p>
            <a:pPr lvl="2"/>
            <a:r>
              <a:rPr lang="en-US" sz="1200" dirty="0" smtClean="0"/>
              <a:t>Resolution 25ns (@40MHz)</a:t>
            </a:r>
          </a:p>
          <a:p>
            <a:pPr lvl="2"/>
            <a:r>
              <a:rPr lang="en-US" sz="1200" dirty="0" smtClean="0"/>
              <a:t>Dynamic range 25.6 µs (10 bit) to 102.4 µs (12 bit)</a:t>
            </a:r>
          </a:p>
          <a:p>
            <a:pPr lvl="1"/>
            <a:r>
              <a:rPr lang="en-US" sz="1600" dirty="0" smtClean="0"/>
              <a:t>8-10 bit Energy Measurement (TOT)</a:t>
            </a:r>
          </a:p>
          <a:p>
            <a:pPr lvl="2"/>
            <a:r>
              <a:rPr lang="en-US" sz="1200" dirty="0" smtClean="0"/>
              <a:t>Standard Resolution 25ns (@40MHz)</a:t>
            </a:r>
          </a:p>
          <a:p>
            <a:pPr lvl="2"/>
            <a:r>
              <a:rPr lang="en-US" sz="1200" dirty="0" smtClean="0"/>
              <a:t>Energy Dynamic range from 6.4 µs to 25.6 µs (@40MHz)</a:t>
            </a:r>
          </a:p>
          <a:p>
            <a:pPr lvl="2"/>
            <a:endParaRPr lang="en-US" sz="973" dirty="0" smtClean="0"/>
          </a:p>
          <a:p>
            <a:r>
              <a:rPr lang="en-US" sz="2000" dirty="0" smtClean="0"/>
              <a:t>Bipolar input with leakage current compensation</a:t>
            </a:r>
          </a:p>
          <a:p>
            <a:pPr lvl="1"/>
            <a:r>
              <a:rPr lang="en-US" sz="1600" dirty="0" err="1" smtClean="0"/>
              <a:t>e</a:t>
            </a:r>
            <a:r>
              <a:rPr lang="en-US" sz="1600" dirty="0" smtClean="0"/>
              <a:t>- and </a:t>
            </a:r>
            <a:r>
              <a:rPr lang="en-US" sz="1600" dirty="0" err="1" smtClean="0"/>
              <a:t>h</a:t>
            </a:r>
            <a:r>
              <a:rPr lang="en-US" sz="1600" dirty="0" smtClean="0"/>
              <a:t>+ collection, input capacitance &lt;&lt;50 </a:t>
            </a:r>
            <a:r>
              <a:rPr lang="en-US" sz="1600" dirty="0" err="1" smtClean="0"/>
              <a:t>fF</a:t>
            </a:r>
            <a:endParaRPr lang="en-US" sz="1600" dirty="0" smtClean="0"/>
          </a:p>
          <a:p>
            <a:pPr>
              <a:buNone/>
            </a:pPr>
            <a:endParaRPr lang="en-US" sz="973" dirty="0" smtClean="0"/>
          </a:p>
          <a:p>
            <a:r>
              <a:rPr lang="en-US" sz="2000" dirty="0" smtClean="0"/>
              <a:t>Sparse Readout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698334" y="6336268"/>
            <a:ext cx="22932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X. </a:t>
            </a:r>
            <a:r>
              <a:rPr lang="en-US" dirty="0" err="1" smtClean="0">
                <a:solidFill>
                  <a:srgbClr val="FF0000"/>
                </a:solidFill>
              </a:rPr>
              <a:t>Llopart-Cudie</a:t>
            </a:r>
            <a:r>
              <a:rPr lang="en-US" dirty="0" smtClean="0">
                <a:solidFill>
                  <a:srgbClr val="FF0000"/>
                </a:solidFill>
              </a:rPr>
              <a:t>, CERN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Timepix2 Top Level Schematic</a:t>
            </a:r>
            <a:endParaRPr lang="en-US" sz="3600" dirty="0"/>
          </a:p>
        </p:txBody>
      </p:sp>
      <p:sp>
        <p:nvSpPr>
          <p:cNvPr id="6" name="Isosceles Triangle 5"/>
          <p:cNvSpPr/>
          <p:nvPr/>
        </p:nvSpPr>
        <p:spPr>
          <a:xfrm flipV="1">
            <a:off x="0" y="6361112"/>
            <a:ext cx="9144000" cy="5365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55763" y="4810125"/>
            <a:ext cx="6192837" cy="1700212"/>
          </a:xfrm>
          <a:prstGeom prst="rect">
            <a:avLst/>
          </a:prstGeom>
          <a:solidFill>
            <a:srgbClr val="FFFF00">
              <a:alpha val="55000"/>
            </a:srgb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93863" y="4838700"/>
            <a:ext cx="6110287" cy="801687"/>
          </a:xfrm>
          <a:prstGeom prst="rect">
            <a:avLst/>
          </a:prstGeom>
          <a:solidFill>
            <a:schemeClr val="bg1">
              <a:lumMod val="75000"/>
              <a:alpha val="63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553369" y="1037431"/>
            <a:ext cx="2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7665244" y="1080294"/>
            <a:ext cx="2873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689100" y="1017587"/>
            <a:ext cx="6119813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28"/>
          <p:cNvSpPr>
            <a:spLocks noChangeArrowheads="1"/>
          </p:cNvSpPr>
          <p:nvPr/>
        </p:nvSpPr>
        <p:spPr bwMode="auto">
          <a:xfrm>
            <a:off x="2411413" y="855662"/>
            <a:ext cx="2547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128 double-columns  @ 256</a:t>
            </a:r>
            <a:r>
              <a:rPr lang="en-US" sz="800" b="1">
                <a:cs typeface="Arial" charset="0"/>
              </a:rPr>
              <a:t>●</a:t>
            </a:r>
            <a:r>
              <a:rPr lang="en-US" sz="800" b="1">
                <a:latin typeface="Century Schoolbook" pitchFamily="18" charset="0"/>
              </a:rPr>
              <a:t> 55</a:t>
            </a:r>
            <a:r>
              <a:rPr lang="el-GR" sz="800" b="1">
                <a:latin typeface="Century Schoolbook" pitchFamily="18" charset="0"/>
              </a:rPr>
              <a:t>μ</a:t>
            </a:r>
            <a:r>
              <a:rPr lang="en-US" sz="800" b="1">
                <a:latin typeface="Century Schoolbook" pitchFamily="18" charset="0"/>
              </a:rPr>
              <a:t>m = 1.4cm</a:t>
            </a:r>
            <a:endParaRPr lang="en-US" sz="800" b="1"/>
          </a:p>
          <a:p>
            <a:r>
              <a:rPr lang="en-US" sz="800" b="1">
                <a:latin typeface="Century Schoolbook" pitchFamily="18" charset="0"/>
              </a:rPr>
              <a:t>  </a:t>
            </a:r>
            <a:endParaRPr lang="en-US" sz="800" b="1"/>
          </a:p>
        </p:txBody>
      </p:sp>
      <p:cxnSp>
        <p:nvCxnSpPr>
          <p:cNvPr id="23" name="Straight Connector 22"/>
          <p:cNvCxnSpPr/>
          <p:nvPr/>
        </p:nvCxnSpPr>
        <p:spPr>
          <a:xfrm>
            <a:off x="1525588" y="4829175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70038" y="108585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V="1">
            <a:off x="-246063" y="2967038"/>
            <a:ext cx="3743325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28"/>
          <p:cNvSpPr>
            <a:spLocks noChangeArrowheads="1"/>
          </p:cNvSpPr>
          <p:nvPr/>
        </p:nvSpPr>
        <p:spPr bwMode="auto">
          <a:xfrm rot="16200000">
            <a:off x="391319" y="2796381"/>
            <a:ext cx="23034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32 pixel regions  @  256</a:t>
            </a:r>
            <a:r>
              <a:rPr lang="en-US" sz="800" b="1">
                <a:cs typeface="Arial" charset="0"/>
              </a:rPr>
              <a:t>●</a:t>
            </a:r>
            <a:r>
              <a:rPr lang="en-US" sz="800" b="1">
                <a:latin typeface="Century Schoolbook" pitchFamily="18" charset="0"/>
              </a:rPr>
              <a:t> 55</a:t>
            </a:r>
            <a:r>
              <a:rPr lang="el-GR" sz="800" b="1">
                <a:latin typeface="Century Schoolbook" pitchFamily="18" charset="0"/>
              </a:rPr>
              <a:t>μ</a:t>
            </a:r>
            <a:r>
              <a:rPr lang="en-US" sz="800" b="1">
                <a:latin typeface="Century Schoolbook" pitchFamily="18" charset="0"/>
              </a:rPr>
              <a:t>m = 1.4cm</a:t>
            </a:r>
            <a:endParaRPr lang="en-US" sz="800" b="1"/>
          </a:p>
        </p:txBody>
      </p:sp>
      <p:sp>
        <p:nvSpPr>
          <p:cNvPr id="27" name="Rectangle 228"/>
          <p:cNvSpPr>
            <a:spLocks noChangeArrowheads="1"/>
          </p:cNvSpPr>
          <p:nvPr/>
        </p:nvSpPr>
        <p:spPr bwMode="auto">
          <a:xfrm rot="16200000">
            <a:off x="168275" y="2408237"/>
            <a:ext cx="17033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Century Schoolbook" pitchFamily="18" charset="0"/>
              </a:rPr>
              <a:t>Pixel array  (256 </a:t>
            </a:r>
            <a:r>
              <a:rPr lang="en-US" sz="1000" b="1" dirty="0" err="1">
                <a:latin typeface="Century Schoolbook" pitchFamily="18" charset="0"/>
              </a:rPr>
              <a:t>x</a:t>
            </a:r>
            <a:r>
              <a:rPr lang="en-US" sz="1000" b="1" dirty="0">
                <a:latin typeface="Century Schoolbook" pitchFamily="18" charset="0"/>
              </a:rPr>
              <a:t> 256)</a:t>
            </a:r>
            <a:endParaRPr lang="en-US" sz="1000" b="1" dirty="0"/>
          </a:p>
        </p:txBody>
      </p:sp>
      <p:sp>
        <p:nvSpPr>
          <p:cNvPr id="28" name="Left Brace 27"/>
          <p:cNvSpPr/>
          <p:nvPr/>
        </p:nvSpPr>
        <p:spPr>
          <a:xfrm>
            <a:off x="1260475" y="1103312"/>
            <a:ext cx="288925" cy="3744913"/>
          </a:xfrm>
          <a:prstGeom prst="leftBrace">
            <a:avLst>
              <a:gd name="adj1" fmla="val 5394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1279525" y="4884737"/>
            <a:ext cx="244475" cy="1709738"/>
          </a:xfrm>
          <a:prstGeom prst="leftBrace">
            <a:avLst>
              <a:gd name="adj1" fmla="val 5394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 rot="16200000">
            <a:off x="752475" y="5576888"/>
            <a:ext cx="8524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Century Schoolbook" pitchFamily="18" charset="0"/>
              </a:rPr>
              <a:t>periphery</a:t>
            </a:r>
          </a:p>
        </p:txBody>
      </p:sp>
      <p:grpSp>
        <p:nvGrpSpPr>
          <p:cNvPr id="3" name="Group 3662"/>
          <p:cNvGrpSpPr>
            <a:grpSpLocks/>
          </p:cNvGrpSpPr>
          <p:nvPr/>
        </p:nvGrpSpPr>
        <p:grpSpPr bwMode="auto">
          <a:xfrm>
            <a:off x="1690688" y="1046162"/>
            <a:ext cx="6124575" cy="3802063"/>
            <a:chOff x="653403" y="635598"/>
            <a:chExt cx="6124025" cy="3801514"/>
          </a:xfrm>
        </p:grpSpPr>
        <p:sp>
          <p:nvSpPr>
            <p:cNvPr id="32" name="Rectangle 31"/>
            <p:cNvSpPr/>
            <p:nvPr/>
          </p:nvSpPr>
          <p:spPr>
            <a:xfrm>
              <a:off x="1196279" y="664169"/>
              <a:ext cx="328582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080472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07468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009041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45557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Octagon 36"/>
            <p:cNvSpPr/>
            <p:nvPr/>
          </p:nvSpPr>
          <p:spPr>
            <a:xfrm>
              <a:off x="3331274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45557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Octagon 38"/>
            <p:cNvSpPr/>
            <p:nvPr/>
          </p:nvSpPr>
          <p:spPr>
            <a:xfrm>
              <a:off x="3331274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4555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245557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47145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Octagon 42"/>
            <p:cNvSpPr/>
            <p:nvPr/>
          </p:nvSpPr>
          <p:spPr>
            <a:xfrm>
              <a:off x="3332862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247145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Octagon 44"/>
            <p:cNvSpPr/>
            <p:nvPr/>
          </p:nvSpPr>
          <p:spPr>
            <a:xfrm>
              <a:off x="3332862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3010628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Octagon 46"/>
            <p:cNvSpPr/>
            <p:nvPr/>
          </p:nvSpPr>
          <p:spPr>
            <a:xfrm flipH="1">
              <a:off x="3086821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3010628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Octagon 48"/>
            <p:cNvSpPr/>
            <p:nvPr/>
          </p:nvSpPr>
          <p:spPr>
            <a:xfrm flipH="1">
              <a:off x="3086821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3010628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3010628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3009041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Octagon 52"/>
            <p:cNvSpPr/>
            <p:nvPr/>
          </p:nvSpPr>
          <p:spPr>
            <a:xfrm flipH="1">
              <a:off x="3085235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3009041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Octagon 54"/>
            <p:cNvSpPr/>
            <p:nvPr/>
          </p:nvSpPr>
          <p:spPr>
            <a:xfrm flipH="1">
              <a:off x="3085235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319317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55350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8050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482074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18590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" name="Octagon 60"/>
            <p:cNvSpPr/>
            <p:nvPr/>
          </p:nvSpPr>
          <p:spPr>
            <a:xfrm>
              <a:off x="3804307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718590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3" name="Octagon 62"/>
            <p:cNvSpPr/>
            <p:nvPr/>
          </p:nvSpPr>
          <p:spPr>
            <a:xfrm>
              <a:off x="3804307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71859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718590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720178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Octagon 66"/>
            <p:cNvSpPr/>
            <p:nvPr/>
          </p:nvSpPr>
          <p:spPr>
            <a:xfrm>
              <a:off x="3805895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720178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Octagon 68"/>
            <p:cNvSpPr/>
            <p:nvPr/>
          </p:nvSpPr>
          <p:spPr>
            <a:xfrm>
              <a:off x="3805895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 flipH="1">
              <a:off x="3483661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1" name="Octagon 70"/>
            <p:cNvSpPr/>
            <p:nvPr/>
          </p:nvSpPr>
          <p:spPr>
            <a:xfrm flipH="1">
              <a:off x="3559854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 flipH="1">
              <a:off x="3483661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3" name="Octagon 72"/>
            <p:cNvSpPr/>
            <p:nvPr/>
          </p:nvSpPr>
          <p:spPr>
            <a:xfrm flipH="1">
              <a:off x="3559854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 flipH="1">
              <a:off x="3483661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3483661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3482074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Octagon 76"/>
            <p:cNvSpPr/>
            <p:nvPr/>
          </p:nvSpPr>
          <p:spPr>
            <a:xfrm flipH="1">
              <a:off x="3558267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 flipH="1">
              <a:off x="3482074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" name="Octagon 78"/>
            <p:cNvSpPr/>
            <p:nvPr/>
          </p:nvSpPr>
          <p:spPr>
            <a:xfrm flipH="1">
              <a:off x="3558267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Down Arrow 79"/>
            <p:cNvSpPr/>
            <p:nvPr/>
          </p:nvSpPr>
          <p:spPr>
            <a:xfrm>
              <a:off x="3666207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02177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347183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94875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185273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Octagon 84"/>
            <p:cNvSpPr/>
            <p:nvPr/>
          </p:nvSpPr>
          <p:spPr>
            <a:xfrm>
              <a:off x="4272578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185273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Octagon 86"/>
            <p:cNvSpPr/>
            <p:nvPr/>
          </p:nvSpPr>
          <p:spPr>
            <a:xfrm>
              <a:off x="4272578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186861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186861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188448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Octagon 90"/>
            <p:cNvSpPr/>
            <p:nvPr/>
          </p:nvSpPr>
          <p:spPr>
            <a:xfrm>
              <a:off x="4274165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188448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Octagon 92"/>
            <p:cNvSpPr/>
            <p:nvPr/>
          </p:nvSpPr>
          <p:spPr>
            <a:xfrm>
              <a:off x="4274165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3951932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Octagon 94"/>
            <p:cNvSpPr/>
            <p:nvPr/>
          </p:nvSpPr>
          <p:spPr>
            <a:xfrm flipH="1">
              <a:off x="4028125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 flipH="1">
              <a:off x="3951932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Octagon 96"/>
            <p:cNvSpPr/>
            <p:nvPr/>
          </p:nvSpPr>
          <p:spPr>
            <a:xfrm flipH="1">
              <a:off x="4028125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 flipH="1">
              <a:off x="3951932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 flipH="1">
              <a:off x="3950344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 flipH="1">
              <a:off x="3950344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1" name="Octagon 100"/>
            <p:cNvSpPr/>
            <p:nvPr/>
          </p:nvSpPr>
          <p:spPr>
            <a:xfrm flipH="1">
              <a:off x="4026537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 flipH="1">
              <a:off x="3950344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Octagon 102"/>
            <p:cNvSpPr/>
            <p:nvPr/>
          </p:nvSpPr>
          <p:spPr>
            <a:xfrm flipH="1">
              <a:off x="4026537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Down Arrow 103"/>
            <p:cNvSpPr/>
            <p:nvPr/>
          </p:nvSpPr>
          <p:spPr>
            <a:xfrm>
              <a:off x="4132891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494808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820216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421790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658305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9" name="Octagon 108"/>
            <p:cNvSpPr/>
            <p:nvPr/>
          </p:nvSpPr>
          <p:spPr>
            <a:xfrm>
              <a:off x="4745610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658305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1" name="Octagon 110"/>
            <p:cNvSpPr/>
            <p:nvPr/>
          </p:nvSpPr>
          <p:spPr>
            <a:xfrm>
              <a:off x="4745610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659893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659893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661480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" name="Octagon 114"/>
            <p:cNvSpPr/>
            <p:nvPr/>
          </p:nvSpPr>
          <p:spPr>
            <a:xfrm>
              <a:off x="4747197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661480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" name="Octagon 116"/>
            <p:cNvSpPr/>
            <p:nvPr/>
          </p:nvSpPr>
          <p:spPr>
            <a:xfrm>
              <a:off x="4747197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 flipH="1">
              <a:off x="4424964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9" name="Octagon 118"/>
            <p:cNvSpPr/>
            <p:nvPr/>
          </p:nvSpPr>
          <p:spPr>
            <a:xfrm flipH="1">
              <a:off x="4501157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 flipH="1">
              <a:off x="4424964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1" name="Octagon 120"/>
            <p:cNvSpPr/>
            <p:nvPr/>
          </p:nvSpPr>
          <p:spPr>
            <a:xfrm flipH="1">
              <a:off x="4501157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 flipH="1">
              <a:off x="4424964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 flipH="1">
              <a:off x="4423376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 flipH="1">
              <a:off x="4423376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5" name="Octagon 124"/>
            <p:cNvSpPr/>
            <p:nvPr/>
          </p:nvSpPr>
          <p:spPr>
            <a:xfrm flipH="1">
              <a:off x="4499570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 flipH="1">
              <a:off x="4423376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7" name="Octagon 126"/>
            <p:cNvSpPr/>
            <p:nvPr/>
          </p:nvSpPr>
          <p:spPr>
            <a:xfrm flipH="1">
              <a:off x="4499570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8" name="Down Arrow 127"/>
            <p:cNvSpPr/>
            <p:nvPr/>
          </p:nvSpPr>
          <p:spPr>
            <a:xfrm>
              <a:off x="4605923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961491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28848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89006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126576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" name="Octagon 132"/>
            <p:cNvSpPr/>
            <p:nvPr/>
          </p:nvSpPr>
          <p:spPr>
            <a:xfrm>
              <a:off x="5213880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5126576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5" name="Octagon 134"/>
            <p:cNvSpPr/>
            <p:nvPr/>
          </p:nvSpPr>
          <p:spPr>
            <a:xfrm>
              <a:off x="5213880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128163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128163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128163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9" name="Octagon 138"/>
            <p:cNvSpPr/>
            <p:nvPr/>
          </p:nvSpPr>
          <p:spPr>
            <a:xfrm>
              <a:off x="5215468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128163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" name="Octagon 140"/>
            <p:cNvSpPr/>
            <p:nvPr/>
          </p:nvSpPr>
          <p:spPr>
            <a:xfrm>
              <a:off x="5215468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 flipH="1">
              <a:off x="4893234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" name="Octagon 142"/>
            <p:cNvSpPr/>
            <p:nvPr/>
          </p:nvSpPr>
          <p:spPr>
            <a:xfrm flipH="1">
              <a:off x="4967841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 flipH="1">
              <a:off x="4893234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5" name="Octagon 144"/>
            <p:cNvSpPr/>
            <p:nvPr/>
          </p:nvSpPr>
          <p:spPr>
            <a:xfrm flipH="1">
              <a:off x="4967841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 flipH="1">
              <a:off x="489164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 flipH="1">
              <a:off x="4891647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 flipH="1">
              <a:off x="4891647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9" name="Octagon 148"/>
            <p:cNvSpPr/>
            <p:nvPr/>
          </p:nvSpPr>
          <p:spPr>
            <a:xfrm flipH="1">
              <a:off x="4966253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 flipH="1">
              <a:off x="4891647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1" name="Octagon 150"/>
            <p:cNvSpPr/>
            <p:nvPr/>
          </p:nvSpPr>
          <p:spPr>
            <a:xfrm flipH="1">
              <a:off x="4966253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2" name="Down Arrow 151"/>
            <p:cNvSpPr/>
            <p:nvPr/>
          </p:nvSpPr>
          <p:spPr>
            <a:xfrm>
              <a:off x="5074193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434524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761519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36309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5599609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" name="Octagon 156"/>
            <p:cNvSpPr/>
            <p:nvPr/>
          </p:nvSpPr>
          <p:spPr>
            <a:xfrm>
              <a:off x="5686913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5599609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" name="Octagon 158"/>
            <p:cNvSpPr/>
            <p:nvPr/>
          </p:nvSpPr>
          <p:spPr>
            <a:xfrm>
              <a:off x="5686913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601196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5601196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601196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" name="Octagon 162"/>
            <p:cNvSpPr/>
            <p:nvPr/>
          </p:nvSpPr>
          <p:spPr>
            <a:xfrm>
              <a:off x="5688501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601196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5" name="Octagon 164"/>
            <p:cNvSpPr/>
            <p:nvPr/>
          </p:nvSpPr>
          <p:spPr>
            <a:xfrm>
              <a:off x="5688501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 flipH="1">
              <a:off x="5366267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7" name="Octagon 166"/>
            <p:cNvSpPr/>
            <p:nvPr/>
          </p:nvSpPr>
          <p:spPr>
            <a:xfrm flipH="1">
              <a:off x="544087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 flipH="1">
              <a:off x="5366267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9" name="Octagon 168"/>
            <p:cNvSpPr/>
            <p:nvPr/>
          </p:nvSpPr>
          <p:spPr>
            <a:xfrm flipH="1">
              <a:off x="544087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0" name="Rectangle 169"/>
            <p:cNvSpPr/>
            <p:nvPr/>
          </p:nvSpPr>
          <p:spPr>
            <a:xfrm flipH="1">
              <a:off x="536468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1" name="Rectangle 170"/>
            <p:cNvSpPr/>
            <p:nvPr/>
          </p:nvSpPr>
          <p:spPr>
            <a:xfrm flipH="1">
              <a:off x="5364680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 flipH="1">
              <a:off x="5364680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3" name="Octagon 172"/>
            <p:cNvSpPr/>
            <p:nvPr/>
          </p:nvSpPr>
          <p:spPr>
            <a:xfrm flipH="1">
              <a:off x="5439285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4" name="Rectangle 173"/>
            <p:cNvSpPr/>
            <p:nvPr/>
          </p:nvSpPr>
          <p:spPr>
            <a:xfrm flipH="1">
              <a:off x="5364680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5" name="Octagon 174"/>
            <p:cNvSpPr/>
            <p:nvPr/>
          </p:nvSpPr>
          <p:spPr>
            <a:xfrm flipH="1">
              <a:off x="5439285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6" name="Down Arrow 175"/>
            <p:cNvSpPr/>
            <p:nvPr/>
          </p:nvSpPr>
          <p:spPr>
            <a:xfrm>
              <a:off x="554722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5902794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6229789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5831363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6067879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1" name="Octagon 180"/>
            <p:cNvSpPr/>
            <p:nvPr/>
          </p:nvSpPr>
          <p:spPr>
            <a:xfrm>
              <a:off x="6153596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6067879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3" name="Octagon 182"/>
            <p:cNvSpPr/>
            <p:nvPr/>
          </p:nvSpPr>
          <p:spPr>
            <a:xfrm>
              <a:off x="6153596" y="980036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6067879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5" name="Octagon 184"/>
            <p:cNvSpPr/>
            <p:nvPr/>
          </p:nvSpPr>
          <p:spPr>
            <a:xfrm>
              <a:off x="6155184" y="121336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6067879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7" name="Octagon 186"/>
            <p:cNvSpPr/>
            <p:nvPr/>
          </p:nvSpPr>
          <p:spPr>
            <a:xfrm>
              <a:off x="6155184" y="144828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6067879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9" name="Octagon 188"/>
            <p:cNvSpPr/>
            <p:nvPr/>
          </p:nvSpPr>
          <p:spPr>
            <a:xfrm>
              <a:off x="6153596" y="168319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6067879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1" name="Octagon 190"/>
            <p:cNvSpPr/>
            <p:nvPr/>
          </p:nvSpPr>
          <p:spPr>
            <a:xfrm>
              <a:off x="6153596" y="191811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6067879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3" name="Octagon 192"/>
            <p:cNvSpPr/>
            <p:nvPr/>
          </p:nvSpPr>
          <p:spPr>
            <a:xfrm>
              <a:off x="6155184" y="215144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6067879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5" name="Octagon 194"/>
            <p:cNvSpPr/>
            <p:nvPr/>
          </p:nvSpPr>
          <p:spPr>
            <a:xfrm>
              <a:off x="6155184" y="238635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6069467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7" name="Octagon 196"/>
            <p:cNvSpPr/>
            <p:nvPr/>
          </p:nvSpPr>
          <p:spPr>
            <a:xfrm>
              <a:off x="6155184" y="2618100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6069467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9" name="Octagon 198"/>
            <p:cNvSpPr/>
            <p:nvPr/>
          </p:nvSpPr>
          <p:spPr>
            <a:xfrm>
              <a:off x="6155184" y="2853016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6069467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1" name="Octagon 200"/>
            <p:cNvSpPr/>
            <p:nvPr/>
          </p:nvSpPr>
          <p:spPr>
            <a:xfrm>
              <a:off x="6155184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6069467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3" name="Octagon 202"/>
            <p:cNvSpPr/>
            <p:nvPr/>
          </p:nvSpPr>
          <p:spPr>
            <a:xfrm>
              <a:off x="6155184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069467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5" name="Octagon 204"/>
            <p:cNvSpPr/>
            <p:nvPr/>
          </p:nvSpPr>
          <p:spPr>
            <a:xfrm>
              <a:off x="6155184" y="3556176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069467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7" name="Octagon 206"/>
            <p:cNvSpPr/>
            <p:nvPr/>
          </p:nvSpPr>
          <p:spPr>
            <a:xfrm>
              <a:off x="6155184" y="3791092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6069467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9" name="Octagon 208"/>
            <p:cNvSpPr/>
            <p:nvPr/>
          </p:nvSpPr>
          <p:spPr>
            <a:xfrm>
              <a:off x="6155184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6069467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1" name="Octagon 210"/>
            <p:cNvSpPr/>
            <p:nvPr/>
          </p:nvSpPr>
          <p:spPr>
            <a:xfrm>
              <a:off x="6155184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 flipH="1">
              <a:off x="5834538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3" name="Octagon 212"/>
            <p:cNvSpPr/>
            <p:nvPr/>
          </p:nvSpPr>
          <p:spPr>
            <a:xfrm flipH="1">
              <a:off x="590914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 flipH="1">
              <a:off x="5834538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5" name="Octagon 214"/>
            <p:cNvSpPr/>
            <p:nvPr/>
          </p:nvSpPr>
          <p:spPr>
            <a:xfrm flipH="1">
              <a:off x="590914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 flipH="1">
              <a:off x="583295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 flipH="1">
              <a:off x="5832950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 flipH="1">
              <a:off x="5834538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 flipH="1">
              <a:off x="5834538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 flipH="1">
              <a:off x="5832950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 flipH="1">
              <a:off x="5832950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 flipH="1">
              <a:off x="5832950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3" name="Rectangle 222"/>
            <p:cNvSpPr/>
            <p:nvPr/>
          </p:nvSpPr>
          <p:spPr>
            <a:xfrm flipH="1">
              <a:off x="5832950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4" name="Rectangle 223"/>
            <p:cNvSpPr/>
            <p:nvPr/>
          </p:nvSpPr>
          <p:spPr>
            <a:xfrm flipH="1">
              <a:off x="5831363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 flipH="1">
              <a:off x="5831363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6" name="Rectangle 225"/>
            <p:cNvSpPr/>
            <p:nvPr/>
          </p:nvSpPr>
          <p:spPr>
            <a:xfrm flipH="1">
              <a:off x="5832950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 flipH="1">
              <a:off x="5832950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 flipH="1">
              <a:off x="5831363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9" name="Octagon 228"/>
            <p:cNvSpPr/>
            <p:nvPr/>
          </p:nvSpPr>
          <p:spPr>
            <a:xfrm flipH="1">
              <a:off x="5907556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 flipH="1">
              <a:off x="5831363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1" name="Octagon 230"/>
            <p:cNvSpPr/>
            <p:nvPr/>
          </p:nvSpPr>
          <p:spPr>
            <a:xfrm flipH="1">
              <a:off x="5907556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2" name="Down Arrow 231"/>
            <p:cNvSpPr/>
            <p:nvPr/>
          </p:nvSpPr>
          <p:spPr>
            <a:xfrm>
              <a:off x="6015496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6375826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670282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6304395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6540911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7" name="Octagon 236"/>
            <p:cNvSpPr/>
            <p:nvPr/>
          </p:nvSpPr>
          <p:spPr>
            <a:xfrm>
              <a:off x="6626629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540911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540911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540911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6540911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6540911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6540911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6540911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6542499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6542499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6542499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6542499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6542499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6542499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6542499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2" name="Octagon 251"/>
            <p:cNvSpPr/>
            <p:nvPr/>
          </p:nvSpPr>
          <p:spPr>
            <a:xfrm>
              <a:off x="6628216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6542499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Octagon 253"/>
            <p:cNvSpPr/>
            <p:nvPr/>
          </p:nvSpPr>
          <p:spPr>
            <a:xfrm>
              <a:off x="6628216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 flipH="1">
              <a:off x="6307570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Octagon 255"/>
            <p:cNvSpPr/>
            <p:nvPr/>
          </p:nvSpPr>
          <p:spPr>
            <a:xfrm flipH="1">
              <a:off x="6382175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 flipH="1">
              <a:off x="6307570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8" name="Octagon 257"/>
            <p:cNvSpPr/>
            <p:nvPr/>
          </p:nvSpPr>
          <p:spPr>
            <a:xfrm flipH="1">
              <a:off x="6382175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 flipH="1">
              <a:off x="6305982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0" name="Octagon 259"/>
            <p:cNvSpPr/>
            <p:nvPr/>
          </p:nvSpPr>
          <p:spPr>
            <a:xfrm flipH="1">
              <a:off x="6382175" y="121336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 flipH="1">
              <a:off x="6305982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2" name="Octagon 261"/>
            <p:cNvSpPr/>
            <p:nvPr/>
          </p:nvSpPr>
          <p:spPr>
            <a:xfrm flipH="1">
              <a:off x="6382175" y="144828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3" name="Rectangle 262"/>
            <p:cNvSpPr/>
            <p:nvPr/>
          </p:nvSpPr>
          <p:spPr>
            <a:xfrm flipH="1">
              <a:off x="6307570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4" name="Octagon 263"/>
            <p:cNvSpPr/>
            <p:nvPr/>
          </p:nvSpPr>
          <p:spPr>
            <a:xfrm flipH="1">
              <a:off x="6382175" y="168319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5" name="Rectangle 264"/>
            <p:cNvSpPr/>
            <p:nvPr/>
          </p:nvSpPr>
          <p:spPr>
            <a:xfrm flipH="1">
              <a:off x="6307570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" name="Octagon 265"/>
            <p:cNvSpPr/>
            <p:nvPr/>
          </p:nvSpPr>
          <p:spPr>
            <a:xfrm flipH="1">
              <a:off x="6382175" y="191970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7" name="Rectangle 266"/>
            <p:cNvSpPr/>
            <p:nvPr/>
          </p:nvSpPr>
          <p:spPr>
            <a:xfrm flipH="1">
              <a:off x="6305982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8" name="Octagon 267"/>
            <p:cNvSpPr/>
            <p:nvPr/>
          </p:nvSpPr>
          <p:spPr>
            <a:xfrm flipH="1">
              <a:off x="6382175" y="2151442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9" name="Rectangle 268"/>
            <p:cNvSpPr/>
            <p:nvPr/>
          </p:nvSpPr>
          <p:spPr>
            <a:xfrm flipH="1">
              <a:off x="6305982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0" name="Octagon 269"/>
            <p:cNvSpPr/>
            <p:nvPr/>
          </p:nvSpPr>
          <p:spPr>
            <a:xfrm flipH="1">
              <a:off x="6382175" y="238635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1" name="Rectangle 270"/>
            <p:cNvSpPr/>
            <p:nvPr/>
          </p:nvSpPr>
          <p:spPr>
            <a:xfrm flipH="1">
              <a:off x="6305982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2" name="Octagon 271"/>
            <p:cNvSpPr/>
            <p:nvPr/>
          </p:nvSpPr>
          <p:spPr>
            <a:xfrm flipH="1">
              <a:off x="6380589" y="261651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3" name="Rectangle 272"/>
            <p:cNvSpPr/>
            <p:nvPr/>
          </p:nvSpPr>
          <p:spPr>
            <a:xfrm flipH="1">
              <a:off x="6305982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4" name="Octagon 273"/>
            <p:cNvSpPr/>
            <p:nvPr/>
          </p:nvSpPr>
          <p:spPr>
            <a:xfrm flipH="1">
              <a:off x="6380589" y="285142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5" name="Rectangle 274"/>
            <p:cNvSpPr/>
            <p:nvPr/>
          </p:nvSpPr>
          <p:spPr>
            <a:xfrm flipH="1">
              <a:off x="6304395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6" name="Octagon 275"/>
            <p:cNvSpPr/>
            <p:nvPr/>
          </p:nvSpPr>
          <p:spPr>
            <a:xfrm flipH="1">
              <a:off x="6380589" y="308317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7" name="Rectangle 276"/>
            <p:cNvSpPr/>
            <p:nvPr/>
          </p:nvSpPr>
          <p:spPr>
            <a:xfrm flipH="1">
              <a:off x="6304395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8" name="Octagon 277"/>
            <p:cNvSpPr/>
            <p:nvPr/>
          </p:nvSpPr>
          <p:spPr>
            <a:xfrm flipH="1">
              <a:off x="6380589" y="331808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9" name="Rectangle 278"/>
            <p:cNvSpPr/>
            <p:nvPr/>
          </p:nvSpPr>
          <p:spPr>
            <a:xfrm flipH="1">
              <a:off x="6305982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0" name="Octagon 279"/>
            <p:cNvSpPr/>
            <p:nvPr/>
          </p:nvSpPr>
          <p:spPr>
            <a:xfrm flipH="1">
              <a:off x="6380589" y="3553002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1" name="Rectangle 280"/>
            <p:cNvSpPr/>
            <p:nvPr/>
          </p:nvSpPr>
          <p:spPr>
            <a:xfrm flipH="1">
              <a:off x="6305982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2" name="Octagon 281"/>
            <p:cNvSpPr/>
            <p:nvPr/>
          </p:nvSpPr>
          <p:spPr>
            <a:xfrm flipH="1">
              <a:off x="6380589" y="3789506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3" name="Rectangle 282"/>
            <p:cNvSpPr/>
            <p:nvPr/>
          </p:nvSpPr>
          <p:spPr>
            <a:xfrm flipH="1">
              <a:off x="6304395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4" name="Octagon 283"/>
            <p:cNvSpPr/>
            <p:nvPr/>
          </p:nvSpPr>
          <p:spPr>
            <a:xfrm flipH="1">
              <a:off x="6380589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5" name="Rectangle 284"/>
            <p:cNvSpPr/>
            <p:nvPr/>
          </p:nvSpPr>
          <p:spPr>
            <a:xfrm flipH="1">
              <a:off x="6304395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" name="Octagon 285"/>
            <p:cNvSpPr/>
            <p:nvPr/>
          </p:nvSpPr>
          <p:spPr>
            <a:xfrm flipH="1">
              <a:off x="6380589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7" name="Down Arrow 286"/>
            <p:cNvSpPr/>
            <p:nvPr/>
          </p:nvSpPr>
          <p:spPr>
            <a:xfrm>
              <a:off x="6488529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724834" y="670518"/>
              <a:ext cx="328583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105182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65340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889919" y="67051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2" name="Octagon 291"/>
            <p:cNvSpPr/>
            <p:nvPr/>
          </p:nvSpPr>
          <p:spPr>
            <a:xfrm>
              <a:off x="977224" y="748295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9919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4" name="Octagon 293"/>
            <p:cNvSpPr/>
            <p:nvPr/>
          </p:nvSpPr>
          <p:spPr>
            <a:xfrm>
              <a:off x="977224" y="983211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891507" y="113876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6" name="Octagon 295"/>
            <p:cNvSpPr/>
            <p:nvPr/>
          </p:nvSpPr>
          <p:spPr>
            <a:xfrm>
              <a:off x="977224" y="1216539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891507" y="137367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8" name="Octagon 297"/>
            <p:cNvSpPr/>
            <p:nvPr/>
          </p:nvSpPr>
          <p:spPr>
            <a:xfrm>
              <a:off x="977224" y="145145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889919" y="160859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0" name="Octagon 299"/>
            <p:cNvSpPr/>
            <p:nvPr/>
          </p:nvSpPr>
          <p:spPr>
            <a:xfrm>
              <a:off x="977224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889919" y="184351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2" name="Octagon 301"/>
            <p:cNvSpPr/>
            <p:nvPr/>
          </p:nvSpPr>
          <p:spPr>
            <a:xfrm>
              <a:off x="977224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891507" y="2076840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4" name="Octagon 303"/>
            <p:cNvSpPr/>
            <p:nvPr/>
          </p:nvSpPr>
          <p:spPr>
            <a:xfrm>
              <a:off x="977224" y="2153029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891507" y="231175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6" name="Octagon 305"/>
            <p:cNvSpPr/>
            <p:nvPr/>
          </p:nvSpPr>
          <p:spPr>
            <a:xfrm>
              <a:off x="977224" y="238794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891507" y="2543497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8" name="Octagon 307"/>
            <p:cNvSpPr/>
            <p:nvPr/>
          </p:nvSpPr>
          <p:spPr>
            <a:xfrm>
              <a:off x="977224" y="2619686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891507" y="277841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0" name="Octagon 309"/>
            <p:cNvSpPr/>
            <p:nvPr/>
          </p:nvSpPr>
          <p:spPr>
            <a:xfrm>
              <a:off x="977224" y="285460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891507" y="301174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2" name="Octagon 311"/>
            <p:cNvSpPr/>
            <p:nvPr/>
          </p:nvSpPr>
          <p:spPr>
            <a:xfrm>
              <a:off x="978811" y="308793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891507" y="324665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4" name="Octagon 313"/>
            <p:cNvSpPr/>
            <p:nvPr/>
          </p:nvSpPr>
          <p:spPr>
            <a:xfrm>
              <a:off x="978811" y="332284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891507" y="3481575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6" name="Octagon 315"/>
            <p:cNvSpPr/>
            <p:nvPr/>
          </p:nvSpPr>
          <p:spPr>
            <a:xfrm>
              <a:off x="977224" y="355776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891507" y="371649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8" name="Octagon 317"/>
            <p:cNvSpPr/>
            <p:nvPr/>
          </p:nvSpPr>
          <p:spPr>
            <a:xfrm>
              <a:off x="977224" y="379268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891507" y="394823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0" name="Octagon 319"/>
            <p:cNvSpPr/>
            <p:nvPr/>
          </p:nvSpPr>
          <p:spPr>
            <a:xfrm>
              <a:off x="978811" y="4026008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891507" y="418473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2" name="Octagon 321"/>
            <p:cNvSpPr/>
            <p:nvPr/>
          </p:nvSpPr>
          <p:spPr>
            <a:xfrm>
              <a:off x="978811" y="4260924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3" name="Rectangle 322"/>
            <p:cNvSpPr/>
            <p:nvPr/>
          </p:nvSpPr>
          <p:spPr>
            <a:xfrm flipH="1">
              <a:off x="656578" y="672106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4" name="Octagon 323"/>
            <p:cNvSpPr/>
            <p:nvPr/>
          </p:nvSpPr>
          <p:spPr>
            <a:xfrm flipH="1">
              <a:off x="732771" y="74829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5" name="Rectangle 324"/>
            <p:cNvSpPr/>
            <p:nvPr/>
          </p:nvSpPr>
          <p:spPr>
            <a:xfrm flipH="1">
              <a:off x="656578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6" name="Octagon 325"/>
            <p:cNvSpPr/>
            <p:nvPr/>
          </p:nvSpPr>
          <p:spPr>
            <a:xfrm flipH="1">
              <a:off x="732771" y="983211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7" name="Rectangle 326"/>
            <p:cNvSpPr/>
            <p:nvPr/>
          </p:nvSpPr>
          <p:spPr>
            <a:xfrm flipH="1">
              <a:off x="6549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8" name="Octagon 327"/>
            <p:cNvSpPr/>
            <p:nvPr/>
          </p:nvSpPr>
          <p:spPr>
            <a:xfrm flipH="1">
              <a:off x="731183" y="1216539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9" name="Rectangle 328"/>
            <p:cNvSpPr/>
            <p:nvPr/>
          </p:nvSpPr>
          <p:spPr>
            <a:xfrm flipH="1">
              <a:off x="654990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0" name="Octagon 329"/>
            <p:cNvSpPr/>
            <p:nvPr/>
          </p:nvSpPr>
          <p:spPr>
            <a:xfrm flipH="1">
              <a:off x="731183" y="1451455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1" name="Rectangle 330"/>
            <p:cNvSpPr/>
            <p:nvPr/>
          </p:nvSpPr>
          <p:spPr>
            <a:xfrm flipH="1">
              <a:off x="656578" y="1610182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2" name="Octagon 331"/>
            <p:cNvSpPr/>
            <p:nvPr/>
          </p:nvSpPr>
          <p:spPr>
            <a:xfrm flipH="1">
              <a:off x="732771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3" name="Rectangle 332"/>
            <p:cNvSpPr/>
            <p:nvPr/>
          </p:nvSpPr>
          <p:spPr>
            <a:xfrm flipH="1">
              <a:off x="656578" y="1845098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4" name="Octagon 333"/>
            <p:cNvSpPr/>
            <p:nvPr/>
          </p:nvSpPr>
          <p:spPr>
            <a:xfrm flipH="1">
              <a:off x="732771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5" name="Rectangle 334"/>
            <p:cNvSpPr/>
            <p:nvPr/>
          </p:nvSpPr>
          <p:spPr>
            <a:xfrm flipH="1">
              <a:off x="654990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6" name="Octagon 335"/>
            <p:cNvSpPr/>
            <p:nvPr/>
          </p:nvSpPr>
          <p:spPr>
            <a:xfrm flipH="1">
              <a:off x="731183" y="2154617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7" name="Rectangle 336"/>
            <p:cNvSpPr/>
            <p:nvPr/>
          </p:nvSpPr>
          <p:spPr>
            <a:xfrm flipH="1">
              <a:off x="654990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8" name="Octagon 337"/>
            <p:cNvSpPr/>
            <p:nvPr/>
          </p:nvSpPr>
          <p:spPr>
            <a:xfrm flipH="1">
              <a:off x="731183" y="2389533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9" name="Rectangle 338"/>
            <p:cNvSpPr/>
            <p:nvPr/>
          </p:nvSpPr>
          <p:spPr>
            <a:xfrm flipH="1">
              <a:off x="654990" y="254191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0" name="Octagon 339"/>
            <p:cNvSpPr/>
            <p:nvPr/>
          </p:nvSpPr>
          <p:spPr>
            <a:xfrm flipH="1">
              <a:off x="731183" y="261810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1" name="Rectangle 340"/>
            <p:cNvSpPr/>
            <p:nvPr/>
          </p:nvSpPr>
          <p:spPr>
            <a:xfrm flipH="1">
              <a:off x="654990" y="277682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2" name="Octagon 341"/>
            <p:cNvSpPr/>
            <p:nvPr/>
          </p:nvSpPr>
          <p:spPr>
            <a:xfrm flipH="1">
              <a:off x="731183" y="285301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3" name="Rectangle 342"/>
            <p:cNvSpPr/>
            <p:nvPr/>
          </p:nvSpPr>
          <p:spPr>
            <a:xfrm flipH="1">
              <a:off x="654990" y="300856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4" name="Octagon 343"/>
            <p:cNvSpPr/>
            <p:nvPr/>
          </p:nvSpPr>
          <p:spPr>
            <a:xfrm flipH="1">
              <a:off x="729596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5" name="Rectangle 344"/>
            <p:cNvSpPr/>
            <p:nvPr/>
          </p:nvSpPr>
          <p:spPr>
            <a:xfrm flipH="1">
              <a:off x="654990" y="324507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6" name="Octagon 345"/>
            <p:cNvSpPr/>
            <p:nvPr/>
          </p:nvSpPr>
          <p:spPr>
            <a:xfrm flipH="1">
              <a:off x="729596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7" name="Rectangle 346"/>
            <p:cNvSpPr/>
            <p:nvPr/>
          </p:nvSpPr>
          <p:spPr>
            <a:xfrm flipH="1">
              <a:off x="654990" y="3479987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8" name="Octagon 347"/>
            <p:cNvSpPr/>
            <p:nvPr/>
          </p:nvSpPr>
          <p:spPr>
            <a:xfrm flipH="1">
              <a:off x="731183" y="3556176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" name="Rectangle 348"/>
            <p:cNvSpPr/>
            <p:nvPr/>
          </p:nvSpPr>
          <p:spPr>
            <a:xfrm flipH="1">
              <a:off x="654990" y="3714903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0" name="Octagon 349"/>
            <p:cNvSpPr/>
            <p:nvPr/>
          </p:nvSpPr>
          <p:spPr>
            <a:xfrm flipH="1">
              <a:off x="731183" y="3791092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1" name="Rectangle 350"/>
            <p:cNvSpPr/>
            <p:nvPr/>
          </p:nvSpPr>
          <p:spPr>
            <a:xfrm flipH="1">
              <a:off x="654990" y="3946645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2" name="Octagon 351"/>
            <p:cNvSpPr/>
            <p:nvPr/>
          </p:nvSpPr>
          <p:spPr>
            <a:xfrm flipH="1">
              <a:off x="729596" y="4024422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3" name="Rectangle 352"/>
            <p:cNvSpPr/>
            <p:nvPr/>
          </p:nvSpPr>
          <p:spPr>
            <a:xfrm flipH="1">
              <a:off x="654990" y="418156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4" name="Octagon 353"/>
            <p:cNvSpPr/>
            <p:nvPr/>
          </p:nvSpPr>
          <p:spPr>
            <a:xfrm flipH="1">
              <a:off x="729596" y="4259338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5" name="Down Arrow 354"/>
            <p:cNvSpPr/>
            <p:nvPr/>
          </p:nvSpPr>
          <p:spPr>
            <a:xfrm>
              <a:off x="83753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1520100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112167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1358190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9" name="Octagon 358"/>
            <p:cNvSpPr/>
            <p:nvPr/>
          </p:nvSpPr>
          <p:spPr>
            <a:xfrm>
              <a:off x="1443907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1358190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1" name="Octagon 360"/>
            <p:cNvSpPr/>
            <p:nvPr/>
          </p:nvSpPr>
          <p:spPr>
            <a:xfrm>
              <a:off x="1443907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13581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1359777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1359777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5" name="Octagon 364"/>
            <p:cNvSpPr/>
            <p:nvPr/>
          </p:nvSpPr>
          <p:spPr>
            <a:xfrm>
              <a:off x="1445494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1359777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7" name="Octagon 366"/>
            <p:cNvSpPr/>
            <p:nvPr/>
          </p:nvSpPr>
          <p:spPr>
            <a:xfrm>
              <a:off x="1445494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8" name="Rectangle 367"/>
            <p:cNvSpPr/>
            <p:nvPr/>
          </p:nvSpPr>
          <p:spPr>
            <a:xfrm flipH="1">
              <a:off x="1124848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9" name="Octagon 368"/>
            <p:cNvSpPr/>
            <p:nvPr/>
          </p:nvSpPr>
          <p:spPr>
            <a:xfrm flipH="1">
              <a:off x="1199454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0" name="Rectangle 369"/>
            <p:cNvSpPr/>
            <p:nvPr/>
          </p:nvSpPr>
          <p:spPr>
            <a:xfrm flipH="1">
              <a:off x="1124848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1" name="Octagon 370"/>
            <p:cNvSpPr/>
            <p:nvPr/>
          </p:nvSpPr>
          <p:spPr>
            <a:xfrm flipH="1">
              <a:off x="1199454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2" name="Rectangle 371"/>
            <p:cNvSpPr/>
            <p:nvPr/>
          </p:nvSpPr>
          <p:spPr>
            <a:xfrm flipH="1">
              <a:off x="1123261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3" name="Rectangle 372"/>
            <p:cNvSpPr/>
            <p:nvPr/>
          </p:nvSpPr>
          <p:spPr>
            <a:xfrm flipH="1">
              <a:off x="1123261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4" name="Rectangle 373"/>
            <p:cNvSpPr/>
            <p:nvPr/>
          </p:nvSpPr>
          <p:spPr>
            <a:xfrm flipH="1">
              <a:off x="1124848" y="1610182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5" name="Rectangle 374"/>
            <p:cNvSpPr/>
            <p:nvPr/>
          </p:nvSpPr>
          <p:spPr>
            <a:xfrm flipH="1">
              <a:off x="1124848" y="184509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6" name="Rectangle 375"/>
            <p:cNvSpPr/>
            <p:nvPr/>
          </p:nvSpPr>
          <p:spPr>
            <a:xfrm flipH="1">
              <a:off x="1123261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7" name="Rectangle 376"/>
            <p:cNvSpPr/>
            <p:nvPr/>
          </p:nvSpPr>
          <p:spPr>
            <a:xfrm flipH="1">
              <a:off x="1123261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" name="Rectangle 377"/>
            <p:cNvSpPr/>
            <p:nvPr/>
          </p:nvSpPr>
          <p:spPr>
            <a:xfrm flipH="1">
              <a:off x="1123261" y="254191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" name="Rectangle 378"/>
            <p:cNvSpPr/>
            <p:nvPr/>
          </p:nvSpPr>
          <p:spPr>
            <a:xfrm flipH="1">
              <a:off x="1123261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0" name="Rectangle 379"/>
            <p:cNvSpPr/>
            <p:nvPr/>
          </p:nvSpPr>
          <p:spPr>
            <a:xfrm flipH="1">
              <a:off x="1121673" y="300856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1" name="Rectangle 380"/>
            <p:cNvSpPr/>
            <p:nvPr/>
          </p:nvSpPr>
          <p:spPr>
            <a:xfrm flipH="1">
              <a:off x="1121673" y="324507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2" name="Rectangle 381"/>
            <p:cNvSpPr/>
            <p:nvPr/>
          </p:nvSpPr>
          <p:spPr>
            <a:xfrm flipH="1">
              <a:off x="1123261" y="3479987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3" name="Rectangle 382"/>
            <p:cNvSpPr/>
            <p:nvPr/>
          </p:nvSpPr>
          <p:spPr>
            <a:xfrm flipH="1">
              <a:off x="1123261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4" name="Octagon 383"/>
            <p:cNvSpPr/>
            <p:nvPr/>
          </p:nvSpPr>
          <p:spPr>
            <a:xfrm flipH="1">
              <a:off x="1197866" y="379109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5" name="Rectangle 384"/>
            <p:cNvSpPr/>
            <p:nvPr/>
          </p:nvSpPr>
          <p:spPr>
            <a:xfrm flipH="1">
              <a:off x="1121673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6" name="Octagon 385"/>
            <p:cNvSpPr/>
            <p:nvPr/>
          </p:nvSpPr>
          <p:spPr>
            <a:xfrm flipH="1">
              <a:off x="1197866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7" name="Rectangle 386"/>
            <p:cNvSpPr/>
            <p:nvPr/>
          </p:nvSpPr>
          <p:spPr>
            <a:xfrm flipH="1">
              <a:off x="1121673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8" name="Octagon 387"/>
            <p:cNvSpPr/>
            <p:nvPr/>
          </p:nvSpPr>
          <p:spPr>
            <a:xfrm flipH="1">
              <a:off x="1197866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" name="Down Arrow 388"/>
            <p:cNvSpPr/>
            <p:nvPr/>
          </p:nvSpPr>
          <p:spPr>
            <a:xfrm>
              <a:off x="130580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66613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199313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159470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831222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4" name="Octagon 393"/>
            <p:cNvSpPr/>
            <p:nvPr/>
          </p:nvSpPr>
          <p:spPr>
            <a:xfrm>
              <a:off x="1916940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1831222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6" name="Octagon 395"/>
            <p:cNvSpPr/>
            <p:nvPr/>
          </p:nvSpPr>
          <p:spPr>
            <a:xfrm>
              <a:off x="1916940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1831222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8" name="Rectangle 397"/>
            <p:cNvSpPr/>
            <p:nvPr/>
          </p:nvSpPr>
          <p:spPr>
            <a:xfrm>
              <a:off x="1832809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1832809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0" name="Octagon 399"/>
            <p:cNvSpPr/>
            <p:nvPr/>
          </p:nvSpPr>
          <p:spPr>
            <a:xfrm>
              <a:off x="1918526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1832809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2" name="Octagon 401"/>
            <p:cNvSpPr/>
            <p:nvPr/>
          </p:nvSpPr>
          <p:spPr>
            <a:xfrm>
              <a:off x="1918526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3" name="Rectangle 402"/>
            <p:cNvSpPr/>
            <p:nvPr/>
          </p:nvSpPr>
          <p:spPr>
            <a:xfrm flipH="1">
              <a:off x="1597880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4" name="Octagon 403"/>
            <p:cNvSpPr/>
            <p:nvPr/>
          </p:nvSpPr>
          <p:spPr>
            <a:xfrm flipH="1">
              <a:off x="1672486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5" name="Rectangle 404"/>
            <p:cNvSpPr/>
            <p:nvPr/>
          </p:nvSpPr>
          <p:spPr>
            <a:xfrm flipH="1">
              <a:off x="1597880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6" name="Octagon 405"/>
            <p:cNvSpPr/>
            <p:nvPr/>
          </p:nvSpPr>
          <p:spPr>
            <a:xfrm flipH="1">
              <a:off x="1672486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7" name="Rectangle 406"/>
            <p:cNvSpPr/>
            <p:nvPr/>
          </p:nvSpPr>
          <p:spPr>
            <a:xfrm flipH="1">
              <a:off x="1596293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8" name="Rectangle 407"/>
            <p:cNvSpPr/>
            <p:nvPr/>
          </p:nvSpPr>
          <p:spPr>
            <a:xfrm flipH="1">
              <a:off x="1596293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9" name="Rectangle 408"/>
            <p:cNvSpPr/>
            <p:nvPr/>
          </p:nvSpPr>
          <p:spPr>
            <a:xfrm flipH="1">
              <a:off x="1594705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0" name="Octagon 409"/>
            <p:cNvSpPr/>
            <p:nvPr/>
          </p:nvSpPr>
          <p:spPr>
            <a:xfrm flipH="1">
              <a:off x="1670899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1" name="Rectangle 410"/>
            <p:cNvSpPr/>
            <p:nvPr/>
          </p:nvSpPr>
          <p:spPr>
            <a:xfrm flipH="1">
              <a:off x="1594705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2" name="Octagon 411"/>
            <p:cNvSpPr/>
            <p:nvPr/>
          </p:nvSpPr>
          <p:spPr>
            <a:xfrm flipH="1">
              <a:off x="1670899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3" name="Down Arrow 412"/>
            <p:cNvSpPr/>
            <p:nvPr/>
          </p:nvSpPr>
          <p:spPr>
            <a:xfrm>
              <a:off x="1778839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4" name="Rectangle 413"/>
            <p:cNvSpPr/>
            <p:nvPr/>
          </p:nvSpPr>
          <p:spPr>
            <a:xfrm>
              <a:off x="213440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5" name="Rectangle 414"/>
            <p:cNvSpPr/>
            <p:nvPr/>
          </p:nvSpPr>
          <p:spPr>
            <a:xfrm>
              <a:off x="246140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6" name="Rectangle 415"/>
            <p:cNvSpPr/>
            <p:nvPr/>
          </p:nvSpPr>
          <p:spPr>
            <a:xfrm>
              <a:off x="206138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2299492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8" name="Octagon 417"/>
            <p:cNvSpPr/>
            <p:nvPr/>
          </p:nvSpPr>
          <p:spPr>
            <a:xfrm>
              <a:off x="2385209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2299492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0" name="Octagon 419"/>
            <p:cNvSpPr/>
            <p:nvPr/>
          </p:nvSpPr>
          <p:spPr>
            <a:xfrm>
              <a:off x="2385209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1" name="Rectangle 420"/>
            <p:cNvSpPr/>
            <p:nvPr/>
          </p:nvSpPr>
          <p:spPr>
            <a:xfrm>
              <a:off x="2299492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2" name="Rectangle 421"/>
            <p:cNvSpPr/>
            <p:nvPr/>
          </p:nvSpPr>
          <p:spPr>
            <a:xfrm>
              <a:off x="2299492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2301080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4" name="Octagon 423"/>
            <p:cNvSpPr/>
            <p:nvPr/>
          </p:nvSpPr>
          <p:spPr>
            <a:xfrm>
              <a:off x="2386797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2301080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6" name="Octagon 425"/>
            <p:cNvSpPr/>
            <p:nvPr/>
          </p:nvSpPr>
          <p:spPr>
            <a:xfrm>
              <a:off x="2386797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7" name="Rectangle 426"/>
            <p:cNvSpPr/>
            <p:nvPr/>
          </p:nvSpPr>
          <p:spPr>
            <a:xfrm flipH="1">
              <a:off x="2064563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8" name="Octagon 427"/>
            <p:cNvSpPr/>
            <p:nvPr/>
          </p:nvSpPr>
          <p:spPr>
            <a:xfrm flipH="1">
              <a:off x="2140756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9" name="Rectangle 428"/>
            <p:cNvSpPr/>
            <p:nvPr/>
          </p:nvSpPr>
          <p:spPr>
            <a:xfrm flipH="1">
              <a:off x="2064563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0" name="Octagon 429"/>
            <p:cNvSpPr/>
            <p:nvPr/>
          </p:nvSpPr>
          <p:spPr>
            <a:xfrm flipH="1">
              <a:off x="2140756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1" name="Rectangle 430"/>
            <p:cNvSpPr/>
            <p:nvPr/>
          </p:nvSpPr>
          <p:spPr>
            <a:xfrm flipH="1">
              <a:off x="2064563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2" name="Rectangle 431"/>
            <p:cNvSpPr/>
            <p:nvPr/>
          </p:nvSpPr>
          <p:spPr>
            <a:xfrm flipH="1">
              <a:off x="2062976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3" name="Rectangle 432"/>
            <p:cNvSpPr/>
            <p:nvPr/>
          </p:nvSpPr>
          <p:spPr>
            <a:xfrm flipH="1">
              <a:off x="2062976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4" name="Octagon 433"/>
            <p:cNvSpPr/>
            <p:nvPr/>
          </p:nvSpPr>
          <p:spPr>
            <a:xfrm flipH="1">
              <a:off x="2139170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5" name="Rectangle 434"/>
            <p:cNvSpPr/>
            <p:nvPr/>
          </p:nvSpPr>
          <p:spPr>
            <a:xfrm flipH="1">
              <a:off x="2062976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6" name="Octagon 435"/>
            <p:cNvSpPr/>
            <p:nvPr/>
          </p:nvSpPr>
          <p:spPr>
            <a:xfrm flipH="1">
              <a:off x="2139170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7" name="Down Arrow 436"/>
            <p:cNvSpPr/>
            <p:nvPr/>
          </p:nvSpPr>
          <p:spPr>
            <a:xfrm>
              <a:off x="2247110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8" name="Rectangle 437"/>
            <p:cNvSpPr/>
            <p:nvPr/>
          </p:nvSpPr>
          <p:spPr>
            <a:xfrm>
              <a:off x="2607440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9" name="Rectangle 438"/>
            <p:cNvSpPr/>
            <p:nvPr/>
          </p:nvSpPr>
          <p:spPr>
            <a:xfrm>
              <a:off x="293443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0" name="Rectangle 439"/>
            <p:cNvSpPr/>
            <p:nvPr/>
          </p:nvSpPr>
          <p:spPr>
            <a:xfrm>
              <a:off x="2534421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2772525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2" name="Octagon 441"/>
            <p:cNvSpPr/>
            <p:nvPr/>
          </p:nvSpPr>
          <p:spPr>
            <a:xfrm>
              <a:off x="2858242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2772525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4" name="Octagon 443"/>
            <p:cNvSpPr/>
            <p:nvPr/>
          </p:nvSpPr>
          <p:spPr>
            <a:xfrm>
              <a:off x="2858242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5" name="Rectangle 444"/>
            <p:cNvSpPr/>
            <p:nvPr/>
          </p:nvSpPr>
          <p:spPr>
            <a:xfrm>
              <a:off x="2772525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6" name="Rectangle 445"/>
            <p:cNvSpPr/>
            <p:nvPr/>
          </p:nvSpPr>
          <p:spPr>
            <a:xfrm>
              <a:off x="2772525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2774113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8" name="Octagon 447"/>
            <p:cNvSpPr/>
            <p:nvPr/>
          </p:nvSpPr>
          <p:spPr>
            <a:xfrm>
              <a:off x="2859830" y="4026008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9" name="Rectangle 448"/>
            <p:cNvSpPr/>
            <p:nvPr/>
          </p:nvSpPr>
          <p:spPr>
            <a:xfrm>
              <a:off x="2774113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0" name="Octagon 449"/>
            <p:cNvSpPr/>
            <p:nvPr/>
          </p:nvSpPr>
          <p:spPr>
            <a:xfrm>
              <a:off x="2859830" y="4260924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1" name="Rectangle 450"/>
            <p:cNvSpPr/>
            <p:nvPr/>
          </p:nvSpPr>
          <p:spPr>
            <a:xfrm flipH="1">
              <a:off x="2537596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2" name="Octagon 451"/>
            <p:cNvSpPr/>
            <p:nvPr/>
          </p:nvSpPr>
          <p:spPr>
            <a:xfrm flipH="1">
              <a:off x="2613789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3" name="Rectangle 452"/>
            <p:cNvSpPr/>
            <p:nvPr/>
          </p:nvSpPr>
          <p:spPr>
            <a:xfrm flipH="1">
              <a:off x="2537596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4" name="Octagon 453"/>
            <p:cNvSpPr/>
            <p:nvPr/>
          </p:nvSpPr>
          <p:spPr>
            <a:xfrm flipH="1">
              <a:off x="2613789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5" name="Rectangle 454"/>
            <p:cNvSpPr/>
            <p:nvPr/>
          </p:nvSpPr>
          <p:spPr>
            <a:xfrm flipH="1">
              <a:off x="2537596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6" name="Rectangle 455"/>
            <p:cNvSpPr/>
            <p:nvPr/>
          </p:nvSpPr>
          <p:spPr>
            <a:xfrm flipH="1">
              <a:off x="2536009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7" name="Rectangle 456"/>
            <p:cNvSpPr/>
            <p:nvPr/>
          </p:nvSpPr>
          <p:spPr>
            <a:xfrm flipH="1">
              <a:off x="2536009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8" name="Octagon 457"/>
            <p:cNvSpPr/>
            <p:nvPr/>
          </p:nvSpPr>
          <p:spPr>
            <a:xfrm flipH="1">
              <a:off x="2612202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 flipH="1">
              <a:off x="2536009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0" name="Octagon 459"/>
            <p:cNvSpPr/>
            <p:nvPr/>
          </p:nvSpPr>
          <p:spPr>
            <a:xfrm flipH="1">
              <a:off x="2612202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1" name="Down Arrow 460"/>
            <p:cNvSpPr/>
            <p:nvPr/>
          </p:nvSpPr>
          <p:spPr>
            <a:xfrm>
              <a:off x="2720142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309157" y="673692"/>
              <a:ext cx="468271" cy="374119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3" name="Rectangle 228"/>
            <p:cNvSpPr>
              <a:spLocks noChangeArrowheads="1"/>
            </p:cNvSpPr>
            <p:nvPr/>
          </p:nvSpPr>
          <p:spPr bwMode="auto">
            <a:xfrm rot="-5400000">
              <a:off x="4920236" y="2284287"/>
              <a:ext cx="3451266" cy="153888"/>
            </a:xfrm>
            <a:prstGeom prst="rect">
              <a:avLst/>
            </a:prstGeom>
            <a:solidFill>
              <a:schemeClr val="bg1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latin typeface="Century Schoolbook" pitchFamily="18" charset="0"/>
                </a:rPr>
                <a:t>one double column with a 40MHz  common data bus</a:t>
              </a:r>
              <a:endParaRPr lang="en-US" sz="1000" b="1"/>
            </a:p>
          </p:txBody>
        </p:sp>
      </p:grpSp>
      <p:grpSp>
        <p:nvGrpSpPr>
          <p:cNvPr id="4" name="Group 3966"/>
          <p:cNvGrpSpPr>
            <a:grpSpLocks/>
          </p:cNvGrpSpPr>
          <p:nvPr/>
        </p:nvGrpSpPr>
        <p:grpSpPr bwMode="auto">
          <a:xfrm>
            <a:off x="1695450" y="1282700"/>
            <a:ext cx="5778500" cy="3168650"/>
            <a:chOff x="692804" y="871776"/>
            <a:chExt cx="5778171" cy="3168650"/>
          </a:xfrm>
        </p:grpSpPr>
        <p:sp>
          <p:nvSpPr>
            <p:cNvPr id="465" name="Rectangle 464"/>
            <p:cNvSpPr/>
            <p:nvPr/>
          </p:nvSpPr>
          <p:spPr>
            <a:xfrm>
              <a:off x="1143628" y="871776"/>
              <a:ext cx="5327347" cy="31686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2373871" y="930513"/>
              <a:ext cx="4024083" cy="287972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1288083" y="2384663"/>
              <a:ext cx="1008005" cy="1439863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8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1288083" y="944801"/>
              <a:ext cx="1008005" cy="143986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8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9" name="Heptagon 468"/>
            <p:cNvSpPr/>
            <p:nvPr/>
          </p:nvSpPr>
          <p:spPr>
            <a:xfrm>
              <a:off x="1359516" y="1597263"/>
              <a:ext cx="144455" cy="144463"/>
            </a:xfrm>
            <a:prstGeom prst="heptag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0" name="Isosceles Triangle 469"/>
            <p:cNvSpPr/>
            <p:nvPr/>
          </p:nvSpPr>
          <p:spPr>
            <a:xfrm rot="5400000">
              <a:off x="1646832" y="1568694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1" name="Isosceles Triangle 470"/>
            <p:cNvSpPr/>
            <p:nvPr/>
          </p:nvSpPr>
          <p:spPr>
            <a:xfrm rot="5400000">
              <a:off x="2007173" y="1611557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2" name="Freeform 471"/>
            <p:cNvSpPr/>
            <p:nvPr/>
          </p:nvSpPr>
          <p:spPr>
            <a:xfrm>
              <a:off x="2026228" y="1702038"/>
              <a:ext cx="96832" cy="46038"/>
            </a:xfrm>
            <a:custGeom>
              <a:avLst/>
              <a:gdLst>
                <a:gd name="connsiteX0" fmla="*/ 0 w 414337"/>
                <a:gd name="connsiteY0" fmla="*/ 238125 h 238125"/>
                <a:gd name="connsiteX1" fmla="*/ 128587 w 414337"/>
                <a:gd name="connsiteY1" fmla="*/ 238125 h 238125"/>
                <a:gd name="connsiteX2" fmla="*/ 276225 w 414337"/>
                <a:gd name="connsiteY2" fmla="*/ 0 h 238125"/>
                <a:gd name="connsiteX3" fmla="*/ 414337 w 414337"/>
                <a:gd name="connsiteY3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337" h="238125">
                  <a:moveTo>
                    <a:pt x="0" y="238125"/>
                  </a:moveTo>
                  <a:lnTo>
                    <a:pt x="128587" y="238125"/>
                  </a:lnTo>
                  <a:lnTo>
                    <a:pt x="276225" y="0"/>
                  </a:lnTo>
                  <a:lnTo>
                    <a:pt x="414337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3" name="Flowchart: Off-page Connector 472"/>
            <p:cNvSpPr/>
            <p:nvPr/>
          </p:nvSpPr>
          <p:spPr>
            <a:xfrm rot="5400000" flipH="1" flipV="1">
              <a:off x="1575400" y="1808409"/>
              <a:ext cx="144463" cy="287321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4" name="TextBox 118"/>
            <p:cNvSpPr txBox="1">
              <a:spLocks noChangeArrowheads="1"/>
            </p:cNvSpPr>
            <p:nvPr/>
          </p:nvSpPr>
          <p:spPr bwMode="auto">
            <a:xfrm>
              <a:off x="1517974" y="1879839"/>
              <a:ext cx="287338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  <p:cxnSp>
          <p:nvCxnSpPr>
            <p:cNvPr id="475" name="Straight Connector 474"/>
            <p:cNvCxnSpPr/>
            <p:nvPr/>
          </p:nvCxnSpPr>
          <p:spPr>
            <a:xfrm rot="5400000">
              <a:off x="1665090" y="1466295"/>
              <a:ext cx="1095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 rot="5400000">
              <a:off x="1703981" y="1463913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Freeform 476"/>
            <p:cNvSpPr/>
            <p:nvPr/>
          </p:nvSpPr>
          <p:spPr>
            <a:xfrm>
              <a:off x="1503971" y="1682988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8" name="Freeform 477"/>
            <p:cNvSpPr/>
            <p:nvPr/>
          </p:nvSpPr>
          <p:spPr>
            <a:xfrm>
              <a:off x="1575404" y="1468676"/>
              <a:ext cx="142867" cy="214312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9" name="Freeform 478"/>
            <p:cNvSpPr/>
            <p:nvPr/>
          </p:nvSpPr>
          <p:spPr>
            <a:xfrm>
              <a:off x="1864312" y="1678226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0" name="Freeform 479"/>
            <p:cNvSpPr/>
            <p:nvPr/>
          </p:nvSpPr>
          <p:spPr>
            <a:xfrm flipH="1">
              <a:off x="1762718" y="1467088"/>
              <a:ext cx="142867" cy="2143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1" name="Freeform 480"/>
            <p:cNvSpPr/>
            <p:nvPr/>
          </p:nvSpPr>
          <p:spPr>
            <a:xfrm>
              <a:off x="1784942" y="1768713"/>
              <a:ext cx="223825" cy="185738"/>
            </a:xfrm>
            <a:custGeom>
              <a:avLst/>
              <a:gdLst>
                <a:gd name="connsiteX0" fmla="*/ 0 w 223838"/>
                <a:gd name="connsiteY0" fmla="*/ 185738 h 185738"/>
                <a:gd name="connsiteX1" fmla="*/ 114300 w 223838"/>
                <a:gd name="connsiteY1" fmla="*/ 185738 h 185738"/>
                <a:gd name="connsiteX2" fmla="*/ 114300 w 223838"/>
                <a:gd name="connsiteY2" fmla="*/ 0 h 185738"/>
                <a:gd name="connsiteX3" fmla="*/ 223838 w 223838"/>
                <a:gd name="connsiteY3" fmla="*/ 0 h 185738"/>
                <a:gd name="connsiteX4" fmla="*/ 223838 w 223838"/>
                <a:gd name="connsiteY4" fmla="*/ 0 h 185738"/>
                <a:gd name="connsiteX5" fmla="*/ 223838 w 223838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85738">
                  <a:moveTo>
                    <a:pt x="0" y="185738"/>
                  </a:moveTo>
                  <a:lnTo>
                    <a:pt x="114300" y="185738"/>
                  </a:lnTo>
                  <a:lnTo>
                    <a:pt x="114300" y="0"/>
                  </a:lnTo>
                  <a:lnTo>
                    <a:pt x="223838" y="0"/>
                  </a:lnTo>
                  <a:lnTo>
                    <a:pt x="223838" y="0"/>
                  </a:lnTo>
                  <a:lnTo>
                    <a:pt x="22383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2" name="Freeform 481"/>
            <p:cNvSpPr/>
            <p:nvPr/>
          </p:nvSpPr>
          <p:spPr>
            <a:xfrm>
              <a:off x="2799297" y="2613263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3" name="Rectangle 22"/>
            <p:cNvSpPr>
              <a:spLocks noChangeArrowheads="1"/>
            </p:cNvSpPr>
            <p:nvPr/>
          </p:nvSpPr>
          <p:spPr bwMode="auto">
            <a:xfrm>
              <a:off x="2943550" y="2498964"/>
              <a:ext cx="792163" cy="246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dirty="0">
                  <a:latin typeface="Century Schoolbook" pitchFamily="18" charset="0"/>
                </a:rPr>
                <a:t>Fast oscillator (600MHz)  </a:t>
              </a:r>
            </a:p>
          </p:txBody>
        </p:sp>
        <p:sp>
          <p:nvSpPr>
            <p:cNvPr id="484" name="Freeform 124"/>
            <p:cNvSpPr>
              <a:spLocks/>
            </p:cNvSpPr>
            <p:nvPr/>
          </p:nvSpPr>
          <p:spPr bwMode="auto">
            <a:xfrm>
              <a:off x="2583187" y="2506901"/>
              <a:ext cx="215900" cy="215900"/>
            </a:xfrm>
            <a:custGeom>
              <a:avLst/>
              <a:gdLst>
                <a:gd name="T0" fmla="*/ 0 w 708"/>
                <a:gd name="T1" fmla="*/ 0 h 576"/>
                <a:gd name="T2" fmla="*/ 2147483647 w 708"/>
                <a:gd name="T3" fmla="*/ 2147483647 h 576"/>
                <a:gd name="T4" fmla="*/ 2147483647 w 708"/>
                <a:gd name="T5" fmla="*/ 2147483647 h 576"/>
                <a:gd name="T6" fmla="*/ 2147483647 w 708"/>
                <a:gd name="T7" fmla="*/ 2147483647 h 576"/>
                <a:gd name="T8" fmla="*/ 2147483647 w 708"/>
                <a:gd name="T9" fmla="*/ 2147483647 h 576"/>
                <a:gd name="T10" fmla="*/ 2147483647 w 708"/>
                <a:gd name="T11" fmla="*/ 2147483647 h 576"/>
                <a:gd name="T12" fmla="*/ 2147483647 w 708"/>
                <a:gd name="T13" fmla="*/ 2147483647 h 576"/>
                <a:gd name="T14" fmla="*/ 2147483647 w 708"/>
                <a:gd name="T15" fmla="*/ 2147483647 h 576"/>
                <a:gd name="T16" fmla="*/ 2147483647 w 708"/>
                <a:gd name="T17" fmla="*/ 2147483647 h 576"/>
                <a:gd name="T18" fmla="*/ 2147483647 w 708"/>
                <a:gd name="T19" fmla="*/ 2147483647 h 576"/>
                <a:gd name="T20" fmla="*/ 0 w 708"/>
                <a:gd name="T21" fmla="*/ 2147483647 h 576"/>
                <a:gd name="T22" fmla="*/ 2147483647 w 708"/>
                <a:gd name="T23" fmla="*/ 2147483647 h 576"/>
                <a:gd name="T24" fmla="*/ 2147483647 w 708"/>
                <a:gd name="T25" fmla="*/ 2147483647 h 576"/>
                <a:gd name="T26" fmla="*/ 2147483647 w 708"/>
                <a:gd name="T27" fmla="*/ 2147483647 h 576"/>
                <a:gd name="T28" fmla="*/ 2147483647 w 708"/>
                <a:gd name="T29" fmla="*/ 2147483647 h 576"/>
                <a:gd name="T30" fmla="*/ 2147483647 w 708"/>
                <a:gd name="T31" fmla="*/ 2147483647 h 576"/>
                <a:gd name="T32" fmla="*/ 2147483647 w 708"/>
                <a:gd name="T33" fmla="*/ 2147483647 h 576"/>
                <a:gd name="T34" fmla="*/ 2147483647 w 708"/>
                <a:gd name="T35" fmla="*/ 2147483647 h 576"/>
                <a:gd name="T36" fmla="*/ 2147483647 w 708"/>
                <a:gd name="T37" fmla="*/ 2147483647 h 576"/>
                <a:gd name="T38" fmla="*/ 2147483647 w 708"/>
                <a:gd name="T39" fmla="*/ 2147483647 h 576"/>
                <a:gd name="T40" fmla="*/ 2147483647 w 708"/>
                <a:gd name="T41" fmla="*/ 2147483647 h 576"/>
                <a:gd name="T42" fmla="*/ 2147483647 w 708"/>
                <a:gd name="T43" fmla="*/ 2147483647 h 576"/>
                <a:gd name="T44" fmla="*/ 2147483647 w 708"/>
                <a:gd name="T45" fmla="*/ 2147483647 h 576"/>
                <a:gd name="T46" fmla="*/ 2147483647 w 708"/>
                <a:gd name="T47" fmla="*/ 2147483647 h 576"/>
                <a:gd name="T48" fmla="*/ 2147483647 w 708"/>
                <a:gd name="T49" fmla="*/ 2147483647 h 576"/>
                <a:gd name="T50" fmla="*/ 2147483647 w 708"/>
                <a:gd name="T51" fmla="*/ 2147483647 h 576"/>
                <a:gd name="T52" fmla="*/ 2147483647 w 708"/>
                <a:gd name="T53" fmla="*/ 2147483647 h 576"/>
                <a:gd name="T54" fmla="*/ 2147483647 w 708"/>
                <a:gd name="T55" fmla="*/ 2147483647 h 576"/>
                <a:gd name="T56" fmla="*/ 2147483647 w 708"/>
                <a:gd name="T57" fmla="*/ 2147483647 h 576"/>
                <a:gd name="T58" fmla="*/ 2147483647 w 708"/>
                <a:gd name="T59" fmla="*/ 2147483647 h 576"/>
                <a:gd name="T60" fmla="*/ 2147483647 w 708"/>
                <a:gd name="T61" fmla="*/ 2147483647 h 576"/>
                <a:gd name="T62" fmla="*/ 2147483647 w 708"/>
                <a:gd name="T63" fmla="*/ 2147483647 h 576"/>
                <a:gd name="T64" fmla="*/ 2147483647 w 708"/>
                <a:gd name="T65" fmla="*/ 2147483647 h 576"/>
                <a:gd name="T66" fmla="*/ 2147483647 w 708"/>
                <a:gd name="T67" fmla="*/ 2147483647 h 576"/>
                <a:gd name="T68" fmla="*/ 2147483647 w 708"/>
                <a:gd name="T69" fmla="*/ 2147483647 h 576"/>
                <a:gd name="T70" fmla="*/ 2147483647 w 708"/>
                <a:gd name="T71" fmla="*/ 2147483647 h 576"/>
                <a:gd name="T72" fmla="*/ 2147483647 w 708"/>
                <a:gd name="T73" fmla="*/ 2147483647 h 576"/>
                <a:gd name="T74" fmla="*/ 2147483647 w 708"/>
                <a:gd name="T75" fmla="*/ 2147483647 h 576"/>
                <a:gd name="T76" fmla="*/ 2147483647 w 708"/>
                <a:gd name="T77" fmla="*/ 2147483647 h 576"/>
                <a:gd name="T78" fmla="*/ 2147483647 w 708"/>
                <a:gd name="T79" fmla="*/ 2147483647 h 576"/>
                <a:gd name="T80" fmla="*/ 2147483647 w 708"/>
                <a:gd name="T81" fmla="*/ 2147483647 h 576"/>
                <a:gd name="T82" fmla="*/ 2147483647 w 708"/>
                <a:gd name="T83" fmla="*/ 2147483647 h 576"/>
                <a:gd name="T84" fmla="*/ 2147483647 w 708"/>
                <a:gd name="T85" fmla="*/ 2147483647 h 576"/>
                <a:gd name="T86" fmla="*/ 2147483647 w 708"/>
                <a:gd name="T87" fmla="*/ 0 h 576"/>
                <a:gd name="T88" fmla="*/ 0 w 708"/>
                <a:gd name="T89" fmla="*/ 0 h 5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8"/>
                <a:gd name="T136" fmla="*/ 0 h 576"/>
                <a:gd name="T137" fmla="*/ 708 w 708"/>
                <a:gd name="T138" fmla="*/ 576 h 5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8" h="576">
                  <a:moveTo>
                    <a:pt x="0" y="0"/>
                  </a:moveTo>
                  <a:lnTo>
                    <a:pt x="17" y="40"/>
                  </a:lnTo>
                  <a:lnTo>
                    <a:pt x="39" y="95"/>
                  </a:lnTo>
                  <a:lnTo>
                    <a:pt x="54" y="157"/>
                  </a:lnTo>
                  <a:lnTo>
                    <a:pt x="66" y="227"/>
                  </a:lnTo>
                  <a:lnTo>
                    <a:pt x="74" y="284"/>
                  </a:lnTo>
                  <a:lnTo>
                    <a:pt x="69" y="338"/>
                  </a:lnTo>
                  <a:lnTo>
                    <a:pt x="58" y="399"/>
                  </a:lnTo>
                  <a:lnTo>
                    <a:pt x="45" y="458"/>
                  </a:lnTo>
                  <a:lnTo>
                    <a:pt x="28" y="512"/>
                  </a:lnTo>
                  <a:lnTo>
                    <a:pt x="0" y="572"/>
                  </a:lnTo>
                  <a:lnTo>
                    <a:pt x="210" y="576"/>
                  </a:lnTo>
                  <a:lnTo>
                    <a:pt x="297" y="570"/>
                  </a:lnTo>
                  <a:lnTo>
                    <a:pt x="342" y="567"/>
                  </a:lnTo>
                  <a:lnTo>
                    <a:pt x="375" y="559"/>
                  </a:lnTo>
                  <a:lnTo>
                    <a:pt x="409" y="549"/>
                  </a:lnTo>
                  <a:lnTo>
                    <a:pt x="445" y="533"/>
                  </a:lnTo>
                  <a:lnTo>
                    <a:pt x="486" y="515"/>
                  </a:lnTo>
                  <a:lnTo>
                    <a:pt x="526" y="490"/>
                  </a:lnTo>
                  <a:lnTo>
                    <a:pt x="552" y="470"/>
                  </a:lnTo>
                  <a:lnTo>
                    <a:pt x="577" y="447"/>
                  </a:lnTo>
                  <a:lnTo>
                    <a:pt x="604" y="420"/>
                  </a:lnTo>
                  <a:lnTo>
                    <a:pt x="628" y="398"/>
                  </a:lnTo>
                  <a:lnTo>
                    <a:pt x="651" y="370"/>
                  </a:lnTo>
                  <a:lnTo>
                    <a:pt x="680" y="333"/>
                  </a:lnTo>
                  <a:lnTo>
                    <a:pt x="708" y="286"/>
                  </a:lnTo>
                  <a:lnTo>
                    <a:pt x="682" y="245"/>
                  </a:lnTo>
                  <a:lnTo>
                    <a:pt x="658" y="210"/>
                  </a:lnTo>
                  <a:lnTo>
                    <a:pt x="638" y="185"/>
                  </a:lnTo>
                  <a:lnTo>
                    <a:pt x="616" y="161"/>
                  </a:lnTo>
                  <a:lnTo>
                    <a:pt x="592" y="138"/>
                  </a:lnTo>
                  <a:lnTo>
                    <a:pt x="572" y="120"/>
                  </a:lnTo>
                  <a:lnTo>
                    <a:pt x="552" y="103"/>
                  </a:lnTo>
                  <a:lnTo>
                    <a:pt x="528" y="85"/>
                  </a:lnTo>
                  <a:lnTo>
                    <a:pt x="506" y="72"/>
                  </a:lnTo>
                  <a:lnTo>
                    <a:pt x="480" y="58"/>
                  </a:lnTo>
                  <a:lnTo>
                    <a:pt x="451" y="43"/>
                  </a:lnTo>
                  <a:lnTo>
                    <a:pt x="415" y="29"/>
                  </a:lnTo>
                  <a:lnTo>
                    <a:pt x="385" y="20"/>
                  </a:lnTo>
                  <a:lnTo>
                    <a:pt x="350" y="11"/>
                  </a:lnTo>
                  <a:lnTo>
                    <a:pt x="313" y="5"/>
                  </a:lnTo>
                  <a:lnTo>
                    <a:pt x="278" y="1"/>
                  </a:lnTo>
                  <a:lnTo>
                    <a:pt x="253" y="1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" name="Rectangle 22"/>
            <p:cNvSpPr>
              <a:spLocks noChangeArrowheads="1"/>
            </p:cNvSpPr>
            <p:nvPr/>
          </p:nvSpPr>
          <p:spPr bwMode="auto">
            <a:xfrm>
              <a:off x="3951612" y="1663939"/>
              <a:ext cx="863600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Counter 4b</a:t>
              </a:r>
            </a:p>
          </p:txBody>
        </p:sp>
        <p:sp>
          <p:nvSpPr>
            <p:cNvPr id="486" name="Freeform 485"/>
            <p:cNvSpPr/>
            <p:nvPr/>
          </p:nvSpPr>
          <p:spPr>
            <a:xfrm>
              <a:off x="2213542" y="1722676"/>
              <a:ext cx="1728690" cy="4445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7" name="Rectangle 22"/>
            <p:cNvSpPr>
              <a:spLocks noChangeArrowheads="1"/>
            </p:cNvSpPr>
            <p:nvPr/>
          </p:nvSpPr>
          <p:spPr bwMode="auto">
            <a:xfrm>
              <a:off x="3951612" y="1788156"/>
              <a:ext cx="863600" cy="12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ToT Counter 4b</a:t>
              </a:r>
            </a:p>
          </p:txBody>
        </p:sp>
        <p:sp>
          <p:nvSpPr>
            <p:cNvPr id="488" name="Rectangle 22"/>
            <p:cNvSpPr>
              <a:spLocks noChangeArrowheads="1"/>
            </p:cNvSpPr>
            <p:nvPr/>
          </p:nvSpPr>
          <p:spPr bwMode="auto">
            <a:xfrm>
              <a:off x="3951612" y="1921702"/>
              <a:ext cx="1008063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RefCLK Counter 6b</a:t>
              </a:r>
            </a:p>
          </p:txBody>
        </p:sp>
        <p:sp>
          <p:nvSpPr>
            <p:cNvPr id="489" name="Rectangle 22"/>
            <p:cNvSpPr>
              <a:spLocks noChangeArrowheads="1"/>
            </p:cNvSpPr>
            <p:nvPr/>
          </p:nvSpPr>
          <p:spPr bwMode="auto">
            <a:xfrm>
              <a:off x="3951612" y="2052185"/>
              <a:ext cx="863600" cy="122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Counter 4b</a:t>
              </a:r>
            </a:p>
          </p:txBody>
        </p:sp>
        <p:sp>
          <p:nvSpPr>
            <p:cNvPr id="490" name="Freeform 489"/>
            <p:cNvSpPr/>
            <p:nvPr/>
          </p:nvSpPr>
          <p:spPr>
            <a:xfrm flipV="1">
              <a:off x="2443717" y="1717913"/>
              <a:ext cx="139692" cy="8239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1" name="Heptagon 490"/>
            <p:cNvSpPr/>
            <p:nvPr/>
          </p:nvSpPr>
          <p:spPr>
            <a:xfrm>
              <a:off x="1359516" y="3076813"/>
              <a:ext cx="144455" cy="144463"/>
            </a:xfrm>
            <a:prstGeom prst="heptag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2" name="Isosceles Triangle 491"/>
            <p:cNvSpPr/>
            <p:nvPr/>
          </p:nvSpPr>
          <p:spPr>
            <a:xfrm rot="5400000">
              <a:off x="1646832" y="3048244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" name="Group 153"/>
            <p:cNvGrpSpPr/>
            <p:nvPr/>
          </p:nvGrpSpPr>
          <p:grpSpPr>
            <a:xfrm>
              <a:off x="2007222" y="3090884"/>
              <a:ext cx="216024" cy="216024"/>
              <a:chOff x="1403648" y="1018832"/>
              <a:chExt cx="216024" cy="216024"/>
            </a:xfrm>
            <a:solidFill>
              <a:schemeClr val="bg1"/>
            </a:solidFill>
          </p:grpSpPr>
          <p:sp>
            <p:nvSpPr>
              <p:cNvPr id="539" name="Isosceles Triangle 538"/>
              <p:cNvSpPr/>
              <p:nvPr/>
            </p:nvSpPr>
            <p:spPr>
              <a:xfrm rot="5400000">
                <a:off x="1403648" y="1018832"/>
                <a:ext cx="216024" cy="216024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40" name="Freeform 539"/>
              <p:cNvSpPr/>
              <p:nvPr/>
            </p:nvSpPr>
            <p:spPr>
              <a:xfrm>
                <a:off x="1422700" y="1110455"/>
                <a:ext cx="96738" cy="45719"/>
              </a:xfrm>
              <a:custGeom>
                <a:avLst/>
                <a:gdLst>
                  <a:gd name="connsiteX0" fmla="*/ 0 w 414337"/>
                  <a:gd name="connsiteY0" fmla="*/ 238125 h 238125"/>
                  <a:gd name="connsiteX1" fmla="*/ 128587 w 414337"/>
                  <a:gd name="connsiteY1" fmla="*/ 238125 h 238125"/>
                  <a:gd name="connsiteX2" fmla="*/ 276225 w 414337"/>
                  <a:gd name="connsiteY2" fmla="*/ 0 h 238125"/>
                  <a:gd name="connsiteX3" fmla="*/ 414337 w 414337"/>
                  <a:gd name="connsiteY3" fmla="*/ 0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4337" h="238125">
                    <a:moveTo>
                      <a:pt x="0" y="238125"/>
                    </a:moveTo>
                    <a:lnTo>
                      <a:pt x="128587" y="238125"/>
                    </a:lnTo>
                    <a:lnTo>
                      <a:pt x="276225" y="0"/>
                    </a:lnTo>
                    <a:lnTo>
                      <a:pt x="414337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94" name="Flowchart: Off-page Connector 493"/>
            <p:cNvSpPr/>
            <p:nvPr/>
          </p:nvSpPr>
          <p:spPr>
            <a:xfrm rot="5400000" flipH="1" flipV="1">
              <a:off x="1576194" y="3288753"/>
              <a:ext cx="142875" cy="287321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5" name="TextBox 158"/>
            <p:cNvSpPr txBox="1">
              <a:spLocks noChangeArrowheads="1"/>
            </p:cNvSpPr>
            <p:nvPr/>
          </p:nvSpPr>
          <p:spPr bwMode="auto">
            <a:xfrm>
              <a:off x="1517974" y="3360976"/>
              <a:ext cx="28733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  <p:cxnSp>
          <p:nvCxnSpPr>
            <p:cNvPr id="496" name="Straight Connector 495"/>
            <p:cNvCxnSpPr/>
            <p:nvPr/>
          </p:nvCxnSpPr>
          <p:spPr>
            <a:xfrm rot="5400000">
              <a:off x="1665884" y="2946638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Straight Connector 496"/>
            <p:cNvCxnSpPr/>
            <p:nvPr/>
          </p:nvCxnSpPr>
          <p:spPr>
            <a:xfrm rot="5400000">
              <a:off x="1703981" y="2943463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8" name="Freeform 497"/>
            <p:cNvSpPr/>
            <p:nvPr/>
          </p:nvSpPr>
          <p:spPr>
            <a:xfrm>
              <a:off x="1503971" y="3162538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9" name="Freeform 498"/>
            <p:cNvSpPr/>
            <p:nvPr/>
          </p:nvSpPr>
          <p:spPr>
            <a:xfrm>
              <a:off x="1575404" y="2948226"/>
              <a:ext cx="142867" cy="214312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0" name="Freeform 499"/>
            <p:cNvSpPr/>
            <p:nvPr/>
          </p:nvSpPr>
          <p:spPr>
            <a:xfrm>
              <a:off x="1864312" y="3159363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1" name="Freeform 500"/>
            <p:cNvSpPr/>
            <p:nvPr/>
          </p:nvSpPr>
          <p:spPr>
            <a:xfrm flipH="1">
              <a:off x="1762718" y="2946638"/>
              <a:ext cx="142867" cy="2143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2" name="Freeform 501"/>
            <p:cNvSpPr/>
            <p:nvPr/>
          </p:nvSpPr>
          <p:spPr>
            <a:xfrm>
              <a:off x="1784942" y="3248263"/>
              <a:ext cx="223825" cy="185738"/>
            </a:xfrm>
            <a:custGeom>
              <a:avLst/>
              <a:gdLst>
                <a:gd name="connsiteX0" fmla="*/ 0 w 223838"/>
                <a:gd name="connsiteY0" fmla="*/ 185738 h 185738"/>
                <a:gd name="connsiteX1" fmla="*/ 114300 w 223838"/>
                <a:gd name="connsiteY1" fmla="*/ 185738 h 185738"/>
                <a:gd name="connsiteX2" fmla="*/ 114300 w 223838"/>
                <a:gd name="connsiteY2" fmla="*/ 0 h 185738"/>
                <a:gd name="connsiteX3" fmla="*/ 223838 w 223838"/>
                <a:gd name="connsiteY3" fmla="*/ 0 h 185738"/>
                <a:gd name="connsiteX4" fmla="*/ 223838 w 223838"/>
                <a:gd name="connsiteY4" fmla="*/ 0 h 185738"/>
                <a:gd name="connsiteX5" fmla="*/ 223838 w 223838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85738">
                  <a:moveTo>
                    <a:pt x="0" y="185738"/>
                  </a:moveTo>
                  <a:lnTo>
                    <a:pt x="114300" y="185738"/>
                  </a:lnTo>
                  <a:lnTo>
                    <a:pt x="114300" y="0"/>
                  </a:lnTo>
                  <a:lnTo>
                    <a:pt x="223838" y="0"/>
                  </a:lnTo>
                  <a:lnTo>
                    <a:pt x="223838" y="0"/>
                  </a:lnTo>
                  <a:lnTo>
                    <a:pt x="22383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3" name="Freeform 502"/>
            <p:cNvSpPr/>
            <p:nvPr/>
          </p:nvSpPr>
          <p:spPr>
            <a:xfrm>
              <a:off x="2213542" y="3202226"/>
              <a:ext cx="1728690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4" name="Freeform 503"/>
            <p:cNvSpPr/>
            <p:nvPr/>
          </p:nvSpPr>
          <p:spPr>
            <a:xfrm>
              <a:off x="2438955" y="2667238"/>
              <a:ext cx="144455" cy="53816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5" name="Trapezoid 504"/>
            <p:cNvSpPr/>
            <p:nvPr/>
          </p:nvSpPr>
          <p:spPr>
            <a:xfrm rot="5400000">
              <a:off x="4168379" y="2528338"/>
              <a:ext cx="2087562" cy="215888"/>
            </a:xfrm>
            <a:prstGeom prst="trapezoid">
              <a:avLst>
                <a:gd name="adj" fmla="val 49471"/>
              </a:avLst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6" name="Freeform 505"/>
            <p:cNvSpPr/>
            <p:nvPr/>
          </p:nvSpPr>
          <p:spPr>
            <a:xfrm>
              <a:off x="4959761" y="1976676"/>
              <a:ext cx="144455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7" name="Rectangle 202"/>
            <p:cNvSpPr>
              <a:spLocks noChangeArrowheads="1"/>
            </p:cNvSpPr>
            <p:nvPr/>
          </p:nvSpPr>
          <p:spPr bwMode="auto">
            <a:xfrm rot="16200000">
              <a:off x="4993807" y="2468007"/>
              <a:ext cx="436562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MUX</a:t>
              </a:r>
            </a:p>
          </p:txBody>
        </p:sp>
        <p:sp>
          <p:nvSpPr>
            <p:cNvPr id="508" name="Freeform 507"/>
            <p:cNvSpPr/>
            <p:nvPr/>
          </p:nvSpPr>
          <p:spPr>
            <a:xfrm>
              <a:off x="5320103" y="2652951"/>
              <a:ext cx="576229" cy="379412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9" name="Rectangle 204"/>
            <p:cNvSpPr>
              <a:spLocks noChangeArrowheads="1"/>
            </p:cNvSpPr>
            <p:nvPr/>
          </p:nvSpPr>
          <p:spPr bwMode="auto">
            <a:xfrm>
              <a:off x="5348613" y="2227501"/>
              <a:ext cx="52546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Data 18b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&amp; 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pixel ID 9b</a:t>
              </a:r>
            </a:p>
          </p:txBody>
        </p:sp>
        <p:sp>
          <p:nvSpPr>
            <p:cNvPr id="510" name="Isosceles Triangle 509"/>
            <p:cNvSpPr/>
            <p:nvPr/>
          </p:nvSpPr>
          <p:spPr>
            <a:xfrm rot="5400000">
              <a:off x="4959697" y="2457698"/>
              <a:ext cx="2232025" cy="358755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1" name="Freeform 510"/>
            <p:cNvSpPr/>
            <p:nvPr/>
          </p:nvSpPr>
          <p:spPr>
            <a:xfrm>
              <a:off x="4815307" y="1717913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2" name="Freeform 511"/>
            <p:cNvSpPr/>
            <p:nvPr/>
          </p:nvSpPr>
          <p:spPr>
            <a:xfrm>
              <a:off x="4815307" y="1851263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3" name="Freeform 512"/>
            <p:cNvSpPr/>
            <p:nvPr/>
          </p:nvSpPr>
          <p:spPr>
            <a:xfrm>
              <a:off x="4815307" y="2119551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14" name="Straight Arrow Connector 513"/>
            <p:cNvCxnSpPr/>
            <p:nvPr/>
          </p:nvCxnSpPr>
          <p:spPr bwMode="auto">
            <a:xfrm rot="5400000">
              <a:off x="5609801" y="1266270"/>
              <a:ext cx="14287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Freeform 514"/>
            <p:cNvSpPr/>
            <p:nvPr/>
          </p:nvSpPr>
          <p:spPr>
            <a:xfrm>
              <a:off x="6255087" y="2635488"/>
              <a:ext cx="126993" cy="379413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6" name="Rectangle 22"/>
            <p:cNvSpPr>
              <a:spLocks noChangeArrowheads="1"/>
            </p:cNvSpPr>
            <p:nvPr/>
          </p:nvSpPr>
          <p:spPr bwMode="auto">
            <a:xfrm>
              <a:off x="5031113" y="952837"/>
              <a:ext cx="1296987" cy="246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Readout 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Control (TOKEN based)  </a:t>
              </a:r>
            </a:p>
          </p:txBody>
        </p:sp>
        <p:sp>
          <p:nvSpPr>
            <p:cNvPr id="517" name="Freeform 516"/>
            <p:cNvSpPr/>
            <p:nvPr/>
          </p:nvSpPr>
          <p:spPr>
            <a:xfrm>
              <a:off x="5231209" y="1336913"/>
              <a:ext cx="914348" cy="933450"/>
            </a:xfrm>
            <a:custGeom>
              <a:avLst/>
              <a:gdLst>
                <a:gd name="connsiteX0" fmla="*/ 0 w 914400"/>
                <a:gd name="connsiteY0" fmla="*/ 314036 h 932873"/>
                <a:gd name="connsiteX1" fmla="*/ 0 w 914400"/>
                <a:gd name="connsiteY1" fmla="*/ 0 h 932873"/>
                <a:gd name="connsiteX2" fmla="*/ 914400 w 914400"/>
                <a:gd name="connsiteY2" fmla="*/ 0 h 932873"/>
                <a:gd name="connsiteX3" fmla="*/ 914400 w 914400"/>
                <a:gd name="connsiteY3" fmla="*/ 932873 h 9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932873">
                  <a:moveTo>
                    <a:pt x="0" y="314036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932873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8" name="Freeform 517"/>
            <p:cNvSpPr/>
            <p:nvPr/>
          </p:nvSpPr>
          <p:spPr>
            <a:xfrm>
              <a:off x="2870730" y="2610088"/>
              <a:ext cx="2738282" cy="1147763"/>
            </a:xfrm>
            <a:custGeom>
              <a:avLst/>
              <a:gdLst>
                <a:gd name="connsiteX0" fmla="*/ 0 w 2738438"/>
                <a:gd name="connsiteY0" fmla="*/ 0 h 1147762"/>
                <a:gd name="connsiteX1" fmla="*/ 0 w 2738438"/>
                <a:gd name="connsiteY1" fmla="*/ 1147762 h 1147762"/>
                <a:gd name="connsiteX2" fmla="*/ 2738438 w 2738438"/>
                <a:gd name="connsiteY2" fmla="*/ 1143000 h 1147762"/>
                <a:gd name="connsiteX3" fmla="*/ 2738438 w 2738438"/>
                <a:gd name="connsiteY3" fmla="*/ 42862 h 1147762"/>
                <a:gd name="connsiteX4" fmla="*/ 2738438 w 2738438"/>
                <a:gd name="connsiteY4" fmla="*/ 42862 h 11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8438" h="1147762">
                  <a:moveTo>
                    <a:pt x="0" y="0"/>
                  </a:moveTo>
                  <a:lnTo>
                    <a:pt x="0" y="1147762"/>
                  </a:lnTo>
                  <a:lnTo>
                    <a:pt x="2738438" y="1143000"/>
                  </a:lnTo>
                  <a:lnTo>
                    <a:pt x="2738438" y="42862"/>
                  </a:lnTo>
                  <a:lnTo>
                    <a:pt x="2738438" y="42862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9" name="Rectangle 222"/>
            <p:cNvSpPr>
              <a:spLocks noChangeArrowheads="1"/>
            </p:cNvSpPr>
            <p:nvPr/>
          </p:nvSpPr>
          <p:spPr bwMode="auto">
            <a:xfrm rot="16200000">
              <a:off x="5238780" y="3055838"/>
              <a:ext cx="5738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    OR</a:t>
              </a:r>
            </a:p>
          </p:txBody>
        </p:sp>
        <p:sp>
          <p:nvSpPr>
            <p:cNvPr id="520" name="Rectangle 227"/>
            <p:cNvSpPr>
              <a:spLocks noChangeArrowheads="1"/>
            </p:cNvSpPr>
            <p:nvPr/>
          </p:nvSpPr>
          <p:spPr bwMode="auto">
            <a:xfrm>
              <a:off x="1214762" y="941626"/>
              <a:ext cx="112236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Analog Front-end</a:t>
              </a:r>
              <a:endParaRPr lang="en-US" sz="800" b="1"/>
            </a:p>
          </p:txBody>
        </p:sp>
        <p:sp>
          <p:nvSpPr>
            <p:cNvPr id="521" name="Rectangle 228"/>
            <p:cNvSpPr>
              <a:spLocks noChangeArrowheads="1"/>
            </p:cNvSpPr>
            <p:nvPr/>
          </p:nvSpPr>
          <p:spPr bwMode="auto">
            <a:xfrm>
              <a:off x="2973712" y="944801"/>
              <a:ext cx="126188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Digital Pixel Region</a:t>
              </a:r>
              <a:endParaRPr lang="en-US" sz="800" b="1"/>
            </a:p>
          </p:txBody>
        </p:sp>
        <p:sp>
          <p:nvSpPr>
            <p:cNvPr id="522" name="Rectangle 229"/>
            <p:cNvSpPr>
              <a:spLocks noChangeArrowheads="1"/>
            </p:cNvSpPr>
            <p:nvPr/>
          </p:nvSpPr>
          <p:spPr bwMode="auto">
            <a:xfrm>
              <a:off x="3159450" y="3824526"/>
              <a:ext cx="95891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8-Pixel Region</a:t>
              </a:r>
              <a:endParaRPr lang="en-US" sz="800" b="1"/>
            </a:p>
          </p:txBody>
        </p:sp>
        <p:sp>
          <p:nvSpPr>
            <p:cNvPr id="523" name="Rectangle 522"/>
            <p:cNvSpPr/>
            <p:nvPr/>
          </p:nvSpPr>
          <p:spPr>
            <a:xfrm>
              <a:off x="692804" y="1376601"/>
              <a:ext cx="215888" cy="1871662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24" name="Straight Connector 523"/>
            <p:cNvCxnSpPr/>
            <p:nvPr/>
          </p:nvCxnSpPr>
          <p:spPr>
            <a:xfrm rot="5400000" flipH="1" flipV="1">
              <a:off x="675328" y="908301"/>
              <a:ext cx="504825" cy="431775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Straight Connector 524"/>
            <p:cNvCxnSpPr/>
            <p:nvPr/>
          </p:nvCxnSpPr>
          <p:spPr>
            <a:xfrm rot="16200000" flipH="1">
              <a:off x="531659" y="3428457"/>
              <a:ext cx="792163" cy="431775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Straight Connector 525"/>
            <p:cNvCxnSpPr/>
            <p:nvPr/>
          </p:nvCxnSpPr>
          <p:spPr>
            <a:xfrm flipV="1">
              <a:off x="927741" y="1303576"/>
              <a:ext cx="142867" cy="80962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/>
            <p:cNvCxnSpPr/>
            <p:nvPr/>
          </p:nvCxnSpPr>
          <p:spPr>
            <a:xfrm>
              <a:off x="927741" y="3248263"/>
              <a:ext cx="215888" cy="144463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Rectangle 222"/>
            <p:cNvSpPr>
              <a:spLocks noChangeArrowheads="1"/>
            </p:cNvSpPr>
            <p:nvPr/>
          </p:nvSpPr>
          <p:spPr bwMode="auto">
            <a:xfrm rot="16200000">
              <a:off x="5793087" y="2070293"/>
              <a:ext cx="10285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double column bus</a:t>
              </a:r>
            </a:p>
          </p:txBody>
        </p:sp>
        <p:sp>
          <p:nvSpPr>
            <p:cNvPr id="529" name="Rectangle 22"/>
            <p:cNvSpPr>
              <a:spLocks noChangeArrowheads="1"/>
            </p:cNvSpPr>
            <p:nvPr/>
          </p:nvSpPr>
          <p:spPr bwMode="auto">
            <a:xfrm>
              <a:off x="3948610" y="2881573"/>
              <a:ext cx="863600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Counter 4b</a:t>
              </a:r>
            </a:p>
          </p:txBody>
        </p:sp>
        <p:sp>
          <p:nvSpPr>
            <p:cNvPr id="530" name="Rectangle 22"/>
            <p:cNvSpPr>
              <a:spLocks noChangeArrowheads="1"/>
            </p:cNvSpPr>
            <p:nvPr/>
          </p:nvSpPr>
          <p:spPr bwMode="auto">
            <a:xfrm>
              <a:off x="3948610" y="3005790"/>
              <a:ext cx="863600" cy="12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ToT Counter 4b</a:t>
              </a:r>
            </a:p>
          </p:txBody>
        </p:sp>
        <p:sp>
          <p:nvSpPr>
            <p:cNvPr id="531" name="Rectangle 22"/>
            <p:cNvSpPr>
              <a:spLocks noChangeArrowheads="1"/>
            </p:cNvSpPr>
            <p:nvPr/>
          </p:nvSpPr>
          <p:spPr bwMode="auto">
            <a:xfrm>
              <a:off x="3948610" y="3129909"/>
              <a:ext cx="1008062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RefCLK Counter 6b</a:t>
              </a:r>
            </a:p>
          </p:txBody>
        </p:sp>
        <p:sp>
          <p:nvSpPr>
            <p:cNvPr id="532" name="Rectangle 22"/>
            <p:cNvSpPr>
              <a:spLocks noChangeArrowheads="1"/>
            </p:cNvSpPr>
            <p:nvPr/>
          </p:nvSpPr>
          <p:spPr bwMode="auto">
            <a:xfrm>
              <a:off x="3948610" y="2753411"/>
              <a:ext cx="863600" cy="122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Counter 4b</a:t>
              </a:r>
            </a:p>
          </p:txBody>
        </p:sp>
        <p:sp>
          <p:nvSpPr>
            <p:cNvPr id="533" name="Freeform 532"/>
            <p:cNvSpPr/>
            <p:nvPr/>
          </p:nvSpPr>
          <p:spPr>
            <a:xfrm>
              <a:off x="4956584" y="3184763"/>
              <a:ext cx="144455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4" name="Freeform 533"/>
            <p:cNvSpPr/>
            <p:nvPr/>
          </p:nvSpPr>
          <p:spPr>
            <a:xfrm>
              <a:off x="4812130" y="2935526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5" name="Freeform 534"/>
            <p:cNvSpPr/>
            <p:nvPr/>
          </p:nvSpPr>
          <p:spPr>
            <a:xfrm>
              <a:off x="4812130" y="3059351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6" name="Freeform 535"/>
            <p:cNvSpPr/>
            <p:nvPr/>
          </p:nvSpPr>
          <p:spPr>
            <a:xfrm>
              <a:off x="4812131" y="2819638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7" name="Freeform 536"/>
            <p:cNvSpPr/>
            <p:nvPr/>
          </p:nvSpPr>
          <p:spPr>
            <a:xfrm>
              <a:off x="3878742" y="2143363"/>
              <a:ext cx="66671" cy="669925"/>
            </a:xfrm>
            <a:custGeom>
              <a:avLst/>
              <a:gdLst>
                <a:gd name="connsiteX0" fmla="*/ 65988 w 65988"/>
                <a:gd name="connsiteY0" fmla="*/ 0 h 669303"/>
                <a:gd name="connsiteX1" fmla="*/ 0 w 65988"/>
                <a:gd name="connsiteY1" fmla="*/ 0 h 669303"/>
                <a:gd name="connsiteX2" fmla="*/ 0 w 65988"/>
                <a:gd name="connsiteY2" fmla="*/ 669303 h 669303"/>
                <a:gd name="connsiteX3" fmla="*/ 65988 w 65988"/>
                <a:gd name="connsiteY3" fmla="*/ 669303 h 66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988" h="669303">
                  <a:moveTo>
                    <a:pt x="65988" y="0"/>
                  </a:moveTo>
                  <a:lnTo>
                    <a:pt x="0" y="0"/>
                  </a:lnTo>
                  <a:lnTo>
                    <a:pt x="0" y="669303"/>
                  </a:lnTo>
                  <a:lnTo>
                    <a:pt x="65988" y="669303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38" name="Straight Connector 537"/>
            <p:cNvCxnSpPr/>
            <p:nvPr/>
          </p:nvCxnSpPr>
          <p:spPr>
            <a:xfrm flipV="1">
              <a:off x="3735868" y="2622788"/>
              <a:ext cx="144454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1" name="Rectangle 3772"/>
          <p:cNvSpPr>
            <a:spLocks noChangeArrowheads="1"/>
          </p:cNvSpPr>
          <p:nvPr/>
        </p:nvSpPr>
        <p:spPr bwMode="auto">
          <a:xfrm>
            <a:off x="1836738" y="5064125"/>
            <a:ext cx="1657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>
                <a:latin typeface="Century Schoolbook" pitchFamily="18" charset="0"/>
              </a:rPr>
              <a:t>End of Column Logic</a:t>
            </a:r>
            <a:endParaRPr lang="en-US" sz="800">
              <a:latin typeface="Century Schoolbook" pitchFamily="18" charset="0"/>
            </a:endParaRPr>
          </a:p>
        </p:txBody>
      </p:sp>
      <p:grpSp>
        <p:nvGrpSpPr>
          <p:cNvPr id="10" name="Group 3781"/>
          <p:cNvGrpSpPr>
            <a:grpSpLocks/>
          </p:cNvGrpSpPr>
          <p:nvPr/>
        </p:nvGrpSpPr>
        <p:grpSpPr bwMode="auto">
          <a:xfrm>
            <a:off x="4051300" y="4838700"/>
            <a:ext cx="3419475" cy="792162"/>
            <a:chOff x="3041360" y="4437112"/>
            <a:chExt cx="3420168" cy="792088"/>
          </a:xfrm>
        </p:grpSpPr>
        <p:sp>
          <p:nvSpPr>
            <p:cNvPr id="543" name="Rectangle 542"/>
            <p:cNvSpPr/>
            <p:nvPr/>
          </p:nvSpPr>
          <p:spPr>
            <a:xfrm>
              <a:off x="4284625" y="4508542"/>
              <a:ext cx="2105452" cy="666688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5000"/>
              </a:schemeClr>
            </a:solidFill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4" name="Rectangle 22"/>
            <p:cNvSpPr>
              <a:spLocks noChangeArrowheads="1"/>
            </p:cNvSpPr>
            <p:nvPr/>
          </p:nvSpPr>
          <p:spPr bwMode="auto">
            <a:xfrm>
              <a:off x="4376640" y="4618454"/>
              <a:ext cx="936104" cy="1251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FiFO 4-depth</a:t>
              </a:r>
            </a:p>
          </p:txBody>
        </p:sp>
        <p:sp>
          <p:nvSpPr>
            <p:cNvPr id="545" name="Freeform 544"/>
            <p:cNvSpPr/>
            <p:nvPr/>
          </p:nvSpPr>
          <p:spPr>
            <a:xfrm>
              <a:off x="5313533" y="4672040"/>
              <a:ext cx="142904" cy="7143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6" name="Rectangle 22"/>
            <p:cNvSpPr>
              <a:spLocks noChangeArrowheads="1"/>
            </p:cNvSpPr>
            <p:nvPr/>
          </p:nvSpPr>
          <p:spPr bwMode="auto">
            <a:xfrm>
              <a:off x="4376640" y="4743616"/>
              <a:ext cx="935608" cy="123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GLB time stamp</a:t>
              </a:r>
            </a:p>
          </p:txBody>
        </p:sp>
        <p:sp>
          <p:nvSpPr>
            <p:cNvPr id="547" name="Isosceles Triangle 546"/>
            <p:cNvSpPr/>
            <p:nvPr/>
          </p:nvSpPr>
          <p:spPr>
            <a:xfrm rot="5400000">
              <a:off x="5348529" y="4635499"/>
              <a:ext cx="431760" cy="215944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8" name="Rectangle 22"/>
            <p:cNvSpPr>
              <a:spLocks noChangeArrowheads="1"/>
            </p:cNvSpPr>
            <p:nvPr/>
          </p:nvSpPr>
          <p:spPr bwMode="auto">
            <a:xfrm>
              <a:off x="4376640" y="4862759"/>
              <a:ext cx="936105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Readout control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(Token based)</a:t>
              </a:r>
            </a:p>
          </p:txBody>
        </p:sp>
        <p:sp>
          <p:nvSpPr>
            <p:cNvPr id="549" name="Freeform 548"/>
            <p:cNvSpPr/>
            <p:nvPr/>
          </p:nvSpPr>
          <p:spPr>
            <a:xfrm>
              <a:off x="5319885" y="4873633"/>
              <a:ext cx="217531" cy="150799"/>
            </a:xfrm>
            <a:custGeom>
              <a:avLst/>
              <a:gdLst>
                <a:gd name="connsiteX0" fmla="*/ 0 w 216816"/>
                <a:gd name="connsiteY0" fmla="*/ 150828 h 150828"/>
                <a:gd name="connsiteX1" fmla="*/ 216816 w 216816"/>
                <a:gd name="connsiteY1" fmla="*/ 150828 h 150828"/>
                <a:gd name="connsiteX2" fmla="*/ 216816 w 216816"/>
                <a:gd name="connsiteY2" fmla="*/ 0 h 15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816" h="150828">
                  <a:moveTo>
                    <a:pt x="0" y="150828"/>
                  </a:moveTo>
                  <a:lnTo>
                    <a:pt x="216816" y="150828"/>
                  </a:lnTo>
                  <a:lnTo>
                    <a:pt x="21681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0" name="Freeform 549"/>
            <p:cNvSpPr/>
            <p:nvPr/>
          </p:nvSpPr>
          <p:spPr>
            <a:xfrm>
              <a:off x="5672381" y="4743470"/>
              <a:ext cx="647831" cy="71431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1" name="Rectangle 3767"/>
            <p:cNvSpPr>
              <a:spLocks noChangeArrowheads="1"/>
            </p:cNvSpPr>
            <p:nvPr/>
          </p:nvSpPr>
          <p:spPr bwMode="auto">
            <a:xfrm>
              <a:off x="5610012" y="4562656"/>
              <a:ext cx="85151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periphery bus</a:t>
              </a:r>
            </a:p>
          </p:txBody>
        </p:sp>
        <p:sp>
          <p:nvSpPr>
            <p:cNvPr id="552" name="Rectangle 551"/>
            <p:cNvSpPr/>
            <p:nvPr/>
          </p:nvSpPr>
          <p:spPr>
            <a:xfrm>
              <a:off x="3041360" y="4437112"/>
              <a:ext cx="468408" cy="79208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53" name="Straight Connector 552"/>
            <p:cNvCxnSpPr/>
            <p:nvPr/>
          </p:nvCxnSpPr>
          <p:spPr>
            <a:xfrm>
              <a:off x="3492301" y="4437112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Straight Connector 553"/>
            <p:cNvCxnSpPr/>
            <p:nvPr/>
          </p:nvCxnSpPr>
          <p:spPr>
            <a:xfrm flipV="1">
              <a:off x="3492301" y="5157770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5" name="Rectangle 3788"/>
          <p:cNvSpPr>
            <a:spLocks noChangeArrowheads="1"/>
          </p:cNvSpPr>
          <p:nvPr/>
        </p:nvSpPr>
        <p:spPr bwMode="auto">
          <a:xfrm>
            <a:off x="5508625" y="6551612"/>
            <a:ext cx="11509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8 x 320MHz  LVDS</a:t>
            </a:r>
            <a:endParaRPr lang="en-US" sz="800"/>
          </a:p>
        </p:txBody>
      </p:sp>
      <p:grpSp>
        <p:nvGrpSpPr>
          <p:cNvPr id="11" name="Group 3964"/>
          <p:cNvGrpSpPr>
            <a:grpSpLocks/>
          </p:cNvGrpSpPr>
          <p:nvPr/>
        </p:nvGrpSpPr>
        <p:grpSpPr bwMode="auto">
          <a:xfrm>
            <a:off x="6399213" y="5665787"/>
            <a:ext cx="1439862" cy="936625"/>
            <a:chOff x="9144000" y="3573016"/>
            <a:chExt cx="1440160" cy="936106"/>
          </a:xfrm>
        </p:grpSpPr>
        <p:sp>
          <p:nvSpPr>
            <p:cNvPr id="557" name="Rectangle 556"/>
            <p:cNvSpPr/>
            <p:nvPr/>
          </p:nvSpPr>
          <p:spPr>
            <a:xfrm>
              <a:off x="9224979" y="3582536"/>
              <a:ext cx="1314722" cy="807590"/>
            </a:xfrm>
            <a:prstGeom prst="rect">
              <a:avLst/>
            </a:prstGeom>
            <a:solidFill>
              <a:srgbClr val="7030A0">
                <a:alpha val="21000"/>
              </a:srgb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8" name="Rectangle 22"/>
            <p:cNvSpPr>
              <a:spLocks noChangeArrowheads="1"/>
            </p:cNvSpPr>
            <p:nvPr/>
          </p:nvSpPr>
          <p:spPr bwMode="auto">
            <a:xfrm>
              <a:off x="9513467" y="3737406"/>
              <a:ext cx="720080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Serializer/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64-to-8  </a:t>
              </a:r>
            </a:p>
          </p:txBody>
        </p:sp>
        <p:sp>
          <p:nvSpPr>
            <p:cNvPr id="559" name="Flowchart: Manual Operation 558"/>
            <p:cNvSpPr/>
            <p:nvPr/>
          </p:nvSpPr>
          <p:spPr>
            <a:xfrm flipH="1">
              <a:off x="9756902" y="4079148"/>
              <a:ext cx="285809" cy="214193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0" name="Rectangle 177"/>
            <p:cNvSpPr>
              <a:spLocks noChangeArrowheads="1"/>
            </p:cNvSpPr>
            <p:nvPr/>
          </p:nvSpPr>
          <p:spPr bwMode="auto">
            <a:xfrm flipH="1">
              <a:off x="9748345" y="4052301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561" name="Freeform 560"/>
            <p:cNvSpPr/>
            <p:nvPr/>
          </p:nvSpPr>
          <p:spPr>
            <a:xfrm rot="16200000" flipH="1">
              <a:off x="9991934" y="3879123"/>
              <a:ext cx="88851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2" name="Rectangle 3802"/>
            <p:cNvSpPr>
              <a:spLocks noChangeArrowheads="1"/>
            </p:cNvSpPr>
            <p:nvPr/>
          </p:nvSpPr>
          <p:spPr bwMode="auto">
            <a:xfrm>
              <a:off x="9144000" y="3573016"/>
              <a:ext cx="14401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000" b="1">
                  <a:latin typeface="Century Schoolbook" pitchFamily="18" charset="0"/>
                </a:rPr>
                <a:t>Data output block</a:t>
              </a:r>
              <a:endParaRPr lang="en-US" sz="800">
                <a:latin typeface="Century Schoolbook" pitchFamily="18" charset="0"/>
              </a:endParaRPr>
            </a:p>
          </p:txBody>
        </p:sp>
        <p:sp>
          <p:nvSpPr>
            <p:cNvPr id="563" name="Freeform 562"/>
            <p:cNvSpPr/>
            <p:nvPr/>
          </p:nvSpPr>
          <p:spPr>
            <a:xfrm rot="16200000" flipH="1">
              <a:off x="9947523" y="4256739"/>
              <a:ext cx="215780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64" name="Right Arrow 563"/>
          <p:cNvSpPr/>
          <p:nvPr/>
        </p:nvSpPr>
        <p:spPr>
          <a:xfrm>
            <a:off x="1784350" y="5675312"/>
            <a:ext cx="4679950" cy="2159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5" name="Rectangle 3807"/>
          <p:cNvSpPr>
            <a:spLocks noChangeArrowheads="1"/>
          </p:cNvSpPr>
          <p:nvPr/>
        </p:nvSpPr>
        <p:spPr bwMode="auto">
          <a:xfrm>
            <a:off x="3389313" y="5668962"/>
            <a:ext cx="1651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 b="1">
                <a:latin typeface="Century Schoolbook" pitchFamily="18" charset="0"/>
              </a:rPr>
              <a:t>periphery  data bus  40MHz</a:t>
            </a:r>
            <a:endParaRPr lang="en-US" sz="800">
              <a:latin typeface="Century Schoolbook" pitchFamily="18" charset="0"/>
            </a:endParaRPr>
          </a:p>
        </p:txBody>
      </p:sp>
      <p:cxnSp>
        <p:nvCxnSpPr>
          <p:cNvPr id="566" name="Straight Connector 565"/>
          <p:cNvCxnSpPr/>
          <p:nvPr/>
        </p:nvCxnSpPr>
        <p:spPr>
          <a:xfrm rot="5400000">
            <a:off x="1855788" y="568801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 rot="5400000">
            <a:off x="2335213" y="568483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 rot="5400000">
            <a:off x="2835275" y="568166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rot="5400000">
            <a:off x="3314700" y="567848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/>
          <p:cNvCxnSpPr/>
          <p:nvPr/>
        </p:nvCxnSpPr>
        <p:spPr>
          <a:xfrm rot="5400000">
            <a:off x="3779838" y="568483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Straight Connector 570"/>
          <p:cNvCxnSpPr/>
          <p:nvPr/>
        </p:nvCxnSpPr>
        <p:spPr>
          <a:xfrm rot="5400000">
            <a:off x="4259263" y="568166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 rot="5400000">
            <a:off x="4760913" y="567848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572"/>
          <p:cNvCxnSpPr/>
          <p:nvPr/>
        </p:nvCxnSpPr>
        <p:spPr>
          <a:xfrm rot="5400000">
            <a:off x="5240338" y="567531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3919"/>
          <p:cNvGrpSpPr>
            <a:grpSpLocks/>
          </p:cNvGrpSpPr>
          <p:nvPr/>
        </p:nvGrpSpPr>
        <p:grpSpPr bwMode="auto">
          <a:xfrm>
            <a:off x="2051050" y="5927725"/>
            <a:ext cx="1152525" cy="817562"/>
            <a:chOff x="7452320" y="5563412"/>
            <a:chExt cx="1152128" cy="817336"/>
          </a:xfrm>
        </p:grpSpPr>
        <p:sp>
          <p:nvSpPr>
            <p:cNvPr id="576" name="Rectangle 3828"/>
            <p:cNvSpPr>
              <a:spLocks noChangeArrowheads="1"/>
            </p:cNvSpPr>
            <p:nvPr/>
          </p:nvSpPr>
          <p:spPr bwMode="auto">
            <a:xfrm>
              <a:off x="7452320" y="6165304"/>
              <a:ext cx="115212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Data_out     Data_in </a:t>
              </a:r>
              <a:endParaRPr lang="en-US" sz="800"/>
            </a:p>
          </p:txBody>
        </p:sp>
        <p:sp>
          <p:nvSpPr>
            <p:cNvPr id="577" name="Rectangle 22"/>
            <p:cNvSpPr>
              <a:spLocks noChangeArrowheads="1"/>
            </p:cNvSpPr>
            <p:nvPr/>
          </p:nvSpPr>
          <p:spPr bwMode="auto">
            <a:xfrm>
              <a:off x="7621208" y="5563412"/>
              <a:ext cx="720080" cy="123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control</a:t>
              </a:r>
            </a:p>
          </p:txBody>
        </p:sp>
        <p:sp>
          <p:nvSpPr>
            <p:cNvPr id="578" name="Flowchart: Manual Operation 577"/>
            <p:cNvSpPr/>
            <p:nvPr/>
          </p:nvSpPr>
          <p:spPr>
            <a:xfrm flipH="1" flipV="1">
              <a:off x="8018863" y="5780839"/>
              <a:ext cx="285652" cy="214254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9" name="Rectangle 177"/>
            <p:cNvSpPr>
              <a:spLocks noChangeArrowheads="1"/>
            </p:cNvSpPr>
            <p:nvPr/>
          </p:nvSpPr>
          <p:spPr bwMode="auto">
            <a:xfrm flipH="1">
              <a:off x="8009529" y="5754665"/>
              <a:ext cx="33054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RX</a:t>
              </a:r>
              <a:endParaRPr lang="en-US" sz="800"/>
            </a:p>
          </p:txBody>
        </p:sp>
        <p:sp>
          <p:nvSpPr>
            <p:cNvPr id="580" name="Freeform 579"/>
            <p:cNvSpPr/>
            <p:nvPr/>
          </p:nvSpPr>
          <p:spPr>
            <a:xfrm rot="16200000" flipH="1">
              <a:off x="8253728" y="5591989"/>
              <a:ext cx="87289" cy="287239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1" name="Freeform 580"/>
            <p:cNvSpPr/>
            <p:nvPr/>
          </p:nvSpPr>
          <p:spPr>
            <a:xfrm rot="5400000" flipH="1" flipV="1">
              <a:off x="8208496" y="5959393"/>
              <a:ext cx="215840" cy="287239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2" name="Flowchart: Manual Operation 581"/>
            <p:cNvSpPr/>
            <p:nvPr/>
          </p:nvSpPr>
          <p:spPr>
            <a:xfrm flipH="1">
              <a:off x="7611015" y="5777665"/>
              <a:ext cx="285652" cy="214254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3" name="Rectangle 177"/>
            <p:cNvSpPr>
              <a:spLocks noChangeArrowheads="1"/>
            </p:cNvSpPr>
            <p:nvPr/>
          </p:nvSpPr>
          <p:spPr bwMode="auto">
            <a:xfrm flipH="1">
              <a:off x="7602353" y="5751873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584" name="Freeform 583"/>
            <p:cNvSpPr/>
            <p:nvPr/>
          </p:nvSpPr>
          <p:spPr>
            <a:xfrm rot="16200000" flipH="1">
              <a:off x="7846675" y="5588021"/>
              <a:ext cx="87289" cy="28882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5" name="Freeform 584"/>
            <p:cNvSpPr/>
            <p:nvPr/>
          </p:nvSpPr>
          <p:spPr>
            <a:xfrm rot="16200000" flipH="1">
              <a:off x="7800650" y="5956219"/>
              <a:ext cx="217427" cy="28882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86" name="Rectangle 22"/>
          <p:cNvSpPr>
            <a:spLocks noChangeArrowheads="1"/>
          </p:cNvSpPr>
          <p:nvPr/>
        </p:nvSpPr>
        <p:spPr bwMode="auto">
          <a:xfrm>
            <a:off x="1693863" y="6172200"/>
            <a:ext cx="8636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 smtClean="0">
                <a:latin typeface="Century Schoolbook" pitchFamily="18" charset="0"/>
              </a:rPr>
              <a:t>640MHz </a:t>
            </a:r>
            <a:endParaRPr lang="en-US" sz="800" dirty="0">
              <a:latin typeface="Century Schoolbook" pitchFamily="18" charset="0"/>
            </a:endParaRPr>
          </a:p>
          <a:p>
            <a:pPr algn="ctr"/>
            <a:r>
              <a:rPr lang="en-US" sz="800" dirty="0">
                <a:latin typeface="Century Schoolbook" pitchFamily="18" charset="0"/>
              </a:rPr>
              <a:t> Oscillator </a:t>
            </a:r>
            <a:r>
              <a:rPr lang="en-US" sz="800" dirty="0" smtClean="0">
                <a:latin typeface="Century Schoolbook" pitchFamily="18" charset="0"/>
              </a:rPr>
              <a:t>PLL</a:t>
            </a:r>
            <a:endParaRPr lang="en-US" sz="800" dirty="0">
              <a:latin typeface="Century Schoolbook" pitchFamily="18" charset="0"/>
            </a:endParaRPr>
          </a:p>
        </p:txBody>
      </p:sp>
      <p:grpSp>
        <p:nvGrpSpPr>
          <p:cNvPr id="13" name="Group 3920"/>
          <p:cNvGrpSpPr>
            <a:grpSpLocks/>
          </p:cNvGrpSpPr>
          <p:nvPr/>
        </p:nvGrpSpPr>
        <p:grpSpPr bwMode="auto">
          <a:xfrm>
            <a:off x="1711325" y="5891212"/>
            <a:ext cx="296863" cy="142875"/>
            <a:chOff x="1178197" y="5589240"/>
            <a:chExt cx="296765" cy="142875"/>
          </a:xfrm>
        </p:grpSpPr>
        <p:sp>
          <p:nvSpPr>
            <p:cNvPr id="588" name="Flowchart: Off-page Connector 587"/>
            <p:cNvSpPr/>
            <p:nvPr/>
          </p:nvSpPr>
          <p:spPr>
            <a:xfrm rot="5400000" flipH="1" flipV="1">
              <a:off x="1250381" y="5517056"/>
              <a:ext cx="142875" cy="287243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9" name="TextBox 158"/>
            <p:cNvSpPr txBox="1">
              <a:spLocks noChangeArrowheads="1"/>
            </p:cNvSpPr>
            <p:nvPr/>
          </p:nvSpPr>
          <p:spPr bwMode="auto">
            <a:xfrm>
              <a:off x="1187624" y="5589240"/>
              <a:ext cx="2873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</p:grpSp>
      <p:sp>
        <p:nvSpPr>
          <p:cNvPr id="590" name="Rectangle 22"/>
          <p:cNvSpPr>
            <a:spLocks noChangeArrowheads="1"/>
          </p:cNvSpPr>
          <p:nvPr/>
        </p:nvSpPr>
        <p:spPr bwMode="auto">
          <a:xfrm>
            <a:off x="5895975" y="5891212"/>
            <a:ext cx="431800" cy="246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EFUSE</a:t>
            </a:r>
          </a:p>
          <a:p>
            <a:pPr algn="ctr"/>
            <a:r>
              <a:rPr lang="en-US" sz="800">
                <a:latin typeface="Century Schoolbook" pitchFamily="18" charset="0"/>
              </a:rPr>
              <a:t>chip ID</a:t>
            </a:r>
          </a:p>
        </p:txBody>
      </p:sp>
      <p:sp>
        <p:nvSpPr>
          <p:cNvPr id="591" name="Rectangle 22"/>
          <p:cNvSpPr>
            <a:spLocks noChangeArrowheads="1"/>
          </p:cNvSpPr>
          <p:nvPr/>
        </p:nvSpPr>
        <p:spPr bwMode="auto">
          <a:xfrm>
            <a:off x="2052638" y="5892800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Bandgap</a:t>
            </a:r>
          </a:p>
        </p:txBody>
      </p:sp>
      <p:sp>
        <p:nvSpPr>
          <p:cNvPr id="592" name="Rectangle 3923"/>
          <p:cNvSpPr>
            <a:spLocks noChangeArrowheads="1"/>
          </p:cNvSpPr>
          <p:nvPr/>
        </p:nvSpPr>
        <p:spPr bwMode="auto">
          <a:xfrm>
            <a:off x="4572000" y="6542087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Clock 40 MHz</a:t>
            </a:r>
            <a:endParaRPr lang="en-US" sz="800"/>
          </a:p>
        </p:txBody>
      </p:sp>
      <p:sp>
        <p:nvSpPr>
          <p:cNvPr id="593" name="Flowchart: Manual Operation 592"/>
          <p:cNvSpPr/>
          <p:nvPr/>
        </p:nvSpPr>
        <p:spPr>
          <a:xfrm flipH="1" flipV="1">
            <a:off x="5795963" y="6191250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4" name="Rectangle 177"/>
          <p:cNvSpPr>
            <a:spLocks noChangeArrowheads="1"/>
          </p:cNvSpPr>
          <p:nvPr/>
        </p:nvSpPr>
        <p:spPr bwMode="auto">
          <a:xfrm flipH="1">
            <a:off x="5786438" y="6164262"/>
            <a:ext cx="331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95" name="Freeform 594"/>
          <p:cNvSpPr/>
          <p:nvPr/>
        </p:nvSpPr>
        <p:spPr>
          <a:xfrm rot="5400000" flipH="1" flipV="1">
            <a:off x="5976938" y="6369049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6" name="Rectangle 3939"/>
          <p:cNvSpPr>
            <a:spLocks noChangeArrowheads="1"/>
          </p:cNvSpPr>
          <p:nvPr/>
        </p:nvSpPr>
        <p:spPr bwMode="auto">
          <a:xfrm>
            <a:off x="3779838" y="6542087"/>
            <a:ext cx="7207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Reset_GLB</a:t>
            </a:r>
            <a:endParaRPr lang="en-US" sz="800"/>
          </a:p>
        </p:txBody>
      </p:sp>
      <p:sp>
        <p:nvSpPr>
          <p:cNvPr id="597" name="Flowchart: Manual Operation 596"/>
          <p:cNvSpPr/>
          <p:nvPr/>
        </p:nvSpPr>
        <p:spPr>
          <a:xfrm flipH="1" flipV="1">
            <a:off x="5003800" y="6191250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8" name="Rectangle 177"/>
          <p:cNvSpPr>
            <a:spLocks noChangeArrowheads="1"/>
          </p:cNvSpPr>
          <p:nvPr/>
        </p:nvSpPr>
        <p:spPr bwMode="auto">
          <a:xfrm flipH="1">
            <a:off x="4995863" y="6164262"/>
            <a:ext cx="330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99" name="Freeform 598"/>
          <p:cNvSpPr/>
          <p:nvPr/>
        </p:nvSpPr>
        <p:spPr>
          <a:xfrm rot="5400000" flipH="1" flipV="1">
            <a:off x="5184776" y="6369049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00" name="Straight Connector 599"/>
          <p:cNvCxnSpPr/>
          <p:nvPr/>
        </p:nvCxnSpPr>
        <p:spPr>
          <a:xfrm flipV="1">
            <a:off x="6335713" y="5992812"/>
            <a:ext cx="144462" cy="0"/>
          </a:xfrm>
          <a:prstGeom prst="line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3961"/>
          <p:cNvGrpSpPr>
            <a:grpSpLocks/>
          </p:cNvGrpSpPr>
          <p:nvPr/>
        </p:nvGrpSpPr>
        <p:grpSpPr bwMode="auto">
          <a:xfrm>
            <a:off x="3213100" y="6180137"/>
            <a:ext cx="477838" cy="554038"/>
            <a:chOff x="7928668" y="4941168"/>
            <a:chExt cx="478611" cy="555159"/>
          </a:xfrm>
        </p:grpSpPr>
        <p:sp>
          <p:nvSpPr>
            <p:cNvPr id="602" name="Flowchart: Manual Operation 601"/>
            <p:cNvSpPr/>
            <p:nvPr/>
          </p:nvSpPr>
          <p:spPr>
            <a:xfrm flipH="1">
              <a:off x="7965240" y="4968211"/>
              <a:ext cx="286212" cy="213155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3" name="Rectangle 177"/>
            <p:cNvSpPr>
              <a:spLocks noChangeArrowheads="1"/>
            </p:cNvSpPr>
            <p:nvPr/>
          </p:nvSpPr>
          <p:spPr bwMode="auto">
            <a:xfrm flipH="1">
              <a:off x="7956376" y="4941168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604" name="Freeform 603"/>
            <p:cNvSpPr/>
            <p:nvPr/>
          </p:nvSpPr>
          <p:spPr>
            <a:xfrm rot="16200000" flipH="1">
              <a:off x="8155209" y="5145633"/>
              <a:ext cx="216337" cy="287803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5" name="Rectangle 3957"/>
            <p:cNvSpPr>
              <a:spLocks noChangeArrowheads="1"/>
            </p:cNvSpPr>
            <p:nvPr/>
          </p:nvSpPr>
          <p:spPr bwMode="auto">
            <a:xfrm>
              <a:off x="7928668" y="5373216"/>
              <a:ext cx="43204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Fast  OR</a:t>
              </a:r>
              <a:endParaRPr lang="en-US" sz="800"/>
            </a:p>
          </p:txBody>
        </p:sp>
      </p:grpSp>
      <p:sp>
        <p:nvSpPr>
          <p:cNvPr id="607" name="Rectangle 22"/>
          <p:cNvSpPr>
            <a:spLocks noChangeArrowheads="1"/>
          </p:cNvSpPr>
          <p:nvPr/>
        </p:nvSpPr>
        <p:spPr bwMode="auto">
          <a:xfrm>
            <a:off x="2628900" y="5900737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Bias gen.</a:t>
            </a:r>
          </a:p>
        </p:txBody>
      </p:sp>
      <p:sp>
        <p:nvSpPr>
          <p:cNvPr id="601" name="TextBox 600"/>
          <p:cNvSpPr txBox="1"/>
          <p:nvPr/>
        </p:nvSpPr>
        <p:spPr>
          <a:xfrm>
            <a:off x="7279387" y="6336268"/>
            <a:ext cx="186461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V. </a:t>
            </a:r>
            <a:r>
              <a:rPr lang="en-US" dirty="0" err="1" smtClean="0">
                <a:solidFill>
                  <a:srgbClr val="FF0000"/>
                </a:solidFill>
              </a:rPr>
              <a:t>Gromov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Nikhef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02943" y="152400"/>
            <a:ext cx="24172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Saltro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16</a:t>
            </a:r>
          </a:p>
          <a:p>
            <a:pPr algn="ctr"/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391564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5181600" y="6400800"/>
            <a:ext cx="3608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Size: 5750um x 8560um, 49.22mm</a:t>
            </a:r>
            <a:r>
              <a:rPr lang="en-US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2362200"/>
            <a:ext cx="487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A 16 channel front-end chip including DSP functions for the readout of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gaseous detectors such as  MWPC, GEM, </a:t>
            </a:r>
            <a:r>
              <a:rPr lang="en-US" b="1" dirty="0" err="1">
                <a:solidFill>
                  <a:schemeClr val="tx2"/>
                </a:solidFill>
                <a:latin typeface="Times New Roman" pitchFamily="18" charset="0"/>
              </a:rPr>
              <a:t>Micromegas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endParaRPr lang="en-US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Submitted in IBM 130nm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CMOS technology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, Q3 2010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Received back from the foundry Q1, 2011, currently under test.</a:t>
            </a:r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38100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P. </a:t>
            </a:r>
            <a:r>
              <a:rPr lang="en-US" dirty="0" err="1" smtClean="0">
                <a:solidFill>
                  <a:srgbClr val="FF0000"/>
                </a:solidFill>
              </a:rPr>
              <a:t>Aspell</a:t>
            </a:r>
            <a:r>
              <a:rPr lang="en-US" dirty="0" smtClean="0">
                <a:solidFill>
                  <a:srgbClr val="FF0000"/>
                </a:solidFill>
              </a:rPr>
              <a:t>, M. de </a:t>
            </a:r>
            <a:r>
              <a:rPr lang="en-US" dirty="0" err="1" smtClean="0">
                <a:solidFill>
                  <a:srgbClr val="FF0000"/>
                </a:solidFill>
              </a:rPr>
              <a:t>Gaspari</a:t>
            </a:r>
            <a:r>
              <a:rPr lang="en-US" dirty="0" smtClean="0">
                <a:solidFill>
                  <a:srgbClr val="FF0000"/>
                </a:solidFill>
              </a:rPr>
              <a:t>, H. Franca,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E. Garcia, L. Musa, CERN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767196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machine parameters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3891084"/>
              </p:ext>
            </p:extLst>
          </p:nvPr>
        </p:nvGraphicFramePr>
        <p:xfrm>
          <a:off x="1187623" y="1149960"/>
          <a:ext cx="6768753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56385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Center-of-mass energy √s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Instantaneous peak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Integrated luminosity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crossing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bunches</a:t>
                      </a:r>
                      <a:r>
                        <a:rPr lang="en-US" dirty="0" smtClean="0"/>
                        <a:t> / train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 (every 0.5 ns)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 repetition rate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</a:t>
                      </a:r>
                      <a:r>
                        <a:rPr lang="en-US" baseline="0" dirty="0" smtClean="0"/>
                        <a:t> size x/y/z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nm / 1 nm / 40 </a:t>
                      </a:r>
                      <a:r>
                        <a:rPr lang="en-US" dirty="0" err="1" smtClean="0"/>
                        <a:t>μm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dirty="0" err="1" smtClean="0"/>
                        <a:t>γγ</a:t>
                      </a:r>
                      <a:r>
                        <a:rPr lang="en-US" dirty="0" err="1" smtClean="0">
                          <a:sym typeface="Wingdings"/>
                        </a:rPr>
                        <a:t>hadrons</a:t>
                      </a:r>
                      <a:r>
                        <a:rPr lang="en-US" baseline="0" dirty="0" smtClean="0">
                          <a:sym typeface="Wingdings"/>
                        </a:rPr>
                        <a:t> / </a:t>
                      </a:r>
                      <a:r>
                        <a:rPr lang="en-US" baseline="0" dirty="0" err="1" smtClean="0">
                          <a:sym typeface="Wingdings"/>
                        </a:rPr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incoherent electron pairs / </a:t>
                      </a:r>
                      <a:r>
                        <a:rPr lang="en-US" dirty="0" err="1" smtClean="0"/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x 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halo </a:t>
                      </a:r>
                      <a:r>
                        <a:rPr lang="en-US" dirty="0" err="1" smtClean="0"/>
                        <a:t>muons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5 (including safety factor of 5)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"/>
            <a:ext cx="497669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23"/>
          <p:cNvSpPr txBox="1">
            <a:spLocks noChangeArrowheads="1"/>
          </p:cNvSpPr>
          <p:nvPr/>
        </p:nvSpPr>
        <p:spPr bwMode="auto">
          <a:xfrm>
            <a:off x="76200" y="1295400"/>
            <a:ext cx="4114800" cy="310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16 channels,</a:t>
            </a:r>
          </a:p>
          <a:p>
            <a:endParaRPr lang="en-US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Each channel comprising :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ow-noise programmable pre-amplifier and shaper, </a:t>
            </a: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ADC, 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Digital Signal Processor.</a:t>
            </a:r>
          </a:p>
          <a:p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Max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sampling frequency: 40MHz</a:t>
            </a:r>
          </a:p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Max readout frequency: 80MHz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7546" y="152400"/>
            <a:ext cx="24222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Saltro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16 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architecture.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317167"/>
              </p:ext>
            </p:extLst>
          </p:nvPr>
        </p:nvGraphicFramePr>
        <p:xfrm>
          <a:off x="304800" y="4648201"/>
          <a:ext cx="86106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382"/>
                <a:gridCol w="2170121"/>
                <a:gridCol w="4342097"/>
              </a:tblGrid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PASA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ADC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Digital Signal Processor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32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Single-ended to differential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10bit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Baseline correction 1: removes systematic offsets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Pos/</a:t>
                      </a:r>
                      <a:r>
                        <a:rPr lang="en-US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polarity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40MHz max freq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Digital  shaper: removes the long ion tail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Shaping time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30-120ns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Power adjustable to the freq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Baseline correction 2: removes low-freq baseline shifts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Gain 12-27mV/fC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Zero Suppression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Power pulsing feature included.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Possibility of power pulsing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via external bias control.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External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clock control for power pulsing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123"/>
          <p:cNvSpPr txBox="1">
            <a:spLocks noChangeArrowheads="1"/>
          </p:cNvSpPr>
          <p:nvPr/>
        </p:nvSpPr>
        <p:spPr bwMode="auto">
          <a:xfrm>
            <a:off x="6553200" y="3581400"/>
            <a:ext cx="213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</a:rPr>
              <a:t>Interface compatible with the ALICE TPC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506484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latin typeface="Arial" pitchFamily="-106" charset="0"/>
                <a:ea typeface="ＭＳ Ｐゴシック" pitchFamily="-106" charset="-128"/>
              </a:rPr>
              <a:t>CLIC time structure</a:t>
            </a:r>
          </a:p>
        </p:txBody>
      </p:sp>
      <p:sp>
        <p:nvSpPr>
          <p:cNvPr id="52232" name="Text Box 7"/>
          <p:cNvSpPr txBox="1">
            <a:spLocks noChangeArrowheads="1"/>
          </p:cNvSpPr>
          <p:nvPr/>
        </p:nvSpPr>
        <p:spPr bwMode="auto">
          <a:xfrm>
            <a:off x="661893" y="1247524"/>
            <a:ext cx="4784725" cy="464331"/>
          </a:xfrm>
          <a:prstGeom prst="rect">
            <a:avLst/>
          </a:prstGeom>
          <a:solidFill>
            <a:schemeClr val="bg1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CC0000"/>
                </a:solidFill>
                <a:latin typeface="Comic Sans MS" pitchFamily="-106" charset="0"/>
              </a:rPr>
              <a:t>Train repetition rate 50 Hz</a:t>
            </a:r>
          </a:p>
        </p:txBody>
      </p:sp>
      <p:sp>
        <p:nvSpPr>
          <p:cNvPr id="52233" name="Text Box 8"/>
          <p:cNvSpPr txBox="1">
            <a:spLocks noChangeArrowheads="1"/>
          </p:cNvSpPr>
          <p:nvPr/>
        </p:nvSpPr>
        <p:spPr bwMode="auto">
          <a:xfrm>
            <a:off x="657225" y="2641600"/>
            <a:ext cx="885825" cy="457200"/>
          </a:xfrm>
          <a:prstGeom prst="rect">
            <a:avLst/>
          </a:prstGeom>
          <a:solidFill>
            <a:schemeClr val="bg1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99"/>
                </a:solidFill>
                <a:latin typeface="Comic Sans MS" pitchFamily="-106" charset="0"/>
              </a:rPr>
              <a:t>CLIC</a:t>
            </a:r>
          </a:p>
        </p:txBody>
      </p:sp>
      <p:sp>
        <p:nvSpPr>
          <p:cNvPr id="52230" name="TextBox 14"/>
          <p:cNvSpPr txBox="1">
            <a:spLocks noChangeArrowheads="1"/>
          </p:cNvSpPr>
          <p:nvPr/>
        </p:nvSpPr>
        <p:spPr bwMode="auto">
          <a:xfrm>
            <a:off x="657225" y="3969644"/>
            <a:ext cx="79089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CLIC: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312 bunches	</a:t>
            </a:r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	0.5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ns apart	50 Hz</a:t>
            </a:r>
            <a:endParaRPr lang="en-US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endParaRPr lang="en-US" b="1" dirty="0" smtClean="0">
              <a:solidFill>
                <a:srgbClr val="008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endParaRPr lang="en-US" b="1" dirty="0" smtClean="0">
              <a:solidFill>
                <a:srgbClr val="008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ILC</a:t>
            </a:r>
            <a:r>
              <a:rPr lang="en-US" b="1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:</a:t>
            </a:r>
            <a:r>
              <a:rPr lang="en-US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	1 </a:t>
            </a:r>
            <a:r>
              <a:rPr lang="en-US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train = 2820 bunches		308 ns apart	5 Hz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82979" y="2717800"/>
            <a:ext cx="5631795" cy="838200"/>
            <a:chOff x="2667000" y="2717800"/>
            <a:chExt cx="5631795" cy="838200"/>
          </a:xfrm>
        </p:grpSpPr>
        <p:sp>
          <p:nvSpPr>
            <p:cNvPr id="52234" name="Line 18"/>
            <p:cNvSpPr>
              <a:spLocks noChangeShapeType="1"/>
            </p:cNvSpPr>
            <p:nvPr/>
          </p:nvSpPr>
          <p:spPr bwMode="auto">
            <a:xfrm>
              <a:off x="2667000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Oval 19"/>
            <p:cNvSpPr>
              <a:spLocks noChangeArrowheads="1"/>
            </p:cNvSpPr>
            <p:nvPr/>
          </p:nvSpPr>
          <p:spPr bwMode="auto">
            <a:xfrm>
              <a:off x="2667000" y="2717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6" name="Line 20"/>
            <p:cNvSpPr>
              <a:spLocks noChangeShapeType="1"/>
            </p:cNvSpPr>
            <p:nvPr/>
          </p:nvSpPr>
          <p:spPr bwMode="auto">
            <a:xfrm>
              <a:off x="2971800" y="3022600"/>
              <a:ext cx="914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Oval 21"/>
            <p:cNvSpPr>
              <a:spLocks noChangeArrowheads="1"/>
            </p:cNvSpPr>
            <p:nvPr/>
          </p:nvSpPr>
          <p:spPr bwMode="auto">
            <a:xfrm>
              <a:off x="3810000" y="3175000"/>
              <a:ext cx="40386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8" name="Line 22"/>
            <p:cNvSpPr>
              <a:spLocks noChangeShapeType="1"/>
            </p:cNvSpPr>
            <p:nvPr/>
          </p:nvSpPr>
          <p:spPr bwMode="auto">
            <a:xfrm>
              <a:off x="4114800" y="3327400"/>
              <a:ext cx="3200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4417265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6167530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7917795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rot="5400000">
            <a:off x="5309641" y="2428167"/>
            <a:ext cx="491847" cy="217891"/>
          </a:xfrm>
          <a:prstGeom prst="straightConnector1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83509" y="19051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156 ns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6294201" y="2445490"/>
            <a:ext cx="491847" cy="217891"/>
          </a:xfrm>
          <a:prstGeom prst="straightConnector1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34056" y="191551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 ms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(1)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 bwMode="auto">
          <a:xfrm>
            <a:off x="152400" y="1193800"/>
            <a:ext cx="8858250" cy="50609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Main backgrounds:</a:t>
            </a:r>
          </a:p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CLIC 3TeV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beamstrahlung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ΔE/E = 29% 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(10×ILC</a:t>
            </a:r>
            <a:r>
              <a:rPr lang="en-US" sz="1800" baseline="-250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value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(3.8×10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8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disappear in beam pipe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Incoherent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(3.0×10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5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suppressed by strong solenoid-field</a:t>
            </a:r>
          </a:p>
          <a:p>
            <a:pPr lvl="1"/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interactions =&gt; hadrons (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3.3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hadron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events per bunch crossing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4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In addition: </a:t>
            </a:r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background from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beam delivery system(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~5 </a:t>
            </a:r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muons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spread over detector surface</a:t>
            </a:r>
            <a:endParaRPr lang="en-US" sz="16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1308100"/>
            <a:ext cx="28924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 rot="16200000" flipV="1">
            <a:off x="7505700" y="3771900"/>
            <a:ext cx="444500" cy="368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l="2643" r="11789" b="28255"/>
          <a:stretch>
            <a:fillRect/>
          </a:stretch>
        </p:blipFill>
        <p:spPr bwMode="auto">
          <a:xfrm>
            <a:off x="4432555" y="957075"/>
            <a:ext cx="4503331" cy="32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32400" y="1206500"/>
            <a:ext cx="3025438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 luminosity spectrum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30% in “1% highest energy”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(2)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70" y="997599"/>
            <a:ext cx="4317380" cy="4317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8452" y="1958946"/>
            <a:ext cx="33439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Coherent pairs:</a:t>
            </a:r>
          </a:p>
          <a:p>
            <a:r>
              <a:rPr lang="en-US" dirty="0" smtClean="0"/>
              <a:t>Very numerous at very low angles</a:t>
            </a:r>
          </a:p>
          <a:p>
            <a:r>
              <a:rPr lang="en-US" dirty="0" smtClean="0"/>
              <a:t>Very high total energy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Incoherent pairs:</a:t>
            </a:r>
          </a:p>
          <a:p>
            <a:r>
              <a:rPr lang="en-US" dirty="0" smtClean="0"/>
              <a:t>Extend to larger angles</a:t>
            </a:r>
          </a:p>
          <a:p>
            <a:r>
              <a:rPr lang="en-US" dirty="0" smtClean="0"/>
              <a:t>More difficult for the detector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1406991" y="5379312"/>
            <a:ext cx="597702" cy="1588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7092" y="5703071"/>
            <a:ext cx="681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Determines beam crossing angle (20 </a:t>
            </a:r>
            <a:r>
              <a:rPr lang="en-US" dirty="0" err="1" smtClean="0"/>
              <a:t>mrad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Determines opening angle of beam pipe for outgoing beam (±10 </a:t>
            </a:r>
            <a:r>
              <a:rPr lang="en-US" dirty="0" err="1" smtClean="0"/>
              <a:t>mrad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376238" y="1127125"/>
            <a:ext cx="509797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CLIC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beamstrahlung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: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γγ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hadrons</a:t>
            </a:r>
          </a:p>
        </p:txBody>
      </p:sp>
      <p:sp>
        <p:nvSpPr>
          <p:cNvPr id="55300" name="TextBox 10"/>
          <p:cNvSpPr txBox="1">
            <a:spLocks noChangeArrowheads="1"/>
          </p:cNvSpPr>
          <p:nvPr/>
        </p:nvSpPr>
        <p:spPr bwMode="auto">
          <a:xfrm>
            <a:off x="6161233" y="1622425"/>
            <a:ext cx="2954191" cy="407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b="1" dirty="0" smtClean="0">
                <a:latin typeface="Arial"/>
                <a:cs typeface="Arial"/>
              </a:rPr>
              <a:t>Per bunch crossing: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3.2 such events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~28 particles into the detector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50 </a:t>
            </a:r>
            <a:r>
              <a:rPr lang="en-GB" dirty="0" err="1" smtClean="0">
                <a:latin typeface="Arial"/>
                <a:cs typeface="Arial"/>
              </a:rPr>
              <a:t>GeV</a:t>
            </a:r>
            <a:endParaRPr lang="en-GB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Forward-peaked</a:t>
            </a:r>
          </a:p>
          <a:p>
            <a:endParaRPr lang="en-GB" dirty="0" smtClean="0"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15 </a:t>
            </a:r>
            <a:r>
              <a:rPr lang="en-GB" dirty="0" err="1" smtClean="0">
                <a:solidFill>
                  <a:srgbClr val="0000FF"/>
                </a:solidFill>
                <a:latin typeface="Arial"/>
                <a:cs typeface="Arial"/>
              </a:rPr>
              <a:t>TeV</a:t>
            </a:r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 dumped in the detector per 156 ns bunch train ! </a:t>
            </a:r>
          </a:p>
          <a:p>
            <a:endParaRPr lang="en-GB" sz="700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we need</a:t>
            </a: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TIME STAMPING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!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…and play with clever event selections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981825" y="6102350"/>
            <a:ext cx="20775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CERN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33855" y="6351"/>
            <a:ext cx="7136995" cy="69096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(3)</a:t>
            </a:r>
          </a:p>
        </p:txBody>
      </p:sp>
      <p:pic>
        <p:nvPicPr>
          <p:cNvPr id="7" name="Picture 6" descr="nparticles_vs_pt-cut_smallsca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6238" y="2143570"/>
            <a:ext cx="5485066" cy="3719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 occupancies from halo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29" y="5889850"/>
            <a:ext cx="760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TPC </a:t>
            </a:r>
            <a:r>
              <a:rPr lang="en-US" dirty="0" err="1" smtClean="0">
                <a:solidFill>
                  <a:srgbClr val="0000FF"/>
                </a:solidFill>
              </a:rPr>
              <a:t>voxel</a:t>
            </a:r>
            <a:r>
              <a:rPr lang="en-US" dirty="0" smtClean="0">
                <a:solidFill>
                  <a:srgbClr val="0000FF"/>
                </a:solidFill>
              </a:rPr>
              <a:t> hit spectrum for 5 </a:t>
            </a:r>
            <a:r>
              <a:rPr lang="en-US" dirty="0" err="1" smtClean="0">
                <a:solidFill>
                  <a:srgbClr val="0000FF"/>
                </a:solidFill>
              </a:rPr>
              <a:t>muons/bx</a:t>
            </a:r>
            <a:r>
              <a:rPr lang="en-US" dirty="0" smtClean="0">
                <a:solidFill>
                  <a:srgbClr val="0000FF"/>
                </a:solidFill>
              </a:rPr>
              <a:t>, for 6*1 mm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pads and 40 MHz readout.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056531" y="5467298"/>
            <a:ext cx="20775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</a:t>
            </a:r>
          </a:p>
        </p:txBody>
      </p:sp>
      <p:pic>
        <p:nvPicPr>
          <p:cNvPr id="8" name="Picture 7" descr="SimTrackerHitsXY_muons_only_5perB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938" y="821843"/>
            <a:ext cx="5596029" cy="49932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 occupancies from halo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" y="5815138"/>
            <a:ext cx="9100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Voxel</a:t>
            </a:r>
            <a:r>
              <a:rPr lang="en-US" dirty="0" smtClean="0">
                <a:solidFill>
                  <a:srgbClr val="0000FF"/>
                </a:solidFill>
              </a:rPr>
              <a:t> occupancy due to halo </a:t>
            </a:r>
            <a:r>
              <a:rPr lang="en-US" dirty="0" err="1" smtClean="0">
                <a:solidFill>
                  <a:srgbClr val="0000FF"/>
                </a:solidFill>
              </a:rPr>
              <a:t>muons</a:t>
            </a:r>
            <a:r>
              <a:rPr lang="en-US" dirty="0" smtClean="0">
                <a:solidFill>
                  <a:srgbClr val="0000FF"/>
                </a:solidFill>
              </a:rPr>
              <a:t> in specific regions  (for full bunch train and 6*1 mm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pads).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Showing effects of hot spots.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81825" y="6201966"/>
            <a:ext cx="20775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</a:t>
            </a:r>
          </a:p>
        </p:txBody>
      </p:sp>
      <p:pic>
        <p:nvPicPr>
          <p:cNvPr id="8" name="Picture 7" descr="occupancy_muons_angle_5perB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990600"/>
            <a:ext cx="72009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 occupancies</a:t>
            </a:r>
            <a:endParaRPr lang="en-US" dirty="0"/>
          </a:p>
        </p:txBody>
      </p:sp>
      <p:pic>
        <p:nvPicPr>
          <p:cNvPr id="4" name="Picture 3" descr="occupancy_per_row_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990600"/>
            <a:ext cx="7200900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445" y="6063426"/>
            <a:ext cx="8745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Pad occupancy (percent of time </a:t>
            </a:r>
            <a:r>
              <a:rPr lang="en-US" dirty="0" err="1" smtClean="0">
                <a:solidFill>
                  <a:srgbClr val="0000FF"/>
                </a:solidFill>
              </a:rPr>
              <a:t>voxels</a:t>
            </a:r>
            <a:r>
              <a:rPr lang="en-US" dirty="0" smtClean="0">
                <a:solidFill>
                  <a:srgbClr val="0000FF"/>
                </a:solidFill>
              </a:rPr>
              <a:t> occupied) for full bunch train and 6*1 mm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pads at 40 M</a:t>
            </a:r>
            <a:r>
              <a:rPr lang="en-US" dirty="0" smtClean="0">
                <a:solidFill>
                  <a:srgbClr val="0000FF"/>
                </a:solidFill>
              </a:rPr>
              <a:t>H</a:t>
            </a:r>
            <a:r>
              <a:rPr lang="en-US" dirty="0" smtClean="0">
                <a:solidFill>
                  <a:srgbClr val="0000FF"/>
                </a:solidFill>
              </a:rPr>
              <a:t>z readout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044080" y="5691434"/>
            <a:ext cx="20775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5838</TotalTime>
  <Words>1418</Words>
  <Application>Microsoft Macintosh PowerPoint</Application>
  <PresentationFormat>On-screen Show (4:3)</PresentationFormat>
  <Paragraphs>272</Paragraphs>
  <Slides>20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Beam structure, occupancies, time-stamping for TPC pad readout at CLIC</vt:lpstr>
      <vt:lpstr>CLIC machine parameters</vt:lpstr>
      <vt:lpstr>CLIC time structure</vt:lpstr>
      <vt:lpstr>Beam-induced background (1)</vt:lpstr>
      <vt:lpstr>Beam-induced background (2)</vt:lpstr>
      <vt:lpstr>Beam-induced background (3)</vt:lpstr>
      <vt:lpstr>TPC occupancies from halo muons</vt:lpstr>
      <vt:lpstr>TPC occupancies from halo muons</vt:lpstr>
      <vt:lpstr>TPC occupancies</vt:lpstr>
      <vt:lpstr>TPC occupancies</vt:lpstr>
      <vt:lpstr>Time-stamping with TPC at CLIC</vt:lpstr>
      <vt:lpstr>Slide 12</vt:lpstr>
      <vt:lpstr>Slide 13</vt:lpstr>
      <vt:lpstr>CLIC parameters</vt:lpstr>
      <vt:lpstr>Beam-Beam backgrounds</vt:lpstr>
      <vt:lpstr>Timepix2 ASIC development</vt:lpstr>
      <vt:lpstr>Timepix2 Main requirements</vt:lpstr>
      <vt:lpstr>Timepix2 Top Level Schematic</vt:lpstr>
      <vt:lpstr>Slide 19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L. Linssen</cp:lastModifiedBy>
  <cp:revision>172</cp:revision>
  <dcterms:created xsi:type="dcterms:W3CDTF">2011-05-10T05:33:23Z</dcterms:created>
  <dcterms:modified xsi:type="dcterms:W3CDTF">2011-05-10T12:38:22Z</dcterms:modified>
</cp:coreProperties>
</file>