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458" r:id="rId2"/>
    <p:sldId id="863" r:id="rId3"/>
    <p:sldId id="873" r:id="rId4"/>
    <p:sldId id="890" r:id="rId5"/>
    <p:sldId id="881" r:id="rId6"/>
    <p:sldId id="882" r:id="rId7"/>
    <p:sldId id="874" r:id="rId8"/>
    <p:sldId id="869" r:id="rId9"/>
    <p:sldId id="884" r:id="rId10"/>
    <p:sldId id="887" r:id="rId11"/>
    <p:sldId id="886" r:id="rId12"/>
    <p:sldId id="888" r:id="rId13"/>
    <p:sldId id="866" r:id="rId14"/>
    <p:sldId id="864" r:id="rId15"/>
    <p:sldId id="889" r:id="rId16"/>
    <p:sldId id="875" r:id="rId17"/>
    <p:sldId id="876" r:id="rId18"/>
    <p:sldId id="877" r:id="rId19"/>
    <p:sldId id="865" r:id="rId20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99"/>
    <a:srgbClr val="478F00"/>
    <a:srgbClr val="E60000"/>
    <a:srgbClr val="CC0000"/>
    <a:srgbClr val="253971"/>
    <a:srgbClr val="F8F8F8"/>
    <a:srgbClr val="5F97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43" autoAdjust="0"/>
    <p:restoredTop sz="92188" autoAdjust="0"/>
  </p:normalViewPr>
  <p:slideViewPr>
    <p:cSldViewPr snapToGrid="0" snapToObjects="1">
      <p:cViewPr>
        <p:scale>
          <a:sx n="90" d="100"/>
          <a:sy n="90" d="100"/>
        </p:scale>
        <p:origin x="-48" y="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>
      <p:cViewPr varScale="1">
        <p:scale>
          <a:sx n="74" d="100"/>
          <a:sy n="74" d="100"/>
        </p:scale>
        <p:origin x="-3306" y="-108"/>
      </p:cViewPr>
      <p:guideLst>
        <p:guide orient="horz" pos="3223"/>
        <p:guide pos="2236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PROJETS\TPC\MESURES\2011\110502-14_BeamTest_DESY\Electronic_Temperature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D:\PROJETS\TPC\MESURES\2011\110502-14_BeamTest_DESY\Electronic_Temperature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8959734682989811E-2"/>
          <c:y val="5.7694847883542399E-2"/>
          <c:w val="0.78298925449782553"/>
          <c:h val="0.78639394616816616"/>
        </c:manualLayout>
      </c:layout>
      <c:scatterChart>
        <c:scatterStyle val="lineMarker"/>
        <c:varyColors val="0"/>
        <c:ser>
          <c:idx val="0"/>
          <c:order val="0"/>
          <c:tx>
            <c:strRef>
              <c:f>'Sheet1 (2)'!$C$1</c:f>
              <c:strCache>
                <c:ptCount val="1"/>
                <c:pt idx="0">
                  <c:v>FEC 0</c:v>
                </c:pt>
              </c:strCache>
            </c:strRef>
          </c:tx>
          <c:spPr>
            <a:ln w="25400">
              <a:solidFill>
                <a:srgbClr val="00B0F0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00B0F0"/>
              </a:solidFill>
              <a:ln w="12700">
                <a:solidFill>
                  <a:srgbClr val="00B0F0"/>
                </a:solidFill>
              </a:ln>
            </c:spPr>
          </c:marker>
          <c:xVal>
            <c:numRef>
              <c:f>'Sheet1 (2)'!$B$2:$B$16</c:f>
              <c:numCache>
                <c:formatCode>General</c:formatCode>
                <c:ptCount val="15"/>
                <c:pt idx="0">
                  <c:v>2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135</c:v>
                </c:pt>
              </c:numCache>
            </c:numRef>
          </c:xVal>
          <c:yVal>
            <c:numRef>
              <c:f>'Sheet1 (2)'!$C$2:$C$16</c:f>
              <c:numCache>
                <c:formatCode>General</c:formatCode>
                <c:ptCount val="15"/>
                <c:pt idx="0">
                  <c:v>29</c:v>
                </c:pt>
                <c:pt idx="1">
                  <c:v>34</c:v>
                </c:pt>
                <c:pt idx="2">
                  <c:v>39</c:v>
                </c:pt>
                <c:pt idx="3">
                  <c:v>41</c:v>
                </c:pt>
                <c:pt idx="4">
                  <c:v>43</c:v>
                </c:pt>
                <c:pt idx="5">
                  <c:v>44</c:v>
                </c:pt>
                <c:pt idx="6">
                  <c:v>44</c:v>
                </c:pt>
                <c:pt idx="7">
                  <c:v>45</c:v>
                </c:pt>
                <c:pt idx="8">
                  <c:v>45</c:v>
                </c:pt>
                <c:pt idx="9">
                  <c:v>45</c:v>
                </c:pt>
                <c:pt idx="10">
                  <c:v>45</c:v>
                </c:pt>
                <c:pt idx="11">
                  <c:v>46</c:v>
                </c:pt>
                <c:pt idx="12">
                  <c:v>46</c:v>
                </c:pt>
                <c:pt idx="13">
                  <c:v>46</c:v>
                </c:pt>
                <c:pt idx="14">
                  <c:v>46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'Sheet1 (2)'!$D$1</c:f>
              <c:strCache>
                <c:ptCount val="1"/>
                <c:pt idx="0">
                  <c:v>FEC 1</c:v>
                </c:pt>
              </c:strCache>
            </c:strRef>
          </c:tx>
          <c:spPr>
            <a:ln w="25400">
              <a:solidFill>
                <a:srgbClr val="92D05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92D050"/>
              </a:solidFill>
              <a:ln w="12700">
                <a:solidFill>
                  <a:srgbClr val="92D050"/>
                </a:solidFill>
              </a:ln>
            </c:spPr>
          </c:marker>
          <c:xVal>
            <c:numRef>
              <c:f>'Sheet1 (2)'!$B$2:$B$16</c:f>
              <c:numCache>
                <c:formatCode>General</c:formatCode>
                <c:ptCount val="15"/>
                <c:pt idx="0">
                  <c:v>2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135</c:v>
                </c:pt>
              </c:numCache>
            </c:numRef>
          </c:xVal>
          <c:yVal>
            <c:numRef>
              <c:f>'Sheet1 (2)'!$D$2:$D$16</c:f>
              <c:numCache>
                <c:formatCode>General</c:formatCode>
                <c:ptCount val="15"/>
                <c:pt idx="0">
                  <c:v>30</c:v>
                </c:pt>
                <c:pt idx="1">
                  <c:v>36</c:v>
                </c:pt>
                <c:pt idx="2">
                  <c:v>43</c:v>
                </c:pt>
                <c:pt idx="3">
                  <c:v>46</c:v>
                </c:pt>
                <c:pt idx="4">
                  <c:v>49</c:v>
                </c:pt>
                <c:pt idx="5">
                  <c:v>50</c:v>
                </c:pt>
                <c:pt idx="6">
                  <c:v>51</c:v>
                </c:pt>
                <c:pt idx="7">
                  <c:v>51</c:v>
                </c:pt>
                <c:pt idx="8">
                  <c:v>51</c:v>
                </c:pt>
                <c:pt idx="9">
                  <c:v>51</c:v>
                </c:pt>
                <c:pt idx="10">
                  <c:v>51</c:v>
                </c:pt>
                <c:pt idx="11">
                  <c:v>52</c:v>
                </c:pt>
                <c:pt idx="12">
                  <c:v>52</c:v>
                </c:pt>
                <c:pt idx="13">
                  <c:v>52</c:v>
                </c:pt>
                <c:pt idx="14">
                  <c:v>53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'Sheet1 (2)'!$E$1</c:f>
              <c:strCache>
                <c:ptCount val="1"/>
                <c:pt idx="0">
                  <c:v>FEC 2</c:v>
                </c:pt>
              </c:strCache>
            </c:strRef>
          </c:tx>
          <c:spPr>
            <a:ln>
              <a:solidFill>
                <a:srgbClr val="FFD32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C000"/>
              </a:solidFill>
              <a:ln w="6350">
                <a:solidFill>
                  <a:srgbClr val="FFD320"/>
                </a:solidFill>
              </a:ln>
            </c:spPr>
          </c:marker>
          <c:xVal>
            <c:numRef>
              <c:f>'Sheet1 (2)'!$B$2:$B$16</c:f>
              <c:numCache>
                <c:formatCode>General</c:formatCode>
                <c:ptCount val="15"/>
                <c:pt idx="0">
                  <c:v>2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135</c:v>
                </c:pt>
              </c:numCache>
            </c:numRef>
          </c:xVal>
          <c:yVal>
            <c:numRef>
              <c:f>'Sheet1 (2)'!$E$2:$E$16</c:f>
              <c:numCache>
                <c:formatCode>General</c:formatCode>
                <c:ptCount val="15"/>
                <c:pt idx="0">
                  <c:v>30</c:v>
                </c:pt>
                <c:pt idx="1">
                  <c:v>37</c:v>
                </c:pt>
                <c:pt idx="2">
                  <c:v>44</c:v>
                </c:pt>
                <c:pt idx="3">
                  <c:v>48</c:v>
                </c:pt>
                <c:pt idx="4">
                  <c:v>50</c:v>
                </c:pt>
                <c:pt idx="5">
                  <c:v>52</c:v>
                </c:pt>
                <c:pt idx="6">
                  <c:v>52</c:v>
                </c:pt>
                <c:pt idx="7">
                  <c:v>53</c:v>
                </c:pt>
                <c:pt idx="8">
                  <c:v>53</c:v>
                </c:pt>
                <c:pt idx="9">
                  <c:v>53</c:v>
                </c:pt>
                <c:pt idx="10">
                  <c:v>53</c:v>
                </c:pt>
                <c:pt idx="11">
                  <c:v>54</c:v>
                </c:pt>
                <c:pt idx="12">
                  <c:v>54</c:v>
                </c:pt>
                <c:pt idx="13">
                  <c:v>54</c:v>
                </c:pt>
                <c:pt idx="14">
                  <c:v>54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'Sheet1 (2)'!$F$1</c:f>
              <c:strCache>
                <c:ptCount val="1"/>
                <c:pt idx="0">
                  <c:v>FEC 3</c:v>
                </c:pt>
              </c:strCache>
            </c:strRef>
          </c:tx>
          <c:spPr>
            <a:ln w="25400">
              <a:solidFill>
                <a:srgbClr val="FF0000"/>
              </a:solidFill>
              <a:prstDash val="solid"/>
            </a:ln>
          </c:spPr>
          <c:marker>
            <c:symbol val="x"/>
            <c:size val="5"/>
            <c:spPr>
              <a:noFill/>
              <a:ln w="12700">
                <a:solidFill>
                  <a:srgbClr val="FF0000"/>
                </a:solidFill>
              </a:ln>
            </c:spPr>
          </c:marker>
          <c:xVal>
            <c:numRef>
              <c:f>'Sheet1 (2)'!$B$2:$B$16</c:f>
              <c:numCache>
                <c:formatCode>General</c:formatCode>
                <c:ptCount val="15"/>
                <c:pt idx="0">
                  <c:v>2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135</c:v>
                </c:pt>
              </c:numCache>
            </c:numRef>
          </c:xVal>
          <c:yVal>
            <c:numRef>
              <c:f>'Sheet1 (2)'!$F$2:$F$16</c:f>
              <c:numCache>
                <c:formatCode>General</c:formatCode>
                <c:ptCount val="15"/>
                <c:pt idx="0">
                  <c:v>30</c:v>
                </c:pt>
                <c:pt idx="1">
                  <c:v>37</c:v>
                </c:pt>
                <c:pt idx="2">
                  <c:v>45</c:v>
                </c:pt>
                <c:pt idx="3">
                  <c:v>49</c:v>
                </c:pt>
                <c:pt idx="4">
                  <c:v>51</c:v>
                </c:pt>
                <c:pt idx="5">
                  <c:v>52</c:v>
                </c:pt>
                <c:pt idx="6">
                  <c:v>53</c:v>
                </c:pt>
                <c:pt idx="7">
                  <c:v>54</c:v>
                </c:pt>
                <c:pt idx="8">
                  <c:v>54</c:v>
                </c:pt>
                <c:pt idx="9">
                  <c:v>54</c:v>
                </c:pt>
                <c:pt idx="10">
                  <c:v>54</c:v>
                </c:pt>
                <c:pt idx="11">
                  <c:v>54</c:v>
                </c:pt>
                <c:pt idx="12">
                  <c:v>54</c:v>
                </c:pt>
                <c:pt idx="13">
                  <c:v>54</c:v>
                </c:pt>
                <c:pt idx="14">
                  <c:v>55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'Sheet1 (2)'!$G$1</c:f>
              <c:strCache>
                <c:ptCount val="1"/>
                <c:pt idx="0">
                  <c:v>FEC 4</c:v>
                </c:pt>
              </c:strCache>
            </c:strRef>
          </c:tx>
          <c:spPr>
            <a:ln w="25400">
              <a:solidFill>
                <a:srgbClr val="FFFF00"/>
              </a:solidFill>
              <a:prstDash val="solid"/>
            </a:ln>
          </c:spPr>
          <c:marker>
            <c:symbol val="star"/>
            <c:size val="5"/>
            <c:spPr>
              <a:noFill/>
              <a:ln w="12700">
                <a:solidFill>
                  <a:srgbClr val="FFFF00"/>
                </a:solidFill>
              </a:ln>
            </c:spPr>
          </c:marker>
          <c:xVal>
            <c:numRef>
              <c:f>'Sheet1 (2)'!$B$2:$B$16</c:f>
              <c:numCache>
                <c:formatCode>General</c:formatCode>
                <c:ptCount val="15"/>
                <c:pt idx="0">
                  <c:v>2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135</c:v>
                </c:pt>
              </c:numCache>
            </c:numRef>
          </c:xVal>
          <c:yVal>
            <c:numRef>
              <c:f>'Sheet1 (2)'!$G$2:$G$16</c:f>
              <c:numCache>
                <c:formatCode>General</c:formatCode>
                <c:ptCount val="15"/>
                <c:pt idx="0">
                  <c:v>30</c:v>
                </c:pt>
                <c:pt idx="1">
                  <c:v>37</c:v>
                </c:pt>
                <c:pt idx="2">
                  <c:v>44</c:v>
                </c:pt>
                <c:pt idx="3">
                  <c:v>47</c:v>
                </c:pt>
                <c:pt idx="4">
                  <c:v>49</c:v>
                </c:pt>
                <c:pt idx="5">
                  <c:v>51</c:v>
                </c:pt>
                <c:pt idx="6">
                  <c:v>51</c:v>
                </c:pt>
                <c:pt idx="7">
                  <c:v>52</c:v>
                </c:pt>
                <c:pt idx="8">
                  <c:v>52</c:v>
                </c:pt>
                <c:pt idx="9">
                  <c:v>52</c:v>
                </c:pt>
                <c:pt idx="10">
                  <c:v>52</c:v>
                </c:pt>
                <c:pt idx="11">
                  <c:v>52</c:v>
                </c:pt>
                <c:pt idx="12">
                  <c:v>53</c:v>
                </c:pt>
                <c:pt idx="13">
                  <c:v>53</c:v>
                </c:pt>
                <c:pt idx="14">
                  <c:v>53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'Sheet1 (2)'!$H$1</c:f>
              <c:strCache>
                <c:ptCount val="1"/>
                <c:pt idx="0">
                  <c:v>FEC 5</c:v>
                </c:pt>
              </c:strCache>
            </c:strRef>
          </c:tx>
          <c:spPr>
            <a:ln w="25400">
              <a:solidFill>
                <a:srgbClr val="0070C0"/>
              </a:solidFill>
              <a:prstDash val="solid"/>
            </a:ln>
          </c:spPr>
          <c:marker>
            <c:symbol val="plus"/>
            <c:size val="5"/>
            <c:spPr>
              <a:noFill/>
              <a:ln w="12700">
                <a:solidFill>
                  <a:srgbClr val="0070C0"/>
                </a:solidFill>
              </a:ln>
            </c:spPr>
          </c:marker>
          <c:xVal>
            <c:numRef>
              <c:f>'Sheet1 (2)'!$B$2:$B$16</c:f>
              <c:numCache>
                <c:formatCode>General</c:formatCode>
                <c:ptCount val="15"/>
                <c:pt idx="0">
                  <c:v>2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135</c:v>
                </c:pt>
              </c:numCache>
            </c:numRef>
          </c:xVal>
          <c:yVal>
            <c:numRef>
              <c:f>'Sheet1 (2)'!$H$2:$H$16</c:f>
              <c:numCache>
                <c:formatCode>General</c:formatCode>
                <c:ptCount val="15"/>
                <c:pt idx="0">
                  <c:v>29</c:v>
                </c:pt>
                <c:pt idx="1">
                  <c:v>34</c:v>
                </c:pt>
                <c:pt idx="2">
                  <c:v>39</c:v>
                </c:pt>
                <c:pt idx="3">
                  <c:v>41</c:v>
                </c:pt>
                <c:pt idx="4">
                  <c:v>43</c:v>
                </c:pt>
                <c:pt idx="5">
                  <c:v>44</c:v>
                </c:pt>
                <c:pt idx="6">
                  <c:v>44</c:v>
                </c:pt>
                <c:pt idx="7">
                  <c:v>44</c:v>
                </c:pt>
                <c:pt idx="8">
                  <c:v>45</c:v>
                </c:pt>
                <c:pt idx="9">
                  <c:v>45</c:v>
                </c:pt>
                <c:pt idx="10">
                  <c:v>45</c:v>
                </c:pt>
                <c:pt idx="11">
                  <c:v>45</c:v>
                </c:pt>
                <c:pt idx="12">
                  <c:v>45</c:v>
                </c:pt>
                <c:pt idx="13">
                  <c:v>45</c:v>
                </c:pt>
                <c:pt idx="14">
                  <c:v>46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'Sheet1 (2)'!$I$1</c:f>
              <c:strCache>
                <c:ptCount val="1"/>
                <c:pt idx="0">
                  <c:v>FEMI</c:v>
                </c:pt>
              </c:strCache>
            </c:strRef>
          </c:tx>
          <c:spPr>
            <a:ln w="25400">
              <a:solidFill>
                <a:srgbClr val="314004"/>
              </a:solidFill>
              <a:prstDash val="solid"/>
            </a:ln>
          </c:spPr>
          <c:marker>
            <c:symbol val="circle"/>
            <c:size val="5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</c:spPr>
          </c:marker>
          <c:xVal>
            <c:numRef>
              <c:f>'Sheet1 (2)'!$B$2:$B$16</c:f>
              <c:numCache>
                <c:formatCode>General</c:formatCode>
                <c:ptCount val="15"/>
                <c:pt idx="0">
                  <c:v>2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135</c:v>
                </c:pt>
              </c:numCache>
            </c:numRef>
          </c:xVal>
          <c:yVal>
            <c:numRef>
              <c:f>'Sheet1 (2)'!$I$2:$I$16</c:f>
              <c:numCache>
                <c:formatCode>General</c:formatCode>
                <c:ptCount val="15"/>
                <c:pt idx="0">
                  <c:v>30</c:v>
                </c:pt>
                <c:pt idx="1">
                  <c:v>37</c:v>
                </c:pt>
                <c:pt idx="2">
                  <c:v>42</c:v>
                </c:pt>
                <c:pt idx="3">
                  <c:v>45</c:v>
                </c:pt>
                <c:pt idx="4">
                  <c:v>47</c:v>
                </c:pt>
                <c:pt idx="5">
                  <c:v>47</c:v>
                </c:pt>
                <c:pt idx="6">
                  <c:v>48</c:v>
                </c:pt>
                <c:pt idx="7">
                  <c:v>48</c:v>
                </c:pt>
                <c:pt idx="8">
                  <c:v>49</c:v>
                </c:pt>
                <c:pt idx="9">
                  <c:v>49</c:v>
                </c:pt>
                <c:pt idx="10">
                  <c:v>49</c:v>
                </c:pt>
                <c:pt idx="11">
                  <c:v>49</c:v>
                </c:pt>
                <c:pt idx="12">
                  <c:v>49</c:v>
                </c:pt>
                <c:pt idx="13">
                  <c:v>49</c:v>
                </c:pt>
                <c:pt idx="14">
                  <c:v>49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924672"/>
        <c:axId val="208913920"/>
      </c:scatterChart>
      <c:valAx>
        <c:axId val="208913920"/>
        <c:scaling>
          <c:orientation val="minMax"/>
        </c:scaling>
        <c:delete val="0"/>
        <c:axPos val="l"/>
        <c:majorGridlines>
          <c:spPr>
            <a:ln w="6350">
              <a:solidFill>
                <a:srgbClr val="B3B3B3"/>
              </a:solidFill>
              <a:prstDash val="lg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(°c)</a:t>
                </a:r>
              </a:p>
            </c:rich>
          </c:tx>
          <c:layout>
            <c:manualLayout>
              <c:xMode val="edge"/>
              <c:yMode val="edge"/>
              <c:x val="1.7287666963007646E-2"/>
              <c:y val="0.33355556685091814"/>
            </c:manualLayout>
          </c:layout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rgbClr val="B3B3B3"/>
            </a:solidFill>
          </a:ln>
        </c:spPr>
        <c:crossAx val="208924672"/>
        <c:crosses val="autoZero"/>
        <c:crossBetween val="midCat"/>
      </c:valAx>
      <c:valAx>
        <c:axId val="2089246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(min)</a:t>
                </a:r>
              </a:p>
            </c:rich>
          </c:tx>
          <c:layout>
            <c:manualLayout>
              <c:xMode val="edge"/>
              <c:yMode val="edge"/>
              <c:x val="0.4796454348398389"/>
              <c:y val="0.91431886249338112"/>
            </c:manualLayout>
          </c:layout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rgbClr val="B3B3B3"/>
            </a:solidFill>
          </a:ln>
        </c:spPr>
        <c:crossAx val="208913920"/>
        <c:crosses val="autoZero"/>
        <c:crossBetween val="midCat"/>
      </c:valAx>
      <c:spPr>
        <a:noFill/>
        <a:ln w="12700">
          <a:solidFill>
            <a:schemeClr val="tx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8834217791392922"/>
          <c:y val="0.28243511348796246"/>
          <c:w val="0.10210917657056691"/>
          <c:h val="0.33276417865469271"/>
        </c:manualLayout>
      </c:layout>
      <c:overlay val="0"/>
      <c:spPr>
        <a:noFill/>
        <a:ln>
          <a:noFill/>
        </a:ln>
      </c:spPr>
    </c:legend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1800">
          <a:latin typeface="Calibri" pitchFamily="34" charset="0"/>
          <a:cs typeface="Calibri" pitchFamily="34" charset="0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8959734682989811E-2"/>
          <c:y val="5.7694847883542399E-2"/>
          <c:w val="0.78298925449782553"/>
          <c:h val="0.78639394616816616"/>
        </c:manualLayout>
      </c:layout>
      <c:scatterChart>
        <c:scatterStyle val="lineMarker"/>
        <c:varyColors val="0"/>
        <c:ser>
          <c:idx val="0"/>
          <c:order val="0"/>
          <c:tx>
            <c:strRef>
              <c:f>'Sheet1 (2)'!$C$1</c:f>
              <c:strCache>
                <c:ptCount val="1"/>
                <c:pt idx="0">
                  <c:v>FEC 0</c:v>
                </c:pt>
              </c:strCache>
            </c:strRef>
          </c:tx>
          <c:spPr>
            <a:ln w="25400">
              <a:solidFill>
                <a:srgbClr val="00B0F0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00B0F0"/>
              </a:solidFill>
              <a:ln w="12700">
                <a:solidFill>
                  <a:srgbClr val="00B0F0"/>
                </a:solidFill>
              </a:ln>
            </c:spPr>
          </c:marker>
          <c:xVal>
            <c:numRef>
              <c:f>'Sheet1 (2)'!$B$17:$B$34</c:f>
              <c:numCache>
                <c:formatCode>General</c:formatCode>
                <c:ptCount val="18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31</c:v>
                </c:pt>
                <c:pt idx="8">
                  <c:v>33</c:v>
                </c:pt>
                <c:pt idx="9">
                  <c:v>35</c:v>
                </c:pt>
                <c:pt idx="10">
                  <c:v>40</c:v>
                </c:pt>
                <c:pt idx="11">
                  <c:v>45</c:v>
                </c:pt>
                <c:pt idx="12">
                  <c:v>46</c:v>
                </c:pt>
                <c:pt idx="13">
                  <c:v>48</c:v>
                </c:pt>
                <c:pt idx="14">
                  <c:v>50</c:v>
                </c:pt>
                <c:pt idx="15">
                  <c:v>55</c:v>
                </c:pt>
                <c:pt idx="16">
                  <c:v>60</c:v>
                </c:pt>
                <c:pt idx="17">
                  <c:v>70</c:v>
                </c:pt>
              </c:numCache>
            </c:numRef>
          </c:xVal>
          <c:yVal>
            <c:numRef>
              <c:f>'Sheet1 (2)'!$C$17:$C$34</c:f>
              <c:numCache>
                <c:formatCode>General</c:formatCode>
                <c:ptCount val="18"/>
                <c:pt idx="0">
                  <c:v>45</c:v>
                </c:pt>
                <c:pt idx="1">
                  <c:v>43</c:v>
                </c:pt>
                <c:pt idx="2">
                  <c:v>42</c:v>
                </c:pt>
                <c:pt idx="3">
                  <c:v>41</c:v>
                </c:pt>
                <c:pt idx="4">
                  <c:v>41</c:v>
                </c:pt>
                <c:pt idx="5">
                  <c:v>40</c:v>
                </c:pt>
                <c:pt idx="6">
                  <c:v>40</c:v>
                </c:pt>
                <c:pt idx="7">
                  <c:v>40</c:v>
                </c:pt>
                <c:pt idx="8">
                  <c:v>39</c:v>
                </c:pt>
                <c:pt idx="9">
                  <c:v>39</c:v>
                </c:pt>
                <c:pt idx="10">
                  <c:v>38</c:v>
                </c:pt>
                <c:pt idx="11">
                  <c:v>38</c:v>
                </c:pt>
                <c:pt idx="12">
                  <c:v>38</c:v>
                </c:pt>
                <c:pt idx="13">
                  <c:v>38</c:v>
                </c:pt>
                <c:pt idx="14">
                  <c:v>38</c:v>
                </c:pt>
                <c:pt idx="15">
                  <c:v>37</c:v>
                </c:pt>
                <c:pt idx="16">
                  <c:v>37</c:v>
                </c:pt>
                <c:pt idx="17">
                  <c:v>37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'Sheet1 (2)'!$D$1</c:f>
              <c:strCache>
                <c:ptCount val="1"/>
                <c:pt idx="0">
                  <c:v>FEC 1</c:v>
                </c:pt>
              </c:strCache>
            </c:strRef>
          </c:tx>
          <c:spPr>
            <a:ln w="25400">
              <a:solidFill>
                <a:srgbClr val="92D05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92D050"/>
              </a:solidFill>
              <a:ln w="12700">
                <a:solidFill>
                  <a:srgbClr val="92D050"/>
                </a:solidFill>
              </a:ln>
            </c:spPr>
          </c:marker>
          <c:xVal>
            <c:numRef>
              <c:f>'Sheet1 (2)'!$B$17:$B$34</c:f>
              <c:numCache>
                <c:formatCode>General</c:formatCode>
                <c:ptCount val="18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31</c:v>
                </c:pt>
                <c:pt idx="8">
                  <c:v>33</c:v>
                </c:pt>
                <c:pt idx="9">
                  <c:v>35</c:v>
                </c:pt>
                <c:pt idx="10">
                  <c:v>40</c:v>
                </c:pt>
                <c:pt idx="11">
                  <c:v>45</c:v>
                </c:pt>
                <c:pt idx="12">
                  <c:v>46</c:v>
                </c:pt>
                <c:pt idx="13">
                  <c:v>48</c:v>
                </c:pt>
                <c:pt idx="14">
                  <c:v>50</c:v>
                </c:pt>
                <c:pt idx="15">
                  <c:v>55</c:v>
                </c:pt>
                <c:pt idx="16">
                  <c:v>60</c:v>
                </c:pt>
                <c:pt idx="17">
                  <c:v>70</c:v>
                </c:pt>
              </c:numCache>
            </c:numRef>
          </c:xVal>
          <c:yVal>
            <c:numRef>
              <c:f>'Sheet1 (2)'!$D$17:$D$34</c:f>
              <c:numCache>
                <c:formatCode>General</c:formatCode>
                <c:ptCount val="18"/>
                <c:pt idx="0">
                  <c:v>52</c:v>
                </c:pt>
                <c:pt idx="1">
                  <c:v>49</c:v>
                </c:pt>
                <c:pt idx="2">
                  <c:v>47</c:v>
                </c:pt>
                <c:pt idx="3">
                  <c:v>46</c:v>
                </c:pt>
                <c:pt idx="4">
                  <c:v>46</c:v>
                </c:pt>
                <c:pt idx="5">
                  <c:v>46</c:v>
                </c:pt>
                <c:pt idx="6">
                  <c:v>45</c:v>
                </c:pt>
                <c:pt idx="7">
                  <c:v>45</c:v>
                </c:pt>
                <c:pt idx="8">
                  <c:v>44</c:v>
                </c:pt>
                <c:pt idx="9">
                  <c:v>43</c:v>
                </c:pt>
                <c:pt idx="10">
                  <c:v>43</c:v>
                </c:pt>
                <c:pt idx="11">
                  <c:v>42</c:v>
                </c:pt>
                <c:pt idx="12">
                  <c:v>42</c:v>
                </c:pt>
                <c:pt idx="13">
                  <c:v>42</c:v>
                </c:pt>
                <c:pt idx="14">
                  <c:v>41</c:v>
                </c:pt>
                <c:pt idx="15">
                  <c:v>41</c:v>
                </c:pt>
                <c:pt idx="16">
                  <c:v>41</c:v>
                </c:pt>
                <c:pt idx="17">
                  <c:v>41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'Sheet1 (2)'!$E$1</c:f>
              <c:strCache>
                <c:ptCount val="1"/>
                <c:pt idx="0">
                  <c:v>FEC 2</c:v>
                </c:pt>
              </c:strCache>
            </c:strRef>
          </c:tx>
          <c:spPr>
            <a:ln>
              <a:solidFill>
                <a:srgbClr val="FFD32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C000"/>
              </a:solidFill>
              <a:ln w="6350">
                <a:solidFill>
                  <a:srgbClr val="FFD320"/>
                </a:solidFill>
              </a:ln>
            </c:spPr>
          </c:marker>
          <c:xVal>
            <c:numRef>
              <c:f>'Sheet1 (2)'!$B$17:$B$34</c:f>
              <c:numCache>
                <c:formatCode>General</c:formatCode>
                <c:ptCount val="18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31</c:v>
                </c:pt>
                <c:pt idx="8">
                  <c:v>33</c:v>
                </c:pt>
                <c:pt idx="9">
                  <c:v>35</c:v>
                </c:pt>
                <c:pt idx="10">
                  <c:v>40</c:v>
                </c:pt>
                <c:pt idx="11">
                  <c:v>45</c:v>
                </c:pt>
                <c:pt idx="12">
                  <c:v>46</c:v>
                </c:pt>
                <c:pt idx="13">
                  <c:v>48</c:v>
                </c:pt>
                <c:pt idx="14">
                  <c:v>50</c:v>
                </c:pt>
                <c:pt idx="15">
                  <c:v>55</c:v>
                </c:pt>
                <c:pt idx="16">
                  <c:v>60</c:v>
                </c:pt>
                <c:pt idx="17">
                  <c:v>70</c:v>
                </c:pt>
              </c:numCache>
            </c:numRef>
          </c:xVal>
          <c:yVal>
            <c:numRef>
              <c:f>'Sheet1 (2)'!$E$17:$E$34</c:f>
              <c:numCache>
                <c:formatCode>General</c:formatCode>
                <c:ptCount val="18"/>
                <c:pt idx="0">
                  <c:v>54</c:v>
                </c:pt>
                <c:pt idx="1">
                  <c:v>52</c:v>
                </c:pt>
                <c:pt idx="2">
                  <c:v>50</c:v>
                </c:pt>
                <c:pt idx="3">
                  <c:v>48</c:v>
                </c:pt>
                <c:pt idx="4">
                  <c:v>48</c:v>
                </c:pt>
                <c:pt idx="5">
                  <c:v>48</c:v>
                </c:pt>
                <c:pt idx="6">
                  <c:v>48</c:v>
                </c:pt>
                <c:pt idx="7">
                  <c:v>47</c:v>
                </c:pt>
                <c:pt idx="8">
                  <c:v>47</c:v>
                </c:pt>
                <c:pt idx="9">
                  <c:v>46</c:v>
                </c:pt>
                <c:pt idx="10">
                  <c:v>45</c:v>
                </c:pt>
                <c:pt idx="11">
                  <c:v>45</c:v>
                </c:pt>
                <c:pt idx="12">
                  <c:v>44</c:v>
                </c:pt>
                <c:pt idx="13">
                  <c:v>44</c:v>
                </c:pt>
                <c:pt idx="14">
                  <c:v>44</c:v>
                </c:pt>
                <c:pt idx="15">
                  <c:v>43</c:v>
                </c:pt>
                <c:pt idx="16">
                  <c:v>43</c:v>
                </c:pt>
                <c:pt idx="17">
                  <c:v>43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'Sheet1 (2)'!$F$1</c:f>
              <c:strCache>
                <c:ptCount val="1"/>
                <c:pt idx="0">
                  <c:v>FEC 3</c:v>
                </c:pt>
              </c:strCache>
            </c:strRef>
          </c:tx>
          <c:spPr>
            <a:ln w="25400">
              <a:solidFill>
                <a:srgbClr val="FF0000"/>
              </a:solidFill>
              <a:prstDash val="solid"/>
            </a:ln>
          </c:spPr>
          <c:marker>
            <c:symbol val="x"/>
            <c:size val="5"/>
            <c:spPr>
              <a:noFill/>
              <a:ln w="12700">
                <a:solidFill>
                  <a:srgbClr val="FF0000"/>
                </a:solidFill>
              </a:ln>
            </c:spPr>
          </c:marker>
          <c:xVal>
            <c:numRef>
              <c:f>'Sheet1 (2)'!$B$17:$B$34</c:f>
              <c:numCache>
                <c:formatCode>General</c:formatCode>
                <c:ptCount val="18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31</c:v>
                </c:pt>
                <c:pt idx="8">
                  <c:v>33</c:v>
                </c:pt>
                <c:pt idx="9">
                  <c:v>35</c:v>
                </c:pt>
                <c:pt idx="10">
                  <c:v>40</c:v>
                </c:pt>
                <c:pt idx="11">
                  <c:v>45</c:v>
                </c:pt>
                <c:pt idx="12">
                  <c:v>46</c:v>
                </c:pt>
                <c:pt idx="13">
                  <c:v>48</c:v>
                </c:pt>
                <c:pt idx="14">
                  <c:v>50</c:v>
                </c:pt>
                <c:pt idx="15">
                  <c:v>55</c:v>
                </c:pt>
                <c:pt idx="16">
                  <c:v>60</c:v>
                </c:pt>
                <c:pt idx="17">
                  <c:v>70</c:v>
                </c:pt>
              </c:numCache>
            </c:numRef>
          </c:xVal>
          <c:yVal>
            <c:numRef>
              <c:f>'Sheet1 (2)'!$F$17:$F$34</c:f>
              <c:numCache>
                <c:formatCode>General</c:formatCode>
                <c:ptCount val="18"/>
                <c:pt idx="0">
                  <c:v>54</c:v>
                </c:pt>
                <c:pt idx="1">
                  <c:v>53</c:v>
                </c:pt>
                <c:pt idx="2">
                  <c:v>51</c:v>
                </c:pt>
                <c:pt idx="3">
                  <c:v>49</c:v>
                </c:pt>
                <c:pt idx="4">
                  <c:v>49</c:v>
                </c:pt>
                <c:pt idx="5">
                  <c:v>49</c:v>
                </c:pt>
                <c:pt idx="6">
                  <c:v>48</c:v>
                </c:pt>
                <c:pt idx="7">
                  <c:v>48</c:v>
                </c:pt>
                <c:pt idx="8">
                  <c:v>47</c:v>
                </c:pt>
                <c:pt idx="9">
                  <c:v>47</c:v>
                </c:pt>
                <c:pt idx="10">
                  <c:v>46</c:v>
                </c:pt>
                <c:pt idx="11">
                  <c:v>45</c:v>
                </c:pt>
                <c:pt idx="12">
                  <c:v>45</c:v>
                </c:pt>
                <c:pt idx="13">
                  <c:v>44</c:v>
                </c:pt>
                <c:pt idx="14">
                  <c:v>44</c:v>
                </c:pt>
                <c:pt idx="15">
                  <c:v>44</c:v>
                </c:pt>
                <c:pt idx="16">
                  <c:v>43</c:v>
                </c:pt>
                <c:pt idx="17">
                  <c:v>43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'Sheet1 (2)'!$G$1</c:f>
              <c:strCache>
                <c:ptCount val="1"/>
                <c:pt idx="0">
                  <c:v>FEC 4</c:v>
                </c:pt>
              </c:strCache>
            </c:strRef>
          </c:tx>
          <c:spPr>
            <a:ln w="25400">
              <a:solidFill>
                <a:srgbClr val="FFFF00"/>
              </a:solidFill>
              <a:prstDash val="solid"/>
            </a:ln>
          </c:spPr>
          <c:marker>
            <c:symbol val="star"/>
            <c:size val="5"/>
            <c:spPr>
              <a:noFill/>
              <a:ln w="12700">
                <a:solidFill>
                  <a:srgbClr val="FFFF00"/>
                </a:solidFill>
              </a:ln>
            </c:spPr>
          </c:marker>
          <c:xVal>
            <c:numRef>
              <c:f>'Sheet1 (2)'!$B$17:$B$34</c:f>
              <c:numCache>
                <c:formatCode>General</c:formatCode>
                <c:ptCount val="18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31</c:v>
                </c:pt>
                <c:pt idx="8">
                  <c:v>33</c:v>
                </c:pt>
                <c:pt idx="9">
                  <c:v>35</c:v>
                </c:pt>
                <c:pt idx="10">
                  <c:v>40</c:v>
                </c:pt>
                <c:pt idx="11">
                  <c:v>45</c:v>
                </c:pt>
                <c:pt idx="12">
                  <c:v>46</c:v>
                </c:pt>
                <c:pt idx="13">
                  <c:v>48</c:v>
                </c:pt>
                <c:pt idx="14">
                  <c:v>50</c:v>
                </c:pt>
                <c:pt idx="15">
                  <c:v>55</c:v>
                </c:pt>
                <c:pt idx="16">
                  <c:v>60</c:v>
                </c:pt>
                <c:pt idx="17">
                  <c:v>70</c:v>
                </c:pt>
              </c:numCache>
            </c:numRef>
          </c:xVal>
          <c:yVal>
            <c:numRef>
              <c:f>'Sheet1 (2)'!$G$17:$G$34</c:f>
              <c:numCache>
                <c:formatCode>General</c:formatCode>
                <c:ptCount val="18"/>
                <c:pt idx="0">
                  <c:v>53</c:v>
                </c:pt>
                <c:pt idx="1">
                  <c:v>51</c:v>
                </c:pt>
                <c:pt idx="2">
                  <c:v>49</c:v>
                </c:pt>
                <c:pt idx="3">
                  <c:v>48</c:v>
                </c:pt>
                <c:pt idx="4">
                  <c:v>48</c:v>
                </c:pt>
                <c:pt idx="5">
                  <c:v>47</c:v>
                </c:pt>
                <c:pt idx="6">
                  <c:v>47</c:v>
                </c:pt>
                <c:pt idx="7">
                  <c:v>46</c:v>
                </c:pt>
                <c:pt idx="8">
                  <c:v>46</c:v>
                </c:pt>
                <c:pt idx="9">
                  <c:v>45</c:v>
                </c:pt>
                <c:pt idx="10">
                  <c:v>44</c:v>
                </c:pt>
                <c:pt idx="11">
                  <c:v>44</c:v>
                </c:pt>
                <c:pt idx="12">
                  <c:v>43</c:v>
                </c:pt>
                <c:pt idx="13">
                  <c:v>43</c:v>
                </c:pt>
                <c:pt idx="14">
                  <c:v>43</c:v>
                </c:pt>
                <c:pt idx="15">
                  <c:v>42</c:v>
                </c:pt>
                <c:pt idx="16">
                  <c:v>42</c:v>
                </c:pt>
                <c:pt idx="17">
                  <c:v>42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'Sheet1 (2)'!$H$1</c:f>
              <c:strCache>
                <c:ptCount val="1"/>
                <c:pt idx="0">
                  <c:v>FEC 5</c:v>
                </c:pt>
              </c:strCache>
            </c:strRef>
          </c:tx>
          <c:spPr>
            <a:ln w="25400">
              <a:solidFill>
                <a:srgbClr val="0070C0"/>
              </a:solidFill>
              <a:prstDash val="solid"/>
            </a:ln>
          </c:spPr>
          <c:marker>
            <c:symbol val="plus"/>
            <c:size val="5"/>
            <c:spPr>
              <a:noFill/>
              <a:ln w="12700">
                <a:solidFill>
                  <a:srgbClr val="0070C0"/>
                </a:solidFill>
              </a:ln>
            </c:spPr>
          </c:marker>
          <c:xVal>
            <c:numRef>
              <c:f>'Sheet1 (2)'!$B$17:$B$34</c:f>
              <c:numCache>
                <c:formatCode>General</c:formatCode>
                <c:ptCount val="18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31</c:v>
                </c:pt>
                <c:pt idx="8">
                  <c:v>33</c:v>
                </c:pt>
                <c:pt idx="9">
                  <c:v>35</c:v>
                </c:pt>
                <c:pt idx="10">
                  <c:v>40</c:v>
                </c:pt>
                <c:pt idx="11">
                  <c:v>45</c:v>
                </c:pt>
                <c:pt idx="12">
                  <c:v>46</c:v>
                </c:pt>
                <c:pt idx="13">
                  <c:v>48</c:v>
                </c:pt>
                <c:pt idx="14">
                  <c:v>50</c:v>
                </c:pt>
                <c:pt idx="15">
                  <c:v>55</c:v>
                </c:pt>
                <c:pt idx="16">
                  <c:v>60</c:v>
                </c:pt>
                <c:pt idx="17">
                  <c:v>70</c:v>
                </c:pt>
              </c:numCache>
            </c:numRef>
          </c:xVal>
          <c:yVal>
            <c:numRef>
              <c:f>'Sheet1 (2)'!$H$17:$H$34</c:f>
              <c:numCache>
                <c:formatCode>General</c:formatCode>
                <c:ptCount val="18"/>
                <c:pt idx="0">
                  <c:v>46</c:v>
                </c:pt>
                <c:pt idx="1">
                  <c:v>45</c:v>
                </c:pt>
                <c:pt idx="2">
                  <c:v>44</c:v>
                </c:pt>
                <c:pt idx="3">
                  <c:v>43</c:v>
                </c:pt>
                <c:pt idx="4">
                  <c:v>42</c:v>
                </c:pt>
                <c:pt idx="5">
                  <c:v>42</c:v>
                </c:pt>
                <c:pt idx="6">
                  <c:v>42</c:v>
                </c:pt>
                <c:pt idx="7">
                  <c:v>41</c:v>
                </c:pt>
                <c:pt idx="8">
                  <c:v>41</c:v>
                </c:pt>
                <c:pt idx="9">
                  <c:v>40</c:v>
                </c:pt>
                <c:pt idx="10">
                  <c:v>40</c:v>
                </c:pt>
                <c:pt idx="11">
                  <c:v>39</c:v>
                </c:pt>
                <c:pt idx="12">
                  <c:v>39</c:v>
                </c:pt>
                <c:pt idx="13">
                  <c:v>38</c:v>
                </c:pt>
                <c:pt idx="14">
                  <c:v>38</c:v>
                </c:pt>
                <c:pt idx="15">
                  <c:v>38</c:v>
                </c:pt>
                <c:pt idx="16">
                  <c:v>38</c:v>
                </c:pt>
                <c:pt idx="17">
                  <c:v>38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'Sheet1 (2)'!$I$1</c:f>
              <c:strCache>
                <c:ptCount val="1"/>
                <c:pt idx="0">
                  <c:v>FEMI</c:v>
                </c:pt>
              </c:strCache>
            </c:strRef>
          </c:tx>
          <c:spPr>
            <a:ln w="25400">
              <a:solidFill>
                <a:srgbClr val="314004"/>
              </a:solidFill>
              <a:prstDash val="solid"/>
            </a:ln>
          </c:spPr>
          <c:marker>
            <c:symbol val="circle"/>
            <c:size val="5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</c:spPr>
          </c:marker>
          <c:xVal>
            <c:numRef>
              <c:f>'Sheet1 (2)'!$B$17:$B$34</c:f>
              <c:numCache>
                <c:formatCode>General</c:formatCode>
                <c:ptCount val="18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31</c:v>
                </c:pt>
                <c:pt idx="8">
                  <c:v>33</c:v>
                </c:pt>
                <c:pt idx="9">
                  <c:v>35</c:v>
                </c:pt>
                <c:pt idx="10">
                  <c:v>40</c:v>
                </c:pt>
                <c:pt idx="11">
                  <c:v>45</c:v>
                </c:pt>
                <c:pt idx="12">
                  <c:v>46</c:v>
                </c:pt>
                <c:pt idx="13">
                  <c:v>48</c:v>
                </c:pt>
                <c:pt idx="14">
                  <c:v>50</c:v>
                </c:pt>
                <c:pt idx="15">
                  <c:v>55</c:v>
                </c:pt>
                <c:pt idx="16">
                  <c:v>60</c:v>
                </c:pt>
                <c:pt idx="17">
                  <c:v>70</c:v>
                </c:pt>
              </c:numCache>
            </c:numRef>
          </c:xVal>
          <c:yVal>
            <c:numRef>
              <c:f>'Sheet1 (2)'!$I$17:$I$34</c:f>
              <c:numCache>
                <c:formatCode>General</c:formatCode>
                <c:ptCount val="18"/>
                <c:pt idx="0">
                  <c:v>47</c:v>
                </c:pt>
                <c:pt idx="1">
                  <c:v>44</c:v>
                </c:pt>
                <c:pt idx="2">
                  <c:v>42</c:v>
                </c:pt>
                <c:pt idx="3">
                  <c:v>41</c:v>
                </c:pt>
                <c:pt idx="4">
                  <c:v>41</c:v>
                </c:pt>
                <c:pt idx="5">
                  <c:v>41</c:v>
                </c:pt>
                <c:pt idx="6">
                  <c:v>40</c:v>
                </c:pt>
                <c:pt idx="7">
                  <c:v>40</c:v>
                </c:pt>
                <c:pt idx="8">
                  <c:v>39</c:v>
                </c:pt>
                <c:pt idx="9">
                  <c:v>38</c:v>
                </c:pt>
                <c:pt idx="10">
                  <c:v>37</c:v>
                </c:pt>
                <c:pt idx="11">
                  <c:v>37</c:v>
                </c:pt>
                <c:pt idx="12">
                  <c:v>37</c:v>
                </c:pt>
                <c:pt idx="13">
                  <c:v>36</c:v>
                </c:pt>
                <c:pt idx="14">
                  <c:v>36</c:v>
                </c:pt>
                <c:pt idx="15">
                  <c:v>36</c:v>
                </c:pt>
                <c:pt idx="16">
                  <c:v>35</c:v>
                </c:pt>
                <c:pt idx="17">
                  <c:v>35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6438656"/>
        <c:axId val="216427904"/>
      </c:scatterChart>
      <c:valAx>
        <c:axId val="216427904"/>
        <c:scaling>
          <c:orientation val="minMax"/>
        </c:scaling>
        <c:delete val="0"/>
        <c:axPos val="l"/>
        <c:majorGridlines>
          <c:spPr>
            <a:ln w="6350">
              <a:solidFill>
                <a:srgbClr val="B3B3B3"/>
              </a:solidFill>
              <a:prstDash val="lg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(°c)</a:t>
                </a:r>
              </a:p>
            </c:rich>
          </c:tx>
          <c:layout>
            <c:manualLayout>
              <c:xMode val="edge"/>
              <c:yMode val="edge"/>
              <c:x val="1.7287666963007646E-2"/>
              <c:y val="0.33355556685091814"/>
            </c:manualLayout>
          </c:layout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rgbClr val="B3B3B3"/>
            </a:solidFill>
          </a:ln>
        </c:spPr>
        <c:crossAx val="216438656"/>
        <c:crosses val="autoZero"/>
        <c:crossBetween val="midCat"/>
      </c:valAx>
      <c:valAx>
        <c:axId val="2164386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(min)</a:t>
                </a:r>
              </a:p>
            </c:rich>
          </c:tx>
          <c:layout>
            <c:manualLayout>
              <c:xMode val="edge"/>
              <c:yMode val="edge"/>
              <c:x val="0.4796454348398389"/>
              <c:y val="0.91431886249338112"/>
            </c:manualLayout>
          </c:layout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rgbClr val="B3B3B3"/>
            </a:solidFill>
          </a:ln>
        </c:spPr>
        <c:crossAx val="216427904"/>
        <c:crosses val="autoZero"/>
        <c:crossBetween val="midCat"/>
      </c:valAx>
      <c:spPr>
        <a:noFill/>
        <a:ln w="12700">
          <a:solidFill>
            <a:schemeClr val="tx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8815099018594723"/>
          <c:y val="0.28228213260613133"/>
          <c:w val="0.10230036429854887"/>
          <c:h val="0.33515923418099547"/>
        </c:manualLayout>
      </c:layout>
      <c:overlay val="0"/>
      <c:spPr>
        <a:noFill/>
        <a:ln>
          <a:noFill/>
        </a:ln>
      </c:spPr>
    </c:legend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1800">
          <a:latin typeface="Calibri" pitchFamily="34" charset="0"/>
          <a:cs typeface="Calibri" pitchFamily="34" charset="0"/>
        </a:defRPr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955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5ADA98F3-B49D-491B-A47B-7A9A2F26F6A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26916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955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514B6A9-369E-4A81-86F7-44FEC0B6C8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6370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A0FF1E-FEB5-4021-A40B-C33391F5DF3B}" type="slidenum">
              <a:rPr lang="fr-FR" smtClean="0"/>
              <a:pPr>
                <a:defRPr/>
              </a:pPr>
              <a:t>1</a:t>
            </a:fld>
            <a:endParaRPr lang="fr-FR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smtClean="0"/>
              <a:t>I’m here to present a TPC review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A705C6C6-C8F2-4FE3-A149-6F738FAD387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David.Attie@cea.fr</a:t>
            </a: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164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David.Attie@cea.fr</a:t>
            </a: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8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7"/>
          <p:cNvSpPr>
            <a:spLocks noChangeArrowheads="1"/>
          </p:cNvSpPr>
          <p:nvPr/>
        </p:nvSpPr>
        <p:spPr bwMode="auto">
          <a:xfrm>
            <a:off x="0" y="-7938"/>
            <a:ext cx="9144000" cy="439738"/>
          </a:xfrm>
          <a:prstGeom prst="rect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8255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pic>
        <p:nvPicPr>
          <p:cNvPr id="1028" name="Picture 20" descr="Sigle-Irfu"/>
          <p:cNvPicPr>
            <a:picLocks noChangeAspect="1" noChangeArrowheads="1"/>
          </p:cNvPicPr>
          <p:nvPr/>
        </p:nvPicPr>
        <p:blipFill>
          <a:blip r:embed="rId4">
            <a:lum bright="-3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4" t="23494" r="2844" b="20253"/>
          <a:stretch>
            <a:fillRect/>
          </a:stretch>
        </p:blipFill>
        <p:spPr bwMode="auto">
          <a:xfrm>
            <a:off x="19050" y="-7938"/>
            <a:ext cx="434975" cy="457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538" y="23813"/>
            <a:ext cx="758825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30" name="Connecteur droit 13"/>
          <p:cNvCxnSpPr>
            <a:cxnSpLocks noChangeShapeType="1"/>
          </p:cNvCxnSpPr>
          <p:nvPr/>
        </p:nvCxnSpPr>
        <p:spPr bwMode="auto">
          <a:xfrm>
            <a:off x="504825" y="431800"/>
            <a:ext cx="7920038" cy="0"/>
          </a:xfrm>
          <a:prstGeom prst="line">
            <a:avLst/>
          </a:prstGeom>
          <a:noFill/>
          <a:ln w="19050" algn="ctr">
            <a:solidFill>
              <a:srgbClr val="5F972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31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442200" y="6661150"/>
            <a:ext cx="1619250" cy="17938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1DFC05F9-AEAB-4292-9302-8848F52D948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1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61150"/>
            <a:ext cx="1619250" cy="179388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David.Attie@cea.fr</a:t>
            </a:r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82763" y="6661150"/>
            <a:ext cx="5578475" cy="179388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9pPr>
    </p:titleStyle>
    <p:bodyStyle>
      <a:lvl1pPr marL="174625" indent="-1746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0099"/>
          </a:solidFill>
          <a:latin typeface="Bell MT" pitchFamily="18" charset="0"/>
          <a:ea typeface="+mn-ea"/>
          <a:cs typeface="Arial" pitchFamily="34" charset="0"/>
        </a:defRPr>
      </a:lvl1pPr>
      <a:lvl2pPr marL="528638" indent="-1746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99"/>
          </a:solidFill>
          <a:latin typeface="Bell MT" pitchFamily="18" charset="0"/>
          <a:cs typeface="Arial" pitchFamily="34" charset="0"/>
        </a:defRPr>
      </a:lvl2pPr>
      <a:lvl3pPr marL="881063" indent="-173038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0099"/>
          </a:solidFill>
          <a:latin typeface="Bell MT" pitchFamily="18" charset="0"/>
          <a:cs typeface="Arial" pitchFamily="34" charset="0"/>
        </a:defRPr>
      </a:lvl3pPr>
      <a:lvl4pPr marL="1252538" indent="-192088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rgbClr val="000099"/>
          </a:solidFill>
          <a:latin typeface="Bell MT" pitchFamily="18" charset="0"/>
          <a:cs typeface="Arial" pitchFamily="34" charset="0"/>
        </a:defRPr>
      </a:lvl4pPr>
      <a:lvl5pPr marL="1611313" indent="-174625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rgbClr val="000099"/>
          </a:solidFill>
          <a:latin typeface="Bell MT" pitchFamily="18" charset="0"/>
          <a:cs typeface="Arial" pitchFamily="34" charset="0"/>
        </a:defRPr>
      </a:lvl5pPr>
      <a:lvl6pPr marL="20685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5257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29829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4401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611188" y="3519488"/>
            <a:ext cx="79216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 anchor="ctr"/>
          <a:lstStyle/>
          <a:p>
            <a:pPr algn="ctr">
              <a:spcBef>
                <a:spcPct val="20000"/>
              </a:spcBef>
            </a:pPr>
            <a:r>
              <a:rPr lang="en-US" sz="1800">
                <a:solidFill>
                  <a:srgbClr val="0000FF"/>
                </a:solidFill>
                <a:latin typeface="Bell MT" pitchFamily="18" charset="0"/>
              </a:rPr>
              <a:t>D. Attié, P. Baron, D. Calvet, P. Colas, C. Coquelet, E. Delagnes,</a:t>
            </a:r>
          </a:p>
          <a:p>
            <a:pPr algn="ctr">
              <a:spcBef>
                <a:spcPct val="20000"/>
              </a:spcBef>
            </a:pPr>
            <a:r>
              <a:rPr lang="en-US" sz="1800">
                <a:solidFill>
                  <a:srgbClr val="0000FF"/>
                </a:solidFill>
                <a:latin typeface="Bell MT" pitchFamily="18" charset="0"/>
              </a:rPr>
              <a:t>R. Joannes, A. Le Coguie, S. Lhenoret, I. Mandjavidze, M. Riallot, E. Zonca</a:t>
            </a: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704850"/>
          </a:xfrm>
          <a:prstGeom prst="rect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 anchor="ctr"/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fr-FR" sz="2400">
              <a:solidFill>
                <a:srgbClr val="FF0000"/>
              </a:solidFill>
            </a:endParaRPr>
          </a:p>
        </p:txBody>
      </p:sp>
      <p:sp>
        <p:nvSpPr>
          <p:cNvPr id="4100" name="Rectangle 10"/>
          <p:cNvSpPr txBox="1">
            <a:spLocks noChangeArrowheads="1"/>
          </p:cNvSpPr>
          <p:nvPr/>
        </p:nvSpPr>
        <p:spPr bwMode="auto">
          <a:xfrm>
            <a:off x="1978025" y="5222875"/>
            <a:ext cx="5027613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/>
            <a:r>
              <a:rPr lang="fr-FR" sz="1600">
                <a:solidFill>
                  <a:srgbClr val="253971"/>
                </a:solidFill>
                <a:latin typeface="Bell MT" pitchFamily="18" charset="0"/>
              </a:rPr>
              <a:t>TPC Electronics: SALTRO Status &amp; Evolution</a:t>
            </a:r>
          </a:p>
          <a:p>
            <a:pPr algn="ctr" eaLnBrk="1" hangingPunct="1"/>
            <a:r>
              <a:rPr lang="fr-FR" sz="1600">
                <a:solidFill>
                  <a:srgbClr val="253971"/>
                </a:solidFill>
                <a:latin typeface="Bell MT" pitchFamily="18" charset="0"/>
              </a:rPr>
              <a:t>May 10th, 2011 </a:t>
            </a:r>
          </a:p>
        </p:txBody>
      </p:sp>
      <p:pic>
        <p:nvPicPr>
          <p:cNvPr id="410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100" y="5222875"/>
            <a:ext cx="15113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4" descr="D:\irfu_i_transparent.w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5080000"/>
            <a:ext cx="711200" cy="124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179513" y="463550"/>
            <a:ext cx="6756400" cy="305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8" tIns="45709" rIns="91418" bIns="45709" anchor="ctr"/>
          <a:lstStyle/>
          <a:p>
            <a:pPr algn="ctr">
              <a:defRPr/>
            </a:pPr>
            <a:r>
              <a:rPr 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Status of AFTER </a:t>
            </a:r>
          </a:p>
          <a:p>
            <a:pPr algn="ctr">
              <a:defRPr/>
            </a:pPr>
            <a:r>
              <a:rPr 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7 module integration for the </a:t>
            </a:r>
            <a:r>
              <a:rPr lang="en-US" sz="4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Micromegas</a:t>
            </a:r>
            <a:r>
              <a:rPr 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Large Prototype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>
              <a:cs typeface="Arial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Design of the </a:t>
            </a:r>
            <a:r>
              <a:rPr lang="fr-FR" dirty="0" err="1" smtClean="0"/>
              <a:t>integrated</a:t>
            </a:r>
            <a:r>
              <a:rPr lang="fr-FR" dirty="0" smtClean="0"/>
              <a:t> </a:t>
            </a:r>
            <a:r>
              <a:rPr lang="fr-FR" dirty="0" err="1" smtClean="0"/>
              <a:t>electronics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43997C-10F4-46AD-9E8B-822C0108359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David.Attie@cea.fr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  <p:pic>
        <p:nvPicPr>
          <p:cNvPr id="12295" name="Picture 2" descr="D:\PCB Pads-FEC-FEM-V5.4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8" y="601663"/>
            <a:ext cx="8280400" cy="585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D:\PROJETS\TPC\DESIGN\Sauvegarde CAO\Paul Colas\Module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854075"/>
            <a:ext cx="8097838" cy="529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 descr="D:\PROJETS\TPC\DESIGN\Sauvegarde CAO\Paul Colas\Module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854075"/>
            <a:ext cx="8097838" cy="529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 descr="D:\PROJETS\TPC\DESIGN\Sauvegarde CAO\Paul Colas\Module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854075"/>
            <a:ext cx="8097838" cy="529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D:\PROJETS\TPC\DESIGN\Sauvegarde CAO\Paul Colas\Module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847725"/>
            <a:ext cx="8097838" cy="529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fr-FR" dirty="0"/>
              <a:t>Design of the </a:t>
            </a:r>
            <a:r>
              <a:rPr lang="fr-FR" dirty="0" err="1"/>
              <a:t>integrated</a:t>
            </a:r>
            <a:r>
              <a:rPr lang="fr-FR" dirty="0"/>
              <a:t> </a:t>
            </a:r>
            <a:r>
              <a:rPr lang="fr-FR" dirty="0" err="1"/>
              <a:t>electronics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B6DAC5-6E7A-4DC6-8FAB-ABC83FD531F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David.Attie@cea.fr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Front-End Mezzanine (FEM)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D15BCE-1064-441B-9D78-F0C0CA4531C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David.Attie@cea.fr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  <p:sp>
        <p:nvSpPr>
          <p:cNvPr id="14342" name="AutoShape 19"/>
          <p:cNvSpPr>
            <a:spLocks noChangeArrowheads="1"/>
          </p:cNvSpPr>
          <p:nvPr/>
        </p:nvSpPr>
        <p:spPr bwMode="auto">
          <a:xfrm>
            <a:off x="3805238" y="6064250"/>
            <a:ext cx="1833562" cy="254000"/>
          </a:xfrm>
          <a:prstGeom prst="roundRect">
            <a:avLst>
              <a:gd name="adj" fmla="val 616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4343" name="Groupe 7"/>
          <p:cNvGrpSpPr>
            <a:grpSpLocks/>
          </p:cNvGrpSpPr>
          <p:nvPr/>
        </p:nvGrpSpPr>
        <p:grpSpPr bwMode="auto">
          <a:xfrm>
            <a:off x="966788" y="828675"/>
            <a:ext cx="7640637" cy="5410200"/>
            <a:chOff x="755650" y="476250"/>
            <a:chExt cx="8208963" cy="6048375"/>
          </a:xfrm>
        </p:grpSpPr>
        <p:sp>
          <p:nvSpPr>
            <p:cNvPr id="14344" name="Rectangle 4"/>
            <p:cNvSpPr>
              <a:spLocks noChangeArrowheads="1"/>
            </p:cNvSpPr>
            <p:nvPr/>
          </p:nvSpPr>
          <p:spPr bwMode="auto">
            <a:xfrm>
              <a:off x="755650" y="476250"/>
              <a:ext cx="7848600" cy="6048375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Bell MT" pitchFamily="18" charset="0"/>
              </a:endParaRPr>
            </a:p>
          </p:txBody>
        </p:sp>
        <p:sp>
          <p:nvSpPr>
            <p:cNvPr id="14345" name="Rectangle 5"/>
            <p:cNvSpPr>
              <a:spLocks noChangeArrowheads="1"/>
            </p:cNvSpPr>
            <p:nvPr/>
          </p:nvSpPr>
          <p:spPr bwMode="auto">
            <a:xfrm>
              <a:off x="1042988" y="692150"/>
              <a:ext cx="1008062" cy="5032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r-FR" sz="1400" b="1">
                  <a:latin typeface="Bell MT" pitchFamily="18" charset="0"/>
                </a:rPr>
                <a:t>30 pins</a:t>
              </a:r>
            </a:p>
            <a:p>
              <a:pPr algn="ctr"/>
              <a:r>
                <a:rPr lang="fr-FR" sz="1400" b="1">
                  <a:latin typeface="Bell MT" pitchFamily="18" charset="0"/>
                </a:rPr>
                <a:t>connector</a:t>
              </a:r>
            </a:p>
          </p:txBody>
        </p:sp>
        <p:sp>
          <p:nvSpPr>
            <p:cNvPr id="14346" name="Rectangle 10"/>
            <p:cNvSpPr>
              <a:spLocks noChangeArrowheads="1"/>
            </p:cNvSpPr>
            <p:nvPr/>
          </p:nvSpPr>
          <p:spPr bwMode="auto">
            <a:xfrm>
              <a:off x="2338388" y="692150"/>
              <a:ext cx="1008062" cy="5032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r-FR" sz="1400" b="1">
                  <a:latin typeface="Bell MT" pitchFamily="18" charset="0"/>
                </a:rPr>
                <a:t>30 pins</a:t>
              </a:r>
            </a:p>
            <a:p>
              <a:pPr algn="ctr"/>
              <a:r>
                <a:rPr lang="fr-FR" sz="1400" b="1">
                  <a:latin typeface="Bell MT" pitchFamily="18" charset="0"/>
                </a:rPr>
                <a:t>connector</a:t>
              </a:r>
            </a:p>
          </p:txBody>
        </p:sp>
        <p:sp>
          <p:nvSpPr>
            <p:cNvPr id="14347" name="Rectangle 11"/>
            <p:cNvSpPr>
              <a:spLocks noChangeArrowheads="1"/>
            </p:cNvSpPr>
            <p:nvPr/>
          </p:nvSpPr>
          <p:spPr bwMode="auto">
            <a:xfrm>
              <a:off x="3563938" y="692150"/>
              <a:ext cx="1008062" cy="5032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r-FR" sz="1400" b="1">
                  <a:latin typeface="Bell MT" pitchFamily="18" charset="0"/>
                </a:rPr>
                <a:t>30 pins</a:t>
              </a:r>
            </a:p>
            <a:p>
              <a:pPr algn="ctr"/>
              <a:r>
                <a:rPr lang="fr-FR" sz="1400" b="1">
                  <a:latin typeface="Bell MT" pitchFamily="18" charset="0"/>
                </a:rPr>
                <a:t>connector</a:t>
              </a:r>
            </a:p>
          </p:txBody>
        </p:sp>
        <p:sp>
          <p:nvSpPr>
            <p:cNvPr id="14348" name="Rectangle 12"/>
            <p:cNvSpPr>
              <a:spLocks noChangeArrowheads="1"/>
            </p:cNvSpPr>
            <p:nvPr/>
          </p:nvSpPr>
          <p:spPr bwMode="auto">
            <a:xfrm>
              <a:off x="4787900" y="692150"/>
              <a:ext cx="1008063" cy="5032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r-FR" sz="1400" b="1">
                  <a:latin typeface="Bell MT" pitchFamily="18" charset="0"/>
                </a:rPr>
                <a:t>30 pins</a:t>
              </a:r>
            </a:p>
            <a:p>
              <a:pPr algn="ctr"/>
              <a:r>
                <a:rPr lang="fr-FR" sz="1400" b="1">
                  <a:latin typeface="Bell MT" pitchFamily="18" charset="0"/>
                </a:rPr>
                <a:t>connector</a:t>
              </a:r>
            </a:p>
          </p:txBody>
        </p:sp>
        <p:sp>
          <p:nvSpPr>
            <p:cNvPr id="14349" name="Rectangle 13"/>
            <p:cNvSpPr>
              <a:spLocks noChangeArrowheads="1"/>
            </p:cNvSpPr>
            <p:nvPr/>
          </p:nvSpPr>
          <p:spPr bwMode="auto">
            <a:xfrm>
              <a:off x="6011863" y="692150"/>
              <a:ext cx="1008062" cy="5032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r-FR" sz="1400" b="1">
                  <a:latin typeface="Bell MT" pitchFamily="18" charset="0"/>
                </a:rPr>
                <a:t>30 pins</a:t>
              </a:r>
            </a:p>
            <a:p>
              <a:pPr algn="ctr"/>
              <a:r>
                <a:rPr lang="fr-FR" sz="1400" b="1">
                  <a:latin typeface="Bell MT" pitchFamily="18" charset="0"/>
                </a:rPr>
                <a:t>connector</a:t>
              </a:r>
            </a:p>
          </p:txBody>
        </p:sp>
        <p:sp>
          <p:nvSpPr>
            <p:cNvPr id="14350" name="Rectangle 14"/>
            <p:cNvSpPr>
              <a:spLocks noChangeArrowheads="1"/>
            </p:cNvSpPr>
            <p:nvPr/>
          </p:nvSpPr>
          <p:spPr bwMode="auto">
            <a:xfrm>
              <a:off x="7235825" y="692150"/>
              <a:ext cx="1008063" cy="5032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r-FR" sz="1400" b="1">
                  <a:latin typeface="Bell MT" pitchFamily="18" charset="0"/>
                </a:rPr>
                <a:t>30 pins</a:t>
              </a:r>
            </a:p>
            <a:p>
              <a:pPr algn="ctr"/>
              <a:r>
                <a:rPr lang="fr-FR" sz="1400" b="1">
                  <a:latin typeface="Bell MT" pitchFamily="18" charset="0"/>
                </a:rPr>
                <a:t>connector</a:t>
              </a:r>
            </a:p>
          </p:txBody>
        </p:sp>
        <p:sp>
          <p:nvSpPr>
            <p:cNvPr id="14351" name="Rectangle 15"/>
            <p:cNvSpPr>
              <a:spLocks noChangeArrowheads="1"/>
            </p:cNvSpPr>
            <p:nvPr/>
          </p:nvSpPr>
          <p:spPr bwMode="auto">
            <a:xfrm>
              <a:off x="1042988" y="5805488"/>
              <a:ext cx="1008062" cy="5032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r-FR" sz="1400" b="1">
                  <a:latin typeface="Bell MT" pitchFamily="18" charset="0"/>
                </a:rPr>
                <a:t>30 pins</a:t>
              </a:r>
            </a:p>
            <a:p>
              <a:pPr algn="ctr"/>
              <a:r>
                <a:rPr lang="fr-FR" sz="1400" b="1">
                  <a:latin typeface="Bell MT" pitchFamily="18" charset="0"/>
                </a:rPr>
                <a:t>connector</a:t>
              </a:r>
            </a:p>
          </p:txBody>
        </p:sp>
        <p:sp>
          <p:nvSpPr>
            <p:cNvPr id="14352" name="Rectangle 16"/>
            <p:cNvSpPr>
              <a:spLocks noChangeArrowheads="1"/>
            </p:cNvSpPr>
            <p:nvPr/>
          </p:nvSpPr>
          <p:spPr bwMode="auto">
            <a:xfrm>
              <a:off x="2338388" y="5805488"/>
              <a:ext cx="1008062" cy="5032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r-FR" sz="1400" b="1">
                  <a:latin typeface="Bell MT" pitchFamily="18" charset="0"/>
                </a:rPr>
                <a:t>30 pins</a:t>
              </a:r>
            </a:p>
            <a:p>
              <a:pPr algn="ctr"/>
              <a:r>
                <a:rPr lang="fr-FR" sz="1400" b="1">
                  <a:latin typeface="Bell MT" pitchFamily="18" charset="0"/>
                </a:rPr>
                <a:t>connector</a:t>
              </a:r>
            </a:p>
          </p:txBody>
        </p:sp>
        <p:sp>
          <p:nvSpPr>
            <p:cNvPr id="14353" name="Rectangle 17"/>
            <p:cNvSpPr>
              <a:spLocks noChangeArrowheads="1"/>
            </p:cNvSpPr>
            <p:nvPr/>
          </p:nvSpPr>
          <p:spPr bwMode="auto">
            <a:xfrm>
              <a:off x="3563938" y="5805488"/>
              <a:ext cx="1008062" cy="5032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r-FR" sz="1400" b="1">
                  <a:latin typeface="Bell MT" pitchFamily="18" charset="0"/>
                </a:rPr>
                <a:t>30 pins</a:t>
              </a:r>
            </a:p>
            <a:p>
              <a:pPr algn="ctr"/>
              <a:r>
                <a:rPr lang="fr-FR" sz="1400" b="1">
                  <a:latin typeface="Bell MT" pitchFamily="18" charset="0"/>
                </a:rPr>
                <a:t>connector</a:t>
              </a:r>
            </a:p>
          </p:txBody>
        </p:sp>
        <p:sp>
          <p:nvSpPr>
            <p:cNvPr id="14354" name="Rectangle 18"/>
            <p:cNvSpPr>
              <a:spLocks noChangeArrowheads="1"/>
            </p:cNvSpPr>
            <p:nvPr/>
          </p:nvSpPr>
          <p:spPr bwMode="auto">
            <a:xfrm>
              <a:off x="4787900" y="5805488"/>
              <a:ext cx="1008063" cy="5032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r-FR" sz="1400" b="1">
                  <a:latin typeface="Bell MT" pitchFamily="18" charset="0"/>
                </a:rPr>
                <a:t>30 pins</a:t>
              </a:r>
            </a:p>
            <a:p>
              <a:pPr algn="ctr"/>
              <a:r>
                <a:rPr lang="fr-FR" sz="1400" b="1">
                  <a:latin typeface="Bell MT" pitchFamily="18" charset="0"/>
                </a:rPr>
                <a:t>connector</a:t>
              </a:r>
            </a:p>
          </p:txBody>
        </p:sp>
        <p:sp>
          <p:nvSpPr>
            <p:cNvPr id="14355" name="Rectangle 19"/>
            <p:cNvSpPr>
              <a:spLocks noChangeArrowheads="1"/>
            </p:cNvSpPr>
            <p:nvPr/>
          </p:nvSpPr>
          <p:spPr bwMode="auto">
            <a:xfrm>
              <a:off x="6011863" y="5805488"/>
              <a:ext cx="1008062" cy="5032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r-FR" sz="1400" b="1">
                  <a:latin typeface="Bell MT" pitchFamily="18" charset="0"/>
                </a:rPr>
                <a:t>30 pins</a:t>
              </a:r>
            </a:p>
            <a:p>
              <a:pPr algn="ctr"/>
              <a:r>
                <a:rPr lang="fr-FR" sz="1400" b="1">
                  <a:latin typeface="Bell MT" pitchFamily="18" charset="0"/>
                </a:rPr>
                <a:t>connector</a:t>
              </a:r>
            </a:p>
          </p:txBody>
        </p:sp>
        <p:sp>
          <p:nvSpPr>
            <p:cNvPr id="14356" name="Rectangle 20"/>
            <p:cNvSpPr>
              <a:spLocks noChangeArrowheads="1"/>
            </p:cNvSpPr>
            <p:nvPr/>
          </p:nvSpPr>
          <p:spPr bwMode="auto">
            <a:xfrm>
              <a:off x="7235825" y="5805488"/>
              <a:ext cx="1008063" cy="5032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r-FR" sz="1400" b="1">
                  <a:latin typeface="Bell MT" pitchFamily="18" charset="0"/>
                </a:rPr>
                <a:t>30 pins</a:t>
              </a:r>
            </a:p>
            <a:p>
              <a:pPr algn="ctr"/>
              <a:r>
                <a:rPr lang="fr-FR" sz="1400" b="1">
                  <a:latin typeface="Bell MT" pitchFamily="18" charset="0"/>
                </a:rPr>
                <a:t>connector</a:t>
              </a:r>
            </a:p>
          </p:txBody>
        </p:sp>
        <p:sp>
          <p:nvSpPr>
            <p:cNvPr id="14357" name="Rectangle 26"/>
            <p:cNvSpPr>
              <a:spLocks noChangeArrowheads="1"/>
            </p:cNvSpPr>
            <p:nvPr/>
          </p:nvSpPr>
          <p:spPr bwMode="auto">
            <a:xfrm>
              <a:off x="900113" y="620713"/>
              <a:ext cx="1223962" cy="5761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>
                <a:latin typeface="Bell MT" pitchFamily="18" charset="0"/>
              </a:endParaRPr>
            </a:p>
          </p:txBody>
        </p:sp>
        <p:sp>
          <p:nvSpPr>
            <p:cNvPr id="14358" name="Rectangle 28"/>
            <p:cNvSpPr>
              <a:spLocks noChangeArrowheads="1"/>
            </p:cNvSpPr>
            <p:nvPr/>
          </p:nvSpPr>
          <p:spPr bwMode="auto">
            <a:xfrm>
              <a:off x="3492500" y="620713"/>
              <a:ext cx="1150938" cy="5761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>
                <a:latin typeface="Bell MT" pitchFamily="18" charset="0"/>
              </a:endParaRPr>
            </a:p>
          </p:txBody>
        </p:sp>
        <p:sp>
          <p:nvSpPr>
            <p:cNvPr id="14359" name="Rectangle 27"/>
            <p:cNvSpPr>
              <a:spLocks noChangeArrowheads="1"/>
            </p:cNvSpPr>
            <p:nvPr/>
          </p:nvSpPr>
          <p:spPr bwMode="auto">
            <a:xfrm>
              <a:off x="2195513" y="620713"/>
              <a:ext cx="1223962" cy="5761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>
                <a:latin typeface="Bell MT" pitchFamily="18" charset="0"/>
              </a:endParaRPr>
            </a:p>
          </p:txBody>
        </p:sp>
        <p:sp>
          <p:nvSpPr>
            <p:cNvPr id="14360" name="Rectangle 29"/>
            <p:cNvSpPr>
              <a:spLocks noChangeArrowheads="1"/>
            </p:cNvSpPr>
            <p:nvPr/>
          </p:nvSpPr>
          <p:spPr bwMode="auto">
            <a:xfrm>
              <a:off x="4716463" y="620713"/>
              <a:ext cx="1150937" cy="5761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>
                <a:latin typeface="Bell MT" pitchFamily="18" charset="0"/>
              </a:endParaRPr>
            </a:p>
          </p:txBody>
        </p:sp>
        <p:sp>
          <p:nvSpPr>
            <p:cNvPr id="14361" name="Rectangle 30"/>
            <p:cNvSpPr>
              <a:spLocks noChangeArrowheads="1"/>
            </p:cNvSpPr>
            <p:nvPr/>
          </p:nvSpPr>
          <p:spPr bwMode="auto">
            <a:xfrm>
              <a:off x="5940425" y="620713"/>
              <a:ext cx="1150938" cy="5761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>
                <a:latin typeface="Bell MT" pitchFamily="18" charset="0"/>
              </a:endParaRPr>
            </a:p>
          </p:txBody>
        </p:sp>
        <p:sp>
          <p:nvSpPr>
            <p:cNvPr id="14362" name="Rectangle 31"/>
            <p:cNvSpPr>
              <a:spLocks noChangeArrowheads="1"/>
            </p:cNvSpPr>
            <p:nvPr/>
          </p:nvSpPr>
          <p:spPr bwMode="auto">
            <a:xfrm>
              <a:off x="7164388" y="620713"/>
              <a:ext cx="1150937" cy="5761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>
                <a:latin typeface="Bell MT" pitchFamily="18" charset="0"/>
              </a:endParaRPr>
            </a:p>
          </p:txBody>
        </p:sp>
        <p:sp>
          <p:nvSpPr>
            <p:cNvPr id="14363" name="AutoShape 22"/>
            <p:cNvSpPr>
              <a:spLocks noChangeArrowheads="1"/>
            </p:cNvSpPr>
            <p:nvPr/>
          </p:nvSpPr>
          <p:spPr bwMode="auto">
            <a:xfrm>
              <a:off x="3995738" y="3068638"/>
              <a:ext cx="1296987" cy="1152525"/>
            </a:xfrm>
            <a:prstGeom prst="bevel">
              <a:avLst>
                <a:gd name="adj" fmla="val 125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r-FR" sz="1400" b="1">
                  <a:latin typeface="Bell MT" pitchFamily="18" charset="0"/>
                </a:rPr>
                <a:t>FPGA</a:t>
              </a:r>
            </a:p>
            <a:p>
              <a:pPr algn="ctr"/>
              <a:r>
                <a:rPr lang="fr-FR" sz="1400" b="1">
                  <a:latin typeface="Bell MT" pitchFamily="18" charset="0"/>
                </a:rPr>
                <a:t>Xilinx V5</a:t>
              </a:r>
            </a:p>
          </p:txBody>
        </p:sp>
        <p:sp>
          <p:nvSpPr>
            <p:cNvPr id="14364" name="AutoShape 24"/>
            <p:cNvSpPr>
              <a:spLocks noChangeArrowheads="1"/>
            </p:cNvSpPr>
            <p:nvPr/>
          </p:nvSpPr>
          <p:spPr bwMode="auto">
            <a:xfrm>
              <a:off x="3419475" y="1989138"/>
              <a:ext cx="2519363" cy="576262"/>
            </a:xfrm>
            <a:prstGeom prst="bevel">
              <a:avLst>
                <a:gd name="adj" fmla="val 12500"/>
              </a:avLst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r-FR" sz="1400" b="1">
                  <a:latin typeface="Bell MT" pitchFamily="18" charset="0"/>
                </a:rPr>
                <a:t>ADC</a:t>
              </a:r>
            </a:p>
          </p:txBody>
        </p:sp>
        <p:sp>
          <p:nvSpPr>
            <p:cNvPr id="14365" name="AutoShape 25"/>
            <p:cNvSpPr>
              <a:spLocks noChangeArrowheads="1"/>
            </p:cNvSpPr>
            <p:nvPr/>
          </p:nvSpPr>
          <p:spPr bwMode="auto">
            <a:xfrm>
              <a:off x="1476375" y="1916113"/>
              <a:ext cx="1008063" cy="1655762"/>
            </a:xfrm>
            <a:prstGeom prst="bevel">
              <a:avLst>
                <a:gd name="adj" fmla="val 12500"/>
              </a:avLst>
            </a:prstGeom>
            <a:solidFill>
              <a:srgbClr val="CC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r-FR" sz="1400" b="1">
                  <a:latin typeface="Bell MT" pitchFamily="18" charset="0"/>
                </a:rPr>
                <a:t>SRAM</a:t>
              </a:r>
            </a:p>
          </p:txBody>
        </p:sp>
        <p:sp>
          <p:nvSpPr>
            <p:cNvPr id="14366" name="AutoShape 32"/>
            <p:cNvSpPr>
              <a:spLocks noChangeArrowheads="1"/>
            </p:cNvSpPr>
            <p:nvPr/>
          </p:nvSpPr>
          <p:spPr bwMode="auto">
            <a:xfrm>
              <a:off x="6516688" y="4076700"/>
              <a:ext cx="1368425" cy="647700"/>
            </a:xfrm>
            <a:prstGeom prst="bevel">
              <a:avLst>
                <a:gd name="adj" fmla="val 12500"/>
              </a:avLst>
            </a:prstGeom>
            <a:solidFill>
              <a:srgbClr val="00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r-FR" sz="1400" b="1">
                  <a:latin typeface="Bell MT" pitchFamily="18" charset="0"/>
                </a:rPr>
                <a:t>Optical</a:t>
              </a:r>
            </a:p>
            <a:p>
              <a:pPr algn="ctr"/>
              <a:r>
                <a:rPr lang="fr-FR" sz="1400" b="1">
                  <a:latin typeface="Bell MT" pitchFamily="18" charset="0"/>
                </a:rPr>
                <a:t>connector</a:t>
              </a:r>
            </a:p>
          </p:txBody>
        </p:sp>
        <p:sp>
          <p:nvSpPr>
            <p:cNvPr id="14367" name="AutoShape 33"/>
            <p:cNvSpPr>
              <a:spLocks noChangeArrowheads="1"/>
            </p:cNvSpPr>
            <p:nvPr/>
          </p:nvSpPr>
          <p:spPr bwMode="auto">
            <a:xfrm>
              <a:off x="3779838" y="4797425"/>
              <a:ext cx="1655762" cy="504825"/>
            </a:xfrm>
            <a:prstGeom prst="bevel">
              <a:avLst>
                <a:gd name="adj" fmla="val 12500"/>
              </a:avLst>
            </a:prstGeom>
            <a:solidFill>
              <a:srgbClr val="FF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r-FR" sz="1400" b="1">
                  <a:latin typeface="Bell MT" pitchFamily="18" charset="0"/>
                </a:rPr>
                <a:t>Test Pulser</a:t>
              </a:r>
            </a:p>
          </p:txBody>
        </p:sp>
        <p:sp>
          <p:nvSpPr>
            <p:cNvPr id="14368" name="AutoShape 34"/>
            <p:cNvSpPr>
              <a:spLocks noChangeArrowheads="1"/>
            </p:cNvSpPr>
            <p:nvPr/>
          </p:nvSpPr>
          <p:spPr bwMode="auto">
            <a:xfrm>
              <a:off x="6443663" y="2997200"/>
              <a:ext cx="936625" cy="719138"/>
            </a:xfrm>
            <a:prstGeom prst="bevel">
              <a:avLst>
                <a:gd name="adj" fmla="val 125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r-FR" sz="1400" b="1">
                  <a:latin typeface="Bell MT" pitchFamily="18" charset="0"/>
                </a:rPr>
                <a:t>Xilinx</a:t>
              </a:r>
            </a:p>
            <a:p>
              <a:pPr algn="ctr"/>
              <a:r>
                <a:rPr lang="fr-FR" sz="1400" b="1">
                  <a:latin typeface="Bell MT" pitchFamily="18" charset="0"/>
                </a:rPr>
                <a:t>Prom</a:t>
              </a:r>
            </a:p>
          </p:txBody>
        </p:sp>
        <p:sp>
          <p:nvSpPr>
            <p:cNvPr id="14369" name="Line 35"/>
            <p:cNvSpPr>
              <a:spLocks noChangeShapeType="1"/>
            </p:cNvSpPr>
            <p:nvPr/>
          </p:nvSpPr>
          <p:spPr bwMode="auto">
            <a:xfrm flipH="1">
              <a:off x="5292725" y="3357563"/>
              <a:ext cx="115093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70" name="Line 36"/>
            <p:cNvSpPr>
              <a:spLocks noChangeShapeType="1"/>
            </p:cNvSpPr>
            <p:nvPr/>
          </p:nvSpPr>
          <p:spPr bwMode="auto">
            <a:xfrm flipH="1">
              <a:off x="7885113" y="4365625"/>
              <a:ext cx="10795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71" name="Oval 37"/>
            <p:cNvSpPr>
              <a:spLocks noChangeArrowheads="1"/>
            </p:cNvSpPr>
            <p:nvPr/>
          </p:nvSpPr>
          <p:spPr bwMode="auto">
            <a:xfrm>
              <a:off x="8388350" y="4221163"/>
              <a:ext cx="144463" cy="14446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>
                <a:latin typeface="Bell MT" pitchFamily="18" charset="0"/>
              </a:endParaRPr>
            </a:p>
          </p:txBody>
        </p:sp>
        <p:sp>
          <p:nvSpPr>
            <p:cNvPr id="14372" name="Line 38"/>
            <p:cNvSpPr>
              <a:spLocks noChangeShapeType="1"/>
            </p:cNvSpPr>
            <p:nvPr/>
          </p:nvSpPr>
          <p:spPr bwMode="auto">
            <a:xfrm>
              <a:off x="4643438" y="2565400"/>
              <a:ext cx="0" cy="50323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73" name="Line 39"/>
            <p:cNvSpPr>
              <a:spLocks noChangeShapeType="1"/>
            </p:cNvSpPr>
            <p:nvPr/>
          </p:nvSpPr>
          <p:spPr bwMode="auto">
            <a:xfrm flipH="1" flipV="1">
              <a:off x="2484438" y="2781300"/>
              <a:ext cx="1511300" cy="7921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74" name="Line 50"/>
            <p:cNvSpPr>
              <a:spLocks noChangeShapeType="1"/>
            </p:cNvSpPr>
            <p:nvPr/>
          </p:nvSpPr>
          <p:spPr bwMode="auto">
            <a:xfrm>
              <a:off x="4643438" y="4221163"/>
              <a:ext cx="0" cy="5746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75" name="Line 51"/>
            <p:cNvSpPr>
              <a:spLocks noChangeShapeType="1"/>
            </p:cNvSpPr>
            <p:nvPr/>
          </p:nvSpPr>
          <p:spPr bwMode="auto">
            <a:xfrm>
              <a:off x="5292725" y="3789363"/>
              <a:ext cx="1223963" cy="5032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76" name="Line 52"/>
            <p:cNvSpPr>
              <a:spLocks noChangeShapeType="1"/>
            </p:cNvSpPr>
            <p:nvPr/>
          </p:nvSpPr>
          <p:spPr bwMode="auto">
            <a:xfrm>
              <a:off x="1619250" y="1196975"/>
              <a:ext cx="2016125" cy="7921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77" name="Line 53"/>
            <p:cNvSpPr>
              <a:spLocks noChangeShapeType="1"/>
            </p:cNvSpPr>
            <p:nvPr/>
          </p:nvSpPr>
          <p:spPr bwMode="auto">
            <a:xfrm>
              <a:off x="2916238" y="1196975"/>
              <a:ext cx="1150937" cy="7921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78" name="Line 54"/>
            <p:cNvSpPr>
              <a:spLocks noChangeShapeType="1"/>
            </p:cNvSpPr>
            <p:nvPr/>
          </p:nvSpPr>
          <p:spPr bwMode="auto">
            <a:xfrm>
              <a:off x="4067175" y="1196975"/>
              <a:ext cx="288925" cy="7921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79" name="Line 55"/>
            <p:cNvSpPr>
              <a:spLocks noChangeShapeType="1"/>
            </p:cNvSpPr>
            <p:nvPr/>
          </p:nvSpPr>
          <p:spPr bwMode="auto">
            <a:xfrm flipH="1">
              <a:off x="4859338" y="1196975"/>
              <a:ext cx="433387" cy="7921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0" name="Line 56"/>
            <p:cNvSpPr>
              <a:spLocks noChangeShapeType="1"/>
            </p:cNvSpPr>
            <p:nvPr/>
          </p:nvSpPr>
          <p:spPr bwMode="auto">
            <a:xfrm flipH="1">
              <a:off x="5292725" y="1196975"/>
              <a:ext cx="1223963" cy="7921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1" name="Line 57"/>
            <p:cNvSpPr>
              <a:spLocks noChangeShapeType="1"/>
            </p:cNvSpPr>
            <p:nvPr/>
          </p:nvSpPr>
          <p:spPr bwMode="auto">
            <a:xfrm flipH="1">
              <a:off x="5724525" y="1196975"/>
              <a:ext cx="2016125" cy="7921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2" name="Line 59"/>
            <p:cNvSpPr>
              <a:spLocks noChangeShapeType="1"/>
            </p:cNvSpPr>
            <p:nvPr/>
          </p:nvSpPr>
          <p:spPr bwMode="auto">
            <a:xfrm flipH="1">
              <a:off x="1547813" y="5300663"/>
              <a:ext cx="3095625" cy="5048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3" name="Line 60"/>
            <p:cNvSpPr>
              <a:spLocks noChangeShapeType="1"/>
            </p:cNvSpPr>
            <p:nvPr/>
          </p:nvSpPr>
          <p:spPr bwMode="auto">
            <a:xfrm flipH="1">
              <a:off x="2843213" y="5300663"/>
              <a:ext cx="1800225" cy="5048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4" name="Line 61"/>
            <p:cNvSpPr>
              <a:spLocks noChangeShapeType="1"/>
            </p:cNvSpPr>
            <p:nvPr/>
          </p:nvSpPr>
          <p:spPr bwMode="auto">
            <a:xfrm>
              <a:off x="4643438" y="5300663"/>
              <a:ext cx="649287" cy="5048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5" name="Line 62"/>
            <p:cNvSpPr>
              <a:spLocks noChangeShapeType="1"/>
            </p:cNvSpPr>
            <p:nvPr/>
          </p:nvSpPr>
          <p:spPr bwMode="auto">
            <a:xfrm flipH="1">
              <a:off x="4067175" y="5300663"/>
              <a:ext cx="576263" cy="5048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6" name="Line 63"/>
            <p:cNvSpPr>
              <a:spLocks noChangeShapeType="1"/>
            </p:cNvSpPr>
            <p:nvPr/>
          </p:nvSpPr>
          <p:spPr bwMode="auto">
            <a:xfrm>
              <a:off x="4643438" y="5300663"/>
              <a:ext cx="1944687" cy="5048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7" name="Line 64"/>
            <p:cNvSpPr>
              <a:spLocks noChangeShapeType="1"/>
            </p:cNvSpPr>
            <p:nvPr/>
          </p:nvSpPr>
          <p:spPr bwMode="auto">
            <a:xfrm>
              <a:off x="4643438" y="5300663"/>
              <a:ext cx="3168650" cy="5048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Arial" charset="0"/>
              </a:rPr>
              <a:t>4 chips per FEC wire bonding on the 8-layer PCB</a:t>
            </a:r>
          </a:p>
          <a:p>
            <a:pPr>
              <a:defRPr/>
            </a:pPr>
            <a:endParaRPr lang="en-US" sz="800" dirty="0" smtClean="0">
              <a:cs typeface="Arial" charset="0"/>
            </a:endParaRPr>
          </a:p>
          <a:p>
            <a:pPr>
              <a:defRPr/>
            </a:pPr>
            <a:r>
              <a:rPr lang="en-US" dirty="0" smtClean="0">
                <a:cs typeface="Arial" charset="0"/>
              </a:rPr>
              <a:t>Protections: a resistor (0201 SMC) at each channel input </a:t>
            </a:r>
          </a:p>
          <a:p>
            <a:pPr lvl="1">
              <a:buFont typeface="Bell MT" pitchFamily="18" charset="0"/>
              <a:buChar char="–"/>
              <a:defRPr/>
            </a:pPr>
            <a:r>
              <a:rPr lang="en-US" sz="1600" dirty="0" smtClean="0">
                <a:cs typeface="Arial" charset="0"/>
              </a:rPr>
              <a:t>A0</a:t>
            </a:r>
            <a:r>
              <a:rPr lang="en-US" sz="1600" dirty="0" smtClean="0">
                <a:cs typeface="Arial" charset="0"/>
              </a:rPr>
              <a:t>: </a:t>
            </a:r>
            <a:r>
              <a:rPr lang="en-US" sz="1600" dirty="0" smtClean="0">
                <a:cs typeface="Arial" charset="0"/>
              </a:rPr>
              <a:t>0Ω</a:t>
            </a:r>
          </a:p>
          <a:p>
            <a:pPr lvl="1">
              <a:buFont typeface="Bell MT" pitchFamily="18" charset="0"/>
              <a:buChar char="–"/>
              <a:defRPr/>
            </a:pPr>
            <a:r>
              <a:rPr lang="en-US" sz="1600" dirty="0" smtClean="0">
                <a:cs typeface="Arial" charset="0"/>
              </a:rPr>
              <a:t>A1</a:t>
            </a:r>
            <a:r>
              <a:rPr lang="en-US" sz="1600" dirty="0" smtClean="0">
                <a:cs typeface="Arial" charset="0"/>
              </a:rPr>
              <a:t>: </a:t>
            </a:r>
            <a:r>
              <a:rPr lang="en-US" sz="1600" dirty="0" smtClean="0">
                <a:cs typeface="Arial" charset="0"/>
              </a:rPr>
              <a:t>3Ω</a:t>
            </a:r>
          </a:p>
          <a:p>
            <a:pPr lvl="1">
              <a:buFont typeface="Bell MT" pitchFamily="18" charset="0"/>
              <a:buChar char="–"/>
              <a:defRPr/>
            </a:pPr>
            <a:r>
              <a:rPr lang="en-US" sz="1600" dirty="0" smtClean="0">
                <a:cs typeface="Arial" charset="0"/>
              </a:rPr>
              <a:t>A2</a:t>
            </a:r>
            <a:r>
              <a:rPr lang="en-US" sz="1600" dirty="0" smtClean="0">
                <a:cs typeface="Arial" charset="0"/>
              </a:rPr>
              <a:t>: </a:t>
            </a:r>
            <a:r>
              <a:rPr lang="en-US" sz="1600" dirty="0" smtClean="0">
                <a:cs typeface="Arial" charset="0"/>
              </a:rPr>
              <a:t>5,1Ω</a:t>
            </a:r>
          </a:p>
          <a:p>
            <a:pPr lvl="1">
              <a:buFont typeface="Bell MT" pitchFamily="18" charset="0"/>
              <a:buChar char="–"/>
              <a:defRPr/>
            </a:pPr>
            <a:r>
              <a:rPr lang="en-US" sz="1600" dirty="0" smtClean="0">
                <a:cs typeface="Arial" charset="0"/>
              </a:rPr>
              <a:t>A3</a:t>
            </a:r>
            <a:r>
              <a:rPr lang="en-US" sz="1600" dirty="0" smtClean="0">
                <a:cs typeface="Arial" charset="0"/>
              </a:rPr>
              <a:t>: </a:t>
            </a:r>
            <a:r>
              <a:rPr lang="en-US" sz="1600" dirty="0" smtClean="0">
                <a:cs typeface="Arial" charset="0"/>
              </a:rPr>
              <a:t>10Ω</a:t>
            </a:r>
            <a:endParaRPr lang="en-US" sz="1600" dirty="0" smtClean="0">
              <a:cs typeface="Arial" charset="0"/>
            </a:endParaRPr>
          </a:p>
          <a:p>
            <a:pPr marL="0" indent="0">
              <a:buFontTx/>
              <a:buNone/>
              <a:defRPr/>
            </a:pPr>
            <a:endParaRPr lang="en-US" sz="800" dirty="0" smtClean="0">
              <a:cs typeface="Arial" charset="0"/>
            </a:endParaRPr>
          </a:p>
          <a:p>
            <a:pPr>
              <a:defRPr/>
            </a:pPr>
            <a:r>
              <a:rPr lang="en-US" dirty="0" smtClean="0">
                <a:cs typeface="Arial" charset="0"/>
              </a:rPr>
              <a:t>Temperature measurement device for each FEC</a:t>
            </a:r>
          </a:p>
          <a:p>
            <a:pPr>
              <a:defRPr/>
            </a:pPr>
            <a:endParaRPr lang="en-US" dirty="0" smtClean="0">
              <a:cs typeface="Arial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Front-End </a:t>
            </a:r>
            <a:r>
              <a:rPr lang="fr-FR" dirty="0" err="1" smtClean="0"/>
              <a:t>Card</a:t>
            </a:r>
            <a:r>
              <a:rPr lang="fr-FR" dirty="0" smtClean="0"/>
              <a:t> (FEC)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567095-4944-46CE-A29E-E5FEF964856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David.Attie@cea.fr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  <p:pic>
        <p:nvPicPr>
          <p:cNvPr id="15367" name="Picture 7" descr="D:\PROJETS\TPC\DESIGN\New Electronics\IMG_46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513" y="3634533"/>
            <a:ext cx="3589337" cy="269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8" descr="IMG_438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503" y="793750"/>
            <a:ext cx="1263650" cy="538321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D:\TMP\DétecteurIL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620713"/>
            <a:ext cx="7920038" cy="591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8" descr="D:\TMP\DétecteurILC+FEC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620713"/>
            <a:ext cx="7920038" cy="591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9" descr="D:\TMP\DétecteurILC+FECs+FE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620713"/>
            <a:ext cx="7920038" cy="591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First prototype of the </a:t>
            </a:r>
            <a:r>
              <a:rPr lang="fr-FR" dirty="0" err="1" smtClean="0"/>
              <a:t>electronics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4374FE-340B-4CB9-ACC9-06757317037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David.Attie@cea.fr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10, 2011 - LC Power Distribution and Pulsing Workshop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Back-end Hardware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EAF4AE-A045-4182-9D9E-BB0A2E215E2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David.Attie@cea.fr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  <p:sp>
        <p:nvSpPr>
          <p:cNvPr id="17414" name="Rectangle 3"/>
          <p:cNvSpPr txBox="1">
            <a:spLocks noChangeArrowheads="1"/>
          </p:cNvSpPr>
          <p:nvPr/>
        </p:nvSpPr>
        <p:spPr bwMode="auto">
          <a:xfrm>
            <a:off x="142875" y="779463"/>
            <a:ext cx="8229600" cy="591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0" rIns="90000" bIns="0"/>
          <a:lstStyle>
            <a:lvl1pPr marL="174625" indent="-174625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528638" indent="-174625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881063" indent="-173038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90000"/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Bell MT" pitchFamily="18" charset="0"/>
              </a:rPr>
              <a:t>ML523 development kit from Xilinx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-"/>
            </a:pPr>
            <a:r>
              <a:rPr lang="en-US" sz="2000">
                <a:solidFill>
                  <a:srgbClr val="000099"/>
                </a:solidFill>
                <a:latin typeface="Bell MT" pitchFamily="18" charset="0"/>
              </a:rPr>
              <a:t>vc5vfx100t FPGA from Virtex-5 device family</a:t>
            </a:r>
          </a:p>
          <a:p>
            <a:pPr lvl="2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90000"/>
              <a:buFontTx/>
              <a:buChar char="•"/>
            </a:pPr>
            <a:r>
              <a:rPr lang="en-US" sz="1800">
                <a:solidFill>
                  <a:srgbClr val="000099"/>
                </a:solidFill>
                <a:latin typeface="Bell MT" pitchFamily="18" charset="0"/>
              </a:rPr>
              <a:t>Embedded PowerPC</a:t>
            </a:r>
          </a:p>
          <a:p>
            <a:pPr lvl="2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90000"/>
              <a:buFontTx/>
              <a:buChar char="•"/>
            </a:pPr>
            <a:r>
              <a:rPr lang="en-US" sz="1800">
                <a:solidFill>
                  <a:srgbClr val="000099"/>
                </a:solidFill>
                <a:latin typeface="Bell MT" pitchFamily="18" charset="0"/>
              </a:rPr>
              <a:t>16 Multi Gigabit Transceivers</a:t>
            </a:r>
          </a:p>
          <a:p>
            <a:pPr lvl="2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90000"/>
              <a:buFontTx/>
              <a:buChar char="•"/>
            </a:pPr>
            <a:r>
              <a:rPr lang="en-US" sz="1800">
                <a:solidFill>
                  <a:srgbClr val="000099"/>
                </a:solidFill>
                <a:latin typeface="Bell MT" pitchFamily="18" charset="0"/>
              </a:rPr>
              <a:t>Embedded Ethernet MAC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-"/>
            </a:pPr>
            <a:r>
              <a:rPr lang="en-US" sz="2000">
                <a:solidFill>
                  <a:srgbClr val="000099"/>
                </a:solidFill>
                <a:latin typeface="Bell MT" pitchFamily="18" charset="0"/>
              </a:rPr>
              <a:t>128 Mbyte DDR2 memory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-"/>
            </a:pPr>
            <a:r>
              <a:rPr lang="en-US" sz="2000">
                <a:solidFill>
                  <a:srgbClr val="000099"/>
                </a:solidFill>
                <a:latin typeface="Bell MT" pitchFamily="18" charset="0"/>
              </a:rPr>
              <a:t>RS232 interface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Char char="→"/>
            </a:pPr>
            <a:endParaRPr lang="en-US" sz="2000">
              <a:solidFill>
                <a:srgbClr val="000099"/>
              </a:solidFill>
              <a:latin typeface="Bell MT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en-US" sz="2000">
              <a:solidFill>
                <a:srgbClr val="000099"/>
              </a:solidFill>
              <a:latin typeface="Bell MT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Char char="→"/>
            </a:pPr>
            <a:endParaRPr lang="en-US" sz="2000">
              <a:solidFill>
                <a:srgbClr val="000099"/>
              </a:solidFill>
              <a:latin typeface="Bell MT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Char char="→"/>
            </a:pPr>
            <a:endParaRPr lang="en-US" sz="2000">
              <a:solidFill>
                <a:srgbClr val="000099"/>
              </a:solidFill>
              <a:latin typeface="Bell MT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90000"/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Bell MT" pitchFamily="18" charset="0"/>
              </a:rPr>
              <a:t>Up to 3 4-channel SMA-SFP interface cards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-"/>
            </a:pPr>
            <a:r>
              <a:rPr lang="en-US" sz="2000">
                <a:solidFill>
                  <a:srgbClr val="000099"/>
                </a:solidFill>
                <a:latin typeface="Bell MT" pitchFamily="18" charset="0"/>
              </a:rPr>
              <a:t>2 Gbit/s optical transceivers for FE links (×12)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-"/>
            </a:pPr>
            <a:r>
              <a:rPr lang="en-US" sz="2000">
                <a:solidFill>
                  <a:srgbClr val="000099"/>
                </a:solidFill>
                <a:latin typeface="Bell MT" pitchFamily="18" charset="0"/>
              </a:rPr>
              <a:t>RJ45 Ethernet transceiver for the DAQ link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90000"/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Bell MT" pitchFamily="18" charset="0"/>
              </a:rPr>
              <a:t>Trigger – Clock – Fast Control link mezzanine card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Char char="→"/>
            </a:pPr>
            <a:r>
              <a:rPr lang="en-US" sz="2000">
                <a:solidFill>
                  <a:srgbClr val="000099"/>
                </a:solidFill>
                <a:latin typeface="Bell MT" pitchFamily="18" charset="0"/>
              </a:rPr>
              <a:t> To be developed according to the link specifications</a:t>
            </a:r>
          </a:p>
        </p:txBody>
      </p:sp>
      <p:pic>
        <p:nvPicPr>
          <p:cNvPr id="17415" name="Picture 4" descr="IMG_40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563" y="1560513"/>
            <a:ext cx="3659187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>
              <a:cs typeface="Arial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en-US" smtClean="0"/>
              <a:t>Temperature during switching on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092C1B-4A52-4B4B-9401-34520E932C9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David.Attie@cea.fr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  <p:graphicFrame>
        <p:nvGraphicFramePr>
          <p:cNvPr id="7" name="Graphique 6"/>
          <p:cNvGraphicFramePr>
            <a:graphicFrameLocks noGrp="1"/>
          </p:cNvGraphicFramePr>
          <p:nvPr/>
        </p:nvGraphicFramePr>
        <p:xfrm>
          <a:off x="-83110" y="540000"/>
          <a:ext cx="9310221" cy="6079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8440" name="Connecteur droit 8"/>
          <p:cNvCxnSpPr>
            <a:cxnSpLocks noChangeShapeType="1"/>
          </p:cNvCxnSpPr>
          <p:nvPr/>
        </p:nvCxnSpPr>
        <p:spPr bwMode="auto">
          <a:xfrm>
            <a:off x="839788" y="3890963"/>
            <a:ext cx="7294562" cy="0"/>
          </a:xfrm>
          <a:prstGeom prst="line">
            <a:avLst/>
          </a:prstGeom>
          <a:noFill/>
          <a:ln w="25400" algn="ctr">
            <a:solidFill>
              <a:srgbClr val="0000FF"/>
            </a:solidFill>
            <a:prstDash val="dash"/>
            <a:round/>
            <a:headEnd/>
            <a:tailEnd/>
          </a:ln>
        </p:spPr>
      </p:cxnSp>
      <p:sp>
        <p:nvSpPr>
          <p:cNvPr id="18441" name="ZoneTexte 9"/>
          <p:cNvSpPr txBox="1">
            <a:spLocks noChangeArrowheads="1"/>
          </p:cNvSpPr>
          <p:nvPr/>
        </p:nvSpPr>
        <p:spPr bwMode="auto">
          <a:xfrm>
            <a:off x="6759575" y="3859213"/>
            <a:ext cx="14382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FF"/>
                </a:solidFill>
                <a:latin typeface="Bell MT" pitchFamily="18" charset="0"/>
              </a:rPr>
              <a:t>Temperature in the hall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>
              <a:cs typeface="Arial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en-US" smtClean="0"/>
              <a:t>Temperature after cooling 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8A8F4B-5BEF-48A9-AAE3-7B3FC6F7B9A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David.Attie@cea.fr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  <p:graphicFrame>
        <p:nvGraphicFramePr>
          <p:cNvPr id="7" name="Graphique 6"/>
          <p:cNvGraphicFramePr>
            <a:graphicFrameLocks noGrp="1"/>
          </p:cNvGraphicFramePr>
          <p:nvPr/>
        </p:nvGraphicFramePr>
        <p:xfrm>
          <a:off x="-83110" y="540000"/>
          <a:ext cx="9310221" cy="6079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4" name="Groupe 13"/>
          <p:cNvGrpSpPr>
            <a:grpSpLocks/>
          </p:cNvGrpSpPr>
          <p:nvPr/>
        </p:nvGrpSpPr>
        <p:grpSpPr bwMode="auto">
          <a:xfrm>
            <a:off x="3019425" y="2530475"/>
            <a:ext cx="2868613" cy="1125538"/>
            <a:chOff x="2987749" y="2626242"/>
            <a:chExt cx="2868670" cy="1252949"/>
          </a:xfrm>
        </p:grpSpPr>
        <p:sp>
          <p:nvSpPr>
            <p:cNvPr id="19467" name="ZoneTexte 7"/>
            <p:cNvSpPr txBox="1">
              <a:spLocks noChangeArrowheads="1"/>
            </p:cNvSpPr>
            <p:nvPr/>
          </p:nvSpPr>
          <p:spPr bwMode="auto">
            <a:xfrm>
              <a:off x="2987749" y="3540637"/>
              <a:ext cx="2868670" cy="33855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600">
                  <a:solidFill>
                    <a:srgbClr val="0000FF"/>
                  </a:solidFill>
                  <a:latin typeface="Bell MT" pitchFamily="18" charset="0"/>
                </a:rPr>
                <a:t>Increasing of the Nitrogen flow</a:t>
              </a:r>
            </a:p>
          </p:txBody>
        </p:sp>
        <p:cxnSp>
          <p:nvCxnSpPr>
            <p:cNvPr id="19468" name="Connecteur droit avec flèche 9"/>
            <p:cNvCxnSpPr>
              <a:cxnSpLocks noChangeShapeType="1"/>
            </p:cNvCxnSpPr>
            <p:nvPr/>
          </p:nvCxnSpPr>
          <p:spPr bwMode="auto">
            <a:xfrm flipV="1">
              <a:off x="3551274" y="2626242"/>
              <a:ext cx="0" cy="914395"/>
            </a:xfrm>
            <a:prstGeom prst="straightConnector1">
              <a:avLst/>
            </a:prstGeom>
            <a:noFill/>
            <a:ln w="9525" algn="ctr">
              <a:solidFill>
                <a:srgbClr val="0000FF"/>
              </a:solidFill>
              <a:round/>
              <a:headEnd/>
              <a:tailEnd type="arrow" w="med" len="med"/>
            </a:ln>
          </p:spPr>
        </p:cxnSp>
        <p:cxnSp>
          <p:nvCxnSpPr>
            <p:cNvPr id="19469" name="Connecteur droit avec flèche 10"/>
            <p:cNvCxnSpPr>
              <a:cxnSpLocks noChangeShapeType="1"/>
            </p:cNvCxnSpPr>
            <p:nvPr/>
          </p:nvCxnSpPr>
          <p:spPr bwMode="auto">
            <a:xfrm flipV="1">
              <a:off x="5000846" y="2902688"/>
              <a:ext cx="0" cy="637949"/>
            </a:xfrm>
            <a:prstGeom prst="straightConnector1">
              <a:avLst/>
            </a:prstGeom>
            <a:noFill/>
            <a:ln w="9525" algn="ctr">
              <a:solidFill>
                <a:srgbClr val="0000FF"/>
              </a:solidFill>
              <a:round/>
              <a:headEnd/>
              <a:tailEnd type="arrow" w="med" len="med"/>
            </a:ln>
          </p:spPr>
        </p:cxnSp>
      </p:grpSp>
      <p:sp>
        <p:nvSpPr>
          <p:cNvPr id="19465" name="ZoneTexte 14"/>
          <p:cNvSpPr txBox="1">
            <a:spLocks noChangeArrowheads="1"/>
          </p:cNvSpPr>
          <p:nvPr/>
        </p:nvSpPr>
        <p:spPr bwMode="auto">
          <a:xfrm>
            <a:off x="6759575" y="3859213"/>
            <a:ext cx="14382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FF"/>
                </a:solidFill>
                <a:latin typeface="Bell MT" pitchFamily="18" charset="0"/>
              </a:rPr>
              <a:t>Temperature in the hall</a:t>
            </a:r>
          </a:p>
        </p:txBody>
      </p:sp>
      <p:cxnSp>
        <p:nvCxnSpPr>
          <p:cNvPr id="19466" name="Connecteur droit 15"/>
          <p:cNvCxnSpPr>
            <a:cxnSpLocks noChangeShapeType="1"/>
          </p:cNvCxnSpPr>
          <p:nvPr/>
        </p:nvCxnSpPr>
        <p:spPr bwMode="auto">
          <a:xfrm>
            <a:off x="839788" y="3890963"/>
            <a:ext cx="7294562" cy="0"/>
          </a:xfrm>
          <a:prstGeom prst="line">
            <a:avLst/>
          </a:prstGeom>
          <a:noFill/>
          <a:ln w="25400" algn="ctr">
            <a:solidFill>
              <a:srgbClr val="0000FF"/>
            </a:solidFill>
            <a:prstDash val="dash"/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ce réservé du contenu 1"/>
          <p:cNvSpPr>
            <a:spLocks noGrp="1"/>
          </p:cNvSpPr>
          <p:nvPr>
            <p:ph idx="1"/>
          </p:nvPr>
        </p:nvSpPr>
        <p:spPr>
          <a:xfrm>
            <a:off x="685800" y="739775"/>
            <a:ext cx="7772400" cy="4114800"/>
          </a:xfrm>
        </p:spPr>
        <p:txBody>
          <a:bodyPr/>
          <a:lstStyle/>
          <a:p>
            <a:r>
              <a:rPr lang="en-US" smtClean="0">
                <a:cs typeface="Arial" charset="0"/>
              </a:rPr>
              <a:t>Commissioning last week in 5 GeV electron beam at DESY: 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Event </a:t>
            </a:r>
            <a:r>
              <a:rPr lang="fr-FR" dirty="0" err="1" smtClean="0"/>
              <a:t>samples</a:t>
            </a:r>
            <a:r>
              <a:rPr lang="fr-FR" dirty="0" smtClean="0"/>
              <a:t> in B=1T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2FB93F-C362-400D-90F5-B93433C1763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David.Attie@cea.fr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  <p:pic>
        <p:nvPicPr>
          <p:cNvPr id="20487" name="Picture 2" descr="D:\PROJETS\TPC\MESURES\2011\110502-14_BeamTest_DESY\Animation\Animatio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5" y="1274763"/>
            <a:ext cx="7200900" cy="513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The first module is currently testing in DESY we should definetly validate the integrated AFTER-based electronics </a:t>
            </a:r>
          </a:p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New concepts have been used and validated: flat high-density, zero-extraction-strength connectors, naked chips on board, and many improvements to the T2K readout: latest ADCs, FPGAs</a:t>
            </a:r>
          </a:p>
          <a:p>
            <a:pPr marL="0" indent="0">
              <a:buFontTx/>
              <a:buNone/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Now entering the production phase for 7 modules (+ 2 spares) to equip the Large Prototype TPC endplate. This production will also be a semi-industrial production and a proof of feasability, meeting the LOI specs</a:t>
            </a:r>
          </a:p>
          <a:p>
            <a:pPr>
              <a:defRPr/>
            </a:pPr>
            <a:endParaRPr lang="en-US" smtClean="0"/>
          </a:p>
          <a:p>
            <a:pPr>
              <a:defRPr/>
            </a:pPr>
            <a:endParaRPr lang="en-US" smtClean="0"/>
          </a:p>
          <a:p>
            <a:pPr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C7AAC1-B595-4560-AEFA-23B11C6D9BA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David.Attie@cea.fr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10, 2011 - LC Power Distribution and Pulsing Workshop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fr-FR" dirty="0" err="1" smtClean="0"/>
              <a:t>Overview</a:t>
            </a:r>
            <a:r>
              <a:rPr lang="fr-FR" dirty="0" smtClean="0"/>
              <a:t> of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roadmap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F9AFB-B13C-4961-9A12-23498C4A947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David.Attie@cea.fr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May 10, 2011 - LC Power Distribution and Pulsing Workshop </a:t>
            </a:r>
          </a:p>
        </p:txBody>
      </p:sp>
      <p:pic>
        <p:nvPicPr>
          <p:cNvPr id="5126" name="Picture 2" descr="D:\PROJETS\TPC\MESURES\091102-05_LP_BeamTests_SiEnveloppe_DESY\IMGP0070_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58" b="6259"/>
          <a:stretch>
            <a:fillRect/>
          </a:stretch>
        </p:blipFill>
        <p:spPr bwMode="auto">
          <a:xfrm>
            <a:off x="290513" y="4262438"/>
            <a:ext cx="3889375" cy="222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575" y="495300"/>
            <a:ext cx="4587875" cy="374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0" descr="D:\PROJETS\TPC\MEETINGS\2011\110204_VisiteChomaz\Poster\2011-02-02_195304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16000" y="1095375"/>
            <a:ext cx="2095500" cy="23526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129" name="Connecteur droit avec flèche 6"/>
          <p:cNvCxnSpPr>
            <a:cxnSpLocks noChangeShapeType="1"/>
            <a:stCxn id="5130" idx="2"/>
            <a:endCxn id="9" idx="3"/>
          </p:cNvCxnSpPr>
          <p:nvPr/>
        </p:nvCxnSpPr>
        <p:spPr bwMode="auto">
          <a:xfrm flipH="1" flipV="1">
            <a:off x="3111500" y="2271713"/>
            <a:ext cx="2466975" cy="952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130" name="Ellipse 9"/>
          <p:cNvSpPr>
            <a:spLocks noChangeArrowheads="1"/>
          </p:cNvSpPr>
          <p:nvPr/>
        </p:nvSpPr>
        <p:spPr bwMode="auto">
          <a:xfrm rot="2058149">
            <a:off x="5518150" y="2230438"/>
            <a:ext cx="690563" cy="49212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131" name="ZoneTexte 17"/>
          <p:cNvSpPr txBox="1">
            <a:spLocks noChangeArrowheads="1"/>
          </p:cNvSpPr>
          <p:nvPr/>
        </p:nvSpPr>
        <p:spPr bwMode="auto">
          <a:xfrm>
            <a:off x="4987925" y="4681538"/>
            <a:ext cx="2047875" cy="1384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2800" b="1">
                <a:latin typeface="Verdana" pitchFamily="34" charset="0"/>
              </a:rPr>
              <a:t>D</a:t>
            </a:r>
            <a:r>
              <a:rPr lang="fr-FR" sz="2800">
                <a:latin typeface="Verdana" pitchFamily="34" charset="0"/>
              </a:rPr>
              <a:t>etector</a:t>
            </a:r>
          </a:p>
          <a:p>
            <a:pPr eaLnBrk="1" hangingPunct="1"/>
            <a:r>
              <a:rPr lang="fr-FR" sz="2800" b="1">
                <a:latin typeface="Verdana" pitchFamily="34" charset="0"/>
              </a:rPr>
              <a:t>B</a:t>
            </a:r>
            <a:r>
              <a:rPr lang="fr-FR" sz="2800">
                <a:latin typeface="Verdana" pitchFamily="34" charset="0"/>
              </a:rPr>
              <a:t>aseline</a:t>
            </a:r>
          </a:p>
          <a:p>
            <a:pPr eaLnBrk="1" hangingPunct="1"/>
            <a:r>
              <a:rPr lang="fr-FR" sz="2800" b="1">
                <a:latin typeface="Verdana" pitchFamily="34" charset="0"/>
              </a:rPr>
              <a:t>D</a:t>
            </a:r>
            <a:r>
              <a:rPr lang="fr-FR" sz="2800">
                <a:latin typeface="Verdana" pitchFamily="34" charset="0"/>
              </a:rPr>
              <a:t>ocument</a:t>
            </a:r>
          </a:p>
        </p:txBody>
      </p:sp>
      <p:pic>
        <p:nvPicPr>
          <p:cNvPr id="5132" name="Picture 6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050" y="4795838"/>
            <a:ext cx="1439863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Double flèche horizontale 19"/>
          <p:cNvSpPr/>
          <p:nvPr/>
        </p:nvSpPr>
        <p:spPr bwMode="auto">
          <a:xfrm rot="5400000">
            <a:off x="5680869" y="4080669"/>
            <a:ext cx="661988" cy="539750"/>
          </a:xfrm>
          <a:prstGeom prst="leftRightArrow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609600">
              <a:defRPr/>
            </a:pPr>
            <a:endParaRPr lang="fr-FR" sz="1600" dirty="0">
              <a:latin typeface="Times New Roman" pitchFamily="18" charset="0"/>
            </a:endParaRPr>
          </a:p>
        </p:txBody>
      </p:sp>
      <p:sp>
        <p:nvSpPr>
          <p:cNvPr id="21" name="Flèche droite 20"/>
          <p:cNvSpPr/>
          <p:nvPr/>
        </p:nvSpPr>
        <p:spPr bwMode="auto">
          <a:xfrm>
            <a:off x="4179888" y="5067300"/>
            <a:ext cx="808037" cy="539750"/>
          </a:xfrm>
          <a:prstGeom prst="rightArrow">
            <a:avLst>
              <a:gd name="adj1" fmla="val 56616"/>
              <a:gd name="adj2" fmla="val 50000"/>
            </a:avLst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609600">
              <a:defRPr/>
            </a:pPr>
            <a:endParaRPr lang="fr-FR" sz="1600">
              <a:latin typeface="Times New Roman" pitchFamily="18" charset="0"/>
            </a:endParaRPr>
          </a:p>
        </p:txBody>
      </p:sp>
      <p:sp>
        <p:nvSpPr>
          <p:cNvPr id="22" name="Flèche droite 21"/>
          <p:cNvSpPr/>
          <p:nvPr/>
        </p:nvSpPr>
        <p:spPr bwMode="auto">
          <a:xfrm rot="5400000">
            <a:off x="1841500" y="3598863"/>
            <a:ext cx="787400" cy="539750"/>
          </a:xfrm>
          <a:prstGeom prst="rightArrow">
            <a:avLst>
              <a:gd name="adj1" fmla="val 56616"/>
              <a:gd name="adj2" fmla="val 50000"/>
            </a:avLst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609600">
              <a:defRPr/>
            </a:pPr>
            <a:endParaRPr lang="fr-FR" sz="1600">
              <a:latin typeface="Times New Roman" pitchFamily="18" charset="0"/>
            </a:endParaRPr>
          </a:p>
        </p:txBody>
      </p:sp>
      <p:sp>
        <p:nvSpPr>
          <p:cNvPr id="5136" name="ZoneTexte 16"/>
          <p:cNvSpPr txBox="1">
            <a:spLocks noChangeArrowheads="1"/>
          </p:cNvSpPr>
          <p:nvPr/>
        </p:nvSpPr>
        <p:spPr bwMode="auto">
          <a:xfrm>
            <a:off x="1201738" y="776288"/>
            <a:ext cx="1803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00FF"/>
                </a:solidFill>
                <a:latin typeface="Bell MT" pitchFamily="18" charset="0"/>
              </a:rPr>
              <a:t>Large Prototype TPC</a:t>
            </a:r>
          </a:p>
        </p:txBody>
      </p:sp>
      <p:sp>
        <p:nvSpPr>
          <p:cNvPr id="5137" name="ZoneTexte 24"/>
          <p:cNvSpPr txBox="1">
            <a:spLocks noChangeArrowheads="1"/>
          </p:cNvSpPr>
          <p:nvPr/>
        </p:nvSpPr>
        <p:spPr bwMode="auto">
          <a:xfrm>
            <a:off x="247650" y="3975100"/>
            <a:ext cx="1722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00FF"/>
                </a:solidFill>
                <a:latin typeface="Bell MT" pitchFamily="18" charset="0"/>
              </a:rPr>
              <a:t>Resitive Micromegas</a:t>
            </a:r>
          </a:p>
        </p:txBody>
      </p:sp>
      <p:sp>
        <p:nvSpPr>
          <p:cNvPr id="5138" name="ZoneTexte 25"/>
          <p:cNvSpPr txBox="1">
            <a:spLocks noChangeArrowheads="1"/>
          </p:cNvSpPr>
          <p:nvPr/>
        </p:nvSpPr>
        <p:spPr bwMode="auto">
          <a:xfrm>
            <a:off x="6977063" y="3667125"/>
            <a:ext cx="9159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00FF"/>
                </a:solidFill>
                <a:latin typeface="Bell MT" pitchFamily="18" charset="0"/>
              </a:rPr>
              <a:t>ILD-TPC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a date 1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David.Attie@cea.fr</a:t>
            </a:r>
          </a:p>
        </p:txBody>
      </p:sp>
      <p:sp>
        <p:nvSpPr>
          <p:cNvPr id="9219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82FC6A-47CF-485E-8D14-291748CF3535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9220" name="Espace réservé du pied de page 3"/>
          <p:cNvSpPr>
            <a:spLocks noGrp="1"/>
          </p:cNvSpPr>
          <p:nvPr>
            <p:ph type="ftr" sz="quarter" idx="12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mtClean="0"/>
              <a:t>LCTPC Collaboration Meeting – DESY – September 21, 2009</a:t>
            </a:r>
          </a:p>
        </p:txBody>
      </p:sp>
      <p:sp>
        <p:nvSpPr>
          <p:cNvPr id="6149" name="Espace réservé du contenu 2"/>
          <p:cNvSpPr>
            <a:spLocks noGrp="1"/>
          </p:cNvSpPr>
          <p:nvPr>
            <p:ph idx="1"/>
          </p:nvPr>
        </p:nvSpPr>
        <p:spPr>
          <a:xfrm>
            <a:off x="244475" y="581025"/>
            <a:ext cx="8229600" cy="2346325"/>
          </a:xfrm>
        </p:spPr>
        <p:txBody>
          <a:bodyPr/>
          <a:lstStyle/>
          <a:p>
            <a:r>
              <a:rPr lang="en-US" sz="1600" dirty="0" smtClean="0">
                <a:cs typeface="Arial" charset="0"/>
              </a:rPr>
              <a:t>AFTER-based electronics (72 channels/chip) from T2K experiment: </a:t>
            </a:r>
          </a:p>
          <a:p>
            <a:pPr lvl="1"/>
            <a:r>
              <a:rPr lang="en-US" sz="1400" dirty="0" smtClean="0">
                <a:cs typeface="Arial" charset="0"/>
              </a:rPr>
              <a:t>l</a:t>
            </a:r>
            <a:r>
              <a:rPr lang="en-US" sz="1400" dirty="0" smtClean="0">
                <a:solidFill>
                  <a:srgbClr val="0000FF"/>
                </a:solidFill>
                <a:cs typeface="Arial" charset="0"/>
              </a:rPr>
              <a:t>ow-noise (700 e-) pre-amplifier-shaper</a:t>
            </a:r>
          </a:p>
          <a:p>
            <a:pPr lvl="1"/>
            <a:r>
              <a:rPr lang="en-US" sz="1400" dirty="0" smtClean="0">
                <a:solidFill>
                  <a:srgbClr val="0000FF"/>
                </a:solidFill>
                <a:cs typeface="Arial" charset="0"/>
              </a:rPr>
              <a:t>100 ns to 2 </a:t>
            </a:r>
            <a:r>
              <a:rPr lang="el-GR" sz="1400" dirty="0" smtClean="0">
                <a:solidFill>
                  <a:srgbClr val="0000FF"/>
                </a:solidFill>
                <a:cs typeface="Arial" charset="0"/>
              </a:rPr>
              <a:t>μ</a:t>
            </a:r>
            <a:r>
              <a:rPr lang="en-US" sz="1400" dirty="0" smtClean="0">
                <a:solidFill>
                  <a:srgbClr val="0000FF"/>
                </a:solidFill>
                <a:cs typeface="Arial" charset="0"/>
              </a:rPr>
              <a:t>s tunable peaking time</a:t>
            </a:r>
          </a:p>
          <a:p>
            <a:pPr lvl="1"/>
            <a:r>
              <a:rPr lang="en-US" sz="1400" dirty="0" smtClean="0">
                <a:solidFill>
                  <a:srgbClr val="0000FF"/>
                </a:solidFill>
                <a:cs typeface="Arial" charset="0"/>
              </a:rPr>
              <a:t>full wave sampling by SCA</a:t>
            </a:r>
          </a:p>
          <a:p>
            <a:pPr lvl="1"/>
            <a:r>
              <a:rPr lang="en-US" sz="1400" dirty="0" smtClean="0">
                <a:solidFill>
                  <a:srgbClr val="0000FF"/>
                </a:solidFill>
                <a:cs typeface="Arial" charset="0"/>
              </a:rPr>
              <a:t>Zero Suppression capability</a:t>
            </a:r>
          </a:p>
          <a:p>
            <a:pPr lvl="1"/>
            <a:endParaRPr lang="en-US" sz="800" dirty="0" smtClean="0">
              <a:cs typeface="Arial" charset="0"/>
            </a:endParaRPr>
          </a:p>
          <a:p>
            <a:endParaRPr lang="en-US" sz="800" dirty="0" smtClean="0">
              <a:cs typeface="Arial" charset="0"/>
            </a:endParaRPr>
          </a:p>
          <a:p>
            <a:r>
              <a:rPr lang="en-US" sz="1600" dirty="0" smtClean="0">
                <a:cs typeface="Arial" charset="0"/>
              </a:rPr>
              <a:t>Bulk </a:t>
            </a:r>
            <a:r>
              <a:rPr lang="en-US" sz="1600" dirty="0" err="1" smtClean="0">
                <a:cs typeface="Arial" charset="0"/>
              </a:rPr>
              <a:t>Micromegas</a:t>
            </a:r>
            <a:r>
              <a:rPr lang="en-US" sz="1600" dirty="0" smtClean="0">
                <a:cs typeface="Arial" charset="0"/>
              </a:rPr>
              <a:t> detector: 1726 (24x72) pads of ~3x7 mm²</a:t>
            </a:r>
          </a:p>
          <a:p>
            <a:pPr>
              <a:buFontTx/>
              <a:buNone/>
            </a:pPr>
            <a:endParaRPr lang="en-US" sz="1600" dirty="0" smtClean="0">
              <a:cs typeface="Arial" charset="0"/>
            </a:endParaRPr>
          </a:p>
        </p:txBody>
      </p:sp>
      <p:pic>
        <p:nvPicPr>
          <p:cNvPr id="6150" name="Picture 1" descr="D:\PROJETS\TPC\DESIGN\Sauvegarde CAO\Paul Colas\MicromegasPanel\TPC3\Photos\Ensemble Electronique\Photos-01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56" b="13759"/>
          <a:stretch>
            <a:fillRect/>
          </a:stretch>
        </p:blipFill>
        <p:spPr bwMode="auto">
          <a:xfrm>
            <a:off x="504825" y="2886156"/>
            <a:ext cx="4241939" cy="3462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space réservé du contenu 2"/>
          <p:cNvSpPr txBox="1">
            <a:spLocks/>
          </p:cNvSpPr>
          <p:nvPr/>
        </p:nvSpPr>
        <p:spPr bwMode="auto">
          <a:xfrm>
            <a:off x="3843338" y="822325"/>
            <a:ext cx="43243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09" rIns="91418" bIns="45709"/>
          <a:lstStyle/>
          <a:p>
            <a:pPr marL="528638" lvl="1" indent="-174625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1400" dirty="0">
                <a:solidFill>
                  <a:srgbClr val="0000FF"/>
                </a:solidFill>
                <a:latin typeface="Bell MT" pitchFamily="18" charset="0"/>
                <a:cs typeface="Arial" pitchFamily="34" charset="0"/>
              </a:rPr>
              <a:t>frequency tunable from 1 to 100 MHz </a:t>
            </a:r>
            <a:br>
              <a:rPr lang="en-US" sz="1400" dirty="0">
                <a:solidFill>
                  <a:srgbClr val="0000FF"/>
                </a:solidFill>
                <a:latin typeface="Bell MT" pitchFamily="18" charset="0"/>
                <a:cs typeface="Arial" pitchFamily="34" charset="0"/>
              </a:rPr>
            </a:br>
            <a:r>
              <a:rPr lang="en-US" sz="1400" dirty="0">
                <a:solidFill>
                  <a:srgbClr val="0000FF"/>
                </a:solidFill>
                <a:latin typeface="Bell MT" pitchFamily="18" charset="0"/>
                <a:cs typeface="Arial" pitchFamily="34" charset="0"/>
              </a:rPr>
              <a:t>(most data at 25 MHz)</a:t>
            </a:r>
          </a:p>
          <a:p>
            <a:pPr marL="528638" lvl="1" indent="-174625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1400" dirty="0">
                <a:solidFill>
                  <a:srgbClr val="0000FF"/>
                </a:solidFill>
                <a:latin typeface="Bell MT" pitchFamily="18" charset="0"/>
                <a:cs typeface="Arial" pitchFamily="34" charset="0"/>
              </a:rPr>
              <a:t>12 bit ADC (</a:t>
            </a:r>
            <a:r>
              <a:rPr lang="en-US" sz="1400" dirty="0" err="1">
                <a:solidFill>
                  <a:srgbClr val="0000FF"/>
                </a:solidFill>
                <a:latin typeface="Bell MT" pitchFamily="18" charset="0"/>
                <a:cs typeface="Arial" pitchFamily="34" charset="0"/>
              </a:rPr>
              <a:t>rms</a:t>
            </a:r>
            <a:r>
              <a:rPr lang="en-US" sz="1400" dirty="0">
                <a:solidFill>
                  <a:srgbClr val="0000FF"/>
                </a:solidFill>
                <a:latin typeface="Bell MT" pitchFamily="18" charset="0"/>
                <a:cs typeface="Arial" pitchFamily="34" charset="0"/>
              </a:rPr>
              <a:t> pedestals 4 to 6 channels)</a:t>
            </a:r>
          </a:p>
          <a:p>
            <a:pPr marL="528638" lvl="1" indent="-174625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1400" dirty="0" err="1">
                <a:solidFill>
                  <a:srgbClr val="0000FF"/>
                </a:solidFill>
                <a:latin typeface="Bell MT" pitchFamily="18" charset="0"/>
                <a:cs typeface="Arial" pitchFamily="34" charset="0"/>
              </a:rPr>
              <a:t>pulser</a:t>
            </a:r>
            <a:r>
              <a:rPr lang="en-US" sz="1400" dirty="0">
                <a:solidFill>
                  <a:srgbClr val="0000FF"/>
                </a:solidFill>
                <a:latin typeface="Bell MT" pitchFamily="18" charset="0"/>
                <a:cs typeface="Arial" pitchFamily="34" charset="0"/>
              </a:rPr>
              <a:t>  for calibration</a:t>
            </a:r>
          </a:p>
          <a:p>
            <a:pPr marL="174625" indent="-174625" eaLnBrk="0" hangingPunct="0">
              <a:spcBef>
                <a:spcPct val="20000"/>
              </a:spcBef>
              <a:buFont typeface="Arial" pitchFamily="34" charset="0"/>
              <a:buNone/>
              <a:defRPr/>
            </a:pPr>
            <a:endParaRPr lang="en-US" sz="1600" kern="0" dirty="0">
              <a:solidFill>
                <a:srgbClr val="000099"/>
              </a:solidFill>
              <a:latin typeface="Bell MT" pitchFamily="18" charset="0"/>
              <a:cs typeface="Arial" pitchFamily="34" charset="0"/>
            </a:endParaRPr>
          </a:p>
        </p:txBody>
      </p:sp>
      <p:pic>
        <p:nvPicPr>
          <p:cNvPr id="6152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8" r="10295" b="893"/>
          <a:stretch>
            <a:fillRect/>
          </a:stretch>
        </p:blipFill>
        <p:spPr bwMode="auto">
          <a:xfrm>
            <a:off x="5486400" y="2846768"/>
            <a:ext cx="2987675" cy="348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T2K </a:t>
            </a:r>
            <a:r>
              <a:rPr lang="fr-FR" dirty="0" err="1" smtClean="0"/>
              <a:t>electronics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4A5128-43FF-4A54-BDD3-53E7667F9A1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David.Attie@cea.fr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2360428" y="691116"/>
            <a:ext cx="6326372" cy="3961902"/>
            <a:chOff x="458" y="173"/>
            <a:chExt cx="3562" cy="2188"/>
          </a:xfrm>
        </p:grpSpPr>
        <p:sp>
          <p:nvSpPr>
            <p:cNvPr id="8" name="Rectangle 4"/>
            <p:cNvSpPr>
              <a:spLocks noChangeAspect="1" noChangeArrowheads="1"/>
            </p:cNvSpPr>
            <p:nvPr/>
          </p:nvSpPr>
          <p:spPr bwMode="auto">
            <a:xfrm>
              <a:off x="458" y="475"/>
              <a:ext cx="3214" cy="1511"/>
            </a:xfrm>
            <a:prstGeom prst="rect">
              <a:avLst/>
            </a:prstGeom>
            <a:solidFill>
              <a:srgbClr val="0066FF"/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000">
                <a:latin typeface="Bell MT" pitchFamily="18" charset="0"/>
              </a:endParaRPr>
            </a:p>
          </p:txBody>
        </p:sp>
        <p:sp>
          <p:nvSpPr>
            <p:cNvPr id="9" name="Text Box 5"/>
            <p:cNvSpPr txBox="1">
              <a:spLocks noChangeAspect="1" noChangeArrowheads="1"/>
            </p:cNvSpPr>
            <p:nvPr/>
          </p:nvSpPr>
          <p:spPr bwMode="auto">
            <a:xfrm>
              <a:off x="3226" y="589"/>
              <a:ext cx="393" cy="155"/>
            </a:xfrm>
            <a:prstGeom prst="rect">
              <a:avLst/>
            </a:prstGeom>
            <a:solidFill>
              <a:schemeClr val="bg1">
                <a:alpha val="85097"/>
              </a:schemeClr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bg1"/>
              </a:extrusionClr>
            </a:sp3d>
          </p:spPr>
          <p:txBody>
            <a:bodyPr wrap="none" lIns="91418" tIns="45710" rIns="91418" bIns="45710">
              <a:spAutoFit/>
              <a:flatTx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r>
                <a:rPr lang="fr-FR" sz="1000" b="1">
                  <a:latin typeface="Bell MT" pitchFamily="18" charset="0"/>
                </a:rPr>
                <a:t>AFTER</a:t>
              </a:r>
            </a:p>
          </p:txBody>
        </p:sp>
        <p:sp>
          <p:nvSpPr>
            <p:cNvPr id="10" name="Rectangle 6"/>
            <p:cNvSpPr>
              <a:spLocks noChangeAspect="1" noChangeArrowheads="1"/>
            </p:cNvSpPr>
            <p:nvPr/>
          </p:nvSpPr>
          <p:spPr bwMode="auto">
            <a:xfrm>
              <a:off x="3811" y="1150"/>
              <a:ext cx="209" cy="210"/>
            </a:xfrm>
            <a:prstGeom prst="rect">
              <a:avLst/>
            </a:prstGeom>
            <a:solidFill>
              <a:srgbClr val="00CC99">
                <a:alpha val="59999"/>
              </a:srgbClr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99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000">
                <a:latin typeface="Bell MT" pitchFamily="18" charset="0"/>
              </a:endParaRPr>
            </a:p>
          </p:txBody>
        </p:sp>
        <p:sp>
          <p:nvSpPr>
            <p:cNvPr id="11" name="Rectangle 7"/>
            <p:cNvSpPr>
              <a:spLocks noChangeAspect="1" noChangeArrowheads="1"/>
            </p:cNvSpPr>
            <p:nvPr/>
          </p:nvSpPr>
          <p:spPr bwMode="auto">
            <a:xfrm>
              <a:off x="3029" y="1054"/>
              <a:ext cx="209" cy="321"/>
            </a:xfrm>
            <a:prstGeom prst="rect">
              <a:avLst/>
            </a:prstGeom>
            <a:solidFill>
              <a:srgbClr val="FFFF00">
                <a:alpha val="79999"/>
              </a:srgbClr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FFF00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000">
                <a:latin typeface="Bell MT" pitchFamily="18" charset="0"/>
              </a:endParaRPr>
            </a:p>
          </p:txBody>
        </p:sp>
        <p:grpSp>
          <p:nvGrpSpPr>
            <p:cNvPr id="12" name="Group 8"/>
            <p:cNvGrpSpPr>
              <a:grpSpLocks noChangeAspect="1"/>
            </p:cNvGrpSpPr>
            <p:nvPr/>
          </p:nvGrpSpPr>
          <p:grpSpPr bwMode="auto">
            <a:xfrm>
              <a:off x="2787" y="931"/>
              <a:ext cx="161" cy="63"/>
              <a:chOff x="1995" y="1933"/>
              <a:chExt cx="227" cy="90"/>
            </a:xfrm>
          </p:grpSpPr>
          <p:sp>
            <p:nvSpPr>
              <p:cNvPr id="187" name="Oval 9"/>
              <p:cNvSpPr>
                <a:spLocks noChangeAspect="1" noChangeArrowheads="1"/>
              </p:cNvSpPr>
              <p:nvPr/>
            </p:nvSpPr>
            <p:spPr bwMode="auto">
              <a:xfrm>
                <a:off x="2131" y="1978"/>
                <a:ext cx="45" cy="45"/>
              </a:xfrm>
              <a:prstGeom prst="ellipse">
                <a:avLst/>
              </a:prstGeom>
              <a:solidFill>
                <a:srgbClr val="00CC99">
                  <a:alpha val="59999"/>
                </a:srgbClr>
              </a:solidFill>
              <a:ln w="9525">
                <a:solidFill>
                  <a:srgbClr val="000000">
                    <a:alpha val="59999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sz="1000">
                  <a:latin typeface="Bell MT" pitchFamily="18" charset="0"/>
                </a:endParaRPr>
              </a:p>
            </p:txBody>
          </p:sp>
          <p:sp>
            <p:nvSpPr>
              <p:cNvPr id="188" name="Line 10"/>
              <p:cNvSpPr>
                <a:spLocks noChangeAspect="1" noChangeShapeType="1"/>
              </p:cNvSpPr>
              <p:nvPr/>
            </p:nvSpPr>
            <p:spPr bwMode="auto">
              <a:xfrm flipH="1">
                <a:off x="1995" y="2001"/>
                <a:ext cx="85" cy="0"/>
              </a:xfrm>
              <a:prstGeom prst="line">
                <a:avLst/>
              </a:prstGeom>
              <a:noFill/>
              <a:ln w="9525">
                <a:solidFill>
                  <a:srgbClr val="000000">
                    <a:alpha val="59999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000">
                  <a:latin typeface="Bell MT" pitchFamily="18" charset="0"/>
                </a:endParaRPr>
              </a:p>
            </p:txBody>
          </p:sp>
          <p:sp>
            <p:nvSpPr>
              <p:cNvPr id="189" name="Line 11"/>
              <p:cNvSpPr>
                <a:spLocks noChangeAspect="1" noChangeShapeType="1"/>
              </p:cNvSpPr>
              <p:nvPr/>
            </p:nvSpPr>
            <p:spPr bwMode="auto">
              <a:xfrm>
                <a:off x="2177" y="2001"/>
                <a:ext cx="45" cy="0"/>
              </a:xfrm>
              <a:prstGeom prst="line">
                <a:avLst/>
              </a:prstGeom>
              <a:noFill/>
              <a:ln w="9525">
                <a:solidFill>
                  <a:srgbClr val="000000">
                    <a:alpha val="50195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000">
                  <a:latin typeface="Bell MT" pitchFamily="18" charset="0"/>
                </a:endParaRPr>
              </a:p>
            </p:txBody>
          </p:sp>
          <p:sp>
            <p:nvSpPr>
              <p:cNvPr id="190" name="Line 12"/>
              <p:cNvSpPr>
                <a:spLocks noChangeAspect="1" noChangeShapeType="1"/>
              </p:cNvSpPr>
              <p:nvPr/>
            </p:nvSpPr>
            <p:spPr bwMode="auto">
              <a:xfrm flipV="1">
                <a:off x="2086" y="1933"/>
                <a:ext cx="68" cy="68"/>
              </a:xfrm>
              <a:prstGeom prst="line">
                <a:avLst/>
              </a:prstGeom>
              <a:noFill/>
              <a:ln w="9525">
                <a:solidFill>
                  <a:srgbClr val="000000">
                    <a:alpha val="50195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000">
                  <a:latin typeface="Bell MT" pitchFamily="18" charset="0"/>
                </a:endParaRPr>
              </a:p>
            </p:txBody>
          </p:sp>
          <p:sp>
            <p:nvSpPr>
              <p:cNvPr id="191" name="Oval 13"/>
              <p:cNvSpPr>
                <a:spLocks noChangeAspect="1" noChangeArrowheads="1"/>
              </p:cNvSpPr>
              <p:nvPr/>
            </p:nvSpPr>
            <p:spPr bwMode="auto">
              <a:xfrm>
                <a:off x="2063" y="1978"/>
                <a:ext cx="45" cy="45"/>
              </a:xfrm>
              <a:prstGeom prst="ellipse">
                <a:avLst/>
              </a:prstGeom>
              <a:solidFill>
                <a:srgbClr val="00CC99">
                  <a:alpha val="69019"/>
                </a:srgbClr>
              </a:solidFill>
              <a:ln w="9525">
                <a:solidFill>
                  <a:srgbClr val="000000">
                    <a:alpha val="67842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sz="1000">
                  <a:latin typeface="Bell MT" pitchFamily="18" charset="0"/>
                </a:endParaRPr>
              </a:p>
            </p:txBody>
          </p:sp>
        </p:grpSp>
        <p:grpSp>
          <p:nvGrpSpPr>
            <p:cNvPr id="13" name="Group 14"/>
            <p:cNvGrpSpPr>
              <a:grpSpLocks noChangeAspect="1"/>
            </p:cNvGrpSpPr>
            <p:nvPr/>
          </p:nvGrpSpPr>
          <p:grpSpPr bwMode="auto">
            <a:xfrm>
              <a:off x="522" y="577"/>
              <a:ext cx="2233" cy="900"/>
              <a:chOff x="725" y="1260"/>
              <a:chExt cx="3152" cy="1270"/>
            </a:xfrm>
          </p:grpSpPr>
          <p:sp>
            <p:nvSpPr>
              <p:cNvPr id="144" name="AutoShape 15"/>
              <p:cNvSpPr>
                <a:spLocks noChangeAspect="1" noChangeArrowheads="1"/>
              </p:cNvSpPr>
              <p:nvPr/>
            </p:nvSpPr>
            <p:spPr bwMode="auto">
              <a:xfrm>
                <a:off x="815" y="1260"/>
                <a:ext cx="2994" cy="1270"/>
              </a:xfrm>
              <a:prstGeom prst="flowChartAlternateProcess">
                <a:avLst/>
              </a:prstGeom>
              <a:solidFill>
                <a:srgbClr val="66FFCC">
                  <a:alpha val="70195"/>
                </a:srgbClr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CC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 sz="1000">
                  <a:latin typeface="Bell MT" pitchFamily="18" charset="0"/>
                </a:endParaRPr>
              </a:p>
            </p:txBody>
          </p:sp>
          <p:sp>
            <p:nvSpPr>
              <p:cNvPr id="145" name="AutoShape 16"/>
              <p:cNvSpPr>
                <a:spLocks noChangeAspect="1" noChangeArrowheads="1"/>
              </p:cNvSpPr>
              <p:nvPr/>
            </p:nvSpPr>
            <p:spPr bwMode="auto">
              <a:xfrm rot="5400000">
                <a:off x="1224" y="1872"/>
                <a:ext cx="453" cy="453"/>
              </a:xfrm>
              <a:prstGeom prst="triangle">
                <a:avLst>
                  <a:gd name="adj" fmla="val 50000"/>
                </a:avLst>
              </a:prstGeom>
              <a:solidFill>
                <a:srgbClr val="FFFF66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66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 sz="1000">
                  <a:latin typeface="Bell MT" pitchFamily="18" charset="0"/>
                </a:endParaRPr>
              </a:p>
            </p:txBody>
          </p:sp>
          <p:sp>
            <p:nvSpPr>
              <p:cNvPr id="146" name="Rectangle 17"/>
              <p:cNvSpPr>
                <a:spLocks noChangeAspect="1" noChangeArrowheads="1"/>
              </p:cNvSpPr>
              <p:nvPr/>
            </p:nvSpPr>
            <p:spPr bwMode="auto">
              <a:xfrm>
                <a:off x="1813" y="1872"/>
                <a:ext cx="477" cy="454"/>
              </a:xfrm>
              <a:prstGeom prst="rect">
                <a:avLst/>
              </a:prstGeom>
              <a:solidFill>
                <a:srgbClr val="CCFF33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CFF33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 sz="1000">
                  <a:latin typeface="Bell MT" pitchFamily="18" charset="0"/>
                </a:endParaRPr>
              </a:p>
            </p:txBody>
          </p:sp>
          <p:sp>
            <p:nvSpPr>
              <p:cNvPr id="147" name="Line 18"/>
              <p:cNvSpPr>
                <a:spLocks noChangeAspect="1" noChangeShapeType="1"/>
              </p:cNvSpPr>
              <p:nvPr/>
            </p:nvSpPr>
            <p:spPr bwMode="auto">
              <a:xfrm flipV="1">
                <a:off x="1881" y="2031"/>
                <a:ext cx="90" cy="15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000">
                  <a:latin typeface="Bell MT" pitchFamily="18" charset="0"/>
                </a:endParaRPr>
              </a:p>
            </p:txBody>
          </p:sp>
          <p:sp>
            <p:nvSpPr>
              <p:cNvPr id="148" name="Line 19"/>
              <p:cNvSpPr>
                <a:spLocks noChangeAspect="1" noChangeShapeType="1"/>
              </p:cNvSpPr>
              <p:nvPr/>
            </p:nvSpPr>
            <p:spPr bwMode="auto">
              <a:xfrm>
                <a:off x="1971" y="2031"/>
                <a:ext cx="18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000">
                  <a:latin typeface="Bell MT" pitchFamily="18" charset="0"/>
                </a:endParaRPr>
              </a:p>
            </p:txBody>
          </p:sp>
          <p:sp>
            <p:nvSpPr>
              <p:cNvPr id="149" name="Line 20"/>
              <p:cNvSpPr>
                <a:spLocks noChangeAspect="1" noChangeShapeType="1"/>
              </p:cNvSpPr>
              <p:nvPr/>
            </p:nvSpPr>
            <p:spPr bwMode="auto">
              <a:xfrm>
                <a:off x="2153" y="2031"/>
                <a:ext cx="68" cy="15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000">
                  <a:latin typeface="Bell MT" pitchFamily="18" charset="0"/>
                </a:endParaRPr>
              </a:p>
            </p:txBody>
          </p:sp>
          <p:sp>
            <p:nvSpPr>
              <p:cNvPr id="150" name="Rectangle 21"/>
              <p:cNvSpPr>
                <a:spLocks noChangeAspect="1" noChangeArrowheads="1"/>
              </p:cNvSpPr>
              <p:nvPr/>
            </p:nvSpPr>
            <p:spPr bwMode="auto">
              <a:xfrm>
                <a:off x="2448" y="1872"/>
                <a:ext cx="1270" cy="454"/>
              </a:xfrm>
              <a:prstGeom prst="rect">
                <a:avLst/>
              </a:prstGeom>
              <a:solidFill>
                <a:srgbClr val="FF0000">
                  <a:alpha val="39999"/>
                </a:srgbClr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 sz="1000">
                  <a:latin typeface="Bell MT" pitchFamily="18" charset="0"/>
                </a:endParaRPr>
              </a:p>
            </p:txBody>
          </p:sp>
          <p:grpSp>
            <p:nvGrpSpPr>
              <p:cNvPr id="151" name="Group 22"/>
              <p:cNvGrpSpPr>
                <a:grpSpLocks noChangeAspect="1"/>
              </p:cNvGrpSpPr>
              <p:nvPr/>
            </p:nvGrpSpPr>
            <p:grpSpPr bwMode="auto">
              <a:xfrm>
                <a:off x="2471" y="1940"/>
                <a:ext cx="1112" cy="273"/>
                <a:chOff x="2358" y="1797"/>
                <a:chExt cx="1112" cy="273"/>
              </a:xfrm>
            </p:grpSpPr>
            <p:grpSp>
              <p:nvGrpSpPr>
                <p:cNvPr id="155" name="Group 23"/>
                <p:cNvGrpSpPr>
                  <a:grpSpLocks noChangeAspect="1"/>
                </p:cNvGrpSpPr>
                <p:nvPr/>
              </p:nvGrpSpPr>
              <p:grpSpPr bwMode="auto">
                <a:xfrm>
                  <a:off x="2358" y="1797"/>
                  <a:ext cx="522" cy="273"/>
                  <a:chOff x="2358" y="1797"/>
                  <a:chExt cx="522" cy="273"/>
                </a:xfrm>
              </p:grpSpPr>
              <p:grpSp>
                <p:nvGrpSpPr>
                  <p:cNvPr id="172" name="Group 2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358" y="1797"/>
                    <a:ext cx="136" cy="273"/>
                    <a:chOff x="2358" y="1139"/>
                    <a:chExt cx="136" cy="273"/>
                  </a:xfrm>
                </p:grpSpPr>
                <p:sp>
                  <p:nvSpPr>
                    <p:cNvPr id="183" name="Line 25"/>
                    <p:cNvSpPr>
                      <a:spLocks noChangeAspect="1" noChangeShapeType="1"/>
                    </p:cNvSpPr>
                    <p:nvPr/>
                  </p:nvSpPr>
                  <p:spPr bwMode="auto">
                    <a:xfrm rot="16200000" flipH="1">
                      <a:off x="2369" y="1196"/>
                      <a:ext cx="11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  <p:sp>
                  <p:nvSpPr>
                    <p:cNvPr id="184" name="Line 26"/>
                    <p:cNvSpPr>
                      <a:spLocks noChangeAspect="1" noChangeShapeType="1"/>
                    </p:cNvSpPr>
                    <p:nvPr/>
                  </p:nvSpPr>
                  <p:spPr bwMode="auto">
                    <a:xfrm rot="-5400000">
                      <a:off x="2425" y="1231"/>
                      <a:ext cx="1" cy="13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  <p:sp>
                  <p:nvSpPr>
                    <p:cNvPr id="185" name="Line 27"/>
                    <p:cNvSpPr>
                      <a:spLocks noChangeAspect="1" noChangeShapeType="1"/>
                    </p:cNvSpPr>
                    <p:nvPr/>
                  </p:nvSpPr>
                  <p:spPr bwMode="auto">
                    <a:xfrm rot="-5400000">
                      <a:off x="2425" y="1186"/>
                      <a:ext cx="1" cy="13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  <p:sp>
                  <p:nvSpPr>
                    <p:cNvPr id="186" name="Line 28"/>
                    <p:cNvSpPr>
                      <a:spLocks noChangeAspect="1" noChangeShapeType="1"/>
                    </p:cNvSpPr>
                    <p:nvPr/>
                  </p:nvSpPr>
                  <p:spPr bwMode="auto">
                    <a:xfrm rot="-5400000">
                      <a:off x="2369" y="1355"/>
                      <a:ext cx="11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</p:grpSp>
              <p:grpSp>
                <p:nvGrpSpPr>
                  <p:cNvPr id="173" name="Group 2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540" y="1797"/>
                    <a:ext cx="136" cy="273"/>
                    <a:chOff x="2358" y="1139"/>
                    <a:chExt cx="136" cy="273"/>
                  </a:xfrm>
                </p:grpSpPr>
                <p:sp>
                  <p:nvSpPr>
                    <p:cNvPr id="179" name="Line 30"/>
                    <p:cNvSpPr>
                      <a:spLocks noChangeAspect="1" noChangeShapeType="1"/>
                    </p:cNvSpPr>
                    <p:nvPr/>
                  </p:nvSpPr>
                  <p:spPr bwMode="auto">
                    <a:xfrm rot="16200000" flipH="1">
                      <a:off x="2369" y="1196"/>
                      <a:ext cx="11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  <p:sp>
                  <p:nvSpPr>
                    <p:cNvPr id="180" name="Line 31"/>
                    <p:cNvSpPr>
                      <a:spLocks noChangeAspect="1" noChangeShapeType="1"/>
                    </p:cNvSpPr>
                    <p:nvPr/>
                  </p:nvSpPr>
                  <p:spPr bwMode="auto">
                    <a:xfrm rot="-5400000">
                      <a:off x="2425" y="1231"/>
                      <a:ext cx="1" cy="13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  <p:sp>
                  <p:nvSpPr>
                    <p:cNvPr id="181" name="Line 32"/>
                    <p:cNvSpPr>
                      <a:spLocks noChangeAspect="1" noChangeShapeType="1"/>
                    </p:cNvSpPr>
                    <p:nvPr/>
                  </p:nvSpPr>
                  <p:spPr bwMode="auto">
                    <a:xfrm rot="-5400000">
                      <a:off x="2425" y="1186"/>
                      <a:ext cx="1" cy="13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  <p:sp>
                  <p:nvSpPr>
                    <p:cNvPr id="182" name="Line 33"/>
                    <p:cNvSpPr>
                      <a:spLocks noChangeAspect="1" noChangeShapeType="1"/>
                    </p:cNvSpPr>
                    <p:nvPr/>
                  </p:nvSpPr>
                  <p:spPr bwMode="auto">
                    <a:xfrm rot="-5400000">
                      <a:off x="2369" y="1355"/>
                      <a:ext cx="11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</p:grpSp>
              <p:grpSp>
                <p:nvGrpSpPr>
                  <p:cNvPr id="174" name="Group 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744" y="1797"/>
                    <a:ext cx="136" cy="273"/>
                    <a:chOff x="2358" y="1139"/>
                    <a:chExt cx="136" cy="273"/>
                  </a:xfrm>
                </p:grpSpPr>
                <p:sp>
                  <p:nvSpPr>
                    <p:cNvPr id="175" name="Line 35"/>
                    <p:cNvSpPr>
                      <a:spLocks noChangeAspect="1" noChangeShapeType="1"/>
                    </p:cNvSpPr>
                    <p:nvPr/>
                  </p:nvSpPr>
                  <p:spPr bwMode="auto">
                    <a:xfrm rot="16200000" flipH="1">
                      <a:off x="2369" y="1196"/>
                      <a:ext cx="11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  <p:sp>
                  <p:nvSpPr>
                    <p:cNvPr id="176" name="Line 36"/>
                    <p:cNvSpPr>
                      <a:spLocks noChangeAspect="1" noChangeShapeType="1"/>
                    </p:cNvSpPr>
                    <p:nvPr/>
                  </p:nvSpPr>
                  <p:spPr bwMode="auto">
                    <a:xfrm rot="-5400000">
                      <a:off x="2425" y="1231"/>
                      <a:ext cx="1" cy="13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  <p:sp>
                  <p:nvSpPr>
                    <p:cNvPr id="177" name="Line 37"/>
                    <p:cNvSpPr>
                      <a:spLocks noChangeAspect="1" noChangeShapeType="1"/>
                    </p:cNvSpPr>
                    <p:nvPr/>
                  </p:nvSpPr>
                  <p:spPr bwMode="auto">
                    <a:xfrm rot="-5400000">
                      <a:off x="2425" y="1186"/>
                      <a:ext cx="1" cy="13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  <p:sp>
                  <p:nvSpPr>
                    <p:cNvPr id="178" name="Line 38"/>
                    <p:cNvSpPr>
                      <a:spLocks noChangeAspect="1" noChangeShapeType="1"/>
                    </p:cNvSpPr>
                    <p:nvPr/>
                  </p:nvSpPr>
                  <p:spPr bwMode="auto">
                    <a:xfrm rot="-5400000">
                      <a:off x="2369" y="1355"/>
                      <a:ext cx="11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</p:grpSp>
            </p:grpSp>
            <p:grpSp>
              <p:nvGrpSpPr>
                <p:cNvPr id="156" name="Group 39"/>
                <p:cNvGrpSpPr>
                  <a:grpSpLocks noChangeAspect="1"/>
                </p:cNvGrpSpPr>
                <p:nvPr/>
              </p:nvGrpSpPr>
              <p:grpSpPr bwMode="auto">
                <a:xfrm>
                  <a:off x="2948" y="1797"/>
                  <a:ext cx="522" cy="273"/>
                  <a:chOff x="2358" y="1797"/>
                  <a:chExt cx="522" cy="273"/>
                </a:xfrm>
              </p:grpSpPr>
              <p:grpSp>
                <p:nvGrpSpPr>
                  <p:cNvPr id="157" name="Group 4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358" y="1797"/>
                    <a:ext cx="136" cy="273"/>
                    <a:chOff x="2358" y="1139"/>
                    <a:chExt cx="136" cy="273"/>
                  </a:xfrm>
                </p:grpSpPr>
                <p:sp>
                  <p:nvSpPr>
                    <p:cNvPr id="168" name="Line 41"/>
                    <p:cNvSpPr>
                      <a:spLocks noChangeAspect="1" noChangeShapeType="1"/>
                    </p:cNvSpPr>
                    <p:nvPr/>
                  </p:nvSpPr>
                  <p:spPr bwMode="auto">
                    <a:xfrm rot="16200000" flipH="1">
                      <a:off x="2369" y="1196"/>
                      <a:ext cx="11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  <p:sp>
                  <p:nvSpPr>
                    <p:cNvPr id="169" name="Line 42"/>
                    <p:cNvSpPr>
                      <a:spLocks noChangeAspect="1" noChangeShapeType="1"/>
                    </p:cNvSpPr>
                    <p:nvPr/>
                  </p:nvSpPr>
                  <p:spPr bwMode="auto">
                    <a:xfrm rot="-5400000">
                      <a:off x="2425" y="1231"/>
                      <a:ext cx="1" cy="13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  <p:sp>
                  <p:nvSpPr>
                    <p:cNvPr id="170" name="Line 43"/>
                    <p:cNvSpPr>
                      <a:spLocks noChangeAspect="1" noChangeShapeType="1"/>
                    </p:cNvSpPr>
                    <p:nvPr/>
                  </p:nvSpPr>
                  <p:spPr bwMode="auto">
                    <a:xfrm rot="-5400000">
                      <a:off x="2425" y="1186"/>
                      <a:ext cx="1" cy="13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  <p:sp>
                  <p:nvSpPr>
                    <p:cNvPr id="171" name="Line 44"/>
                    <p:cNvSpPr>
                      <a:spLocks noChangeAspect="1" noChangeShapeType="1"/>
                    </p:cNvSpPr>
                    <p:nvPr/>
                  </p:nvSpPr>
                  <p:spPr bwMode="auto">
                    <a:xfrm rot="-5400000">
                      <a:off x="2369" y="1355"/>
                      <a:ext cx="11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</p:grpSp>
              <p:grpSp>
                <p:nvGrpSpPr>
                  <p:cNvPr id="158" name="Group 4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540" y="1797"/>
                    <a:ext cx="136" cy="273"/>
                    <a:chOff x="2358" y="1139"/>
                    <a:chExt cx="136" cy="273"/>
                  </a:xfrm>
                </p:grpSpPr>
                <p:sp>
                  <p:nvSpPr>
                    <p:cNvPr id="164" name="Line 46"/>
                    <p:cNvSpPr>
                      <a:spLocks noChangeAspect="1" noChangeShapeType="1"/>
                    </p:cNvSpPr>
                    <p:nvPr/>
                  </p:nvSpPr>
                  <p:spPr bwMode="auto">
                    <a:xfrm rot="16200000" flipH="1">
                      <a:off x="2369" y="1196"/>
                      <a:ext cx="11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  <p:sp>
                  <p:nvSpPr>
                    <p:cNvPr id="165" name="Line 47"/>
                    <p:cNvSpPr>
                      <a:spLocks noChangeAspect="1" noChangeShapeType="1"/>
                    </p:cNvSpPr>
                    <p:nvPr/>
                  </p:nvSpPr>
                  <p:spPr bwMode="auto">
                    <a:xfrm rot="-5400000">
                      <a:off x="2425" y="1231"/>
                      <a:ext cx="1" cy="13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  <p:sp>
                  <p:nvSpPr>
                    <p:cNvPr id="166" name="Line 48"/>
                    <p:cNvSpPr>
                      <a:spLocks noChangeAspect="1" noChangeShapeType="1"/>
                    </p:cNvSpPr>
                    <p:nvPr/>
                  </p:nvSpPr>
                  <p:spPr bwMode="auto">
                    <a:xfrm rot="-5400000">
                      <a:off x="2425" y="1186"/>
                      <a:ext cx="1" cy="13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  <p:sp>
                  <p:nvSpPr>
                    <p:cNvPr id="167" name="Line 49"/>
                    <p:cNvSpPr>
                      <a:spLocks noChangeAspect="1" noChangeShapeType="1"/>
                    </p:cNvSpPr>
                    <p:nvPr/>
                  </p:nvSpPr>
                  <p:spPr bwMode="auto">
                    <a:xfrm rot="-5400000">
                      <a:off x="2369" y="1355"/>
                      <a:ext cx="11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</p:grpSp>
              <p:grpSp>
                <p:nvGrpSpPr>
                  <p:cNvPr id="159" name="Group 5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744" y="1797"/>
                    <a:ext cx="136" cy="273"/>
                    <a:chOff x="2358" y="1139"/>
                    <a:chExt cx="136" cy="273"/>
                  </a:xfrm>
                </p:grpSpPr>
                <p:sp>
                  <p:nvSpPr>
                    <p:cNvPr id="160" name="Line 51"/>
                    <p:cNvSpPr>
                      <a:spLocks noChangeAspect="1" noChangeShapeType="1"/>
                    </p:cNvSpPr>
                    <p:nvPr/>
                  </p:nvSpPr>
                  <p:spPr bwMode="auto">
                    <a:xfrm rot="16200000" flipH="1">
                      <a:off x="2369" y="1196"/>
                      <a:ext cx="11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  <p:sp>
                  <p:nvSpPr>
                    <p:cNvPr id="161" name="Line 52"/>
                    <p:cNvSpPr>
                      <a:spLocks noChangeAspect="1" noChangeShapeType="1"/>
                    </p:cNvSpPr>
                    <p:nvPr/>
                  </p:nvSpPr>
                  <p:spPr bwMode="auto">
                    <a:xfrm rot="-5400000">
                      <a:off x="2425" y="1231"/>
                      <a:ext cx="1" cy="13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  <p:sp>
                  <p:nvSpPr>
                    <p:cNvPr id="162" name="Line 53"/>
                    <p:cNvSpPr>
                      <a:spLocks noChangeAspect="1" noChangeShapeType="1"/>
                    </p:cNvSpPr>
                    <p:nvPr/>
                  </p:nvSpPr>
                  <p:spPr bwMode="auto">
                    <a:xfrm rot="-5400000">
                      <a:off x="2425" y="1186"/>
                      <a:ext cx="1" cy="13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  <p:sp>
                  <p:nvSpPr>
                    <p:cNvPr id="163" name="Line 54"/>
                    <p:cNvSpPr>
                      <a:spLocks noChangeAspect="1" noChangeShapeType="1"/>
                    </p:cNvSpPr>
                    <p:nvPr/>
                  </p:nvSpPr>
                  <p:spPr bwMode="auto">
                    <a:xfrm rot="-5400000">
                      <a:off x="2369" y="1355"/>
                      <a:ext cx="11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000">
                        <a:latin typeface="Bell MT" pitchFamily="18" charset="0"/>
                      </a:endParaRPr>
                    </a:p>
                  </p:txBody>
                </p:sp>
              </p:grpSp>
            </p:grpSp>
          </p:grpSp>
          <p:sp>
            <p:nvSpPr>
              <p:cNvPr id="152" name="Line 55"/>
              <p:cNvSpPr>
                <a:spLocks noChangeAspect="1" noChangeShapeType="1"/>
              </p:cNvSpPr>
              <p:nvPr/>
            </p:nvSpPr>
            <p:spPr bwMode="auto">
              <a:xfrm>
                <a:off x="2290" y="2099"/>
                <a:ext cx="11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000">
                  <a:latin typeface="Bell MT" pitchFamily="18" charset="0"/>
                </a:endParaRPr>
              </a:p>
            </p:txBody>
          </p:sp>
          <p:sp>
            <p:nvSpPr>
              <p:cNvPr id="153" name="Line 56"/>
              <p:cNvSpPr>
                <a:spLocks noChangeAspect="1" noChangeShapeType="1"/>
              </p:cNvSpPr>
              <p:nvPr/>
            </p:nvSpPr>
            <p:spPr bwMode="auto">
              <a:xfrm>
                <a:off x="3718" y="2077"/>
                <a:ext cx="1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000">
                  <a:latin typeface="Bell MT" pitchFamily="18" charset="0"/>
                </a:endParaRPr>
              </a:p>
            </p:txBody>
          </p:sp>
          <p:sp>
            <p:nvSpPr>
              <p:cNvPr id="154" name="Rectangle 57"/>
              <p:cNvSpPr>
                <a:spLocks noChangeAspect="1" noChangeArrowheads="1"/>
              </p:cNvSpPr>
              <p:nvPr/>
            </p:nvSpPr>
            <p:spPr bwMode="auto">
              <a:xfrm>
                <a:off x="725" y="2031"/>
                <a:ext cx="159" cy="159"/>
              </a:xfrm>
              <a:prstGeom prst="rect">
                <a:avLst/>
              </a:prstGeom>
              <a:solidFill>
                <a:schemeClr val="accent1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176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 sz="1000">
                  <a:latin typeface="Bell MT" pitchFamily="18" charset="0"/>
                </a:endParaRPr>
              </a:p>
            </p:txBody>
          </p:sp>
        </p:grpSp>
        <p:sp>
          <p:nvSpPr>
            <p:cNvPr id="14" name="AutoShape 58"/>
            <p:cNvSpPr>
              <a:spLocks noChangeAspect="1" noChangeArrowheads="1"/>
            </p:cNvSpPr>
            <p:nvPr/>
          </p:nvSpPr>
          <p:spPr bwMode="auto">
            <a:xfrm>
              <a:off x="666" y="657"/>
              <a:ext cx="2121" cy="900"/>
            </a:xfrm>
            <a:prstGeom prst="flowChartAlternateProcess">
              <a:avLst/>
            </a:prstGeom>
            <a:solidFill>
              <a:srgbClr val="66FFCC">
                <a:alpha val="70195"/>
              </a:srgbClr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66FFCC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000">
                <a:latin typeface="Bell MT" pitchFamily="18" charset="0"/>
              </a:endParaRPr>
            </a:p>
          </p:txBody>
        </p:sp>
        <p:sp>
          <p:nvSpPr>
            <p:cNvPr id="15" name="AutoShape 59"/>
            <p:cNvSpPr>
              <a:spLocks noChangeAspect="1" noChangeArrowheads="1"/>
            </p:cNvSpPr>
            <p:nvPr/>
          </p:nvSpPr>
          <p:spPr bwMode="auto">
            <a:xfrm rot="5400000">
              <a:off x="956" y="1091"/>
              <a:ext cx="321" cy="321"/>
            </a:xfrm>
            <a:prstGeom prst="triangle">
              <a:avLst>
                <a:gd name="adj" fmla="val 50000"/>
              </a:avLst>
            </a:prstGeom>
            <a:solidFill>
              <a:srgbClr val="FFFF66"/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66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000">
                <a:latin typeface="Bell MT" pitchFamily="18" charset="0"/>
              </a:endParaRPr>
            </a:p>
          </p:txBody>
        </p:sp>
        <p:sp>
          <p:nvSpPr>
            <p:cNvPr id="16" name="Line 60"/>
            <p:cNvSpPr>
              <a:spLocks noChangeAspect="1" noChangeShapeType="1"/>
            </p:cNvSpPr>
            <p:nvPr/>
          </p:nvSpPr>
          <p:spPr bwMode="auto">
            <a:xfrm>
              <a:off x="714" y="1252"/>
              <a:ext cx="2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17" name="Line 61"/>
            <p:cNvSpPr>
              <a:spLocks noChangeAspect="1" noChangeShapeType="1"/>
            </p:cNvSpPr>
            <p:nvPr/>
          </p:nvSpPr>
          <p:spPr bwMode="auto">
            <a:xfrm flipH="1" flipV="1">
              <a:off x="923" y="962"/>
              <a:ext cx="0" cy="2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18" name="Line 62"/>
            <p:cNvSpPr>
              <a:spLocks noChangeAspect="1" noChangeShapeType="1"/>
            </p:cNvSpPr>
            <p:nvPr/>
          </p:nvSpPr>
          <p:spPr bwMode="auto">
            <a:xfrm flipH="1">
              <a:off x="1277" y="1252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19" name="Line 63"/>
            <p:cNvSpPr>
              <a:spLocks noChangeAspect="1" noChangeShapeType="1"/>
            </p:cNvSpPr>
            <p:nvPr/>
          </p:nvSpPr>
          <p:spPr bwMode="auto">
            <a:xfrm flipH="1" flipV="1">
              <a:off x="1277" y="962"/>
              <a:ext cx="0" cy="2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20" name="Line 64"/>
            <p:cNvSpPr>
              <a:spLocks noChangeAspect="1" noChangeShapeType="1"/>
            </p:cNvSpPr>
            <p:nvPr/>
          </p:nvSpPr>
          <p:spPr bwMode="auto">
            <a:xfrm flipH="1">
              <a:off x="1116" y="962"/>
              <a:ext cx="16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21" name="Line 65"/>
            <p:cNvSpPr>
              <a:spLocks noChangeAspect="1" noChangeShapeType="1"/>
            </p:cNvSpPr>
            <p:nvPr/>
          </p:nvSpPr>
          <p:spPr bwMode="auto">
            <a:xfrm flipH="1">
              <a:off x="923" y="962"/>
              <a:ext cx="12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22" name="Line 66"/>
            <p:cNvSpPr>
              <a:spLocks noChangeAspect="1" noChangeShapeType="1"/>
            </p:cNvSpPr>
            <p:nvPr/>
          </p:nvSpPr>
          <p:spPr bwMode="auto">
            <a:xfrm>
              <a:off x="1084" y="914"/>
              <a:ext cx="0" cy="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23" name="Line 67"/>
            <p:cNvSpPr>
              <a:spLocks noChangeAspect="1" noChangeShapeType="1"/>
            </p:cNvSpPr>
            <p:nvPr/>
          </p:nvSpPr>
          <p:spPr bwMode="auto">
            <a:xfrm>
              <a:off x="1116" y="914"/>
              <a:ext cx="0" cy="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24" name="Line 68"/>
            <p:cNvSpPr>
              <a:spLocks noChangeAspect="1" noChangeShapeType="1"/>
            </p:cNvSpPr>
            <p:nvPr/>
          </p:nvSpPr>
          <p:spPr bwMode="auto">
            <a:xfrm>
              <a:off x="1052" y="962"/>
              <a:ext cx="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25" name="Rectangle 69"/>
            <p:cNvSpPr>
              <a:spLocks noChangeAspect="1" noChangeArrowheads="1"/>
            </p:cNvSpPr>
            <p:nvPr/>
          </p:nvSpPr>
          <p:spPr bwMode="auto">
            <a:xfrm>
              <a:off x="1373" y="1091"/>
              <a:ext cx="338" cy="321"/>
            </a:xfrm>
            <a:prstGeom prst="rect">
              <a:avLst/>
            </a:prstGeom>
            <a:solidFill>
              <a:srgbClr val="CCFF33"/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FF33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000">
                <a:latin typeface="Bell MT" pitchFamily="18" charset="0"/>
              </a:endParaRPr>
            </a:p>
          </p:txBody>
        </p:sp>
        <p:sp>
          <p:nvSpPr>
            <p:cNvPr id="26" name="Line 70"/>
            <p:cNvSpPr>
              <a:spLocks noChangeAspect="1" noChangeShapeType="1"/>
            </p:cNvSpPr>
            <p:nvPr/>
          </p:nvSpPr>
          <p:spPr bwMode="auto">
            <a:xfrm flipV="1">
              <a:off x="1421" y="1203"/>
              <a:ext cx="64" cy="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27" name="Line 71"/>
            <p:cNvSpPr>
              <a:spLocks noChangeAspect="1" noChangeShapeType="1"/>
            </p:cNvSpPr>
            <p:nvPr/>
          </p:nvSpPr>
          <p:spPr bwMode="auto">
            <a:xfrm>
              <a:off x="1485" y="1203"/>
              <a:ext cx="12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28" name="Line 72"/>
            <p:cNvSpPr>
              <a:spLocks noChangeAspect="1" noChangeShapeType="1"/>
            </p:cNvSpPr>
            <p:nvPr/>
          </p:nvSpPr>
          <p:spPr bwMode="auto">
            <a:xfrm>
              <a:off x="1614" y="1203"/>
              <a:ext cx="48" cy="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29" name="Rectangle 73"/>
            <p:cNvSpPr>
              <a:spLocks noChangeAspect="1" noChangeArrowheads="1"/>
            </p:cNvSpPr>
            <p:nvPr/>
          </p:nvSpPr>
          <p:spPr bwMode="auto">
            <a:xfrm>
              <a:off x="1823" y="1091"/>
              <a:ext cx="900" cy="321"/>
            </a:xfrm>
            <a:prstGeom prst="rect">
              <a:avLst/>
            </a:prstGeom>
            <a:solidFill>
              <a:srgbClr val="FF0000">
                <a:alpha val="39999"/>
              </a:srgbClr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0000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000">
                <a:latin typeface="Bell MT" pitchFamily="18" charset="0"/>
              </a:endParaRPr>
            </a:p>
          </p:txBody>
        </p:sp>
        <p:grpSp>
          <p:nvGrpSpPr>
            <p:cNvPr id="30" name="Group 74"/>
            <p:cNvGrpSpPr>
              <a:grpSpLocks noChangeAspect="1"/>
            </p:cNvGrpSpPr>
            <p:nvPr/>
          </p:nvGrpSpPr>
          <p:grpSpPr bwMode="auto">
            <a:xfrm>
              <a:off x="1839" y="1139"/>
              <a:ext cx="788" cy="193"/>
              <a:chOff x="2358" y="1797"/>
              <a:chExt cx="1112" cy="273"/>
            </a:xfrm>
          </p:grpSpPr>
          <p:grpSp>
            <p:nvGrpSpPr>
              <p:cNvPr id="112" name="Group 75"/>
              <p:cNvGrpSpPr>
                <a:grpSpLocks noChangeAspect="1"/>
              </p:cNvGrpSpPr>
              <p:nvPr/>
            </p:nvGrpSpPr>
            <p:grpSpPr bwMode="auto">
              <a:xfrm>
                <a:off x="2358" y="1797"/>
                <a:ext cx="522" cy="273"/>
                <a:chOff x="2358" y="1797"/>
                <a:chExt cx="522" cy="273"/>
              </a:xfrm>
            </p:grpSpPr>
            <p:grpSp>
              <p:nvGrpSpPr>
                <p:cNvPr id="129" name="Group 76"/>
                <p:cNvGrpSpPr>
                  <a:grpSpLocks noChangeAspect="1"/>
                </p:cNvGrpSpPr>
                <p:nvPr/>
              </p:nvGrpSpPr>
              <p:grpSpPr bwMode="auto">
                <a:xfrm>
                  <a:off x="2358" y="1797"/>
                  <a:ext cx="136" cy="273"/>
                  <a:chOff x="2358" y="1139"/>
                  <a:chExt cx="136" cy="273"/>
                </a:xfrm>
              </p:grpSpPr>
              <p:sp>
                <p:nvSpPr>
                  <p:cNvPr id="140" name="Line 77"/>
                  <p:cNvSpPr>
                    <a:spLocks noChangeAspect="1" noChangeShapeType="1"/>
                  </p:cNvSpPr>
                  <p:nvPr/>
                </p:nvSpPr>
                <p:spPr bwMode="auto">
                  <a:xfrm rot="16200000" flipH="1">
                    <a:off x="2369" y="1196"/>
                    <a:ext cx="11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  <p:sp>
                <p:nvSpPr>
                  <p:cNvPr id="141" name="Line 78"/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2425" y="1231"/>
                    <a:ext cx="1" cy="13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  <p:sp>
                <p:nvSpPr>
                  <p:cNvPr id="142" name="Line 79"/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2425" y="1186"/>
                    <a:ext cx="1" cy="13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  <p:sp>
                <p:nvSpPr>
                  <p:cNvPr id="143" name="Line 80"/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2369" y="1355"/>
                    <a:ext cx="11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</p:grpSp>
            <p:grpSp>
              <p:nvGrpSpPr>
                <p:cNvPr id="130" name="Group 81"/>
                <p:cNvGrpSpPr>
                  <a:grpSpLocks noChangeAspect="1"/>
                </p:cNvGrpSpPr>
                <p:nvPr/>
              </p:nvGrpSpPr>
              <p:grpSpPr bwMode="auto">
                <a:xfrm>
                  <a:off x="2540" y="1797"/>
                  <a:ext cx="136" cy="273"/>
                  <a:chOff x="2358" y="1139"/>
                  <a:chExt cx="136" cy="273"/>
                </a:xfrm>
              </p:grpSpPr>
              <p:sp>
                <p:nvSpPr>
                  <p:cNvPr id="136" name="Line 82"/>
                  <p:cNvSpPr>
                    <a:spLocks noChangeAspect="1" noChangeShapeType="1"/>
                  </p:cNvSpPr>
                  <p:nvPr/>
                </p:nvSpPr>
                <p:spPr bwMode="auto">
                  <a:xfrm rot="16200000" flipH="1">
                    <a:off x="2369" y="1196"/>
                    <a:ext cx="11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  <p:sp>
                <p:nvSpPr>
                  <p:cNvPr id="137" name="Line 83"/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2425" y="1231"/>
                    <a:ext cx="1" cy="13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  <p:sp>
                <p:nvSpPr>
                  <p:cNvPr id="138" name="Line 84"/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2425" y="1186"/>
                    <a:ext cx="1" cy="13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  <p:sp>
                <p:nvSpPr>
                  <p:cNvPr id="139" name="Line 85"/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2369" y="1355"/>
                    <a:ext cx="11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</p:grpSp>
            <p:grpSp>
              <p:nvGrpSpPr>
                <p:cNvPr id="131" name="Group 86"/>
                <p:cNvGrpSpPr>
                  <a:grpSpLocks noChangeAspect="1"/>
                </p:cNvGrpSpPr>
                <p:nvPr/>
              </p:nvGrpSpPr>
              <p:grpSpPr bwMode="auto">
                <a:xfrm>
                  <a:off x="2744" y="1797"/>
                  <a:ext cx="136" cy="273"/>
                  <a:chOff x="2358" y="1139"/>
                  <a:chExt cx="136" cy="273"/>
                </a:xfrm>
              </p:grpSpPr>
              <p:sp>
                <p:nvSpPr>
                  <p:cNvPr id="132" name="Line 87"/>
                  <p:cNvSpPr>
                    <a:spLocks noChangeAspect="1" noChangeShapeType="1"/>
                  </p:cNvSpPr>
                  <p:nvPr/>
                </p:nvSpPr>
                <p:spPr bwMode="auto">
                  <a:xfrm rot="16200000" flipH="1">
                    <a:off x="2369" y="1196"/>
                    <a:ext cx="11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  <p:sp>
                <p:nvSpPr>
                  <p:cNvPr id="133" name="Line 88"/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2425" y="1231"/>
                    <a:ext cx="1" cy="13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  <p:sp>
                <p:nvSpPr>
                  <p:cNvPr id="134" name="Line 89"/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2425" y="1186"/>
                    <a:ext cx="1" cy="13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  <p:sp>
                <p:nvSpPr>
                  <p:cNvPr id="135" name="Line 90"/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2369" y="1355"/>
                    <a:ext cx="11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</p:grpSp>
          </p:grpSp>
          <p:grpSp>
            <p:nvGrpSpPr>
              <p:cNvPr id="113" name="Group 91"/>
              <p:cNvGrpSpPr>
                <a:grpSpLocks noChangeAspect="1"/>
              </p:cNvGrpSpPr>
              <p:nvPr/>
            </p:nvGrpSpPr>
            <p:grpSpPr bwMode="auto">
              <a:xfrm>
                <a:off x="2948" y="1797"/>
                <a:ext cx="522" cy="273"/>
                <a:chOff x="2358" y="1797"/>
                <a:chExt cx="522" cy="273"/>
              </a:xfrm>
            </p:grpSpPr>
            <p:grpSp>
              <p:nvGrpSpPr>
                <p:cNvPr id="114" name="Group 92"/>
                <p:cNvGrpSpPr>
                  <a:grpSpLocks noChangeAspect="1"/>
                </p:cNvGrpSpPr>
                <p:nvPr/>
              </p:nvGrpSpPr>
              <p:grpSpPr bwMode="auto">
                <a:xfrm>
                  <a:off x="2358" y="1797"/>
                  <a:ext cx="136" cy="273"/>
                  <a:chOff x="2358" y="1139"/>
                  <a:chExt cx="136" cy="273"/>
                </a:xfrm>
              </p:grpSpPr>
              <p:sp>
                <p:nvSpPr>
                  <p:cNvPr id="125" name="Line 93"/>
                  <p:cNvSpPr>
                    <a:spLocks noChangeAspect="1" noChangeShapeType="1"/>
                  </p:cNvSpPr>
                  <p:nvPr/>
                </p:nvSpPr>
                <p:spPr bwMode="auto">
                  <a:xfrm rot="16200000" flipH="1">
                    <a:off x="2369" y="1196"/>
                    <a:ext cx="11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  <p:sp>
                <p:nvSpPr>
                  <p:cNvPr id="126" name="Line 94"/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2425" y="1231"/>
                    <a:ext cx="1" cy="13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  <p:sp>
                <p:nvSpPr>
                  <p:cNvPr id="127" name="Line 95"/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2425" y="1186"/>
                    <a:ext cx="1" cy="13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  <p:sp>
                <p:nvSpPr>
                  <p:cNvPr id="128" name="Line 96"/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2369" y="1355"/>
                    <a:ext cx="11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</p:grpSp>
            <p:grpSp>
              <p:nvGrpSpPr>
                <p:cNvPr id="115" name="Group 97"/>
                <p:cNvGrpSpPr>
                  <a:grpSpLocks noChangeAspect="1"/>
                </p:cNvGrpSpPr>
                <p:nvPr/>
              </p:nvGrpSpPr>
              <p:grpSpPr bwMode="auto">
                <a:xfrm>
                  <a:off x="2540" y="1797"/>
                  <a:ext cx="136" cy="273"/>
                  <a:chOff x="2358" y="1139"/>
                  <a:chExt cx="136" cy="273"/>
                </a:xfrm>
              </p:grpSpPr>
              <p:sp>
                <p:nvSpPr>
                  <p:cNvPr id="121" name="Line 98"/>
                  <p:cNvSpPr>
                    <a:spLocks noChangeAspect="1" noChangeShapeType="1"/>
                  </p:cNvSpPr>
                  <p:nvPr/>
                </p:nvSpPr>
                <p:spPr bwMode="auto">
                  <a:xfrm rot="16200000" flipH="1">
                    <a:off x="2369" y="1196"/>
                    <a:ext cx="11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  <p:sp>
                <p:nvSpPr>
                  <p:cNvPr id="122" name="Line 99"/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2425" y="1231"/>
                    <a:ext cx="1" cy="13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  <p:sp>
                <p:nvSpPr>
                  <p:cNvPr id="123" name="Line 100"/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2425" y="1186"/>
                    <a:ext cx="1" cy="13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  <p:sp>
                <p:nvSpPr>
                  <p:cNvPr id="124" name="Line 101"/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2369" y="1355"/>
                    <a:ext cx="11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</p:grpSp>
            <p:grpSp>
              <p:nvGrpSpPr>
                <p:cNvPr id="116" name="Group 102"/>
                <p:cNvGrpSpPr>
                  <a:grpSpLocks noChangeAspect="1"/>
                </p:cNvGrpSpPr>
                <p:nvPr/>
              </p:nvGrpSpPr>
              <p:grpSpPr bwMode="auto">
                <a:xfrm>
                  <a:off x="2744" y="1797"/>
                  <a:ext cx="136" cy="273"/>
                  <a:chOff x="2358" y="1139"/>
                  <a:chExt cx="136" cy="273"/>
                </a:xfrm>
              </p:grpSpPr>
              <p:sp>
                <p:nvSpPr>
                  <p:cNvPr id="117" name="Line 103"/>
                  <p:cNvSpPr>
                    <a:spLocks noChangeAspect="1" noChangeShapeType="1"/>
                  </p:cNvSpPr>
                  <p:nvPr/>
                </p:nvSpPr>
                <p:spPr bwMode="auto">
                  <a:xfrm rot="16200000" flipH="1">
                    <a:off x="2369" y="1196"/>
                    <a:ext cx="11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  <p:sp>
                <p:nvSpPr>
                  <p:cNvPr id="118" name="Line 104"/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2425" y="1231"/>
                    <a:ext cx="1" cy="13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  <p:sp>
                <p:nvSpPr>
                  <p:cNvPr id="119" name="Line 105"/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2425" y="1186"/>
                    <a:ext cx="1" cy="13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  <p:sp>
                <p:nvSpPr>
                  <p:cNvPr id="120" name="Line 106"/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2369" y="1355"/>
                    <a:ext cx="11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000">
                      <a:latin typeface="Bell MT" pitchFamily="18" charset="0"/>
                    </a:endParaRPr>
                  </a:p>
                </p:txBody>
              </p:sp>
            </p:grpSp>
          </p:grpSp>
        </p:grpSp>
        <p:sp>
          <p:nvSpPr>
            <p:cNvPr id="31" name="Line 107"/>
            <p:cNvSpPr>
              <a:spLocks noChangeAspect="1" noChangeShapeType="1"/>
            </p:cNvSpPr>
            <p:nvPr/>
          </p:nvSpPr>
          <p:spPr bwMode="auto">
            <a:xfrm>
              <a:off x="1711" y="1252"/>
              <a:ext cx="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32" name="Line 108"/>
            <p:cNvSpPr>
              <a:spLocks noChangeAspect="1" noChangeShapeType="1"/>
            </p:cNvSpPr>
            <p:nvPr/>
          </p:nvSpPr>
          <p:spPr bwMode="auto">
            <a:xfrm>
              <a:off x="1277" y="1252"/>
              <a:ext cx="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33" name="Line 109"/>
            <p:cNvSpPr>
              <a:spLocks noChangeAspect="1" noChangeShapeType="1"/>
            </p:cNvSpPr>
            <p:nvPr/>
          </p:nvSpPr>
          <p:spPr bwMode="auto">
            <a:xfrm>
              <a:off x="2723" y="1236"/>
              <a:ext cx="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34" name="Text Box 110"/>
            <p:cNvSpPr txBox="1">
              <a:spLocks noChangeAspect="1" noChangeArrowheads="1"/>
            </p:cNvSpPr>
            <p:nvPr/>
          </p:nvSpPr>
          <p:spPr bwMode="auto">
            <a:xfrm>
              <a:off x="2069" y="1292"/>
              <a:ext cx="42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8" tIns="45710" rIns="91418" bIns="4571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r>
                <a:rPr lang="fr-FR" sz="1000" b="1">
                  <a:solidFill>
                    <a:schemeClr val="bg1"/>
                  </a:solidFill>
                  <a:latin typeface="Bell MT" pitchFamily="18" charset="0"/>
                </a:rPr>
                <a:t>511 cells</a:t>
              </a:r>
            </a:p>
          </p:txBody>
        </p:sp>
        <p:sp>
          <p:nvSpPr>
            <p:cNvPr id="35" name="Text Box 111"/>
            <p:cNvSpPr txBox="1">
              <a:spLocks noChangeAspect="1" noChangeArrowheads="1"/>
            </p:cNvSpPr>
            <p:nvPr/>
          </p:nvSpPr>
          <p:spPr bwMode="auto">
            <a:xfrm>
              <a:off x="2104" y="946"/>
              <a:ext cx="270" cy="15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lIns="91418" tIns="45710" rIns="91418" bIns="4571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algn="ctr"/>
              <a:r>
                <a:rPr lang="fr-FR" sz="1000" b="1">
                  <a:latin typeface="Bell MT" pitchFamily="18" charset="0"/>
                </a:rPr>
                <a:t>SCA</a:t>
              </a:r>
            </a:p>
          </p:txBody>
        </p:sp>
        <p:sp>
          <p:nvSpPr>
            <p:cNvPr id="36" name="Text Box 112"/>
            <p:cNvSpPr txBox="1">
              <a:spLocks noChangeAspect="1" noChangeArrowheads="1"/>
            </p:cNvSpPr>
            <p:nvPr/>
          </p:nvSpPr>
          <p:spPr bwMode="auto">
            <a:xfrm>
              <a:off x="1363" y="946"/>
              <a:ext cx="300" cy="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CCFF33"/>
              </a:solidFill>
              <a:miter lim="800000"/>
              <a:headEnd/>
              <a:tailEnd/>
            </a:ln>
          </p:spPr>
          <p:txBody>
            <a:bodyPr wrap="none" lIns="0" tIns="45710" rIns="0" bIns="4571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algn="ctr"/>
              <a:r>
                <a:rPr lang="fr-FR" sz="1000" b="1">
                  <a:latin typeface="Bell MT" pitchFamily="18" charset="0"/>
                </a:rPr>
                <a:t>FILTER</a:t>
              </a:r>
            </a:p>
          </p:txBody>
        </p:sp>
        <p:sp>
          <p:nvSpPr>
            <p:cNvPr id="37" name="Text Box 113"/>
            <p:cNvSpPr txBox="1">
              <a:spLocks noChangeAspect="1" noChangeArrowheads="1"/>
            </p:cNvSpPr>
            <p:nvPr/>
          </p:nvSpPr>
          <p:spPr bwMode="auto">
            <a:xfrm>
              <a:off x="1217" y="1404"/>
              <a:ext cx="630" cy="9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CCFF33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algn="ctr"/>
              <a:r>
                <a:rPr lang="fr-FR" sz="1000" b="1">
                  <a:latin typeface="Bell MT" pitchFamily="18" charset="0"/>
                </a:rPr>
                <a:t>100ns&lt;</a:t>
              </a:r>
              <a:r>
                <a:rPr lang="fr-FR" sz="1000" b="1">
                  <a:solidFill>
                    <a:srgbClr val="FF0000"/>
                  </a:solidFill>
                  <a:latin typeface="Bell MT" pitchFamily="18" charset="0"/>
                </a:rPr>
                <a:t>tpeak</a:t>
              </a:r>
              <a:r>
                <a:rPr lang="fr-FR" sz="1000" b="1">
                  <a:latin typeface="Bell MT" pitchFamily="18" charset="0"/>
                </a:rPr>
                <a:t>&lt;2us</a:t>
              </a:r>
            </a:p>
          </p:txBody>
        </p:sp>
        <p:sp>
          <p:nvSpPr>
            <p:cNvPr id="38" name="Text Box 114"/>
            <p:cNvSpPr txBox="1">
              <a:spLocks noChangeAspect="1" noChangeArrowheads="1"/>
            </p:cNvSpPr>
            <p:nvPr/>
          </p:nvSpPr>
          <p:spPr bwMode="auto">
            <a:xfrm>
              <a:off x="981" y="1156"/>
              <a:ext cx="169" cy="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FF66"/>
              </a:solidFill>
              <a:miter lim="800000"/>
              <a:headEnd/>
              <a:tailEnd/>
            </a:ln>
          </p:spPr>
          <p:txBody>
            <a:bodyPr lIns="0" tIns="45710" rIns="0" bIns="4571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algn="ctr"/>
              <a:r>
                <a:rPr lang="fr-FR" sz="1000" b="1">
                  <a:latin typeface="Bell MT" pitchFamily="18" charset="0"/>
                </a:rPr>
                <a:t>CSA</a:t>
              </a:r>
            </a:p>
          </p:txBody>
        </p:sp>
        <p:sp>
          <p:nvSpPr>
            <p:cNvPr id="39" name="Rectangle 115"/>
            <p:cNvSpPr>
              <a:spLocks noChangeAspect="1" noChangeArrowheads="1"/>
            </p:cNvSpPr>
            <p:nvPr/>
          </p:nvSpPr>
          <p:spPr bwMode="auto">
            <a:xfrm>
              <a:off x="603" y="1203"/>
              <a:ext cx="112" cy="113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000">
                <a:latin typeface="Bell MT" pitchFamily="18" charset="0"/>
              </a:endParaRPr>
            </a:p>
          </p:txBody>
        </p:sp>
        <p:sp>
          <p:nvSpPr>
            <p:cNvPr id="40" name="Text Box 116"/>
            <p:cNvSpPr txBox="1">
              <a:spLocks noChangeAspect="1" noChangeArrowheads="1"/>
            </p:cNvSpPr>
            <p:nvPr/>
          </p:nvSpPr>
          <p:spPr bwMode="auto">
            <a:xfrm>
              <a:off x="2289" y="705"/>
              <a:ext cx="397" cy="1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45710" rIns="0" bIns="4571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algn="ctr"/>
              <a:r>
                <a:rPr lang="fr-FR" sz="1000" b="1" i="1">
                  <a:latin typeface="Bell MT" pitchFamily="18" charset="0"/>
                </a:rPr>
                <a:t>1 channel</a:t>
              </a:r>
            </a:p>
          </p:txBody>
        </p:sp>
        <p:grpSp>
          <p:nvGrpSpPr>
            <p:cNvPr id="41" name="Group 117"/>
            <p:cNvGrpSpPr>
              <a:grpSpLocks noChangeAspect="1"/>
            </p:cNvGrpSpPr>
            <p:nvPr/>
          </p:nvGrpSpPr>
          <p:grpSpPr bwMode="auto">
            <a:xfrm>
              <a:off x="2627" y="507"/>
              <a:ext cx="226" cy="161"/>
              <a:chOff x="3696" y="1162"/>
              <a:chExt cx="319" cy="227"/>
            </a:xfrm>
          </p:grpSpPr>
          <p:sp>
            <p:nvSpPr>
              <p:cNvPr id="109" name="Line 118"/>
              <p:cNvSpPr>
                <a:spLocks noChangeAspect="1" noChangeShapeType="1"/>
              </p:cNvSpPr>
              <p:nvPr/>
            </p:nvSpPr>
            <p:spPr bwMode="auto">
              <a:xfrm>
                <a:off x="3696" y="1162"/>
                <a:ext cx="137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000">
                  <a:latin typeface="Bell MT" pitchFamily="18" charset="0"/>
                </a:endParaRPr>
              </a:p>
            </p:txBody>
          </p:sp>
          <p:sp>
            <p:nvSpPr>
              <p:cNvPr id="110" name="Line 119"/>
              <p:cNvSpPr>
                <a:spLocks noChangeAspect="1" noChangeShapeType="1"/>
              </p:cNvSpPr>
              <p:nvPr/>
            </p:nvSpPr>
            <p:spPr bwMode="auto">
              <a:xfrm>
                <a:off x="3878" y="1389"/>
                <a:ext cx="137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000">
                  <a:latin typeface="Bell MT" pitchFamily="18" charset="0"/>
                </a:endParaRPr>
              </a:p>
            </p:txBody>
          </p:sp>
          <p:sp>
            <p:nvSpPr>
              <p:cNvPr id="111" name="Line 120"/>
              <p:cNvSpPr>
                <a:spLocks noChangeAspect="1" noChangeShapeType="1"/>
              </p:cNvSpPr>
              <p:nvPr/>
            </p:nvSpPr>
            <p:spPr bwMode="auto">
              <a:xfrm>
                <a:off x="3833" y="1162"/>
                <a:ext cx="181" cy="227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000">
                  <a:latin typeface="Bell MT" pitchFamily="18" charset="0"/>
                </a:endParaRPr>
              </a:p>
            </p:txBody>
          </p:sp>
        </p:grpSp>
        <p:sp>
          <p:nvSpPr>
            <p:cNvPr id="42" name="Text Box 121"/>
            <p:cNvSpPr txBox="1">
              <a:spLocks noChangeAspect="1" noChangeArrowheads="1"/>
            </p:cNvSpPr>
            <p:nvPr/>
          </p:nvSpPr>
          <p:spPr bwMode="auto">
            <a:xfrm>
              <a:off x="2772" y="527"/>
              <a:ext cx="38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8" tIns="45710" rIns="91418" bIns="4571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r>
                <a:rPr lang="fr-FR" sz="1000" b="1">
                  <a:solidFill>
                    <a:schemeClr val="bg1"/>
                  </a:solidFill>
                  <a:latin typeface="Bell MT" pitchFamily="18" charset="0"/>
                </a:rPr>
                <a:t>x72(76)</a:t>
              </a:r>
            </a:p>
          </p:txBody>
        </p:sp>
        <p:grpSp>
          <p:nvGrpSpPr>
            <p:cNvPr id="43" name="Group 122"/>
            <p:cNvGrpSpPr>
              <a:grpSpLocks noChangeAspect="1"/>
            </p:cNvGrpSpPr>
            <p:nvPr/>
          </p:nvGrpSpPr>
          <p:grpSpPr bwMode="auto">
            <a:xfrm>
              <a:off x="3029" y="1183"/>
              <a:ext cx="160" cy="64"/>
              <a:chOff x="1995" y="1933"/>
              <a:chExt cx="227" cy="90"/>
            </a:xfrm>
          </p:grpSpPr>
          <p:sp>
            <p:nvSpPr>
              <p:cNvPr id="104" name="Oval 123"/>
              <p:cNvSpPr>
                <a:spLocks noChangeAspect="1" noChangeArrowheads="1"/>
              </p:cNvSpPr>
              <p:nvPr/>
            </p:nvSpPr>
            <p:spPr bwMode="auto">
              <a:xfrm>
                <a:off x="2131" y="1978"/>
                <a:ext cx="45" cy="4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sz="1000">
                  <a:latin typeface="Bell MT" pitchFamily="18" charset="0"/>
                </a:endParaRPr>
              </a:p>
            </p:txBody>
          </p:sp>
          <p:sp>
            <p:nvSpPr>
              <p:cNvPr id="105" name="Line 124"/>
              <p:cNvSpPr>
                <a:spLocks noChangeAspect="1" noChangeShapeType="1"/>
              </p:cNvSpPr>
              <p:nvPr/>
            </p:nvSpPr>
            <p:spPr bwMode="auto">
              <a:xfrm flipH="1">
                <a:off x="1995" y="2001"/>
                <a:ext cx="8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000">
                  <a:latin typeface="Bell MT" pitchFamily="18" charset="0"/>
                </a:endParaRPr>
              </a:p>
            </p:txBody>
          </p:sp>
          <p:sp>
            <p:nvSpPr>
              <p:cNvPr id="106" name="Line 125"/>
              <p:cNvSpPr>
                <a:spLocks noChangeAspect="1" noChangeShapeType="1"/>
              </p:cNvSpPr>
              <p:nvPr/>
            </p:nvSpPr>
            <p:spPr bwMode="auto">
              <a:xfrm>
                <a:off x="2177" y="2001"/>
                <a:ext cx="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000">
                  <a:latin typeface="Bell MT" pitchFamily="18" charset="0"/>
                </a:endParaRPr>
              </a:p>
            </p:txBody>
          </p:sp>
          <p:sp>
            <p:nvSpPr>
              <p:cNvPr id="107" name="Line 126"/>
              <p:cNvSpPr>
                <a:spLocks noChangeAspect="1" noChangeShapeType="1"/>
              </p:cNvSpPr>
              <p:nvPr/>
            </p:nvSpPr>
            <p:spPr bwMode="auto">
              <a:xfrm flipV="1">
                <a:off x="2086" y="1933"/>
                <a:ext cx="68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000">
                  <a:latin typeface="Bell MT" pitchFamily="18" charset="0"/>
                </a:endParaRPr>
              </a:p>
            </p:txBody>
          </p:sp>
          <p:sp>
            <p:nvSpPr>
              <p:cNvPr id="108" name="Oval 127"/>
              <p:cNvSpPr>
                <a:spLocks noChangeAspect="1" noChangeArrowheads="1"/>
              </p:cNvSpPr>
              <p:nvPr/>
            </p:nvSpPr>
            <p:spPr bwMode="auto">
              <a:xfrm>
                <a:off x="2063" y="1978"/>
                <a:ext cx="45" cy="4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sz="1000">
                  <a:latin typeface="Bell MT" pitchFamily="18" charset="0"/>
                </a:endParaRPr>
              </a:p>
            </p:txBody>
          </p:sp>
        </p:grpSp>
        <p:sp>
          <p:nvSpPr>
            <p:cNvPr id="44" name="Line 128"/>
            <p:cNvSpPr>
              <a:spLocks noChangeAspect="1" noChangeShapeType="1"/>
            </p:cNvSpPr>
            <p:nvPr/>
          </p:nvSpPr>
          <p:spPr bwMode="auto">
            <a:xfrm flipV="1">
              <a:off x="2772" y="1230"/>
              <a:ext cx="257" cy="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45" name="Text Box 129"/>
            <p:cNvSpPr txBox="1">
              <a:spLocks noChangeAspect="1" noChangeArrowheads="1"/>
            </p:cNvSpPr>
            <p:nvPr/>
          </p:nvSpPr>
          <p:spPr bwMode="auto">
            <a:xfrm rot="2742076">
              <a:off x="2815" y="888"/>
              <a:ext cx="335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algn="ctr"/>
              <a:r>
                <a:rPr lang="fr-FR" sz="1000" b="1">
                  <a:latin typeface="Bell MT" pitchFamily="18" charset="0"/>
                </a:rPr>
                <a:t>76 to 1</a:t>
              </a:r>
            </a:p>
          </p:txBody>
        </p:sp>
        <p:sp>
          <p:nvSpPr>
            <p:cNvPr id="46" name="Line 130"/>
            <p:cNvSpPr>
              <a:spLocks noChangeAspect="1" noChangeShapeType="1"/>
            </p:cNvSpPr>
            <p:nvPr/>
          </p:nvSpPr>
          <p:spPr bwMode="auto">
            <a:xfrm flipH="1" flipV="1">
              <a:off x="3077" y="1057"/>
              <a:ext cx="161" cy="175"/>
            </a:xfrm>
            <a:prstGeom prst="line">
              <a:avLst/>
            </a:prstGeom>
            <a:noFill/>
            <a:ln w="9525">
              <a:solidFill>
                <a:srgbClr val="000000">
                  <a:alpha val="39999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47" name="AutoShape 131"/>
            <p:cNvSpPr>
              <a:spLocks noChangeAspect="1" noChangeArrowheads="1"/>
            </p:cNvSpPr>
            <p:nvPr/>
          </p:nvSpPr>
          <p:spPr bwMode="auto">
            <a:xfrm rot="5400000">
              <a:off x="3115" y="1125"/>
              <a:ext cx="648" cy="209"/>
            </a:xfrm>
            <a:prstGeom prst="triangle">
              <a:avLst>
                <a:gd name="adj" fmla="val 50000"/>
              </a:avLst>
            </a:prstGeom>
            <a:solidFill>
              <a:srgbClr val="FF9900">
                <a:alpha val="79999"/>
              </a:srgbClr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000">
                <a:latin typeface="Bell MT" pitchFamily="18" charset="0"/>
              </a:endParaRPr>
            </a:p>
          </p:txBody>
        </p:sp>
        <p:sp>
          <p:nvSpPr>
            <p:cNvPr id="48" name="Line 132"/>
            <p:cNvSpPr>
              <a:spLocks noChangeAspect="1" noChangeShapeType="1"/>
            </p:cNvSpPr>
            <p:nvPr/>
          </p:nvSpPr>
          <p:spPr bwMode="auto">
            <a:xfrm flipV="1">
              <a:off x="3189" y="1232"/>
              <a:ext cx="11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49" name="Oval 133"/>
            <p:cNvSpPr>
              <a:spLocks noChangeAspect="1" noChangeArrowheads="1"/>
            </p:cNvSpPr>
            <p:nvPr/>
          </p:nvSpPr>
          <p:spPr bwMode="auto">
            <a:xfrm>
              <a:off x="3463" y="1276"/>
              <a:ext cx="80" cy="80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fr-FR" sz="1000">
                <a:latin typeface="Bell MT" pitchFamily="18" charset="0"/>
              </a:endParaRPr>
            </a:p>
          </p:txBody>
        </p:sp>
        <p:sp>
          <p:nvSpPr>
            <p:cNvPr id="50" name="Line 134"/>
            <p:cNvSpPr>
              <a:spLocks noChangeAspect="1" noChangeShapeType="1"/>
            </p:cNvSpPr>
            <p:nvPr/>
          </p:nvSpPr>
          <p:spPr bwMode="auto">
            <a:xfrm>
              <a:off x="3486" y="1138"/>
              <a:ext cx="278" cy="1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51" name="Line 135"/>
            <p:cNvSpPr>
              <a:spLocks noChangeAspect="1" noChangeShapeType="1"/>
            </p:cNvSpPr>
            <p:nvPr/>
          </p:nvSpPr>
          <p:spPr bwMode="auto">
            <a:xfrm flipH="1" flipV="1">
              <a:off x="3543" y="1314"/>
              <a:ext cx="268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52" name="Text Box 136"/>
            <p:cNvSpPr txBox="1">
              <a:spLocks noChangeAspect="1" noChangeArrowheads="1"/>
            </p:cNvSpPr>
            <p:nvPr/>
          </p:nvSpPr>
          <p:spPr bwMode="auto">
            <a:xfrm>
              <a:off x="3358" y="862"/>
              <a:ext cx="322" cy="15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 lIns="0" tIns="45710" rIns="0" bIns="4571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algn="ctr"/>
              <a:r>
                <a:rPr lang="fr-FR" sz="1000" b="1">
                  <a:latin typeface="Bell MT" pitchFamily="18" charset="0"/>
                </a:rPr>
                <a:t>BUFFER</a:t>
              </a:r>
            </a:p>
          </p:txBody>
        </p:sp>
        <p:sp>
          <p:nvSpPr>
            <p:cNvPr id="53" name="Line 137"/>
            <p:cNvSpPr>
              <a:spLocks noChangeAspect="1" noChangeShapeType="1"/>
            </p:cNvSpPr>
            <p:nvPr/>
          </p:nvSpPr>
          <p:spPr bwMode="auto">
            <a:xfrm flipV="1">
              <a:off x="824" y="1252"/>
              <a:ext cx="0" cy="260"/>
            </a:xfrm>
            <a:prstGeom prst="line">
              <a:avLst/>
            </a:prstGeom>
            <a:noFill/>
            <a:ln w="38100" cmpd="dbl">
              <a:solidFill>
                <a:srgbClr val="FF99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54" name="Rectangle 138"/>
            <p:cNvSpPr>
              <a:spLocks noChangeAspect="1" noChangeArrowheads="1"/>
            </p:cNvSpPr>
            <p:nvPr/>
          </p:nvSpPr>
          <p:spPr bwMode="auto">
            <a:xfrm>
              <a:off x="2096" y="1681"/>
              <a:ext cx="628" cy="289"/>
            </a:xfrm>
            <a:prstGeom prst="rect">
              <a:avLst/>
            </a:prstGeom>
            <a:solidFill>
              <a:srgbClr val="99FF33">
                <a:alpha val="70195"/>
              </a:srgbClr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FF33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000">
                <a:latin typeface="Bell MT" pitchFamily="18" charset="0"/>
              </a:endParaRPr>
            </a:p>
          </p:txBody>
        </p:sp>
        <p:sp>
          <p:nvSpPr>
            <p:cNvPr id="55" name="Text Box 139"/>
            <p:cNvSpPr txBox="1">
              <a:spLocks noChangeAspect="1" noChangeArrowheads="1"/>
            </p:cNvSpPr>
            <p:nvPr/>
          </p:nvSpPr>
          <p:spPr bwMode="auto">
            <a:xfrm>
              <a:off x="2115" y="1723"/>
              <a:ext cx="607" cy="1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45710" rIns="0" bIns="4571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r>
                <a:rPr lang="fr-FR" sz="1000" b="1">
                  <a:latin typeface="Bell MT" pitchFamily="18" charset="0"/>
                </a:rPr>
                <a:t>SCA MANAGER</a:t>
              </a:r>
            </a:p>
          </p:txBody>
        </p:sp>
        <p:sp>
          <p:nvSpPr>
            <p:cNvPr id="56" name="Line 140"/>
            <p:cNvSpPr>
              <a:spLocks noChangeAspect="1" noChangeShapeType="1"/>
            </p:cNvSpPr>
            <p:nvPr/>
          </p:nvSpPr>
          <p:spPr bwMode="auto">
            <a:xfrm flipH="1" flipV="1">
              <a:off x="2322" y="1412"/>
              <a:ext cx="1" cy="223"/>
            </a:xfrm>
            <a:prstGeom prst="line">
              <a:avLst/>
            </a:prstGeom>
            <a:noFill/>
            <a:ln w="38100" cmpd="dbl">
              <a:solidFill>
                <a:srgbClr val="99FF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57" name="Line 141"/>
            <p:cNvSpPr>
              <a:spLocks noChangeAspect="1" noChangeShapeType="1"/>
            </p:cNvSpPr>
            <p:nvPr/>
          </p:nvSpPr>
          <p:spPr bwMode="auto">
            <a:xfrm flipV="1">
              <a:off x="3115" y="1375"/>
              <a:ext cx="0" cy="205"/>
            </a:xfrm>
            <a:prstGeom prst="line">
              <a:avLst/>
            </a:prstGeom>
            <a:noFill/>
            <a:ln w="38100" cmpd="dbl">
              <a:solidFill>
                <a:srgbClr val="99FF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58" name="Line 142"/>
            <p:cNvSpPr>
              <a:spLocks noChangeAspect="1" noChangeShapeType="1"/>
            </p:cNvSpPr>
            <p:nvPr/>
          </p:nvSpPr>
          <p:spPr bwMode="auto">
            <a:xfrm rot="5400000" flipH="1" flipV="1">
              <a:off x="2481" y="1422"/>
              <a:ext cx="0" cy="315"/>
            </a:xfrm>
            <a:prstGeom prst="line">
              <a:avLst/>
            </a:prstGeom>
            <a:noFill/>
            <a:ln w="38100" cmpd="dbl">
              <a:solidFill>
                <a:srgbClr val="99FF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59" name="Rectangle 143"/>
            <p:cNvSpPr>
              <a:spLocks noChangeAspect="1" noChangeArrowheads="1"/>
            </p:cNvSpPr>
            <p:nvPr/>
          </p:nvSpPr>
          <p:spPr bwMode="auto">
            <a:xfrm>
              <a:off x="913" y="1681"/>
              <a:ext cx="627" cy="289"/>
            </a:xfrm>
            <a:prstGeom prst="rect">
              <a:avLst/>
            </a:prstGeom>
            <a:solidFill>
              <a:srgbClr val="FF66FF">
                <a:alpha val="70195"/>
              </a:srgbClr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66FF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000">
                <a:latin typeface="Bell MT" pitchFamily="18" charset="0"/>
              </a:endParaRPr>
            </a:p>
          </p:txBody>
        </p:sp>
        <p:sp>
          <p:nvSpPr>
            <p:cNvPr id="60" name="Text Box 144"/>
            <p:cNvSpPr txBox="1">
              <a:spLocks noChangeAspect="1" noChangeArrowheads="1"/>
            </p:cNvSpPr>
            <p:nvPr/>
          </p:nvSpPr>
          <p:spPr bwMode="auto">
            <a:xfrm>
              <a:off x="913" y="1723"/>
              <a:ext cx="671" cy="1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45710" rIns="0" bIns="4571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r>
                <a:rPr lang="fr-FR" sz="1000" b="1">
                  <a:latin typeface="Bell MT" pitchFamily="18" charset="0"/>
                </a:rPr>
                <a:t>SLOW CONTROL</a:t>
              </a:r>
            </a:p>
          </p:txBody>
        </p:sp>
        <p:sp>
          <p:nvSpPr>
            <p:cNvPr id="61" name="Rectangle 145"/>
            <p:cNvSpPr>
              <a:spLocks noChangeAspect="1" noChangeArrowheads="1"/>
            </p:cNvSpPr>
            <p:nvPr/>
          </p:nvSpPr>
          <p:spPr bwMode="auto">
            <a:xfrm>
              <a:off x="913" y="2083"/>
              <a:ext cx="659" cy="192"/>
            </a:xfrm>
            <a:prstGeom prst="rect">
              <a:avLst/>
            </a:prstGeom>
            <a:solidFill>
              <a:srgbClr val="00CC99">
                <a:alpha val="59999"/>
              </a:srgbClr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99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000">
                <a:latin typeface="Bell MT" pitchFamily="18" charset="0"/>
              </a:endParaRPr>
            </a:p>
          </p:txBody>
        </p:sp>
        <p:sp>
          <p:nvSpPr>
            <p:cNvPr id="62" name="Text Box 146"/>
            <p:cNvSpPr txBox="1">
              <a:spLocks noChangeAspect="1" noChangeArrowheads="1"/>
            </p:cNvSpPr>
            <p:nvPr/>
          </p:nvSpPr>
          <p:spPr bwMode="auto">
            <a:xfrm>
              <a:off x="958" y="2109"/>
              <a:ext cx="543" cy="1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45710" rIns="0" bIns="4571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r>
                <a:rPr lang="fr-FR" sz="1000" b="1">
                  <a:latin typeface="Bell MT" pitchFamily="18" charset="0"/>
                </a:rPr>
                <a:t>Serial Interface</a:t>
              </a:r>
            </a:p>
          </p:txBody>
        </p:sp>
        <p:sp>
          <p:nvSpPr>
            <p:cNvPr id="63" name="Line 147"/>
            <p:cNvSpPr>
              <a:spLocks noChangeAspect="1" noChangeShapeType="1"/>
            </p:cNvSpPr>
            <p:nvPr/>
          </p:nvSpPr>
          <p:spPr bwMode="auto">
            <a:xfrm>
              <a:off x="1234" y="1970"/>
              <a:ext cx="0" cy="113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 type="triangl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64" name="Text Box 148"/>
            <p:cNvSpPr txBox="1">
              <a:spLocks noChangeAspect="1" noChangeArrowheads="1"/>
            </p:cNvSpPr>
            <p:nvPr/>
          </p:nvSpPr>
          <p:spPr bwMode="auto">
            <a:xfrm>
              <a:off x="2161" y="1886"/>
              <a:ext cx="214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algn="ctr"/>
              <a:r>
                <a:rPr lang="fr-FR" sz="1000" b="1" i="1">
                  <a:solidFill>
                    <a:srgbClr val="FF3300"/>
                  </a:solidFill>
                  <a:latin typeface="Bell MT" pitchFamily="18" charset="0"/>
                </a:rPr>
                <a:t>W / R</a:t>
              </a:r>
            </a:p>
          </p:txBody>
        </p:sp>
        <p:sp>
          <p:nvSpPr>
            <p:cNvPr id="65" name="Rectangle 149"/>
            <p:cNvSpPr>
              <a:spLocks noChangeAspect="1" noChangeArrowheads="1"/>
            </p:cNvSpPr>
            <p:nvPr/>
          </p:nvSpPr>
          <p:spPr bwMode="auto">
            <a:xfrm>
              <a:off x="2179" y="2083"/>
              <a:ext cx="253" cy="192"/>
            </a:xfrm>
            <a:prstGeom prst="rect">
              <a:avLst/>
            </a:prstGeom>
            <a:solidFill>
              <a:srgbClr val="00CC99">
                <a:alpha val="59999"/>
              </a:srgbClr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99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000">
                <a:latin typeface="Bell MT" pitchFamily="18" charset="0"/>
              </a:endParaRPr>
            </a:p>
          </p:txBody>
        </p:sp>
        <p:sp>
          <p:nvSpPr>
            <p:cNvPr id="66" name="Text Box 150"/>
            <p:cNvSpPr txBox="1">
              <a:spLocks noChangeAspect="1" noChangeArrowheads="1"/>
            </p:cNvSpPr>
            <p:nvPr/>
          </p:nvSpPr>
          <p:spPr bwMode="auto">
            <a:xfrm>
              <a:off x="2205" y="2109"/>
              <a:ext cx="205" cy="1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45710" rIns="0" bIns="4571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r>
                <a:rPr lang="fr-FR" sz="1000" b="1">
                  <a:latin typeface="Bell MT" pitchFamily="18" charset="0"/>
                </a:rPr>
                <a:t>Mode</a:t>
              </a:r>
            </a:p>
          </p:txBody>
        </p:sp>
        <p:sp>
          <p:nvSpPr>
            <p:cNvPr id="67" name="Line 151"/>
            <p:cNvSpPr>
              <a:spLocks noChangeAspect="1" noChangeShapeType="1"/>
            </p:cNvSpPr>
            <p:nvPr/>
          </p:nvSpPr>
          <p:spPr bwMode="auto">
            <a:xfrm>
              <a:off x="2263" y="1954"/>
              <a:ext cx="0" cy="113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 type="triangl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68" name="Text Box 152"/>
            <p:cNvSpPr txBox="1">
              <a:spLocks noChangeAspect="1" noChangeArrowheads="1"/>
            </p:cNvSpPr>
            <p:nvPr/>
          </p:nvSpPr>
          <p:spPr bwMode="auto">
            <a:xfrm>
              <a:off x="2563" y="1886"/>
              <a:ext cx="118" cy="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algn="ctr"/>
              <a:r>
                <a:rPr lang="fr-FR" sz="1000" b="1" i="1">
                  <a:solidFill>
                    <a:srgbClr val="FF3300"/>
                  </a:solidFill>
                  <a:latin typeface="Bell MT" pitchFamily="18" charset="0"/>
                </a:rPr>
                <a:t>CK</a:t>
              </a:r>
            </a:p>
          </p:txBody>
        </p:sp>
        <p:sp>
          <p:nvSpPr>
            <p:cNvPr id="69" name="Rectangle 153"/>
            <p:cNvSpPr>
              <a:spLocks noChangeAspect="1" noChangeArrowheads="1"/>
            </p:cNvSpPr>
            <p:nvPr/>
          </p:nvSpPr>
          <p:spPr bwMode="auto">
            <a:xfrm>
              <a:off x="2574" y="2083"/>
              <a:ext cx="150" cy="192"/>
            </a:xfrm>
            <a:prstGeom prst="rect">
              <a:avLst/>
            </a:prstGeom>
            <a:solidFill>
              <a:srgbClr val="00CC99">
                <a:alpha val="59999"/>
              </a:srgbClr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99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000">
                <a:latin typeface="Bell MT" pitchFamily="18" charset="0"/>
              </a:endParaRPr>
            </a:p>
          </p:txBody>
        </p:sp>
        <p:sp>
          <p:nvSpPr>
            <p:cNvPr id="70" name="Text Box 154"/>
            <p:cNvSpPr txBox="1">
              <a:spLocks noChangeAspect="1" noChangeArrowheads="1"/>
            </p:cNvSpPr>
            <p:nvPr/>
          </p:nvSpPr>
          <p:spPr bwMode="auto">
            <a:xfrm>
              <a:off x="2591" y="2109"/>
              <a:ext cx="98" cy="2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45710" rIns="0" bIns="4571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r>
                <a:rPr lang="fr-FR" sz="1000" b="1">
                  <a:latin typeface="Bell MT" pitchFamily="18" charset="0"/>
                </a:rPr>
                <a:t>CK</a:t>
              </a:r>
            </a:p>
          </p:txBody>
        </p:sp>
        <p:sp>
          <p:nvSpPr>
            <p:cNvPr id="71" name="Line 155"/>
            <p:cNvSpPr>
              <a:spLocks noChangeAspect="1" noChangeShapeType="1"/>
            </p:cNvSpPr>
            <p:nvPr/>
          </p:nvSpPr>
          <p:spPr bwMode="auto">
            <a:xfrm>
              <a:off x="2615" y="1954"/>
              <a:ext cx="0" cy="113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 type="triangl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72" name="Text Box 156"/>
            <p:cNvSpPr txBox="1">
              <a:spLocks noChangeAspect="1" noChangeArrowheads="1"/>
            </p:cNvSpPr>
            <p:nvPr/>
          </p:nvSpPr>
          <p:spPr bwMode="auto">
            <a:xfrm>
              <a:off x="3824" y="1181"/>
              <a:ext cx="174" cy="1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45710" rIns="0" bIns="4571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algn="ctr"/>
              <a:r>
                <a:rPr lang="fr-FR" sz="1000" b="1">
                  <a:latin typeface="Bell MT" pitchFamily="18" charset="0"/>
                </a:rPr>
                <a:t>ADC</a:t>
              </a:r>
            </a:p>
          </p:txBody>
        </p:sp>
        <p:sp>
          <p:nvSpPr>
            <p:cNvPr id="73" name="Rectangle 157"/>
            <p:cNvSpPr>
              <a:spLocks noChangeAspect="1" noChangeArrowheads="1"/>
            </p:cNvSpPr>
            <p:nvPr/>
          </p:nvSpPr>
          <p:spPr bwMode="auto">
            <a:xfrm>
              <a:off x="527" y="1681"/>
              <a:ext cx="224" cy="273"/>
            </a:xfrm>
            <a:prstGeom prst="rect">
              <a:avLst/>
            </a:prstGeom>
            <a:solidFill>
              <a:srgbClr val="FF9966">
                <a:alpha val="59999"/>
              </a:srgbClr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66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000">
                <a:latin typeface="Bell MT" pitchFamily="18" charset="0"/>
              </a:endParaRPr>
            </a:p>
          </p:txBody>
        </p:sp>
        <p:sp>
          <p:nvSpPr>
            <p:cNvPr id="74" name="Text Box 158"/>
            <p:cNvSpPr txBox="1">
              <a:spLocks noChangeAspect="1" noChangeArrowheads="1"/>
            </p:cNvSpPr>
            <p:nvPr/>
          </p:nvSpPr>
          <p:spPr bwMode="auto">
            <a:xfrm>
              <a:off x="527" y="1746"/>
              <a:ext cx="217" cy="1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45710" rIns="0" bIns="4571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r>
                <a:rPr lang="fr-FR" sz="1000" b="1">
                  <a:latin typeface="Bell MT" pitchFamily="18" charset="0"/>
                </a:rPr>
                <a:t>TEST</a:t>
              </a:r>
            </a:p>
          </p:txBody>
        </p:sp>
        <p:grpSp>
          <p:nvGrpSpPr>
            <p:cNvPr id="75" name="Group 159"/>
            <p:cNvGrpSpPr>
              <a:grpSpLocks/>
            </p:cNvGrpSpPr>
            <p:nvPr/>
          </p:nvGrpSpPr>
          <p:grpSpPr bwMode="auto">
            <a:xfrm>
              <a:off x="513" y="1954"/>
              <a:ext cx="283" cy="321"/>
              <a:chOff x="513" y="1954"/>
              <a:chExt cx="283" cy="321"/>
            </a:xfrm>
          </p:grpSpPr>
          <p:sp>
            <p:nvSpPr>
              <p:cNvPr id="101" name="Rectangle 160"/>
              <p:cNvSpPr>
                <a:spLocks noChangeAspect="1" noChangeArrowheads="1"/>
              </p:cNvSpPr>
              <p:nvPr/>
            </p:nvSpPr>
            <p:spPr bwMode="auto">
              <a:xfrm>
                <a:off x="513" y="2083"/>
                <a:ext cx="283" cy="192"/>
              </a:xfrm>
              <a:prstGeom prst="rect">
                <a:avLst/>
              </a:prstGeom>
              <a:solidFill>
                <a:srgbClr val="00CC99">
                  <a:alpha val="59999"/>
                </a:srgbClr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CC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 sz="1000">
                  <a:latin typeface="Bell MT" pitchFamily="18" charset="0"/>
                </a:endParaRPr>
              </a:p>
            </p:txBody>
          </p:sp>
          <p:sp>
            <p:nvSpPr>
              <p:cNvPr id="102" name="Text Box 161"/>
              <p:cNvSpPr txBox="1">
                <a:spLocks noChangeAspect="1" noChangeArrowheads="1"/>
              </p:cNvSpPr>
              <p:nvPr/>
            </p:nvSpPr>
            <p:spPr bwMode="auto">
              <a:xfrm>
                <a:off x="522" y="2083"/>
                <a:ext cx="260" cy="1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45710" rIns="0" bIns="4571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Helvetic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Helvetic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Helvetic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Helvetic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Helvetic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pitchFamily="34" charset="0"/>
                  </a:defRPr>
                </a:lvl9pPr>
              </a:lstStyle>
              <a:p>
                <a:r>
                  <a:rPr lang="fr-FR" sz="1000" b="1">
                    <a:latin typeface="Bell MT" pitchFamily="18" charset="0"/>
                  </a:rPr>
                  <a:t>In Test</a:t>
                </a:r>
              </a:p>
            </p:txBody>
          </p:sp>
          <p:sp>
            <p:nvSpPr>
              <p:cNvPr id="103" name="Line 162"/>
              <p:cNvSpPr>
                <a:spLocks noChangeAspect="1" noChangeShapeType="1"/>
              </p:cNvSpPr>
              <p:nvPr/>
            </p:nvSpPr>
            <p:spPr bwMode="auto">
              <a:xfrm>
                <a:off x="643" y="1954"/>
                <a:ext cx="0" cy="112"/>
              </a:xfrm>
              <a:prstGeom prst="line">
                <a:avLst/>
              </a:prstGeom>
              <a:noFill/>
              <a:ln w="38100" cmpd="dbl">
                <a:solidFill>
                  <a:schemeClr val="tx1"/>
                </a:solidFill>
                <a:round/>
                <a:headEnd type="triangl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000">
                  <a:latin typeface="Bell MT" pitchFamily="18" charset="0"/>
                </a:endParaRPr>
              </a:p>
            </p:txBody>
          </p:sp>
        </p:grpSp>
        <p:sp>
          <p:nvSpPr>
            <p:cNvPr id="76" name="Line 163"/>
            <p:cNvSpPr>
              <a:spLocks noChangeAspect="1" noChangeShapeType="1"/>
            </p:cNvSpPr>
            <p:nvPr/>
          </p:nvSpPr>
          <p:spPr bwMode="auto">
            <a:xfrm flipH="1" flipV="1">
              <a:off x="1096" y="994"/>
              <a:ext cx="0" cy="129"/>
            </a:xfrm>
            <a:prstGeom prst="line">
              <a:avLst/>
            </a:prstGeom>
            <a:noFill/>
            <a:ln w="38100" cmpd="dbl">
              <a:solidFill>
                <a:srgbClr val="FF66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77" name="Line 164"/>
            <p:cNvSpPr>
              <a:spLocks noChangeAspect="1" noChangeShapeType="1"/>
            </p:cNvSpPr>
            <p:nvPr/>
          </p:nvSpPr>
          <p:spPr bwMode="auto">
            <a:xfrm flipH="1" flipV="1">
              <a:off x="1093" y="1348"/>
              <a:ext cx="3" cy="276"/>
            </a:xfrm>
            <a:prstGeom prst="line">
              <a:avLst/>
            </a:prstGeom>
            <a:noFill/>
            <a:ln w="38100" cmpd="dbl">
              <a:solidFill>
                <a:srgbClr val="FF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78" name="Text Box 165"/>
            <p:cNvSpPr txBox="1">
              <a:spLocks noChangeAspect="1" noChangeArrowheads="1"/>
            </p:cNvSpPr>
            <p:nvPr/>
          </p:nvSpPr>
          <p:spPr bwMode="auto">
            <a:xfrm>
              <a:off x="791" y="809"/>
              <a:ext cx="610" cy="9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CCFF33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algn="ctr"/>
              <a:r>
                <a:rPr lang="fr-FR" sz="1000" b="1">
                  <a:latin typeface="Bell MT" pitchFamily="18" charset="0"/>
                </a:rPr>
                <a:t>120fC&lt;</a:t>
              </a:r>
              <a:r>
                <a:rPr lang="fr-FR" sz="1000" b="1">
                  <a:solidFill>
                    <a:srgbClr val="FF0000"/>
                  </a:solidFill>
                  <a:latin typeface="Bell MT" pitchFamily="18" charset="0"/>
                </a:rPr>
                <a:t>Cf</a:t>
              </a:r>
              <a:r>
                <a:rPr lang="fr-FR" sz="1000" b="1">
                  <a:latin typeface="Bell MT" pitchFamily="18" charset="0"/>
                </a:rPr>
                <a:t>&lt;600fC</a:t>
              </a:r>
            </a:p>
          </p:txBody>
        </p:sp>
        <p:sp>
          <p:nvSpPr>
            <p:cNvPr id="79" name="Line 166"/>
            <p:cNvSpPr>
              <a:spLocks noChangeAspect="1" noChangeShapeType="1"/>
            </p:cNvSpPr>
            <p:nvPr/>
          </p:nvSpPr>
          <p:spPr bwMode="auto">
            <a:xfrm rot="5400000" flipH="1" flipV="1">
              <a:off x="2820" y="1274"/>
              <a:ext cx="0" cy="611"/>
            </a:xfrm>
            <a:prstGeom prst="line">
              <a:avLst/>
            </a:prstGeom>
            <a:noFill/>
            <a:ln w="38100" cmpd="dbl">
              <a:solidFill>
                <a:srgbClr val="99FF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80" name="Rectangle 167"/>
            <p:cNvSpPr>
              <a:spLocks noChangeAspect="1" noChangeArrowheads="1"/>
            </p:cNvSpPr>
            <p:nvPr/>
          </p:nvSpPr>
          <p:spPr bwMode="auto">
            <a:xfrm>
              <a:off x="1116" y="173"/>
              <a:ext cx="466" cy="192"/>
            </a:xfrm>
            <a:prstGeom prst="rect">
              <a:avLst/>
            </a:prstGeom>
            <a:solidFill>
              <a:srgbClr val="FF7C80">
                <a:alpha val="59999"/>
              </a:srgbClr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000">
                <a:latin typeface="Bell MT" pitchFamily="18" charset="0"/>
              </a:endParaRPr>
            </a:p>
          </p:txBody>
        </p:sp>
        <p:sp>
          <p:nvSpPr>
            <p:cNvPr id="81" name="Text Box 168"/>
            <p:cNvSpPr txBox="1">
              <a:spLocks noChangeAspect="1" noChangeArrowheads="1"/>
            </p:cNvSpPr>
            <p:nvPr/>
          </p:nvSpPr>
          <p:spPr bwMode="auto">
            <a:xfrm>
              <a:off x="1139" y="204"/>
              <a:ext cx="486" cy="1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45710" rIns="0" bIns="4571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r>
                <a:rPr lang="en-US" sz="1000" b="1" dirty="0">
                  <a:latin typeface="Bell MT" pitchFamily="18" charset="0"/>
                </a:rPr>
                <a:t>Power Supply</a:t>
              </a:r>
            </a:p>
          </p:txBody>
        </p:sp>
        <p:sp>
          <p:nvSpPr>
            <p:cNvPr id="82" name="Rectangle 169"/>
            <p:cNvSpPr>
              <a:spLocks noChangeAspect="1" noChangeArrowheads="1"/>
            </p:cNvSpPr>
            <p:nvPr/>
          </p:nvSpPr>
          <p:spPr bwMode="auto">
            <a:xfrm>
              <a:off x="1729" y="173"/>
              <a:ext cx="635" cy="192"/>
            </a:xfrm>
            <a:prstGeom prst="rect">
              <a:avLst/>
            </a:prstGeom>
            <a:solidFill>
              <a:srgbClr val="FF7C80">
                <a:alpha val="59999"/>
              </a:srgbClr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000">
                <a:latin typeface="Bell MT" pitchFamily="18" charset="0"/>
              </a:endParaRPr>
            </a:p>
          </p:txBody>
        </p:sp>
        <p:sp>
          <p:nvSpPr>
            <p:cNvPr id="83" name="Text Box 170"/>
            <p:cNvSpPr txBox="1">
              <a:spLocks noChangeAspect="1" noChangeArrowheads="1"/>
            </p:cNvSpPr>
            <p:nvPr/>
          </p:nvSpPr>
          <p:spPr bwMode="auto">
            <a:xfrm>
              <a:off x="1774" y="204"/>
              <a:ext cx="651" cy="1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45710" rIns="0" bIns="4571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r>
                <a:rPr lang="en-US" sz="1000" b="1" dirty="0">
                  <a:latin typeface="Bell MT" pitchFamily="18" charset="0"/>
                </a:rPr>
                <a:t>Reference Voltage</a:t>
              </a:r>
            </a:p>
          </p:txBody>
        </p:sp>
        <p:sp>
          <p:nvSpPr>
            <p:cNvPr id="84" name="Rectangle 171"/>
            <p:cNvSpPr>
              <a:spLocks noChangeAspect="1" noChangeArrowheads="1"/>
            </p:cNvSpPr>
            <p:nvPr/>
          </p:nvSpPr>
          <p:spPr bwMode="auto">
            <a:xfrm>
              <a:off x="2508" y="173"/>
              <a:ext cx="605" cy="192"/>
            </a:xfrm>
            <a:prstGeom prst="rect">
              <a:avLst/>
            </a:prstGeom>
            <a:solidFill>
              <a:srgbClr val="FF7C80">
                <a:alpha val="59999"/>
              </a:srgbClr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000">
                <a:latin typeface="Bell MT" pitchFamily="18" charset="0"/>
              </a:endParaRPr>
            </a:p>
          </p:txBody>
        </p:sp>
        <p:sp>
          <p:nvSpPr>
            <p:cNvPr id="85" name="Text Box 172"/>
            <p:cNvSpPr txBox="1">
              <a:spLocks noChangeAspect="1" noChangeArrowheads="1"/>
            </p:cNvSpPr>
            <p:nvPr/>
          </p:nvSpPr>
          <p:spPr bwMode="auto">
            <a:xfrm>
              <a:off x="2523" y="204"/>
              <a:ext cx="650" cy="1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45710" rIns="0" bIns="4571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r>
                <a:rPr lang="en-US" sz="1000" b="1">
                  <a:latin typeface="Bell MT" pitchFamily="18" charset="0"/>
                </a:rPr>
                <a:t>Reference Current</a:t>
              </a:r>
            </a:p>
          </p:txBody>
        </p:sp>
        <p:sp>
          <p:nvSpPr>
            <p:cNvPr id="86" name="Line 173"/>
            <p:cNvSpPr>
              <a:spLocks noChangeAspect="1" noChangeShapeType="1"/>
            </p:cNvSpPr>
            <p:nvPr/>
          </p:nvSpPr>
          <p:spPr bwMode="auto">
            <a:xfrm>
              <a:off x="1332" y="365"/>
              <a:ext cx="0" cy="110"/>
            </a:xfrm>
            <a:prstGeom prst="line">
              <a:avLst/>
            </a:prstGeom>
            <a:noFill/>
            <a:ln w="38100" cmpd="dbl">
              <a:solidFill>
                <a:srgbClr val="FF7C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87" name="Line 174"/>
            <p:cNvSpPr>
              <a:spLocks noChangeAspect="1" noChangeShapeType="1"/>
            </p:cNvSpPr>
            <p:nvPr/>
          </p:nvSpPr>
          <p:spPr bwMode="auto">
            <a:xfrm>
              <a:off x="2019" y="365"/>
              <a:ext cx="0" cy="110"/>
            </a:xfrm>
            <a:prstGeom prst="line">
              <a:avLst/>
            </a:prstGeom>
            <a:noFill/>
            <a:ln w="38100" cmpd="dbl">
              <a:solidFill>
                <a:srgbClr val="FF7C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88" name="Line 175"/>
            <p:cNvSpPr>
              <a:spLocks noChangeAspect="1" noChangeShapeType="1"/>
            </p:cNvSpPr>
            <p:nvPr/>
          </p:nvSpPr>
          <p:spPr bwMode="auto">
            <a:xfrm>
              <a:off x="2772" y="365"/>
              <a:ext cx="0" cy="110"/>
            </a:xfrm>
            <a:prstGeom prst="line">
              <a:avLst/>
            </a:prstGeom>
            <a:noFill/>
            <a:ln w="38100" cmpd="dbl">
              <a:solidFill>
                <a:srgbClr val="FF7C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89" name="Rectangle 176"/>
            <p:cNvSpPr>
              <a:spLocks noChangeAspect="1" noChangeArrowheads="1"/>
            </p:cNvSpPr>
            <p:nvPr/>
          </p:nvSpPr>
          <p:spPr bwMode="auto">
            <a:xfrm>
              <a:off x="2823" y="1681"/>
              <a:ext cx="663" cy="273"/>
            </a:xfrm>
            <a:prstGeom prst="rect">
              <a:avLst/>
            </a:prstGeom>
            <a:solidFill>
              <a:srgbClr val="FF9966">
                <a:alpha val="59999"/>
              </a:srgbClr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66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000">
                <a:latin typeface="Bell MT" pitchFamily="18" charset="0"/>
              </a:endParaRPr>
            </a:p>
          </p:txBody>
        </p:sp>
        <p:sp>
          <p:nvSpPr>
            <p:cNvPr id="90" name="Text Box 177"/>
            <p:cNvSpPr txBox="1">
              <a:spLocks noChangeAspect="1" noChangeArrowheads="1"/>
            </p:cNvSpPr>
            <p:nvPr/>
          </p:nvSpPr>
          <p:spPr bwMode="auto">
            <a:xfrm>
              <a:off x="2853" y="1744"/>
              <a:ext cx="545" cy="1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45710" rIns="0" bIns="4571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r>
                <a:rPr lang="fr-FR" sz="1000" b="1">
                  <a:latin typeface="Bell MT" pitchFamily="18" charset="0"/>
                </a:rPr>
                <a:t>Asic Spy Mode </a:t>
              </a:r>
            </a:p>
          </p:txBody>
        </p:sp>
        <p:sp>
          <p:nvSpPr>
            <p:cNvPr id="91" name="Rectangle 178"/>
            <p:cNvSpPr>
              <a:spLocks noChangeAspect="1" noChangeArrowheads="1"/>
            </p:cNvSpPr>
            <p:nvPr/>
          </p:nvSpPr>
          <p:spPr bwMode="auto">
            <a:xfrm>
              <a:off x="2878" y="2083"/>
              <a:ext cx="802" cy="230"/>
            </a:xfrm>
            <a:prstGeom prst="rect">
              <a:avLst/>
            </a:prstGeom>
            <a:solidFill>
              <a:srgbClr val="00CC99">
                <a:alpha val="59999"/>
              </a:srgbClr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99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000">
                <a:latin typeface="Bell MT" pitchFamily="18" charset="0"/>
              </a:endParaRPr>
            </a:p>
          </p:txBody>
        </p:sp>
        <p:sp>
          <p:nvSpPr>
            <p:cNvPr id="92" name="Text Box 179"/>
            <p:cNvSpPr txBox="1">
              <a:spLocks noChangeAspect="1" noChangeArrowheads="1"/>
            </p:cNvSpPr>
            <p:nvPr/>
          </p:nvSpPr>
          <p:spPr bwMode="auto">
            <a:xfrm>
              <a:off x="2908" y="2109"/>
              <a:ext cx="742" cy="1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45710" rIns="0" bIns="4571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r>
                <a:rPr lang="fr-FR" sz="1000" b="1">
                  <a:latin typeface="Bell MT" pitchFamily="18" charset="0"/>
                </a:rPr>
                <a:t>CSA;CR;SCAin (N°1)</a:t>
              </a:r>
            </a:p>
          </p:txBody>
        </p:sp>
        <p:sp>
          <p:nvSpPr>
            <p:cNvPr id="93" name="Line 180"/>
            <p:cNvSpPr>
              <a:spLocks noChangeAspect="1" noChangeShapeType="1"/>
            </p:cNvSpPr>
            <p:nvPr/>
          </p:nvSpPr>
          <p:spPr bwMode="auto">
            <a:xfrm>
              <a:off x="3158" y="1954"/>
              <a:ext cx="0" cy="112"/>
            </a:xfrm>
            <a:prstGeom prst="line">
              <a:avLst/>
            </a:prstGeom>
            <a:noFill/>
            <a:ln w="3810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94" name="Line 181"/>
            <p:cNvSpPr>
              <a:spLocks noChangeAspect="1" noChangeShapeType="1"/>
            </p:cNvSpPr>
            <p:nvPr/>
          </p:nvSpPr>
          <p:spPr bwMode="auto">
            <a:xfrm flipV="1">
              <a:off x="603" y="1499"/>
              <a:ext cx="0" cy="148"/>
            </a:xfrm>
            <a:prstGeom prst="line">
              <a:avLst/>
            </a:prstGeom>
            <a:noFill/>
            <a:ln w="38100" cmpd="dbl">
              <a:solidFill>
                <a:srgbClr val="FF99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95" name="Line 182"/>
            <p:cNvSpPr>
              <a:spLocks noChangeAspect="1" noChangeShapeType="1"/>
            </p:cNvSpPr>
            <p:nvPr/>
          </p:nvSpPr>
          <p:spPr bwMode="auto">
            <a:xfrm rot="5400000" flipV="1">
              <a:off x="717" y="1391"/>
              <a:ext cx="0" cy="227"/>
            </a:xfrm>
            <a:prstGeom prst="line">
              <a:avLst/>
            </a:prstGeom>
            <a:noFill/>
            <a:ln w="38100" cmpd="dbl">
              <a:solidFill>
                <a:srgbClr val="FF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96" name="Line 183"/>
            <p:cNvSpPr>
              <a:spLocks noChangeAspect="1" noChangeShapeType="1"/>
            </p:cNvSpPr>
            <p:nvPr/>
          </p:nvSpPr>
          <p:spPr bwMode="auto">
            <a:xfrm flipV="1">
              <a:off x="1421" y="1479"/>
              <a:ext cx="0" cy="145"/>
            </a:xfrm>
            <a:prstGeom prst="line">
              <a:avLst/>
            </a:prstGeom>
            <a:noFill/>
            <a:ln w="38100" cmpd="dbl">
              <a:solidFill>
                <a:srgbClr val="FF66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97" name="Rectangle 184"/>
            <p:cNvSpPr>
              <a:spLocks noChangeAspect="1" noChangeArrowheads="1"/>
            </p:cNvSpPr>
            <p:nvPr/>
          </p:nvSpPr>
          <p:spPr bwMode="auto">
            <a:xfrm>
              <a:off x="1686" y="1689"/>
              <a:ext cx="274" cy="273"/>
            </a:xfrm>
            <a:prstGeom prst="rect">
              <a:avLst/>
            </a:prstGeom>
            <a:solidFill>
              <a:srgbClr val="FFFF00">
                <a:alpha val="59999"/>
              </a:srgbClr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00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000">
                <a:latin typeface="Bell MT" pitchFamily="18" charset="0"/>
              </a:endParaRPr>
            </a:p>
          </p:txBody>
        </p:sp>
        <p:sp>
          <p:nvSpPr>
            <p:cNvPr id="98" name="Text Box 185"/>
            <p:cNvSpPr txBox="1">
              <a:spLocks noChangeAspect="1" noChangeArrowheads="1"/>
            </p:cNvSpPr>
            <p:nvPr/>
          </p:nvSpPr>
          <p:spPr bwMode="auto">
            <a:xfrm>
              <a:off x="1726" y="1709"/>
              <a:ext cx="193" cy="4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algn="ctr"/>
              <a:r>
                <a:rPr lang="fr-FR" sz="1000" b="1">
                  <a:latin typeface="Bell MT" pitchFamily="18" charset="0"/>
                </a:rPr>
                <a:t>Power</a:t>
              </a:r>
            </a:p>
            <a:p>
              <a:pPr algn="ctr"/>
              <a:r>
                <a:rPr lang="fr-FR" sz="1000" b="1">
                  <a:latin typeface="Bell MT" pitchFamily="18" charset="0"/>
                </a:rPr>
                <a:t>On </a:t>
              </a:r>
            </a:p>
            <a:p>
              <a:pPr algn="ctr"/>
              <a:r>
                <a:rPr lang="fr-FR" sz="1000" b="1">
                  <a:latin typeface="Bell MT" pitchFamily="18" charset="0"/>
                </a:rPr>
                <a:t>Reset</a:t>
              </a:r>
            </a:p>
          </p:txBody>
        </p:sp>
        <p:sp>
          <p:nvSpPr>
            <p:cNvPr id="99" name="Line 186"/>
            <p:cNvSpPr>
              <a:spLocks noChangeAspect="1" noChangeShapeType="1"/>
            </p:cNvSpPr>
            <p:nvPr/>
          </p:nvSpPr>
          <p:spPr bwMode="auto">
            <a:xfrm flipH="1">
              <a:off x="1540" y="1782"/>
              <a:ext cx="91" cy="0"/>
            </a:xfrm>
            <a:prstGeom prst="line">
              <a:avLst/>
            </a:prstGeom>
            <a:noFill/>
            <a:ln w="38100" cmpd="dbl">
              <a:solidFill>
                <a:srgbClr val="FF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  <p:sp>
          <p:nvSpPr>
            <p:cNvPr id="100" name="Line 187"/>
            <p:cNvSpPr>
              <a:spLocks noChangeAspect="1" noChangeShapeType="1"/>
            </p:cNvSpPr>
            <p:nvPr/>
          </p:nvSpPr>
          <p:spPr bwMode="auto">
            <a:xfrm flipH="1" flipV="1">
              <a:off x="751" y="1782"/>
              <a:ext cx="129" cy="0"/>
            </a:xfrm>
            <a:prstGeom prst="line">
              <a:avLst/>
            </a:prstGeom>
            <a:noFill/>
            <a:ln w="38100" cmpd="dbl">
              <a:solidFill>
                <a:srgbClr val="FF66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>
                <a:latin typeface="Bell MT" pitchFamily="18" charset="0"/>
              </a:endParaRPr>
            </a:p>
          </p:txBody>
        </p:sp>
      </p:grpSp>
      <p:sp>
        <p:nvSpPr>
          <p:cNvPr id="192" name="Rectangle 188"/>
          <p:cNvSpPr>
            <a:spLocks noChangeArrowheads="1"/>
          </p:cNvSpPr>
          <p:nvPr/>
        </p:nvSpPr>
        <p:spPr bwMode="auto">
          <a:xfrm>
            <a:off x="744159" y="4791247"/>
            <a:ext cx="7666038" cy="1800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45710" rIns="0" bIns="45710"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000099"/>
                </a:solidFill>
                <a:latin typeface="Bell MT" pitchFamily="18" charset="0"/>
              </a:rPr>
              <a:t>Design </a:t>
            </a:r>
            <a:r>
              <a:rPr lang="en-US" sz="1600" b="1" dirty="0" smtClean="0">
                <a:solidFill>
                  <a:srgbClr val="000099"/>
                </a:solidFill>
                <a:latin typeface="Bell MT" pitchFamily="18" charset="0"/>
              </a:rPr>
              <a:t>features:</a:t>
            </a:r>
            <a:endParaRPr lang="en-US" sz="16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ell MT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600" dirty="0">
                <a:solidFill>
                  <a:srgbClr val="0000FF"/>
                </a:solidFill>
                <a:latin typeface="Bell MT" pitchFamily="18" charset="0"/>
              </a:rPr>
              <a:t>72 channels x 511 analog memory cells; </a:t>
            </a:r>
            <a:r>
              <a:rPr lang="en-US" sz="1600" dirty="0" err="1">
                <a:solidFill>
                  <a:srgbClr val="0000FF"/>
                </a:solidFill>
                <a:latin typeface="Bell MT" pitchFamily="18" charset="0"/>
              </a:rPr>
              <a:t>F</a:t>
            </a:r>
            <a:r>
              <a:rPr lang="en-US" sz="1600" baseline="-25000" dirty="0" err="1">
                <a:solidFill>
                  <a:srgbClr val="0000FF"/>
                </a:solidFill>
                <a:latin typeface="Bell MT" pitchFamily="18" charset="0"/>
              </a:rPr>
              <a:t>write</a:t>
            </a:r>
            <a:r>
              <a:rPr lang="en-US" sz="1600" dirty="0">
                <a:solidFill>
                  <a:srgbClr val="0000FF"/>
                </a:solidFill>
                <a:latin typeface="Bell MT" pitchFamily="18" charset="0"/>
              </a:rPr>
              <a:t>: 1-50 MHz; </a:t>
            </a:r>
            <a:r>
              <a:rPr lang="en-US" sz="1600" dirty="0" err="1">
                <a:solidFill>
                  <a:srgbClr val="0000FF"/>
                </a:solidFill>
                <a:latin typeface="Bell MT" pitchFamily="18" charset="0"/>
              </a:rPr>
              <a:t>F</a:t>
            </a:r>
            <a:r>
              <a:rPr lang="en-US" sz="1600" baseline="-25000" dirty="0" err="1">
                <a:solidFill>
                  <a:srgbClr val="0000FF"/>
                </a:solidFill>
                <a:latin typeface="Bell MT" pitchFamily="18" charset="0"/>
              </a:rPr>
              <a:t>read</a:t>
            </a:r>
            <a:r>
              <a:rPr lang="en-US" sz="1600" dirty="0">
                <a:solidFill>
                  <a:srgbClr val="0000FF"/>
                </a:solidFill>
                <a:latin typeface="Bell MT" pitchFamily="18" charset="0"/>
              </a:rPr>
              <a:t>: 20 MHz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600" dirty="0">
                <a:solidFill>
                  <a:srgbClr val="0000FF"/>
                </a:solidFill>
                <a:latin typeface="Bell MT" pitchFamily="18" charset="0"/>
              </a:rPr>
              <a:t>4 Charge Ranges (120 </a:t>
            </a:r>
            <a:r>
              <a:rPr lang="en-US" sz="1600" dirty="0" err="1">
                <a:solidFill>
                  <a:srgbClr val="0000FF"/>
                </a:solidFill>
                <a:latin typeface="Bell MT" pitchFamily="18" charset="0"/>
              </a:rPr>
              <a:t>fC</a:t>
            </a:r>
            <a:r>
              <a:rPr lang="en-US" sz="1600" dirty="0">
                <a:solidFill>
                  <a:srgbClr val="0000FF"/>
                </a:solidFill>
                <a:latin typeface="Bell MT" pitchFamily="18" charset="0"/>
              </a:rPr>
              <a:t>; 240 </a:t>
            </a:r>
            <a:r>
              <a:rPr lang="en-US" sz="1600" dirty="0" err="1">
                <a:solidFill>
                  <a:srgbClr val="0000FF"/>
                </a:solidFill>
                <a:latin typeface="Bell MT" pitchFamily="18" charset="0"/>
              </a:rPr>
              <a:t>fC</a:t>
            </a:r>
            <a:r>
              <a:rPr lang="en-US" sz="1600" dirty="0">
                <a:solidFill>
                  <a:srgbClr val="0000FF"/>
                </a:solidFill>
                <a:latin typeface="Bell MT" pitchFamily="18" charset="0"/>
              </a:rPr>
              <a:t>; 360 </a:t>
            </a:r>
            <a:r>
              <a:rPr lang="en-US" sz="1600" dirty="0" err="1">
                <a:solidFill>
                  <a:srgbClr val="0000FF"/>
                </a:solidFill>
                <a:latin typeface="Bell MT" pitchFamily="18" charset="0"/>
              </a:rPr>
              <a:t>fC</a:t>
            </a:r>
            <a:r>
              <a:rPr lang="en-US" sz="1600" dirty="0">
                <a:solidFill>
                  <a:srgbClr val="0000FF"/>
                </a:solidFill>
                <a:latin typeface="Bell MT" pitchFamily="18" charset="0"/>
              </a:rPr>
              <a:t> &amp; 600 </a:t>
            </a:r>
            <a:r>
              <a:rPr lang="en-US" sz="1600" dirty="0" err="1">
                <a:solidFill>
                  <a:srgbClr val="0000FF"/>
                </a:solidFill>
                <a:latin typeface="Bell MT" pitchFamily="18" charset="0"/>
              </a:rPr>
              <a:t>fC</a:t>
            </a:r>
            <a:r>
              <a:rPr lang="en-US" sz="1600" dirty="0">
                <a:solidFill>
                  <a:srgbClr val="0000FF"/>
                </a:solidFill>
                <a:latin typeface="Bell MT" pitchFamily="18" charset="0"/>
              </a:rPr>
              <a:t>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600" dirty="0">
                <a:solidFill>
                  <a:srgbClr val="0000FF"/>
                </a:solidFill>
                <a:latin typeface="Bell MT" pitchFamily="18" charset="0"/>
              </a:rPr>
              <a:t>Supports positive or negative input signals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600" dirty="0">
                <a:solidFill>
                  <a:srgbClr val="0000FF"/>
                </a:solidFill>
                <a:latin typeface="Bell MT" pitchFamily="18" charset="0"/>
              </a:rPr>
              <a:t>16 Peaking Time Values (100 ns to 2 µs)</a:t>
            </a:r>
          </a:p>
        </p:txBody>
      </p:sp>
      <p:sp>
        <p:nvSpPr>
          <p:cNvPr id="193" name="Rectangle 189"/>
          <p:cNvSpPr>
            <a:spLocks noChangeArrowheads="1"/>
          </p:cNvSpPr>
          <p:nvPr/>
        </p:nvSpPr>
        <p:spPr bwMode="auto">
          <a:xfrm>
            <a:off x="603054" y="1856783"/>
            <a:ext cx="1179709" cy="1617132"/>
          </a:xfrm>
          <a:prstGeom prst="rect">
            <a:avLst/>
          </a:prstGeom>
          <a:solidFill>
            <a:srgbClr val="FFFFE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600" b="1" i="1" dirty="0" err="1">
                <a:solidFill>
                  <a:srgbClr val="FF0000"/>
                </a:solidFill>
                <a:latin typeface="Bell MT" pitchFamily="18" charset="0"/>
              </a:rPr>
              <a:t>A</a:t>
            </a:r>
            <a:r>
              <a:rPr lang="en-US" sz="1600" b="1" i="1" dirty="0" err="1">
                <a:solidFill>
                  <a:schemeClr val="accent2"/>
                </a:solidFill>
                <a:latin typeface="Bell MT" pitchFamily="18" charset="0"/>
              </a:rPr>
              <a:t>sic</a:t>
            </a:r>
            <a:endParaRPr lang="en-US" sz="1600" b="1" i="1" dirty="0">
              <a:solidFill>
                <a:schemeClr val="accent2"/>
              </a:solidFill>
              <a:latin typeface="Bell MT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600" b="1" i="1" dirty="0">
                <a:solidFill>
                  <a:srgbClr val="FF0000"/>
                </a:solidFill>
                <a:latin typeface="Bell MT" pitchFamily="18" charset="0"/>
              </a:rPr>
              <a:t>F</a:t>
            </a:r>
            <a:r>
              <a:rPr lang="en-US" sz="1600" b="1" i="1" dirty="0">
                <a:solidFill>
                  <a:schemeClr val="accent2"/>
                </a:solidFill>
                <a:latin typeface="Bell MT" pitchFamily="18" charset="0"/>
              </a:rPr>
              <a:t>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 b="1" i="1" dirty="0" err="1">
                <a:solidFill>
                  <a:srgbClr val="FF0000"/>
                </a:solidFill>
                <a:latin typeface="Bell MT" pitchFamily="18" charset="0"/>
              </a:rPr>
              <a:t>T</a:t>
            </a:r>
            <a:r>
              <a:rPr lang="en-US" sz="1600" b="1" i="1" dirty="0" err="1">
                <a:solidFill>
                  <a:schemeClr val="accent2"/>
                </a:solidFill>
                <a:latin typeface="Bell MT" pitchFamily="18" charset="0"/>
              </a:rPr>
              <a:t>pc</a:t>
            </a:r>
            <a:endParaRPr lang="en-US" sz="1600" b="1" i="1" dirty="0">
              <a:solidFill>
                <a:schemeClr val="accent2"/>
              </a:solidFill>
              <a:latin typeface="Bell MT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600" b="1" i="1" dirty="0">
                <a:solidFill>
                  <a:srgbClr val="FF0000"/>
                </a:solidFill>
                <a:latin typeface="Bell MT" pitchFamily="18" charset="0"/>
              </a:rPr>
              <a:t>E</a:t>
            </a:r>
            <a:r>
              <a:rPr lang="en-US" sz="1600" b="1" i="1" dirty="0">
                <a:solidFill>
                  <a:schemeClr val="accent2"/>
                </a:solidFill>
                <a:latin typeface="Bell MT" pitchFamily="18" charset="0"/>
              </a:rPr>
              <a:t>lectronic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 b="1" i="1" dirty="0">
                <a:solidFill>
                  <a:srgbClr val="FF0000"/>
                </a:solidFill>
                <a:latin typeface="Bell MT" pitchFamily="18" charset="0"/>
              </a:rPr>
              <a:t>R</a:t>
            </a:r>
            <a:r>
              <a:rPr lang="en-US" sz="1600" b="1" i="1" dirty="0">
                <a:solidFill>
                  <a:schemeClr val="accent2"/>
                </a:solidFill>
                <a:latin typeface="Bell MT" pitchFamily="18" charset="0"/>
              </a:rPr>
              <a:t>ead-out</a:t>
            </a:r>
            <a:endParaRPr lang="en-US" sz="1600" b="1" dirty="0">
              <a:solidFill>
                <a:schemeClr val="accent2"/>
              </a:solidFill>
              <a:latin typeface="Bell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094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>
              <a:cs typeface="Arial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fr-FR" dirty="0" err="1" smtClean="0"/>
              <a:t>Beam</a:t>
            </a:r>
            <a:r>
              <a:rPr lang="fr-FR" dirty="0" smtClean="0"/>
              <a:t> data </a:t>
            </a:r>
            <a:r>
              <a:rPr lang="fr-FR" dirty="0" err="1" smtClean="0"/>
              <a:t>sample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D31E27-5025-4D72-9245-B2D58DAC850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David.Attie@cea.fr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  <p:pic>
        <p:nvPicPr>
          <p:cNvPr id="7" name="Picture 1" descr="D:\RUN_384\RUN_384_3D_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593725"/>
            <a:ext cx="6210300" cy="421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Text Box 28"/>
          <p:cNvSpPr txBox="1">
            <a:spLocks noChangeArrowheads="1"/>
          </p:cNvSpPr>
          <p:nvPr/>
        </p:nvSpPr>
        <p:spPr bwMode="auto">
          <a:xfrm>
            <a:off x="7159625" y="706438"/>
            <a:ext cx="2062163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87313" indent="-87313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fr-FR" sz="1600">
                <a:solidFill>
                  <a:srgbClr val="3333CC"/>
                </a:solidFill>
                <a:latin typeface="Bell MT" pitchFamily="18" charset="0"/>
              </a:rPr>
              <a:t>B = 1T</a:t>
            </a: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fr-FR" sz="1600">
                <a:solidFill>
                  <a:srgbClr val="3333CC"/>
                </a:solidFill>
                <a:latin typeface="Bell MT" pitchFamily="18" charset="0"/>
              </a:rPr>
              <a:t> T2K gas </a:t>
            </a: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fr-FR" sz="1600">
                <a:solidFill>
                  <a:srgbClr val="3333CC"/>
                </a:solidFill>
                <a:latin typeface="Bell MT" pitchFamily="18" charset="0"/>
              </a:rPr>
              <a:t> Peaking time: </a:t>
            </a:r>
            <a:r>
              <a:rPr lang="fr-FR" sz="1600">
                <a:solidFill>
                  <a:srgbClr val="FF0000"/>
                </a:solidFill>
                <a:latin typeface="Bell MT" pitchFamily="18" charset="0"/>
              </a:rPr>
              <a:t>100 ns</a:t>
            </a: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fr-FR" sz="1600">
                <a:solidFill>
                  <a:srgbClr val="3333CC"/>
                </a:solidFill>
                <a:latin typeface="Bell MT" pitchFamily="18" charset="0"/>
              </a:rPr>
              <a:t> Frequency: </a:t>
            </a:r>
            <a:r>
              <a:rPr lang="fr-FR" sz="1600">
                <a:solidFill>
                  <a:srgbClr val="FF0000"/>
                </a:solidFill>
                <a:latin typeface="Bell MT" pitchFamily="18" charset="0"/>
              </a:rPr>
              <a:t>25 MHz</a:t>
            </a: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 z = 5 cm</a:t>
            </a:r>
          </a:p>
        </p:txBody>
      </p:sp>
      <p:pic>
        <p:nvPicPr>
          <p:cNvPr id="7177" name="Picture 2" descr="D:\RUN_384\RUN_384_31-11_1b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64100"/>
            <a:ext cx="2306638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3" descr="D:\RUN_384\RUN_384_32-11_2b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4864100"/>
            <a:ext cx="2305050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4" descr="D:\RUN_384\RUN_384_33-11_3b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864100"/>
            <a:ext cx="2306638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0" name="Picture 5" descr="D:\RUN_384\RUN_384_34-11_4b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4864100"/>
            <a:ext cx="2305050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D:\PROJETS\TPC\MESURES\081208-11_LP_BeamTestsMagnet_DESY\Pictures\081208_RUN284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88" y="550863"/>
            <a:ext cx="5932487" cy="423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2" name="Rectangle 20"/>
          <p:cNvSpPr>
            <a:spLocks noChangeArrowheads="1"/>
          </p:cNvSpPr>
          <p:nvPr/>
        </p:nvSpPr>
        <p:spPr bwMode="auto">
          <a:xfrm>
            <a:off x="1816100" y="5105400"/>
            <a:ext cx="88900" cy="228600"/>
          </a:xfrm>
          <a:prstGeom prst="rect">
            <a:avLst/>
          </a:prstGeom>
          <a:solidFill>
            <a:srgbClr val="FFFF0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fr-FR" sz="2400">
              <a:solidFill>
                <a:srgbClr val="FF0000"/>
              </a:solidFill>
            </a:endParaRPr>
          </a:p>
        </p:txBody>
      </p:sp>
      <p:sp>
        <p:nvSpPr>
          <p:cNvPr id="7183" name="Rectangle 21"/>
          <p:cNvSpPr>
            <a:spLocks noChangeArrowheads="1"/>
          </p:cNvSpPr>
          <p:nvPr/>
        </p:nvSpPr>
        <p:spPr bwMode="auto">
          <a:xfrm>
            <a:off x="4043363" y="5135563"/>
            <a:ext cx="88900" cy="228600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fr-FR" sz="2400">
              <a:solidFill>
                <a:srgbClr val="FF0000"/>
              </a:solidFill>
            </a:endParaRPr>
          </a:p>
        </p:txBody>
      </p:sp>
      <p:sp>
        <p:nvSpPr>
          <p:cNvPr id="7184" name="Rectangle 22"/>
          <p:cNvSpPr>
            <a:spLocks noChangeArrowheads="1"/>
          </p:cNvSpPr>
          <p:nvPr/>
        </p:nvSpPr>
        <p:spPr bwMode="auto">
          <a:xfrm>
            <a:off x="6435725" y="5127625"/>
            <a:ext cx="88900" cy="228600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fr-FR" sz="2400">
              <a:solidFill>
                <a:srgbClr val="FF0000"/>
              </a:solidFill>
            </a:endParaRPr>
          </a:p>
        </p:txBody>
      </p:sp>
      <p:sp>
        <p:nvSpPr>
          <p:cNvPr id="7185" name="Rectangle 23"/>
          <p:cNvSpPr>
            <a:spLocks noChangeArrowheads="1"/>
          </p:cNvSpPr>
          <p:nvPr/>
        </p:nvSpPr>
        <p:spPr bwMode="auto">
          <a:xfrm>
            <a:off x="8713788" y="5119688"/>
            <a:ext cx="88900" cy="228600"/>
          </a:xfrm>
          <a:prstGeom prst="rect">
            <a:avLst/>
          </a:prstGeom>
          <a:solidFill>
            <a:srgbClr val="66FF66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fr-FR" sz="2400">
              <a:solidFill>
                <a:srgbClr val="FF0000"/>
              </a:solidFill>
            </a:endParaRPr>
          </a:p>
        </p:txBody>
      </p:sp>
      <p:sp>
        <p:nvSpPr>
          <p:cNvPr id="18" name="Rectangle 26"/>
          <p:cNvSpPr>
            <a:spLocks noChangeArrowheads="1"/>
          </p:cNvSpPr>
          <p:nvPr/>
        </p:nvSpPr>
        <p:spPr bwMode="auto">
          <a:xfrm>
            <a:off x="3781425" y="2789238"/>
            <a:ext cx="330200" cy="165100"/>
          </a:xfrm>
          <a:prstGeom prst="rect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fr-FR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24774E-6 L 0.34462 0.09299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00" y="46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>
              <a:cs typeface="Arial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Two detectors </a:t>
            </a:r>
            <a:r>
              <a:rPr lang="en-US" dirty="0"/>
              <a:t>at B=1T, z ~ 5 cm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7D4FB9-0807-4D38-BCD1-113D4EC306C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David.Attie@cea.fr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  <p:pic>
        <p:nvPicPr>
          <p:cNvPr id="8199" name="Picture 2" descr="D:\PROJETS\TPC\MESURES\081208-11_LP_BeamTestsMagnet_DESY\Pictures\081209_LowDrift_500ns_Animatio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3178175"/>
            <a:ext cx="4319587" cy="308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2" descr="D:\PROJETS\TPC\MEETINGS\090528_TPC-Analysis_DESY\Source\090528_NewElectronics_ResistiveInk\090528_NewElectronics_ResistiveInk_Display_RUN310_prf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388" y="3171825"/>
            <a:ext cx="4321175" cy="308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space réservé du contenu 2"/>
          <p:cNvSpPr txBox="1">
            <a:spLocks/>
          </p:cNvSpPr>
          <p:nvPr/>
        </p:nvSpPr>
        <p:spPr bwMode="auto">
          <a:xfrm>
            <a:off x="1225550" y="760413"/>
            <a:ext cx="2160588" cy="3603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anchor="ctr"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fr-FR" sz="1800" kern="0" dirty="0" err="1">
                <a:solidFill>
                  <a:srgbClr val="2D2DB9"/>
                </a:solidFill>
                <a:latin typeface="Bell MT" pitchFamily="18" charset="0"/>
                <a:cs typeface="Arial" pitchFamily="34" charset="0"/>
              </a:rPr>
              <a:t>Resistive</a:t>
            </a:r>
            <a:r>
              <a:rPr lang="fr-FR" sz="1800" kern="0" dirty="0">
                <a:solidFill>
                  <a:srgbClr val="2D2DB9"/>
                </a:solidFill>
                <a:latin typeface="Bell MT" pitchFamily="18" charset="0"/>
                <a:cs typeface="Arial" pitchFamily="34" charset="0"/>
              </a:rPr>
              <a:t> Kapton</a:t>
            </a: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 bwMode="auto">
          <a:xfrm>
            <a:off x="5503863" y="760413"/>
            <a:ext cx="2160587" cy="3603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anchor="ctr"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fr-FR" sz="1800" kern="0" dirty="0" err="1">
                <a:solidFill>
                  <a:srgbClr val="2D2DB9"/>
                </a:solidFill>
                <a:latin typeface="Bell MT" pitchFamily="18" charset="0"/>
                <a:cs typeface="Arial" pitchFamily="34" charset="0"/>
              </a:rPr>
              <a:t>Resistive</a:t>
            </a:r>
            <a:r>
              <a:rPr lang="fr-FR" sz="1800" kern="0" dirty="0">
                <a:solidFill>
                  <a:srgbClr val="2D2DB9"/>
                </a:solidFill>
                <a:latin typeface="Bell MT" pitchFamily="18" charset="0"/>
                <a:cs typeface="Arial" pitchFamily="34" charset="0"/>
              </a:rPr>
              <a:t> </a:t>
            </a:r>
            <a:r>
              <a:rPr lang="fr-FR" sz="1800" kern="0" dirty="0" err="1">
                <a:solidFill>
                  <a:srgbClr val="2D2DB9"/>
                </a:solidFill>
                <a:latin typeface="Bell MT" pitchFamily="18" charset="0"/>
                <a:cs typeface="Arial" pitchFamily="34" charset="0"/>
              </a:rPr>
              <a:t>Ink</a:t>
            </a:r>
            <a:endParaRPr lang="fr-FR" sz="1800" kern="0" dirty="0">
              <a:solidFill>
                <a:srgbClr val="2D2DB9"/>
              </a:solidFill>
              <a:latin typeface="Bell MT" pitchFamily="18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195388" y="1276350"/>
            <a:ext cx="2882900" cy="24304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6213" indent="-176213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2D2DB9"/>
                </a:solidFill>
                <a:latin typeface="Bell MT" pitchFamily="18" charset="0"/>
                <a:cs typeface="Arial" pitchFamily="34" charset="0"/>
              </a:rPr>
              <a:t>RUN 310</a:t>
            </a:r>
          </a:p>
          <a:p>
            <a:pPr marL="176213" indent="-176213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sz="1600" dirty="0" err="1">
                <a:solidFill>
                  <a:srgbClr val="2D2DB9"/>
                </a:solidFill>
                <a:latin typeface="Bell MT" pitchFamily="18" charset="0"/>
                <a:cs typeface="Arial" pitchFamily="34" charset="0"/>
              </a:rPr>
              <a:t>v</a:t>
            </a:r>
            <a:r>
              <a:rPr lang="en-US" sz="1600" baseline="-25000" dirty="0" err="1">
                <a:solidFill>
                  <a:srgbClr val="2D2DB9"/>
                </a:solidFill>
                <a:latin typeface="Bell MT" pitchFamily="18" charset="0"/>
                <a:cs typeface="Arial" pitchFamily="34" charset="0"/>
              </a:rPr>
              <a:t>drift</a:t>
            </a:r>
            <a:r>
              <a:rPr lang="en-US" sz="1600" dirty="0">
                <a:solidFill>
                  <a:srgbClr val="2D2DB9"/>
                </a:solidFill>
                <a:latin typeface="Bell MT" pitchFamily="18" charset="0"/>
                <a:cs typeface="Arial" pitchFamily="34" charset="0"/>
              </a:rPr>
              <a:t> = 230 cm/</a:t>
            </a:r>
            <a:r>
              <a:rPr lang="el-GR" sz="1600" dirty="0">
                <a:solidFill>
                  <a:srgbClr val="2D2DB9"/>
                </a:solidFill>
                <a:cs typeface="Arial" pitchFamily="34" charset="0"/>
              </a:rPr>
              <a:t>μ</a:t>
            </a:r>
            <a:r>
              <a:rPr lang="fr-FR" sz="1600" dirty="0">
                <a:solidFill>
                  <a:srgbClr val="2D2DB9"/>
                </a:solidFill>
                <a:latin typeface="Bell MT" pitchFamily="18" charset="0"/>
                <a:cs typeface="Arial" pitchFamily="34" charset="0"/>
              </a:rPr>
              <a:t>s</a:t>
            </a:r>
          </a:p>
          <a:p>
            <a:pPr marL="176213" indent="-176213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fr-FR" sz="1600" dirty="0" err="1">
                <a:solidFill>
                  <a:srgbClr val="00B050"/>
                </a:solidFill>
                <a:latin typeface="Bell MT" pitchFamily="18" charset="0"/>
                <a:cs typeface="Arial" pitchFamily="34" charset="0"/>
              </a:rPr>
              <a:t>V</a:t>
            </a:r>
            <a:r>
              <a:rPr lang="fr-FR" sz="1600" baseline="-25000" dirty="0" err="1">
                <a:solidFill>
                  <a:srgbClr val="00B050"/>
                </a:solidFill>
                <a:latin typeface="Bell MT" pitchFamily="18" charset="0"/>
                <a:cs typeface="Arial" pitchFamily="34" charset="0"/>
              </a:rPr>
              <a:t>mesh</a:t>
            </a:r>
            <a:r>
              <a:rPr lang="en-US" sz="1600" dirty="0">
                <a:solidFill>
                  <a:srgbClr val="00B050"/>
                </a:solidFill>
                <a:latin typeface="Bell MT" pitchFamily="18" charset="0"/>
                <a:cs typeface="Arial" pitchFamily="34" charset="0"/>
              </a:rPr>
              <a:t> = 380 V </a:t>
            </a:r>
          </a:p>
          <a:p>
            <a:pPr marL="176213" indent="-176213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2D2DB9"/>
                </a:solidFill>
                <a:latin typeface="Bell MT" pitchFamily="18" charset="0"/>
                <a:cs typeface="Arial" pitchFamily="34" charset="0"/>
              </a:rPr>
              <a:t>Peaking time: 500 ns</a:t>
            </a:r>
          </a:p>
          <a:p>
            <a:pPr marL="176213" indent="-176213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2D2DB9"/>
                </a:solidFill>
                <a:latin typeface="Bell MT" pitchFamily="18" charset="0"/>
                <a:cs typeface="Arial" pitchFamily="34" charset="0"/>
              </a:rPr>
              <a:t>Frequency Sampling: 25 MHz</a:t>
            </a:r>
          </a:p>
          <a:p>
            <a:pPr marL="176213" indent="-176213">
              <a:spcBef>
                <a:spcPct val="50000"/>
              </a:spcBef>
              <a:buFont typeface="Arial" pitchFamily="34" charset="0"/>
              <a:buChar char="•"/>
              <a:defRPr/>
            </a:pPr>
            <a:endParaRPr lang="en-US" sz="1600" baseline="-25000" dirty="0">
              <a:solidFill>
                <a:srgbClr val="2D2DB9"/>
              </a:solidFill>
              <a:latin typeface="Bell MT" pitchFamily="18" charset="0"/>
              <a:cs typeface="Arial" pitchFamily="34" charset="0"/>
            </a:endParaRP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endParaRPr lang="en-US" sz="1600" dirty="0">
              <a:solidFill>
                <a:srgbClr val="2D2DB9"/>
              </a:solidFill>
              <a:latin typeface="Bell MT" pitchFamily="18" charset="0"/>
              <a:cs typeface="Arial" pitchFamily="34" charset="0"/>
            </a:endParaRPr>
          </a:p>
        </p:txBody>
      </p:sp>
      <p:sp>
        <p:nvSpPr>
          <p:cNvPr id="8204" name="ZoneTexte 14"/>
          <p:cNvSpPr txBox="1">
            <a:spLocks noChangeArrowheads="1"/>
          </p:cNvSpPr>
          <p:nvPr/>
        </p:nvSpPr>
        <p:spPr bwMode="auto">
          <a:xfrm>
            <a:off x="5510213" y="1276350"/>
            <a:ext cx="28829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176213" indent="-176213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en-US" sz="1600">
                <a:solidFill>
                  <a:srgbClr val="2D2DB9"/>
                </a:solidFill>
                <a:latin typeface="Bell MT" pitchFamily="18" charset="0"/>
              </a:rPr>
              <a:t>RUN 549</a:t>
            </a: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en-US" sz="1600">
                <a:solidFill>
                  <a:srgbClr val="2D2DB9"/>
                </a:solidFill>
                <a:latin typeface="Bell MT" pitchFamily="18" charset="0"/>
              </a:rPr>
              <a:t>V</a:t>
            </a:r>
            <a:r>
              <a:rPr lang="en-US" sz="1600" baseline="-25000">
                <a:solidFill>
                  <a:srgbClr val="2D2DB9"/>
                </a:solidFill>
                <a:latin typeface="Bell MT" pitchFamily="18" charset="0"/>
              </a:rPr>
              <a:t>drift</a:t>
            </a:r>
            <a:r>
              <a:rPr lang="en-US" sz="1600">
                <a:solidFill>
                  <a:srgbClr val="2D2DB9"/>
                </a:solidFill>
                <a:latin typeface="Bell MT" pitchFamily="18" charset="0"/>
              </a:rPr>
              <a:t> = 230 cm/</a:t>
            </a:r>
            <a:r>
              <a:rPr lang="el-GR" sz="1600">
                <a:solidFill>
                  <a:srgbClr val="2D2DB9"/>
                </a:solidFill>
              </a:rPr>
              <a:t>μ</a:t>
            </a:r>
            <a:r>
              <a:rPr lang="fr-FR" sz="1600">
                <a:solidFill>
                  <a:srgbClr val="2D2DB9"/>
                </a:solidFill>
                <a:latin typeface="Bell MT" pitchFamily="18" charset="0"/>
              </a:rPr>
              <a:t>s</a:t>
            </a: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fr-FR" sz="1600">
                <a:solidFill>
                  <a:srgbClr val="00B050"/>
                </a:solidFill>
                <a:latin typeface="Bell MT" pitchFamily="18" charset="0"/>
              </a:rPr>
              <a:t>V</a:t>
            </a:r>
            <a:r>
              <a:rPr lang="fr-FR" sz="1600" baseline="-25000">
                <a:solidFill>
                  <a:srgbClr val="00B050"/>
                </a:solidFill>
                <a:latin typeface="Bell MT" pitchFamily="18" charset="0"/>
              </a:rPr>
              <a:t>mesh</a:t>
            </a:r>
            <a:r>
              <a:rPr lang="en-US" sz="1600">
                <a:solidFill>
                  <a:srgbClr val="00B050"/>
                </a:solidFill>
                <a:latin typeface="Bell MT" pitchFamily="18" charset="0"/>
              </a:rPr>
              <a:t> = 360 V</a:t>
            </a: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en-US" sz="1600">
                <a:solidFill>
                  <a:srgbClr val="2D2DB9"/>
                </a:solidFill>
                <a:latin typeface="Bell MT" pitchFamily="18" charset="0"/>
              </a:rPr>
              <a:t>Peaking time: 500 ns </a:t>
            </a: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en-US" sz="1600">
                <a:solidFill>
                  <a:srgbClr val="2D2DB9"/>
                </a:solidFill>
                <a:latin typeface="Bell MT" pitchFamily="18" charset="0"/>
              </a:rPr>
              <a:t>Frequency Sampling: 25 MHz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en-US" dirty="0"/>
              <a:t>Integrated electronics for 7 module project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E6A130-A841-4AF0-BA81-9F78510F510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David.Attie@cea.fr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  <p:pic>
        <p:nvPicPr>
          <p:cNvPr id="9222" name="Picture 2" descr="D:\PROJETS\TPC\DESIGN\Sauvegarde CAO\Paul Colas\TPC_Electroniqu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" r="11699"/>
          <a:stretch>
            <a:fillRect/>
          </a:stretch>
        </p:blipFill>
        <p:spPr bwMode="auto">
          <a:xfrm>
            <a:off x="203200" y="552450"/>
            <a:ext cx="4321175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3" descr="D:\PROJETS\TPC\DESIGN\Sauvegarde CAO\Paul Colas\TPC_Electroniqu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" r="11954"/>
          <a:stretch>
            <a:fillRect/>
          </a:stretch>
        </p:blipFill>
        <p:spPr bwMode="auto">
          <a:xfrm>
            <a:off x="4645025" y="552450"/>
            <a:ext cx="4319588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3871913"/>
            <a:ext cx="3460750" cy="259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5" name="Picture 2" descr="D:\PROJETS\TPC\MESURES\2011\110502-14_BeamTest_DESY\Photos\IMG_059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263" y="3844925"/>
            <a:ext cx="3476625" cy="259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>
              <a:cs typeface="Arial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7-module </a:t>
            </a:r>
            <a:r>
              <a:rPr lang="fr-FR" dirty="0" err="1" smtClean="0"/>
              <a:t>Micromegas</a:t>
            </a:r>
            <a:r>
              <a:rPr lang="fr-FR" dirty="0" smtClean="0"/>
              <a:t> </a:t>
            </a:r>
            <a:r>
              <a:rPr lang="fr-FR" dirty="0" err="1" smtClean="0"/>
              <a:t>project</a:t>
            </a:r>
            <a:r>
              <a:rPr lang="fr-FR" dirty="0" smtClean="0"/>
              <a:t> for the Large Prototype TPC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62B48F-FA0B-40EA-BE28-1CE68741E9B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David.Attie@cea.fr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  <p:pic>
        <p:nvPicPr>
          <p:cNvPr id="7" name="Picture 60" descr="D:\PROJETS\TPC\MEETINGS\2011\110204_VisiteChomaz\Poster\2011-02-02_19530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8" y="1214438"/>
            <a:ext cx="4206875" cy="47244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2" descr="D:\PROJETS\TPC\MEETINGS\2011\110204_VisiteChomaz\Poster\2011-02-02_20093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5338" y="1214438"/>
            <a:ext cx="4273550" cy="47244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Integrated electronics for 7 module project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981C6F-7AFF-48D7-9EE1-D323F3ACF38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David.Attie@cea.fr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  <p:pic>
        <p:nvPicPr>
          <p:cNvPr id="11270" name="Picture 9" descr="PhotoFEC 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684213"/>
            <a:ext cx="1965325" cy="315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rapèze 7"/>
          <p:cNvSpPr/>
          <p:nvPr/>
        </p:nvSpPr>
        <p:spPr bwMode="auto">
          <a:xfrm>
            <a:off x="762000" y="3521075"/>
            <a:ext cx="1800225" cy="1116013"/>
          </a:xfrm>
          <a:prstGeom prst="trapezoid">
            <a:avLst>
              <a:gd name="adj" fmla="val 66997"/>
            </a:avLst>
          </a:prstGeom>
          <a:solidFill>
            <a:schemeClr val="bg1">
              <a:lumMod val="95000"/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>
              <a:cs typeface="+mn-cs"/>
            </a:endParaRPr>
          </a:p>
        </p:txBody>
      </p:sp>
      <p:sp>
        <p:nvSpPr>
          <p:cNvPr id="11272" name="Espace réservé du contenu 1"/>
          <p:cNvSpPr>
            <a:spLocks noGrp="1"/>
          </p:cNvSpPr>
          <p:nvPr>
            <p:ph idx="1"/>
          </p:nvPr>
        </p:nvSpPr>
        <p:spPr>
          <a:xfrm>
            <a:off x="3214688" y="571500"/>
            <a:ext cx="5741987" cy="1214438"/>
          </a:xfrm>
        </p:spPr>
        <p:txBody>
          <a:bodyPr/>
          <a:lstStyle/>
          <a:p>
            <a:pPr eaLnBrk="1" hangingPunct="1"/>
            <a:r>
              <a:rPr lang="en-US" sz="1600" smtClean="0">
                <a:solidFill>
                  <a:srgbClr val="0000FF"/>
                </a:solidFill>
                <a:cs typeface="Arial" charset="0"/>
              </a:rPr>
              <a:t>Remove packaging and protection diodes</a:t>
            </a:r>
          </a:p>
          <a:p>
            <a:pPr eaLnBrk="1" hangingPunct="1"/>
            <a:r>
              <a:rPr lang="en-US" sz="1600" smtClean="0">
                <a:solidFill>
                  <a:srgbClr val="0000FF"/>
                </a:solidFill>
                <a:cs typeface="Arial" charset="0"/>
              </a:rPr>
              <a:t>Wire –bonding on board for AFTER chips</a:t>
            </a:r>
          </a:p>
          <a:p>
            <a:pPr eaLnBrk="1" hangingPunct="1"/>
            <a:r>
              <a:rPr lang="en-US" sz="1600" smtClean="0">
                <a:solidFill>
                  <a:srgbClr val="0000FF"/>
                </a:solidFill>
                <a:cs typeface="Arial" charset="0"/>
              </a:rPr>
              <a:t>Use 2 × 300 pins connector</a:t>
            </a:r>
          </a:p>
          <a:p>
            <a:pPr eaLnBrk="1" hangingPunct="1"/>
            <a:r>
              <a:rPr lang="en-US" sz="1600" smtClean="0">
                <a:solidFill>
                  <a:srgbClr val="0000FF"/>
                </a:solidFill>
                <a:cs typeface="Arial" charset="0"/>
              </a:rPr>
              <a:t>Replace resistors SMC 0603 by 0402 (1 mm × 0.5 mm)</a:t>
            </a:r>
          </a:p>
        </p:txBody>
      </p:sp>
      <p:pic>
        <p:nvPicPr>
          <p:cNvPr id="11273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2000250"/>
            <a:ext cx="2335213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163" y="1820863"/>
            <a:ext cx="1366837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6" descr="Photos 0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" t="1726" r="47417" b="2589"/>
          <a:stretch>
            <a:fillRect/>
          </a:stretch>
        </p:blipFill>
        <p:spPr bwMode="auto">
          <a:xfrm>
            <a:off x="762000" y="4637088"/>
            <a:ext cx="1800225" cy="1809750"/>
          </a:xfrm>
          <a:prstGeom prst="rect">
            <a:avLst/>
          </a:prstGeom>
          <a:solidFill>
            <a:srgbClr val="FFFF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276" name="Connecteur droit avec flèche 12"/>
          <p:cNvCxnSpPr>
            <a:cxnSpLocks noChangeShapeType="1"/>
          </p:cNvCxnSpPr>
          <p:nvPr/>
        </p:nvCxnSpPr>
        <p:spPr bwMode="auto">
          <a:xfrm>
            <a:off x="727075" y="3906838"/>
            <a:ext cx="1800225" cy="15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7" name="Connecteur droit avec flèche 14"/>
          <p:cNvCxnSpPr>
            <a:cxnSpLocks noChangeShapeType="1"/>
          </p:cNvCxnSpPr>
          <p:nvPr/>
        </p:nvCxnSpPr>
        <p:spPr bwMode="auto">
          <a:xfrm rot="16200000" flipH="1">
            <a:off x="1117600" y="2284413"/>
            <a:ext cx="3060700" cy="0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8" name="Connecteur droit avec flèche 17"/>
          <p:cNvCxnSpPr>
            <a:cxnSpLocks noChangeShapeType="1"/>
          </p:cNvCxnSpPr>
          <p:nvPr/>
        </p:nvCxnSpPr>
        <p:spPr bwMode="auto">
          <a:xfrm>
            <a:off x="749300" y="4518025"/>
            <a:ext cx="1800225" cy="1588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9" name="Connecteur droit avec flèche 18"/>
          <p:cNvCxnSpPr>
            <a:cxnSpLocks noChangeShapeType="1"/>
          </p:cNvCxnSpPr>
          <p:nvPr/>
        </p:nvCxnSpPr>
        <p:spPr bwMode="auto">
          <a:xfrm rot="5400000">
            <a:off x="4560887" y="3146426"/>
            <a:ext cx="1800225" cy="0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0" name="Connecteur droit avec flèche 20"/>
          <p:cNvCxnSpPr>
            <a:cxnSpLocks noChangeShapeType="1"/>
          </p:cNvCxnSpPr>
          <p:nvPr/>
        </p:nvCxnSpPr>
        <p:spPr bwMode="auto">
          <a:xfrm rot="5400000" flipH="1" flipV="1">
            <a:off x="1814513" y="5559425"/>
            <a:ext cx="1776412" cy="1588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281" name="Picture 3" descr="Camera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150" y="5354638"/>
            <a:ext cx="50323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282" name="Connecteur droit avec flèche 25"/>
          <p:cNvCxnSpPr>
            <a:cxnSpLocks noChangeShapeType="1"/>
          </p:cNvCxnSpPr>
          <p:nvPr/>
        </p:nvCxnSpPr>
        <p:spPr bwMode="auto">
          <a:xfrm>
            <a:off x="4730750" y="5224463"/>
            <a:ext cx="576263" cy="15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3" name="Connecteur droit avec flèche 26"/>
          <p:cNvCxnSpPr>
            <a:cxnSpLocks noChangeShapeType="1"/>
          </p:cNvCxnSpPr>
          <p:nvPr/>
        </p:nvCxnSpPr>
        <p:spPr bwMode="auto">
          <a:xfrm rot="5400000">
            <a:off x="5142707" y="5614194"/>
            <a:ext cx="431800" cy="15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4" name="Connecteur droit avec flèche 28"/>
          <p:cNvCxnSpPr>
            <a:cxnSpLocks noChangeAspect="1"/>
          </p:cNvCxnSpPr>
          <p:nvPr/>
        </p:nvCxnSpPr>
        <p:spPr bwMode="auto">
          <a:xfrm>
            <a:off x="6503988" y="2516188"/>
            <a:ext cx="1749425" cy="10048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85" name="ZoneTexte 38"/>
          <p:cNvSpPr txBox="1">
            <a:spLocks noChangeArrowheads="1"/>
          </p:cNvSpPr>
          <p:nvPr/>
        </p:nvSpPr>
        <p:spPr bwMode="auto">
          <a:xfrm>
            <a:off x="2647950" y="1903413"/>
            <a:ext cx="6873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25 cm</a:t>
            </a:r>
          </a:p>
        </p:txBody>
      </p:sp>
      <p:sp>
        <p:nvSpPr>
          <p:cNvPr id="11286" name="ZoneTexte 39"/>
          <p:cNvSpPr txBox="1">
            <a:spLocks noChangeArrowheads="1"/>
          </p:cNvSpPr>
          <p:nvPr/>
        </p:nvSpPr>
        <p:spPr bwMode="auto">
          <a:xfrm>
            <a:off x="708025" y="3908425"/>
            <a:ext cx="685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14 cm</a:t>
            </a:r>
          </a:p>
        </p:txBody>
      </p:sp>
      <p:sp>
        <p:nvSpPr>
          <p:cNvPr id="11287" name="ZoneTexte 40"/>
          <p:cNvSpPr txBox="1">
            <a:spLocks noChangeArrowheads="1"/>
          </p:cNvSpPr>
          <p:nvPr/>
        </p:nvSpPr>
        <p:spPr bwMode="auto">
          <a:xfrm>
            <a:off x="4716463" y="4867275"/>
            <a:ext cx="835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0,78 cm</a:t>
            </a:r>
          </a:p>
        </p:txBody>
      </p:sp>
      <p:sp>
        <p:nvSpPr>
          <p:cNvPr id="11288" name="ZoneTexte 41"/>
          <p:cNvSpPr txBox="1">
            <a:spLocks noChangeArrowheads="1"/>
          </p:cNvSpPr>
          <p:nvPr/>
        </p:nvSpPr>
        <p:spPr bwMode="auto">
          <a:xfrm>
            <a:off x="5387975" y="5441950"/>
            <a:ext cx="835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0,74 cm</a:t>
            </a:r>
          </a:p>
        </p:txBody>
      </p:sp>
      <p:sp>
        <p:nvSpPr>
          <p:cNvPr id="11289" name="ZoneTexte 42"/>
          <p:cNvSpPr txBox="1">
            <a:spLocks noChangeArrowheads="1"/>
          </p:cNvSpPr>
          <p:nvPr/>
        </p:nvSpPr>
        <p:spPr bwMode="auto">
          <a:xfrm>
            <a:off x="6562725" y="2941638"/>
            <a:ext cx="7302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4,5 cm</a:t>
            </a:r>
          </a:p>
        </p:txBody>
      </p:sp>
      <p:sp>
        <p:nvSpPr>
          <p:cNvPr id="11290" name="ZoneTexte 43"/>
          <p:cNvSpPr txBox="1">
            <a:spLocks noChangeArrowheads="1"/>
          </p:cNvSpPr>
          <p:nvPr/>
        </p:nvSpPr>
        <p:spPr bwMode="auto">
          <a:xfrm>
            <a:off x="5473700" y="2879725"/>
            <a:ext cx="835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12,5 cm</a:t>
            </a:r>
          </a:p>
        </p:txBody>
      </p:sp>
      <p:sp>
        <p:nvSpPr>
          <p:cNvPr id="11291" name="ZoneTexte 44"/>
          <p:cNvSpPr txBox="1">
            <a:spLocks noChangeArrowheads="1"/>
          </p:cNvSpPr>
          <p:nvPr/>
        </p:nvSpPr>
        <p:spPr bwMode="auto">
          <a:xfrm>
            <a:off x="4565650" y="4075113"/>
            <a:ext cx="730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2,8 cm</a:t>
            </a:r>
          </a:p>
        </p:txBody>
      </p:sp>
      <p:cxnSp>
        <p:nvCxnSpPr>
          <p:cNvPr id="11292" name="Connecteur droit avec flèche 45"/>
          <p:cNvCxnSpPr>
            <a:cxnSpLocks noChangeAspect="1"/>
          </p:cNvCxnSpPr>
          <p:nvPr/>
        </p:nvCxnSpPr>
        <p:spPr bwMode="auto">
          <a:xfrm>
            <a:off x="4773613" y="3906838"/>
            <a:ext cx="388937" cy="22383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Flèche droite 29"/>
          <p:cNvSpPr/>
          <p:nvPr/>
        </p:nvSpPr>
        <p:spPr bwMode="auto">
          <a:xfrm>
            <a:off x="3060700" y="5354638"/>
            <a:ext cx="1020763" cy="346075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>
              <a:cs typeface="+mn-cs"/>
            </a:endParaRPr>
          </a:p>
        </p:txBody>
      </p:sp>
      <p:sp>
        <p:nvSpPr>
          <p:cNvPr id="11294" name="ZoneTexte 49"/>
          <p:cNvSpPr txBox="1">
            <a:spLocks noChangeArrowheads="1"/>
          </p:cNvSpPr>
          <p:nvPr/>
        </p:nvSpPr>
        <p:spPr bwMode="auto">
          <a:xfrm>
            <a:off x="1393825" y="4178300"/>
            <a:ext cx="73183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3,5 cm</a:t>
            </a:r>
          </a:p>
        </p:txBody>
      </p:sp>
      <p:sp>
        <p:nvSpPr>
          <p:cNvPr id="11295" name="ZoneTexte 50"/>
          <p:cNvSpPr txBox="1">
            <a:spLocks noChangeArrowheads="1"/>
          </p:cNvSpPr>
          <p:nvPr/>
        </p:nvSpPr>
        <p:spPr bwMode="auto">
          <a:xfrm>
            <a:off x="2681288" y="4887913"/>
            <a:ext cx="7302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3,5 cm</a:t>
            </a:r>
          </a:p>
        </p:txBody>
      </p:sp>
      <p:sp>
        <p:nvSpPr>
          <p:cNvPr id="33" name="Espace réservé du contenu 1"/>
          <p:cNvSpPr txBox="1">
            <a:spLocks/>
          </p:cNvSpPr>
          <p:nvPr/>
        </p:nvSpPr>
        <p:spPr bwMode="auto">
          <a:xfrm>
            <a:off x="0" y="2038350"/>
            <a:ext cx="596900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09" rIns="91418" bIns="45709"/>
          <a:lstStyle/>
          <a:p>
            <a:pPr marL="174625" indent="-174625" eaLnBrk="0" hangingPunct="0">
              <a:spcBef>
                <a:spcPct val="20000"/>
              </a:spcBef>
              <a:defRPr/>
            </a:pPr>
            <a:r>
              <a:rPr lang="en-US" sz="1600" kern="0" dirty="0">
                <a:solidFill>
                  <a:srgbClr val="0000FF"/>
                </a:solidFill>
                <a:latin typeface="Bell MT" pitchFamily="18" charset="0"/>
              </a:rPr>
              <a:t>FEC</a:t>
            </a:r>
          </a:p>
        </p:txBody>
      </p:sp>
      <p:sp>
        <p:nvSpPr>
          <p:cNvPr id="34" name="Espace réservé du contenu 1"/>
          <p:cNvSpPr txBox="1">
            <a:spLocks/>
          </p:cNvSpPr>
          <p:nvPr/>
        </p:nvSpPr>
        <p:spPr bwMode="auto">
          <a:xfrm>
            <a:off x="152400" y="5354638"/>
            <a:ext cx="5969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09" rIns="91418" bIns="45709"/>
          <a:lstStyle/>
          <a:p>
            <a:pPr marL="174625" indent="-174625" eaLnBrk="0" hangingPunct="0">
              <a:spcBef>
                <a:spcPct val="20000"/>
              </a:spcBef>
              <a:defRPr/>
            </a:pPr>
            <a:r>
              <a:rPr lang="en-US" sz="1600" kern="0" dirty="0">
                <a:solidFill>
                  <a:srgbClr val="0000FF"/>
                </a:solidFill>
                <a:latin typeface="Bell MT" pitchFamily="18" charset="0"/>
              </a:rPr>
              <a:t>Chip</a:t>
            </a:r>
          </a:p>
        </p:txBody>
      </p:sp>
      <p:sp>
        <p:nvSpPr>
          <p:cNvPr id="35" name="Flèche droite 34"/>
          <p:cNvSpPr/>
          <p:nvPr/>
        </p:nvSpPr>
        <p:spPr bwMode="auto">
          <a:xfrm>
            <a:off x="3019425" y="2792413"/>
            <a:ext cx="1020763" cy="344487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>
              <a:cs typeface="+mn-cs"/>
            </a:endParaRPr>
          </a:p>
        </p:txBody>
      </p:sp>
      <p:pic>
        <p:nvPicPr>
          <p:cNvPr id="11299" name="Picture 3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188" y="3786188"/>
            <a:ext cx="928687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èle par défaut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Modèle par défaut">
    <a:majorFont>
      <a:latin typeface="Arial"/>
      <a:ea typeface=""/>
      <a:cs typeface=""/>
    </a:majorFont>
    <a:minorFont>
      <a:latin typeface="Comic Sans M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Modèle par défaut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Modèle par défaut">
    <a:majorFont>
      <a:latin typeface="Arial"/>
      <a:ea typeface=""/>
      <a:cs typeface=""/>
    </a:majorFont>
    <a:minorFont>
      <a:latin typeface="Comic Sans M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44453</TotalTime>
  <Words>972</Words>
  <Application>Microsoft Office PowerPoint</Application>
  <PresentationFormat>Affichage à l'écran (4:3)</PresentationFormat>
  <Paragraphs>239</Paragraphs>
  <Slides>19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Modèle par défaut</vt:lpstr>
      <vt:lpstr>Présentation PowerPoint</vt:lpstr>
      <vt:lpstr>Overview of our roadmap</vt:lpstr>
      <vt:lpstr>T2K electronics</vt:lpstr>
      <vt:lpstr>Présentation PowerPoint</vt:lpstr>
      <vt:lpstr>Beam data sample</vt:lpstr>
      <vt:lpstr>Two detectors at B=1T, z ~ 5 cm</vt:lpstr>
      <vt:lpstr>Integrated electronics for 7 module project</vt:lpstr>
      <vt:lpstr>7-module Micromegas project for the Large Prototype TPC</vt:lpstr>
      <vt:lpstr>Integrated electronics for 7 module project</vt:lpstr>
      <vt:lpstr>Design of the integrated electronics</vt:lpstr>
      <vt:lpstr>Design of the integrated electronics</vt:lpstr>
      <vt:lpstr>Front-End Mezzanine (FEM)</vt:lpstr>
      <vt:lpstr>Front-End Card (FEC)</vt:lpstr>
      <vt:lpstr>First prototype of the electronics</vt:lpstr>
      <vt:lpstr>Back-end Hardware</vt:lpstr>
      <vt:lpstr>Temperature during switching on</vt:lpstr>
      <vt:lpstr>Temperature after cooling </vt:lpstr>
      <vt:lpstr>Event samples in B=1T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test of the Micromegas ILC-TPC Large Prototype</dc:title>
  <dc:subject>MPGD2009</dc:subject>
  <dc:creator>David Attié</dc:creator>
  <cp:lastModifiedBy>Attie</cp:lastModifiedBy>
  <cp:revision>2909</cp:revision>
  <dcterms:created xsi:type="dcterms:W3CDTF">1601-01-01T00:00:00Z</dcterms:created>
  <dcterms:modified xsi:type="dcterms:W3CDTF">2011-05-10T11:10:51Z</dcterms:modified>
</cp:coreProperties>
</file>