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5" r:id="rId2"/>
    <p:sldId id="281" r:id="rId3"/>
    <p:sldId id="260" r:id="rId4"/>
    <p:sldId id="274" r:id="rId5"/>
    <p:sldId id="276" r:id="rId6"/>
    <p:sldId id="280" r:id="rId7"/>
    <p:sldId id="262" r:id="rId8"/>
    <p:sldId id="275" r:id="rId9"/>
    <p:sldId id="279" r:id="rId10"/>
    <p:sldId id="268" r:id="rId11"/>
    <p:sldId id="290" r:id="rId12"/>
    <p:sldId id="282" r:id="rId13"/>
    <p:sldId id="288" r:id="rId14"/>
    <p:sldId id="289" r:id="rId15"/>
    <p:sldId id="291" r:id="rId16"/>
    <p:sldId id="257" r:id="rId17"/>
    <p:sldId id="258" r:id="rId18"/>
    <p:sldId id="259" r:id="rId19"/>
    <p:sldId id="287" r:id="rId20"/>
    <p:sldId id="286" r:id="rId21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80" autoAdjust="0"/>
    <p:restoredTop sz="94589" autoAdjust="0"/>
  </p:normalViewPr>
  <p:slideViewPr>
    <p:cSldViewPr>
      <p:cViewPr varScale="1">
        <p:scale>
          <a:sx n="79" d="100"/>
          <a:sy n="79" d="100"/>
        </p:scale>
        <p:origin x="-154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48DB7-5046-45B3-84B1-07C6DA38AEC3}" type="datetimeFigureOut">
              <a:rPr lang="sv-SE" smtClean="0"/>
              <a:pPr/>
              <a:t>2011-05-09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CFC7F-BA24-48C9-82F4-1BDE5F96565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48DB7-5046-45B3-84B1-07C6DA38AEC3}" type="datetimeFigureOut">
              <a:rPr lang="sv-SE" smtClean="0"/>
              <a:pPr/>
              <a:t>2011-05-09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CFC7F-BA24-48C9-82F4-1BDE5F96565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48DB7-5046-45B3-84B1-07C6DA38AEC3}" type="datetimeFigureOut">
              <a:rPr lang="sv-SE" smtClean="0"/>
              <a:pPr/>
              <a:t>2011-05-09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CFC7F-BA24-48C9-82F4-1BDE5F96565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48DB7-5046-45B3-84B1-07C6DA38AEC3}" type="datetimeFigureOut">
              <a:rPr lang="sv-SE" smtClean="0"/>
              <a:pPr/>
              <a:t>2011-05-09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CFC7F-BA24-48C9-82F4-1BDE5F96565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48DB7-5046-45B3-84B1-07C6DA38AEC3}" type="datetimeFigureOut">
              <a:rPr lang="sv-SE" smtClean="0"/>
              <a:pPr/>
              <a:t>2011-05-09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CFC7F-BA24-48C9-82F4-1BDE5F96565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48DB7-5046-45B3-84B1-07C6DA38AEC3}" type="datetimeFigureOut">
              <a:rPr lang="sv-SE" smtClean="0"/>
              <a:pPr/>
              <a:t>2011-05-09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CFC7F-BA24-48C9-82F4-1BDE5F96565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48DB7-5046-45B3-84B1-07C6DA38AEC3}" type="datetimeFigureOut">
              <a:rPr lang="sv-SE" smtClean="0"/>
              <a:pPr/>
              <a:t>2011-05-09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CFC7F-BA24-48C9-82F4-1BDE5F96565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48DB7-5046-45B3-84B1-07C6DA38AEC3}" type="datetimeFigureOut">
              <a:rPr lang="sv-SE" smtClean="0"/>
              <a:pPr/>
              <a:t>2011-05-09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CFC7F-BA24-48C9-82F4-1BDE5F96565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48DB7-5046-45B3-84B1-07C6DA38AEC3}" type="datetimeFigureOut">
              <a:rPr lang="sv-SE" smtClean="0"/>
              <a:pPr/>
              <a:t>2011-05-09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CFC7F-BA24-48C9-82F4-1BDE5F96565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48DB7-5046-45B3-84B1-07C6DA38AEC3}" type="datetimeFigureOut">
              <a:rPr lang="sv-SE" smtClean="0"/>
              <a:pPr/>
              <a:t>2011-05-09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CFC7F-BA24-48C9-82F4-1BDE5F96565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48DB7-5046-45B3-84B1-07C6DA38AEC3}" type="datetimeFigureOut">
              <a:rPr lang="sv-SE" smtClean="0"/>
              <a:pPr/>
              <a:t>2011-05-09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CFC7F-BA24-48C9-82F4-1BDE5F96565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B48DB7-5046-45B3-84B1-07C6DA38AEC3}" type="datetimeFigureOut">
              <a:rPr lang="sv-SE" smtClean="0"/>
              <a:pPr/>
              <a:t>2011-05-09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9CFC7F-BA24-48C9-82F4-1BDE5F965653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8004" y="1484784"/>
            <a:ext cx="7821565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2800" dirty="0" smtClean="0">
                <a:latin typeface="+mj-lt"/>
              </a:rPr>
              <a:t>The </a:t>
            </a:r>
            <a:r>
              <a:rPr lang="sv-SE" sz="2800" dirty="0" err="1" smtClean="0">
                <a:latin typeface="+mj-lt"/>
              </a:rPr>
              <a:t>future</a:t>
            </a:r>
            <a:r>
              <a:rPr lang="sv-SE" sz="2800" dirty="0" smtClean="0">
                <a:latin typeface="+mj-lt"/>
              </a:rPr>
              <a:t> </a:t>
            </a:r>
            <a:r>
              <a:rPr lang="sv-SE" sz="2800" dirty="0" err="1" smtClean="0">
                <a:latin typeface="+mj-lt"/>
              </a:rPr>
              <a:t>readout</a:t>
            </a:r>
            <a:r>
              <a:rPr lang="sv-SE" sz="2800" dirty="0" smtClean="0">
                <a:latin typeface="+mj-lt"/>
              </a:rPr>
              <a:t> system </a:t>
            </a:r>
            <a:r>
              <a:rPr lang="sv-SE" sz="2800" dirty="0" err="1" smtClean="0">
                <a:latin typeface="+mj-lt"/>
              </a:rPr>
              <a:t>based</a:t>
            </a:r>
            <a:r>
              <a:rPr lang="sv-SE" sz="2800" dirty="0" smtClean="0">
                <a:latin typeface="+mj-lt"/>
              </a:rPr>
              <a:t> on SALTRO16</a:t>
            </a:r>
          </a:p>
          <a:p>
            <a:pPr algn="ctr"/>
            <a:endParaRPr lang="sv-SE" sz="2800" dirty="0" smtClean="0">
              <a:latin typeface="+mj-lt"/>
            </a:endParaRPr>
          </a:p>
          <a:p>
            <a:pPr algn="ctr"/>
            <a:r>
              <a:rPr lang="sv-SE" sz="2000" dirty="0" smtClean="0">
                <a:latin typeface="+mj-lt"/>
              </a:rPr>
              <a:t>Anders Oskarsson,</a:t>
            </a:r>
          </a:p>
          <a:p>
            <a:pPr algn="ctr"/>
            <a:r>
              <a:rPr lang="sv-SE" sz="2000" dirty="0" smtClean="0">
                <a:latin typeface="+mj-lt"/>
              </a:rPr>
              <a:t>Lund University</a:t>
            </a:r>
          </a:p>
          <a:p>
            <a:pPr algn="ctr"/>
            <a:endParaRPr lang="sv-SE" sz="2000" dirty="0" smtClean="0">
              <a:latin typeface="+mj-lt"/>
            </a:endParaRPr>
          </a:p>
          <a:p>
            <a:pPr algn="ctr"/>
            <a:r>
              <a:rPr lang="sv-SE" sz="2000" dirty="0" err="1" smtClean="0">
                <a:latin typeface="+mj-lt"/>
              </a:rPr>
              <a:t>Proposal</a:t>
            </a:r>
            <a:r>
              <a:rPr lang="sv-SE" sz="2000" dirty="0" smtClean="0">
                <a:latin typeface="+mj-lt"/>
              </a:rPr>
              <a:t> &amp; </a:t>
            </a:r>
            <a:r>
              <a:rPr lang="sv-SE" sz="2000" dirty="0" err="1" smtClean="0">
                <a:latin typeface="+mj-lt"/>
              </a:rPr>
              <a:t>discussion</a:t>
            </a:r>
            <a:r>
              <a:rPr lang="sv-SE" sz="2000" dirty="0" smtClean="0">
                <a:latin typeface="+mj-lt"/>
              </a:rPr>
              <a:t> </a:t>
            </a:r>
          </a:p>
          <a:p>
            <a:pPr algn="ctr"/>
            <a:endParaRPr lang="sv-SE" sz="2000" dirty="0" smtClean="0">
              <a:latin typeface="+mj-lt"/>
            </a:endParaRPr>
          </a:p>
          <a:p>
            <a:pPr algn="ctr"/>
            <a:r>
              <a:rPr lang="sv-SE" sz="2000" dirty="0" smtClean="0">
                <a:latin typeface="+mj-lt"/>
              </a:rPr>
              <a:t> </a:t>
            </a:r>
            <a:r>
              <a:rPr lang="sv-SE" sz="2000" dirty="0" err="1" smtClean="0">
                <a:latin typeface="+mj-lt"/>
              </a:rPr>
              <a:t>prototype</a:t>
            </a:r>
            <a:r>
              <a:rPr lang="sv-SE" sz="2000" dirty="0" smtClean="0">
                <a:latin typeface="+mj-lt"/>
              </a:rPr>
              <a:t> step </a:t>
            </a:r>
            <a:r>
              <a:rPr lang="sv-SE" sz="2000" dirty="0" err="1" smtClean="0">
                <a:latin typeface="+mj-lt"/>
              </a:rPr>
              <a:t>based</a:t>
            </a:r>
            <a:r>
              <a:rPr lang="sv-SE" sz="2000" dirty="0" smtClean="0">
                <a:latin typeface="+mj-lt"/>
              </a:rPr>
              <a:t> the 16 </a:t>
            </a:r>
            <a:r>
              <a:rPr lang="sv-SE" sz="2000" dirty="0" err="1" smtClean="0">
                <a:latin typeface="+mj-lt"/>
              </a:rPr>
              <a:t>channel</a:t>
            </a:r>
            <a:r>
              <a:rPr lang="sv-SE" sz="2000" dirty="0" smtClean="0">
                <a:latin typeface="+mj-lt"/>
              </a:rPr>
              <a:t> </a:t>
            </a:r>
            <a:r>
              <a:rPr lang="sv-SE" sz="2000" dirty="0" err="1" smtClean="0">
                <a:latin typeface="+mj-lt"/>
              </a:rPr>
              <a:t>integrated</a:t>
            </a:r>
            <a:r>
              <a:rPr lang="sv-SE" sz="2000" dirty="0" smtClean="0">
                <a:latin typeface="+mj-lt"/>
              </a:rPr>
              <a:t> version of PCA16+ALTRO</a:t>
            </a:r>
          </a:p>
          <a:p>
            <a:pPr algn="ctr"/>
            <a:endParaRPr lang="sv-SE" sz="2000" dirty="0" smtClean="0">
              <a:latin typeface="+mj-lt"/>
            </a:endParaRPr>
          </a:p>
          <a:p>
            <a:pPr algn="ctr"/>
            <a:r>
              <a:rPr lang="sv-SE" sz="2000" dirty="0" smtClean="0">
                <a:latin typeface="+mj-lt"/>
              </a:rPr>
              <a:t>and the road to a final system with 64ch chip on </a:t>
            </a:r>
          </a:p>
          <a:p>
            <a:pPr algn="ctr"/>
            <a:endParaRPr lang="sv-SE" sz="2000" dirty="0" smtClean="0">
              <a:latin typeface="+mj-lt"/>
            </a:endParaRPr>
          </a:p>
          <a:p>
            <a:pPr algn="ctr"/>
            <a:r>
              <a:rPr lang="sv-SE" sz="2000" dirty="0" smtClean="0">
                <a:latin typeface="+mj-lt"/>
              </a:rPr>
              <a:t> TPC in ILD </a:t>
            </a:r>
            <a:endParaRPr lang="sv-SE" sz="1100" dirty="0">
              <a:latin typeface="+mj-l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orizontal_sandwich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20688"/>
            <a:ext cx="7728728" cy="546529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308304" y="1988840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Back plane</a:t>
            </a:r>
            <a:endParaRPr lang="sv-SE" dirty="0"/>
          </a:p>
        </p:txBody>
      </p:sp>
      <p:sp>
        <p:nvSpPr>
          <p:cNvPr id="6" name="TextBox 5"/>
          <p:cNvSpPr txBox="1"/>
          <p:nvPr/>
        </p:nvSpPr>
        <p:spPr>
          <a:xfrm>
            <a:off x="7452320" y="3717032"/>
            <a:ext cx="1111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FEC-MCM</a:t>
            </a:r>
            <a:endParaRPr lang="sv-SE" dirty="0"/>
          </a:p>
        </p:txBody>
      </p:sp>
      <p:sp>
        <p:nvSpPr>
          <p:cNvPr id="8" name="TextBox 7"/>
          <p:cNvSpPr txBox="1"/>
          <p:nvPr/>
        </p:nvSpPr>
        <p:spPr>
          <a:xfrm>
            <a:off x="7596336" y="2492896"/>
            <a:ext cx="862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 smtClean="0"/>
              <a:t>LV&amp;ctrl</a:t>
            </a:r>
            <a:endParaRPr lang="sv-SE" dirty="0"/>
          </a:p>
        </p:txBody>
      </p:sp>
      <p:sp>
        <p:nvSpPr>
          <p:cNvPr id="9" name="TextBox 8"/>
          <p:cNvSpPr txBox="1"/>
          <p:nvPr/>
        </p:nvSpPr>
        <p:spPr>
          <a:xfrm>
            <a:off x="7524328" y="4293096"/>
            <a:ext cx="1106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 smtClean="0"/>
              <a:t>Pad</a:t>
            </a:r>
            <a:r>
              <a:rPr lang="sv-SE" dirty="0" smtClean="0"/>
              <a:t> panel</a:t>
            </a:r>
            <a:endParaRPr lang="sv-SE" dirty="0"/>
          </a:p>
        </p:txBody>
      </p:sp>
      <p:cxnSp>
        <p:nvCxnSpPr>
          <p:cNvPr id="11" name="Straight Arrow Connector 10"/>
          <p:cNvCxnSpPr/>
          <p:nvPr/>
        </p:nvCxnSpPr>
        <p:spPr>
          <a:xfrm rot="5400000">
            <a:off x="7056276" y="2528900"/>
            <a:ext cx="504056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0800000" flipV="1">
            <a:off x="6516216" y="2852936"/>
            <a:ext cx="1224136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0800000">
            <a:off x="6588224" y="3933056"/>
            <a:ext cx="79208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0800000">
            <a:off x="6516216" y="4293096"/>
            <a:ext cx="1080120" cy="2176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508104" y="2060848"/>
            <a:ext cx="11539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LV </a:t>
            </a:r>
            <a:r>
              <a:rPr lang="sv-SE" dirty="0" err="1" smtClean="0"/>
              <a:t>Voltage</a:t>
            </a:r>
            <a:endParaRPr lang="sv-SE" dirty="0" smtClean="0"/>
          </a:p>
          <a:p>
            <a:r>
              <a:rPr lang="sv-SE" dirty="0" smtClean="0"/>
              <a:t>regulators</a:t>
            </a:r>
            <a:endParaRPr lang="sv-SE" dirty="0"/>
          </a:p>
        </p:txBody>
      </p:sp>
      <p:sp>
        <p:nvSpPr>
          <p:cNvPr id="19" name="TextBox 18"/>
          <p:cNvSpPr txBox="1"/>
          <p:nvPr/>
        </p:nvSpPr>
        <p:spPr>
          <a:xfrm>
            <a:off x="1619672" y="2204864"/>
            <a:ext cx="1809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FPGA Board CTRL</a:t>
            </a:r>
            <a:endParaRPr lang="sv-SE" dirty="0"/>
          </a:p>
        </p:txBody>
      </p:sp>
      <p:cxnSp>
        <p:nvCxnSpPr>
          <p:cNvPr id="21" name="Straight Arrow Connector 20"/>
          <p:cNvCxnSpPr>
            <a:stCxn id="19" idx="2"/>
          </p:cNvCxnSpPr>
          <p:nvPr/>
        </p:nvCxnSpPr>
        <p:spPr>
          <a:xfrm rot="16200000" flipH="1">
            <a:off x="2148757" y="2949973"/>
            <a:ext cx="926812" cy="1752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5400000">
            <a:off x="5132328" y="2899916"/>
            <a:ext cx="710787" cy="18478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886681" y="332656"/>
            <a:ext cx="726346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2400" dirty="0" err="1" smtClean="0"/>
              <a:t>FEC-MCM,mounted</a:t>
            </a:r>
            <a:r>
              <a:rPr lang="sv-SE" sz="2400" dirty="0" smtClean="0"/>
              <a:t> </a:t>
            </a:r>
            <a:r>
              <a:rPr lang="sv-SE" sz="2400" dirty="0" err="1" smtClean="0"/>
              <a:t>horizontally</a:t>
            </a:r>
            <a:r>
              <a:rPr lang="sv-SE" sz="2400" dirty="0" smtClean="0"/>
              <a:t>, </a:t>
            </a:r>
          </a:p>
          <a:p>
            <a:pPr algn="ctr"/>
            <a:r>
              <a:rPr lang="sv-SE" sz="2400" dirty="0" smtClean="0"/>
              <a:t>with ALTRO bus 40 bit, 40MHz </a:t>
            </a:r>
            <a:r>
              <a:rPr lang="sv-SE" sz="2400" dirty="0" err="1" smtClean="0"/>
              <a:t>parallel</a:t>
            </a:r>
            <a:r>
              <a:rPr lang="sv-SE" sz="2400" dirty="0" smtClean="0"/>
              <a:t> </a:t>
            </a:r>
            <a:r>
              <a:rPr lang="sv-SE" sz="2400" dirty="0" err="1" smtClean="0"/>
              <a:t>readout</a:t>
            </a:r>
            <a:r>
              <a:rPr lang="sv-SE" sz="2400" dirty="0" smtClean="0"/>
              <a:t> like today</a:t>
            </a:r>
          </a:p>
          <a:p>
            <a:endParaRPr lang="sv-SE" dirty="0"/>
          </a:p>
        </p:txBody>
      </p:sp>
      <p:sp>
        <p:nvSpPr>
          <p:cNvPr id="23" name="TextBox 22"/>
          <p:cNvSpPr txBox="1"/>
          <p:nvPr/>
        </p:nvSpPr>
        <p:spPr>
          <a:xfrm>
            <a:off x="395536" y="4941168"/>
            <a:ext cx="290701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Good:</a:t>
            </a:r>
          </a:p>
          <a:p>
            <a:pPr>
              <a:buFont typeface="Arial" pitchFamily="34" charset="0"/>
              <a:buChar char="•"/>
            </a:pPr>
            <a:r>
              <a:rPr lang="sv-SE" dirty="0" smtClean="0"/>
              <a:t> Close to present solution.  </a:t>
            </a:r>
          </a:p>
          <a:p>
            <a:pPr>
              <a:buFont typeface="Arial" pitchFamily="34" charset="0"/>
              <a:buChar char="•"/>
            </a:pPr>
            <a:r>
              <a:rPr lang="sv-SE" dirty="0" err="1" smtClean="0"/>
              <a:t>Shorter</a:t>
            </a:r>
            <a:r>
              <a:rPr lang="sv-SE" dirty="0" smtClean="0"/>
              <a:t> </a:t>
            </a:r>
            <a:r>
              <a:rPr lang="sv-SE" dirty="0" err="1" smtClean="0"/>
              <a:t>development</a:t>
            </a:r>
            <a:r>
              <a:rPr lang="sv-SE" dirty="0" smtClean="0"/>
              <a:t>, </a:t>
            </a:r>
          </a:p>
          <a:p>
            <a:pPr>
              <a:buFont typeface="Arial" pitchFamily="34" charset="0"/>
              <a:buChar char="•"/>
            </a:pPr>
            <a:r>
              <a:rPr lang="sv-SE" dirty="0" err="1" smtClean="0"/>
              <a:t>Lower</a:t>
            </a:r>
            <a:r>
              <a:rPr lang="sv-SE" dirty="0" smtClean="0"/>
              <a:t> risk,</a:t>
            </a:r>
          </a:p>
          <a:p>
            <a:pPr>
              <a:buFont typeface="Arial" pitchFamily="34" charset="0"/>
              <a:buChar char="•"/>
            </a:pPr>
            <a:r>
              <a:rPr lang="sv-SE" dirty="0" smtClean="0"/>
              <a:t> </a:t>
            </a:r>
            <a:r>
              <a:rPr lang="sv-SE" dirty="0" err="1" smtClean="0"/>
              <a:t>can</a:t>
            </a:r>
            <a:r>
              <a:rPr lang="sv-SE" dirty="0" smtClean="0"/>
              <a:t> </a:t>
            </a:r>
            <a:r>
              <a:rPr lang="sv-SE" dirty="0" err="1" smtClean="0"/>
              <a:t>keep</a:t>
            </a:r>
            <a:r>
              <a:rPr lang="sv-SE" dirty="0" smtClean="0"/>
              <a:t> RCU </a:t>
            </a:r>
            <a:r>
              <a:rPr lang="sv-SE" dirty="0" err="1" smtClean="0"/>
              <a:t>mostly</a:t>
            </a:r>
            <a:r>
              <a:rPr lang="sv-SE" dirty="0" smtClean="0"/>
              <a:t> as it is</a:t>
            </a:r>
          </a:p>
          <a:p>
            <a:endParaRPr lang="sv-SE" dirty="0"/>
          </a:p>
        </p:txBody>
      </p:sp>
      <p:sp>
        <p:nvSpPr>
          <p:cNvPr id="24" name="TextBox 23"/>
          <p:cNvSpPr txBox="1"/>
          <p:nvPr/>
        </p:nvSpPr>
        <p:spPr>
          <a:xfrm>
            <a:off x="4644008" y="4797152"/>
            <a:ext cx="4037195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Bad : </a:t>
            </a:r>
          </a:p>
          <a:p>
            <a:pPr>
              <a:buFont typeface="Arial" pitchFamily="34" charset="0"/>
              <a:buChar char="•"/>
            </a:pPr>
            <a:r>
              <a:rPr lang="sv-SE" dirty="0" err="1" smtClean="0"/>
              <a:t>difficult</a:t>
            </a:r>
            <a:r>
              <a:rPr lang="sv-SE" dirty="0" smtClean="0"/>
              <a:t> to </a:t>
            </a:r>
            <a:r>
              <a:rPr lang="sv-SE" dirty="0" err="1" smtClean="0"/>
              <a:t>mount</a:t>
            </a:r>
            <a:r>
              <a:rPr lang="sv-SE" dirty="0" smtClean="0"/>
              <a:t> the </a:t>
            </a:r>
            <a:r>
              <a:rPr lang="sv-SE" dirty="0" err="1" smtClean="0"/>
              <a:t>bricolage</a:t>
            </a:r>
            <a:r>
              <a:rPr lang="sv-SE" dirty="0" smtClean="0"/>
              <a:t> of </a:t>
            </a:r>
            <a:r>
              <a:rPr lang="sv-SE" dirty="0" err="1" smtClean="0"/>
              <a:t>cards</a:t>
            </a:r>
            <a:r>
              <a:rPr lang="sv-SE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sv-SE" dirty="0" err="1" smtClean="0"/>
              <a:t>Many</a:t>
            </a:r>
            <a:r>
              <a:rPr lang="sv-SE" dirty="0" smtClean="0"/>
              <a:t> </a:t>
            </a:r>
            <a:r>
              <a:rPr lang="sv-SE" dirty="0" err="1" smtClean="0"/>
              <a:t>connectors</a:t>
            </a:r>
            <a:r>
              <a:rPr lang="sv-SE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sv-SE" dirty="0" err="1" smtClean="0"/>
              <a:t>Difficult</a:t>
            </a:r>
            <a:r>
              <a:rPr lang="sv-SE" dirty="0" smtClean="0"/>
              <a:t> access for </a:t>
            </a:r>
            <a:r>
              <a:rPr lang="sv-SE" dirty="0" err="1" smtClean="0"/>
              <a:t>cooling</a:t>
            </a:r>
            <a:r>
              <a:rPr lang="sv-SE" dirty="0" smtClean="0"/>
              <a:t>, </a:t>
            </a:r>
          </a:p>
          <a:p>
            <a:pPr>
              <a:buFont typeface="Arial" pitchFamily="34" charset="0"/>
              <a:buChar char="•"/>
            </a:pPr>
            <a:r>
              <a:rPr lang="sv-SE" dirty="0" err="1" smtClean="0"/>
              <a:t>geometry</a:t>
            </a:r>
            <a:r>
              <a:rPr lang="sv-SE" dirty="0" smtClean="0"/>
              <a:t> </a:t>
            </a:r>
            <a:r>
              <a:rPr lang="sv-SE" dirty="0" err="1" smtClean="0"/>
              <a:t>fixed</a:t>
            </a:r>
            <a:r>
              <a:rPr lang="sv-SE" dirty="0" smtClean="0"/>
              <a:t> by backplane</a:t>
            </a:r>
          </a:p>
          <a:p>
            <a:pPr>
              <a:buFont typeface="Arial" pitchFamily="34" charset="0"/>
              <a:buChar char="•"/>
            </a:pPr>
            <a:r>
              <a:rPr lang="sv-SE" dirty="0" err="1" smtClean="0"/>
              <a:t>Need</a:t>
            </a:r>
            <a:r>
              <a:rPr lang="sv-SE" dirty="0" smtClean="0"/>
              <a:t> </a:t>
            </a:r>
            <a:r>
              <a:rPr lang="sv-SE" dirty="0" err="1" smtClean="0"/>
              <a:t>many</a:t>
            </a:r>
            <a:r>
              <a:rPr lang="sv-SE" dirty="0" smtClean="0"/>
              <a:t> bus drivers (</a:t>
            </a:r>
            <a:r>
              <a:rPr lang="sv-SE" dirty="0" err="1" smtClean="0"/>
              <a:t>GTLs</a:t>
            </a:r>
            <a:r>
              <a:rPr lang="sv-SE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sv-SE" dirty="0" err="1" smtClean="0"/>
              <a:t>Slowed</a:t>
            </a:r>
            <a:r>
              <a:rPr lang="sv-SE" dirty="0" smtClean="0"/>
              <a:t> </a:t>
            </a:r>
            <a:r>
              <a:rPr lang="sv-SE" dirty="0" err="1" smtClean="0"/>
              <a:t>down</a:t>
            </a:r>
            <a:r>
              <a:rPr lang="sv-SE" dirty="0" smtClean="0"/>
              <a:t> by </a:t>
            </a:r>
            <a:r>
              <a:rPr lang="sv-SE" dirty="0" err="1" smtClean="0"/>
              <a:t>noisy</a:t>
            </a:r>
            <a:r>
              <a:rPr lang="sv-SE" dirty="0" smtClean="0"/>
              <a:t> FEC-MCM</a:t>
            </a:r>
          </a:p>
          <a:p>
            <a:endParaRPr lang="sv-SE" dirty="0" smtClean="0"/>
          </a:p>
          <a:p>
            <a:endParaRPr lang="sv-SE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0700" y="876300"/>
            <a:ext cx="55626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051720" y="332656"/>
            <a:ext cx="48237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dirty="0" smtClean="0"/>
              <a:t>40 bit </a:t>
            </a:r>
            <a:r>
              <a:rPr lang="sv-SE" sz="2400" dirty="0" err="1" smtClean="0"/>
              <a:t>parallel</a:t>
            </a:r>
            <a:r>
              <a:rPr lang="sv-SE" sz="2400" dirty="0" smtClean="0"/>
              <a:t> </a:t>
            </a:r>
            <a:r>
              <a:rPr lang="sv-SE" sz="2400" dirty="0" err="1" smtClean="0"/>
              <a:t>readout</a:t>
            </a:r>
            <a:r>
              <a:rPr lang="sv-SE" sz="2400" dirty="0" smtClean="0"/>
              <a:t> of present FEC</a:t>
            </a:r>
            <a:endParaRPr lang="sv-SE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419872" y="5373216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X8</a:t>
            </a:r>
            <a:endParaRPr lang="sv-SE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620688"/>
            <a:ext cx="6104334" cy="5731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267744" y="260648"/>
            <a:ext cx="3210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Tentative </a:t>
            </a:r>
            <a:r>
              <a:rPr lang="sv-SE" dirty="0" err="1" smtClean="0"/>
              <a:t>Serial</a:t>
            </a:r>
            <a:r>
              <a:rPr lang="sv-SE" dirty="0" smtClean="0"/>
              <a:t> </a:t>
            </a:r>
            <a:r>
              <a:rPr lang="sv-SE" dirty="0" err="1" smtClean="0"/>
              <a:t>readout</a:t>
            </a:r>
            <a:r>
              <a:rPr lang="sv-SE" dirty="0" smtClean="0"/>
              <a:t> of a FEC</a:t>
            </a:r>
            <a:endParaRPr lang="sv-SE" dirty="0"/>
          </a:p>
        </p:txBody>
      </p:sp>
      <p:sp>
        <p:nvSpPr>
          <p:cNvPr id="5" name="TextBox 4"/>
          <p:cNvSpPr txBox="1"/>
          <p:nvPr/>
        </p:nvSpPr>
        <p:spPr>
          <a:xfrm>
            <a:off x="6372200" y="2564904"/>
            <a:ext cx="248927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 smtClean="0"/>
              <a:t>Probably</a:t>
            </a:r>
            <a:r>
              <a:rPr lang="sv-SE" dirty="0" smtClean="0"/>
              <a:t> sampling </a:t>
            </a:r>
            <a:r>
              <a:rPr lang="sv-SE" dirty="0" err="1" smtClean="0"/>
              <a:t>clock</a:t>
            </a:r>
            <a:r>
              <a:rPr lang="sv-SE" dirty="0" smtClean="0"/>
              <a:t> </a:t>
            </a:r>
          </a:p>
          <a:p>
            <a:r>
              <a:rPr lang="sv-SE" dirty="0" smtClean="0"/>
              <a:t>and </a:t>
            </a:r>
            <a:r>
              <a:rPr lang="sv-SE" dirty="0" err="1" smtClean="0"/>
              <a:t>trigger</a:t>
            </a:r>
            <a:r>
              <a:rPr lang="sv-SE" dirty="0" smtClean="0"/>
              <a:t> must come</a:t>
            </a:r>
          </a:p>
          <a:p>
            <a:r>
              <a:rPr lang="sv-SE" dirty="0" smtClean="0"/>
              <a:t>as signals </a:t>
            </a:r>
            <a:r>
              <a:rPr lang="sv-SE" dirty="0" err="1" smtClean="0"/>
              <a:t>directly</a:t>
            </a:r>
            <a:r>
              <a:rPr lang="sv-SE" dirty="0" smtClean="0"/>
              <a:t> from </a:t>
            </a:r>
          </a:p>
          <a:p>
            <a:r>
              <a:rPr lang="sv-SE" dirty="0" smtClean="0"/>
              <a:t>the </a:t>
            </a:r>
            <a:r>
              <a:rPr lang="sv-SE" dirty="0" err="1" smtClean="0"/>
              <a:t>cable</a:t>
            </a:r>
            <a:r>
              <a:rPr lang="sv-SE" dirty="0" smtClean="0"/>
              <a:t>.</a:t>
            </a:r>
            <a:endParaRPr lang="sv-SE" dirty="0"/>
          </a:p>
        </p:txBody>
      </p:sp>
      <p:sp>
        <p:nvSpPr>
          <p:cNvPr id="6" name="TextBox 5"/>
          <p:cNvSpPr txBox="1"/>
          <p:nvPr/>
        </p:nvSpPr>
        <p:spPr>
          <a:xfrm>
            <a:off x="6444208" y="5229200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X8</a:t>
            </a:r>
            <a:endParaRPr lang="sv-SE" dirty="0"/>
          </a:p>
        </p:txBody>
      </p:sp>
      <p:sp>
        <p:nvSpPr>
          <p:cNvPr id="7" name="TextBox 6"/>
          <p:cNvSpPr txBox="1"/>
          <p:nvPr/>
        </p:nvSpPr>
        <p:spPr>
          <a:xfrm>
            <a:off x="611560" y="2276872"/>
            <a:ext cx="19813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Small </a:t>
            </a:r>
            <a:r>
              <a:rPr lang="sv-SE" dirty="0" err="1" smtClean="0"/>
              <a:t>outline</a:t>
            </a:r>
            <a:endParaRPr lang="sv-SE" dirty="0" smtClean="0"/>
          </a:p>
          <a:p>
            <a:r>
              <a:rPr lang="sv-SE" dirty="0" smtClean="0"/>
              <a:t>FPGA in BGA</a:t>
            </a:r>
          </a:p>
          <a:p>
            <a:r>
              <a:rPr lang="sv-SE" dirty="0" err="1" smtClean="0"/>
              <a:t>Package</a:t>
            </a:r>
            <a:r>
              <a:rPr lang="sv-SE" dirty="0" smtClean="0"/>
              <a:t>. </a:t>
            </a:r>
            <a:r>
              <a:rPr lang="sv-SE" dirty="0" err="1" smtClean="0"/>
              <a:t>Expensive</a:t>
            </a:r>
            <a:endParaRPr lang="sv-SE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/>
          <p:cNvSpPr txBox="1"/>
          <p:nvPr/>
        </p:nvSpPr>
        <p:spPr>
          <a:xfrm>
            <a:off x="179512" y="908720"/>
            <a:ext cx="1398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32 FEC-MCM</a:t>
            </a:r>
            <a:endParaRPr lang="sv-SE" dirty="0"/>
          </a:p>
        </p:txBody>
      </p:sp>
      <p:sp>
        <p:nvSpPr>
          <p:cNvPr id="56" name="TextBox 55"/>
          <p:cNvSpPr txBox="1"/>
          <p:nvPr/>
        </p:nvSpPr>
        <p:spPr>
          <a:xfrm>
            <a:off x="1547664" y="6211669"/>
            <a:ext cx="2246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40 bit </a:t>
            </a:r>
            <a:r>
              <a:rPr lang="sv-SE" dirty="0" err="1" smtClean="0"/>
              <a:t>parallel</a:t>
            </a:r>
            <a:r>
              <a:rPr lang="sv-SE" dirty="0" smtClean="0"/>
              <a:t>, 40MHz</a:t>
            </a:r>
          </a:p>
          <a:p>
            <a:r>
              <a:rPr lang="sv-SE" dirty="0" smtClean="0"/>
              <a:t>1.6Gbit/s</a:t>
            </a:r>
            <a:endParaRPr lang="sv-SE" dirty="0"/>
          </a:p>
        </p:txBody>
      </p:sp>
      <p:grpSp>
        <p:nvGrpSpPr>
          <p:cNvPr id="158" name="Group 157"/>
          <p:cNvGrpSpPr/>
          <p:nvPr/>
        </p:nvGrpSpPr>
        <p:grpSpPr>
          <a:xfrm>
            <a:off x="395536" y="1268760"/>
            <a:ext cx="1489141" cy="5256584"/>
            <a:chOff x="755576" y="764704"/>
            <a:chExt cx="1489141" cy="5256584"/>
          </a:xfrm>
        </p:grpSpPr>
        <p:grpSp>
          <p:nvGrpSpPr>
            <p:cNvPr id="23" name="Group 22"/>
            <p:cNvGrpSpPr/>
            <p:nvPr/>
          </p:nvGrpSpPr>
          <p:grpSpPr>
            <a:xfrm>
              <a:off x="755576" y="836712"/>
              <a:ext cx="648072" cy="2160240"/>
              <a:chOff x="755576" y="836712"/>
              <a:chExt cx="648072" cy="2160240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755576" y="836712"/>
                <a:ext cx="648072" cy="432048"/>
                <a:chOff x="755576" y="836712"/>
                <a:chExt cx="648072" cy="432048"/>
              </a:xfrm>
            </p:grpSpPr>
            <p:cxnSp>
              <p:nvCxnSpPr>
                <p:cNvPr id="3" name="Straight Connector 2"/>
                <p:cNvCxnSpPr/>
                <p:nvPr/>
              </p:nvCxnSpPr>
              <p:spPr>
                <a:xfrm>
                  <a:off x="755576" y="836712"/>
                  <a:ext cx="648072" cy="0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" name="Straight Connector 3"/>
                <p:cNvCxnSpPr/>
                <p:nvPr/>
              </p:nvCxnSpPr>
              <p:spPr>
                <a:xfrm>
                  <a:off x="755576" y="980728"/>
                  <a:ext cx="648072" cy="0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" name="Straight Connector 4"/>
                <p:cNvCxnSpPr/>
                <p:nvPr/>
              </p:nvCxnSpPr>
              <p:spPr>
                <a:xfrm>
                  <a:off x="755576" y="1124744"/>
                  <a:ext cx="648072" cy="0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" name="Straight Connector 5"/>
                <p:cNvCxnSpPr/>
                <p:nvPr/>
              </p:nvCxnSpPr>
              <p:spPr>
                <a:xfrm>
                  <a:off x="755576" y="1268760"/>
                  <a:ext cx="648072" cy="0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" name="Group 7"/>
              <p:cNvGrpSpPr/>
              <p:nvPr/>
            </p:nvGrpSpPr>
            <p:grpSpPr>
              <a:xfrm>
                <a:off x="755576" y="1412776"/>
                <a:ext cx="648072" cy="432048"/>
                <a:chOff x="755576" y="836712"/>
                <a:chExt cx="648072" cy="432048"/>
              </a:xfrm>
            </p:grpSpPr>
            <p:cxnSp>
              <p:nvCxnSpPr>
                <p:cNvPr id="9" name="Straight Connector 8"/>
                <p:cNvCxnSpPr/>
                <p:nvPr/>
              </p:nvCxnSpPr>
              <p:spPr>
                <a:xfrm>
                  <a:off x="755576" y="836712"/>
                  <a:ext cx="648072" cy="0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"/>
                <p:cNvCxnSpPr/>
                <p:nvPr/>
              </p:nvCxnSpPr>
              <p:spPr>
                <a:xfrm>
                  <a:off x="755576" y="980728"/>
                  <a:ext cx="648072" cy="0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Straight Connector 10"/>
                <p:cNvCxnSpPr/>
                <p:nvPr/>
              </p:nvCxnSpPr>
              <p:spPr>
                <a:xfrm>
                  <a:off x="755576" y="1124744"/>
                  <a:ext cx="648072" cy="0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Connector 11"/>
                <p:cNvCxnSpPr/>
                <p:nvPr/>
              </p:nvCxnSpPr>
              <p:spPr>
                <a:xfrm>
                  <a:off x="755576" y="1268760"/>
                  <a:ext cx="648072" cy="0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" name="Group 12"/>
              <p:cNvGrpSpPr/>
              <p:nvPr/>
            </p:nvGrpSpPr>
            <p:grpSpPr>
              <a:xfrm>
                <a:off x="755576" y="1988840"/>
                <a:ext cx="648072" cy="432048"/>
                <a:chOff x="755576" y="836712"/>
                <a:chExt cx="648072" cy="432048"/>
              </a:xfrm>
            </p:grpSpPr>
            <p:cxnSp>
              <p:nvCxnSpPr>
                <p:cNvPr id="14" name="Straight Connector 13"/>
                <p:cNvCxnSpPr/>
                <p:nvPr/>
              </p:nvCxnSpPr>
              <p:spPr>
                <a:xfrm>
                  <a:off x="755576" y="836712"/>
                  <a:ext cx="648072" cy="0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Connector 14"/>
                <p:cNvCxnSpPr/>
                <p:nvPr/>
              </p:nvCxnSpPr>
              <p:spPr>
                <a:xfrm>
                  <a:off x="755576" y="980728"/>
                  <a:ext cx="648072" cy="0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Connector 15"/>
                <p:cNvCxnSpPr/>
                <p:nvPr/>
              </p:nvCxnSpPr>
              <p:spPr>
                <a:xfrm>
                  <a:off x="755576" y="1124744"/>
                  <a:ext cx="648072" cy="0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/>
                <p:cNvCxnSpPr/>
                <p:nvPr/>
              </p:nvCxnSpPr>
              <p:spPr>
                <a:xfrm>
                  <a:off x="755576" y="1268760"/>
                  <a:ext cx="648072" cy="0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" name="Group 17"/>
              <p:cNvGrpSpPr/>
              <p:nvPr/>
            </p:nvGrpSpPr>
            <p:grpSpPr>
              <a:xfrm>
                <a:off x="755576" y="2564904"/>
                <a:ext cx="648072" cy="432048"/>
                <a:chOff x="755576" y="836712"/>
                <a:chExt cx="648072" cy="432048"/>
              </a:xfrm>
            </p:grpSpPr>
            <p:cxnSp>
              <p:nvCxnSpPr>
                <p:cNvPr id="19" name="Straight Connector 18"/>
                <p:cNvCxnSpPr/>
                <p:nvPr/>
              </p:nvCxnSpPr>
              <p:spPr>
                <a:xfrm>
                  <a:off x="755576" y="836712"/>
                  <a:ext cx="648072" cy="0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755576" y="980728"/>
                  <a:ext cx="648072" cy="0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755576" y="1124744"/>
                  <a:ext cx="648072" cy="0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/>
                <p:cNvCxnSpPr/>
                <p:nvPr/>
              </p:nvCxnSpPr>
              <p:spPr>
                <a:xfrm>
                  <a:off x="755576" y="1268760"/>
                  <a:ext cx="648072" cy="0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4" name="Group 23"/>
            <p:cNvGrpSpPr/>
            <p:nvPr/>
          </p:nvGrpSpPr>
          <p:grpSpPr>
            <a:xfrm>
              <a:off x="755576" y="3717032"/>
              <a:ext cx="648072" cy="2160240"/>
              <a:chOff x="755576" y="836712"/>
              <a:chExt cx="648072" cy="2160240"/>
            </a:xfrm>
          </p:grpSpPr>
          <p:grpSp>
            <p:nvGrpSpPr>
              <p:cNvPr id="25" name="Group 6"/>
              <p:cNvGrpSpPr/>
              <p:nvPr/>
            </p:nvGrpSpPr>
            <p:grpSpPr>
              <a:xfrm>
                <a:off x="755576" y="836712"/>
                <a:ext cx="648072" cy="432048"/>
                <a:chOff x="755576" y="836712"/>
                <a:chExt cx="648072" cy="432048"/>
              </a:xfrm>
            </p:grpSpPr>
            <p:cxnSp>
              <p:nvCxnSpPr>
                <p:cNvPr id="41" name="Straight Connector 2"/>
                <p:cNvCxnSpPr/>
                <p:nvPr/>
              </p:nvCxnSpPr>
              <p:spPr>
                <a:xfrm>
                  <a:off x="755576" y="836712"/>
                  <a:ext cx="648072" cy="0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3"/>
                <p:cNvCxnSpPr/>
                <p:nvPr/>
              </p:nvCxnSpPr>
              <p:spPr>
                <a:xfrm>
                  <a:off x="755576" y="980728"/>
                  <a:ext cx="648072" cy="0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"/>
                <p:cNvCxnSpPr/>
                <p:nvPr/>
              </p:nvCxnSpPr>
              <p:spPr>
                <a:xfrm>
                  <a:off x="755576" y="1124744"/>
                  <a:ext cx="648072" cy="0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5"/>
                <p:cNvCxnSpPr/>
                <p:nvPr/>
              </p:nvCxnSpPr>
              <p:spPr>
                <a:xfrm>
                  <a:off x="755576" y="1268760"/>
                  <a:ext cx="648072" cy="0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" name="Group 7"/>
              <p:cNvGrpSpPr/>
              <p:nvPr/>
            </p:nvGrpSpPr>
            <p:grpSpPr>
              <a:xfrm>
                <a:off x="755576" y="1412776"/>
                <a:ext cx="648072" cy="432048"/>
                <a:chOff x="755576" y="836712"/>
                <a:chExt cx="648072" cy="432048"/>
              </a:xfrm>
            </p:grpSpPr>
            <p:cxnSp>
              <p:nvCxnSpPr>
                <p:cNvPr id="37" name="Straight Connector 36"/>
                <p:cNvCxnSpPr/>
                <p:nvPr/>
              </p:nvCxnSpPr>
              <p:spPr>
                <a:xfrm>
                  <a:off x="755576" y="836712"/>
                  <a:ext cx="648072" cy="0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>
                <a:xfrm>
                  <a:off x="755576" y="980728"/>
                  <a:ext cx="648072" cy="0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755576" y="1124744"/>
                  <a:ext cx="648072" cy="0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>
                <a:xfrm>
                  <a:off x="755576" y="1268760"/>
                  <a:ext cx="648072" cy="0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" name="Group 12"/>
              <p:cNvGrpSpPr/>
              <p:nvPr/>
            </p:nvGrpSpPr>
            <p:grpSpPr>
              <a:xfrm>
                <a:off x="755576" y="1988840"/>
                <a:ext cx="648072" cy="432048"/>
                <a:chOff x="755576" y="836712"/>
                <a:chExt cx="648072" cy="432048"/>
              </a:xfrm>
            </p:grpSpPr>
            <p:cxnSp>
              <p:nvCxnSpPr>
                <p:cNvPr id="33" name="Straight Connector 32"/>
                <p:cNvCxnSpPr/>
                <p:nvPr/>
              </p:nvCxnSpPr>
              <p:spPr>
                <a:xfrm>
                  <a:off x="755576" y="836712"/>
                  <a:ext cx="648072" cy="0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/>
                <p:nvPr/>
              </p:nvCxnSpPr>
              <p:spPr>
                <a:xfrm>
                  <a:off x="755576" y="980728"/>
                  <a:ext cx="648072" cy="0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/>
                <p:cNvCxnSpPr/>
                <p:nvPr/>
              </p:nvCxnSpPr>
              <p:spPr>
                <a:xfrm>
                  <a:off x="755576" y="1124744"/>
                  <a:ext cx="648072" cy="0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/>
              </p:nvCxnSpPr>
              <p:spPr>
                <a:xfrm>
                  <a:off x="755576" y="1268760"/>
                  <a:ext cx="648072" cy="0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" name="Group 17"/>
              <p:cNvGrpSpPr/>
              <p:nvPr/>
            </p:nvGrpSpPr>
            <p:grpSpPr>
              <a:xfrm>
                <a:off x="755576" y="2564904"/>
                <a:ext cx="648072" cy="432048"/>
                <a:chOff x="755576" y="836712"/>
                <a:chExt cx="648072" cy="432048"/>
              </a:xfrm>
            </p:grpSpPr>
            <p:cxnSp>
              <p:nvCxnSpPr>
                <p:cNvPr id="29" name="Straight Connector 28"/>
                <p:cNvCxnSpPr/>
                <p:nvPr/>
              </p:nvCxnSpPr>
              <p:spPr>
                <a:xfrm>
                  <a:off x="755576" y="836712"/>
                  <a:ext cx="648072" cy="0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29"/>
                <p:cNvCxnSpPr/>
                <p:nvPr/>
              </p:nvCxnSpPr>
              <p:spPr>
                <a:xfrm>
                  <a:off x="755576" y="980728"/>
                  <a:ext cx="648072" cy="0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755576" y="1124744"/>
                  <a:ext cx="648072" cy="0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/>
                <p:cNvCxnSpPr/>
                <p:nvPr/>
              </p:nvCxnSpPr>
              <p:spPr>
                <a:xfrm>
                  <a:off x="755576" y="1268760"/>
                  <a:ext cx="648072" cy="0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46" name="Straight Connector 45"/>
            <p:cNvCxnSpPr/>
            <p:nvPr/>
          </p:nvCxnSpPr>
          <p:spPr>
            <a:xfrm rot="5400000">
              <a:off x="215516" y="2024844"/>
              <a:ext cx="2520280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5400000">
              <a:off x="215516" y="4761148"/>
              <a:ext cx="2520280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Rectangle 49"/>
            <p:cNvSpPr/>
            <p:nvPr/>
          </p:nvSpPr>
          <p:spPr>
            <a:xfrm>
              <a:off x="1475656" y="3140968"/>
              <a:ext cx="144016" cy="144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475656" y="3501008"/>
              <a:ext cx="144016" cy="144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cxnSp>
          <p:nvCxnSpPr>
            <p:cNvPr id="53" name="Straight Connector 52"/>
            <p:cNvCxnSpPr/>
            <p:nvPr/>
          </p:nvCxnSpPr>
          <p:spPr>
            <a:xfrm rot="5400000">
              <a:off x="-144524" y="3465004"/>
              <a:ext cx="3672408" cy="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/>
            <p:cNvSpPr txBox="1"/>
            <p:nvPr/>
          </p:nvSpPr>
          <p:spPr>
            <a:xfrm>
              <a:off x="1763688" y="2708920"/>
              <a:ext cx="4810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 err="1" smtClean="0"/>
                <a:t>rcu</a:t>
              </a:r>
              <a:endParaRPr lang="sv-SE" dirty="0"/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4067944" y="1196752"/>
            <a:ext cx="648072" cy="2160240"/>
            <a:chOff x="755576" y="836712"/>
            <a:chExt cx="648072" cy="2160240"/>
          </a:xfrm>
        </p:grpSpPr>
        <p:grpSp>
          <p:nvGrpSpPr>
            <p:cNvPr id="113" name="Group 6"/>
            <p:cNvGrpSpPr/>
            <p:nvPr/>
          </p:nvGrpSpPr>
          <p:grpSpPr>
            <a:xfrm>
              <a:off x="755576" y="836712"/>
              <a:ext cx="648072" cy="432048"/>
              <a:chOff x="755576" y="836712"/>
              <a:chExt cx="648072" cy="432048"/>
            </a:xfrm>
          </p:grpSpPr>
          <p:cxnSp>
            <p:nvCxnSpPr>
              <p:cNvPr id="129" name="Straight Connector 2"/>
              <p:cNvCxnSpPr/>
              <p:nvPr/>
            </p:nvCxnSpPr>
            <p:spPr>
              <a:xfrm>
                <a:off x="755576" y="836712"/>
                <a:ext cx="648072" cy="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3"/>
              <p:cNvCxnSpPr/>
              <p:nvPr/>
            </p:nvCxnSpPr>
            <p:spPr>
              <a:xfrm>
                <a:off x="755576" y="980728"/>
                <a:ext cx="648072" cy="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Connector 4"/>
              <p:cNvCxnSpPr/>
              <p:nvPr/>
            </p:nvCxnSpPr>
            <p:spPr>
              <a:xfrm>
                <a:off x="755576" y="1124744"/>
                <a:ext cx="648072" cy="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5"/>
              <p:cNvCxnSpPr/>
              <p:nvPr/>
            </p:nvCxnSpPr>
            <p:spPr>
              <a:xfrm>
                <a:off x="755576" y="1268760"/>
                <a:ext cx="648072" cy="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4" name="Group 7"/>
            <p:cNvGrpSpPr/>
            <p:nvPr/>
          </p:nvGrpSpPr>
          <p:grpSpPr>
            <a:xfrm>
              <a:off x="755576" y="1412776"/>
              <a:ext cx="648072" cy="432048"/>
              <a:chOff x="755576" y="836712"/>
              <a:chExt cx="648072" cy="432048"/>
            </a:xfrm>
          </p:grpSpPr>
          <p:cxnSp>
            <p:nvCxnSpPr>
              <p:cNvPr id="125" name="Straight Connector 124"/>
              <p:cNvCxnSpPr/>
              <p:nvPr/>
            </p:nvCxnSpPr>
            <p:spPr>
              <a:xfrm>
                <a:off x="755576" y="836712"/>
                <a:ext cx="648072" cy="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/>
              <p:nvPr/>
            </p:nvCxnSpPr>
            <p:spPr>
              <a:xfrm>
                <a:off x="755576" y="980728"/>
                <a:ext cx="648072" cy="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/>
              <p:nvPr/>
            </p:nvCxnSpPr>
            <p:spPr>
              <a:xfrm>
                <a:off x="755576" y="1124744"/>
                <a:ext cx="648072" cy="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27"/>
              <p:cNvCxnSpPr/>
              <p:nvPr/>
            </p:nvCxnSpPr>
            <p:spPr>
              <a:xfrm>
                <a:off x="755576" y="1268760"/>
                <a:ext cx="648072" cy="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5" name="Group 12"/>
            <p:cNvGrpSpPr/>
            <p:nvPr/>
          </p:nvGrpSpPr>
          <p:grpSpPr>
            <a:xfrm>
              <a:off x="755576" y="1988840"/>
              <a:ext cx="648072" cy="432048"/>
              <a:chOff x="755576" y="836712"/>
              <a:chExt cx="648072" cy="432048"/>
            </a:xfrm>
          </p:grpSpPr>
          <p:cxnSp>
            <p:nvCxnSpPr>
              <p:cNvPr id="121" name="Straight Connector 120"/>
              <p:cNvCxnSpPr/>
              <p:nvPr/>
            </p:nvCxnSpPr>
            <p:spPr>
              <a:xfrm>
                <a:off x="755576" y="836712"/>
                <a:ext cx="648072" cy="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>
                <a:off x="755576" y="980728"/>
                <a:ext cx="648072" cy="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>
              <a:xfrm>
                <a:off x="755576" y="1124744"/>
                <a:ext cx="648072" cy="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>
                <a:off x="755576" y="1268760"/>
                <a:ext cx="648072" cy="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6" name="Group 17"/>
            <p:cNvGrpSpPr/>
            <p:nvPr/>
          </p:nvGrpSpPr>
          <p:grpSpPr>
            <a:xfrm>
              <a:off x="755576" y="2564904"/>
              <a:ext cx="648072" cy="432048"/>
              <a:chOff x="755576" y="836712"/>
              <a:chExt cx="648072" cy="432048"/>
            </a:xfrm>
          </p:grpSpPr>
          <p:cxnSp>
            <p:nvCxnSpPr>
              <p:cNvPr id="117" name="Straight Connector 116"/>
              <p:cNvCxnSpPr/>
              <p:nvPr/>
            </p:nvCxnSpPr>
            <p:spPr>
              <a:xfrm>
                <a:off x="755576" y="836712"/>
                <a:ext cx="648072" cy="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/>
              <p:nvPr/>
            </p:nvCxnSpPr>
            <p:spPr>
              <a:xfrm>
                <a:off x="755576" y="980728"/>
                <a:ext cx="648072" cy="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>
              <a:xfrm>
                <a:off x="755576" y="1124744"/>
                <a:ext cx="648072" cy="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/>
              <p:nvPr/>
            </p:nvCxnSpPr>
            <p:spPr>
              <a:xfrm>
                <a:off x="755576" y="1268760"/>
                <a:ext cx="648072" cy="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3" name="Group 132"/>
          <p:cNvGrpSpPr/>
          <p:nvPr/>
        </p:nvGrpSpPr>
        <p:grpSpPr>
          <a:xfrm>
            <a:off x="4499992" y="3789040"/>
            <a:ext cx="648072" cy="2160240"/>
            <a:chOff x="755576" y="836712"/>
            <a:chExt cx="648072" cy="2160240"/>
          </a:xfrm>
        </p:grpSpPr>
        <p:grpSp>
          <p:nvGrpSpPr>
            <p:cNvPr id="134" name="Group 6"/>
            <p:cNvGrpSpPr/>
            <p:nvPr/>
          </p:nvGrpSpPr>
          <p:grpSpPr>
            <a:xfrm>
              <a:off x="755576" y="836712"/>
              <a:ext cx="648072" cy="432048"/>
              <a:chOff x="755576" y="836712"/>
              <a:chExt cx="648072" cy="432048"/>
            </a:xfrm>
          </p:grpSpPr>
          <p:cxnSp>
            <p:nvCxnSpPr>
              <p:cNvPr id="150" name="Straight Connector 2"/>
              <p:cNvCxnSpPr/>
              <p:nvPr/>
            </p:nvCxnSpPr>
            <p:spPr>
              <a:xfrm>
                <a:off x="755576" y="836712"/>
                <a:ext cx="648072" cy="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Straight Connector 3"/>
              <p:cNvCxnSpPr/>
              <p:nvPr/>
            </p:nvCxnSpPr>
            <p:spPr>
              <a:xfrm>
                <a:off x="755576" y="980728"/>
                <a:ext cx="648072" cy="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Straight Connector 4"/>
              <p:cNvCxnSpPr/>
              <p:nvPr/>
            </p:nvCxnSpPr>
            <p:spPr>
              <a:xfrm>
                <a:off x="755576" y="1124744"/>
                <a:ext cx="648072" cy="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Straight Connector 5"/>
              <p:cNvCxnSpPr/>
              <p:nvPr/>
            </p:nvCxnSpPr>
            <p:spPr>
              <a:xfrm>
                <a:off x="755576" y="1268760"/>
                <a:ext cx="648072" cy="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5" name="Group 7"/>
            <p:cNvGrpSpPr/>
            <p:nvPr/>
          </p:nvGrpSpPr>
          <p:grpSpPr>
            <a:xfrm>
              <a:off x="755576" y="1412776"/>
              <a:ext cx="648072" cy="432048"/>
              <a:chOff x="755576" y="836712"/>
              <a:chExt cx="648072" cy="432048"/>
            </a:xfrm>
          </p:grpSpPr>
          <p:cxnSp>
            <p:nvCxnSpPr>
              <p:cNvPr id="146" name="Straight Connector 145"/>
              <p:cNvCxnSpPr/>
              <p:nvPr/>
            </p:nvCxnSpPr>
            <p:spPr>
              <a:xfrm>
                <a:off x="755576" y="836712"/>
                <a:ext cx="648072" cy="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Straight Connector 146"/>
              <p:cNvCxnSpPr/>
              <p:nvPr/>
            </p:nvCxnSpPr>
            <p:spPr>
              <a:xfrm>
                <a:off x="755576" y="980728"/>
                <a:ext cx="648072" cy="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Connector 147"/>
              <p:cNvCxnSpPr/>
              <p:nvPr/>
            </p:nvCxnSpPr>
            <p:spPr>
              <a:xfrm>
                <a:off x="755576" y="1124744"/>
                <a:ext cx="648072" cy="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Connector 148"/>
              <p:cNvCxnSpPr/>
              <p:nvPr/>
            </p:nvCxnSpPr>
            <p:spPr>
              <a:xfrm>
                <a:off x="755576" y="1268760"/>
                <a:ext cx="648072" cy="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6" name="Group 12"/>
            <p:cNvGrpSpPr/>
            <p:nvPr/>
          </p:nvGrpSpPr>
          <p:grpSpPr>
            <a:xfrm>
              <a:off x="755576" y="1988840"/>
              <a:ext cx="648072" cy="432048"/>
              <a:chOff x="755576" y="836712"/>
              <a:chExt cx="648072" cy="432048"/>
            </a:xfrm>
          </p:grpSpPr>
          <p:cxnSp>
            <p:nvCxnSpPr>
              <p:cNvPr id="142" name="Straight Connector 141"/>
              <p:cNvCxnSpPr/>
              <p:nvPr/>
            </p:nvCxnSpPr>
            <p:spPr>
              <a:xfrm>
                <a:off x="755576" y="836712"/>
                <a:ext cx="648072" cy="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Straight Connector 142"/>
              <p:cNvCxnSpPr/>
              <p:nvPr/>
            </p:nvCxnSpPr>
            <p:spPr>
              <a:xfrm>
                <a:off x="755576" y="980728"/>
                <a:ext cx="648072" cy="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Straight Connector 143"/>
              <p:cNvCxnSpPr/>
              <p:nvPr/>
            </p:nvCxnSpPr>
            <p:spPr>
              <a:xfrm>
                <a:off x="755576" y="1124744"/>
                <a:ext cx="648072" cy="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Straight Connector 144"/>
              <p:cNvCxnSpPr/>
              <p:nvPr/>
            </p:nvCxnSpPr>
            <p:spPr>
              <a:xfrm>
                <a:off x="755576" y="1268760"/>
                <a:ext cx="648072" cy="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7" name="Group 17"/>
            <p:cNvGrpSpPr/>
            <p:nvPr/>
          </p:nvGrpSpPr>
          <p:grpSpPr>
            <a:xfrm>
              <a:off x="755576" y="2564904"/>
              <a:ext cx="648072" cy="432048"/>
              <a:chOff x="755576" y="836712"/>
              <a:chExt cx="648072" cy="432048"/>
            </a:xfrm>
          </p:grpSpPr>
          <p:cxnSp>
            <p:nvCxnSpPr>
              <p:cNvPr id="138" name="Straight Connector 137"/>
              <p:cNvCxnSpPr/>
              <p:nvPr/>
            </p:nvCxnSpPr>
            <p:spPr>
              <a:xfrm>
                <a:off x="755576" y="836712"/>
                <a:ext cx="648072" cy="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/>
              <p:cNvCxnSpPr/>
              <p:nvPr/>
            </p:nvCxnSpPr>
            <p:spPr>
              <a:xfrm>
                <a:off x="755576" y="980728"/>
                <a:ext cx="648072" cy="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/>
              <p:cNvCxnSpPr/>
              <p:nvPr/>
            </p:nvCxnSpPr>
            <p:spPr>
              <a:xfrm>
                <a:off x="755576" y="1124744"/>
                <a:ext cx="648072" cy="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/>
              <p:cNvCxnSpPr/>
              <p:nvPr/>
            </p:nvCxnSpPr>
            <p:spPr>
              <a:xfrm>
                <a:off x="755576" y="1268760"/>
                <a:ext cx="648072" cy="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54" name="Rectangle 153"/>
          <p:cNvSpPr/>
          <p:nvPr/>
        </p:nvSpPr>
        <p:spPr>
          <a:xfrm>
            <a:off x="7884368" y="2348880"/>
            <a:ext cx="792088" cy="24482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55" name="TextBox 154"/>
          <p:cNvSpPr txBox="1"/>
          <p:nvPr/>
        </p:nvSpPr>
        <p:spPr>
          <a:xfrm>
            <a:off x="4355976" y="188640"/>
            <a:ext cx="13986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32 FEC-MCM</a:t>
            </a:r>
          </a:p>
          <a:p>
            <a:r>
              <a:rPr lang="sv-SE" dirty="0" smtClean="0"/>
              <a:t>or </a:t>
            </a:r>
            <a:r>
              <a:rPr lang="sv-SE" dirty="0" err="1" smtClean="0"/>
              <a:t>more/less</a:t>
            </a:r>
            <a:endParaRPr lang="sv-SE" dirty="0" smtClean="0"/>
          </a:p>
        </p:txBody>
      </p:sp>
      <p:sp>
        <p:nvSpPr>
          <p:cNvPr id="156" name="TextBox 155"/>
          <p:cNvSpPr txBox="1"/>
          <p:nvPr/>
        </p:nvSpPr>
        <p:spPr>
          <a:xfrm>
            <a:off x="7524328" y="1772816"/>
            <a:ext cx="1426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 meters </a:t>
            </a:r>
            <a:r>
              <a:rPr lang="sv-SE" dirty="0" err="1" smtClean="0"/>
              <a:t>away</a:t>
            </a:r>
            <a:endParaRPr lang="sv-SE" dirty="0"/>
          </a:p>
        </p:txBody>
      </p:sp>
      <p:sp>
        <p:nvSpPr>
          <p:cNvPr id="157" name="TextBox 156"/>
          <p:cNvSpPr txBox="1"/>
          <p:nvPr/>
        </p:nvSpPr>
        <p:spPr>
          <a:xfrm>
            <a:off x="5868144" y="404664"/>
            <a:ext cx="26500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 smtClean="0"/>
              <a:t>mHDMI</a:t>
            </a:r>
            <a:r>
              <a:rPr lang="sv-SE" dirty="0" smtClean="0"/>
              <a:t>, 1.6Gbit </a:t>
            </a:r>
            <a:r>
              <a:rPr lang="sv-SE" dirty="0" err="1" smtClean="0"/>
              <a:t>serial</a:t>
            </a:r>
            <a:r>
              <a:rPr lang="sv-SE" dirty="0" smtClean="0"/>
              <a:t> </a:t>
            </a:r>
            <a:r>
              <a:rPr lang="sv-SE" dirty="0" err="1" smtClean="0"/>
              <a:t>link</a:t>
            </a:r>
            <a:endParaRPr lang="sv-SE" dirty="0" smtClean="0"/>
          </a:p>
          <a:p>
            <a:r>
              <a:rPr lang="sv-SE" dirty="0" smtClean="0"/>
              <a:t>Flexible </a:t>
            </a:r>
            <a:r>
              <a:rPr lang="sv-SE" dirty="0" err="1" smtClean="0"/>
              <a:t>cable</a:t>
            </a:r>
            <a:r>
              <a:rPr lang="sv-SE" dirty="0" smtClean="0"/>
              <a:t>.</a:t>
            </a:r>
            <a:endParaRPr lang="sv-SE" dirty="0"/>
          </a:p>
        </p:txBody>
      </p:sp>
      <p:cxnSp>
        <p:nvCxnSpPr>
          <p:cNvPr id="195" name="Straight Arrow Connector 194"/>
          <p:cNvCxnSpPr/>
          <p:nvPr/>
        </p:nvCxnSpPr>
        <p:spPr>
          <a:xfrm rot="10800000">
            <a:off x="1187624" y="6021288"/>
            <a:ext cx="432048" cy="36004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7" name="TextBox 196"/>
          <p:cNvSpPr txBox="1"/>
          <p:nvPr/>
        </p:nvSpPr>
        <p:spPr>
          <a:xfrm>
            <a:off x="395536" y="260648"/>
            <a:ext cx="1703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Old </a:t>
            </a:r>
            <a:r>
              <a:rPr lang="sv-SE" dirty="0" err="1" smtClean="0"/>
              <a:t>architecture</a:t>
            </a:r>
            <a:endParaRPr lang="sv-SE" dirty="0"/>
          </a:p>
        </p:txBody>
      </p:sp>
      <p:sp>
        <p:nvSpPr>
          <p:cNvPr id="199" name="Freeform 198"/>
          <p:cNvSpPr/>
          <p:nvPr/>
        </p:nvSpPr>
        <p:spPr>
          <a:xfrm>
            <a:off x="1352282" y="1532586"/>
            <a:ext cx="1171977" cy="759853"/>
          </a:xfrm>
          <a:custGeom>
            <a:avLst/>
            <a:gdLst>
              <a:gd name="connsiteX0" fmla="*/ 0 w 1171977"/>
              <a:gd name="connsiteY0" fmla="*/ 759853 h 759853"/>
              <a:gd name="connsiteX1" fmla="*/ 759853 w 1171977"/>
              <a:gd name="connsiteY1" fmla="*/ 540913 h 759853"/>
              <a:gd name="connsiteX2" fmla="*/ 1171977 w 1171977"/>
              <a:gd name="connsiteY2" fmla="*/ 0 h 75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71977" h="759853">
                <a:moveTo>
                  <a:pt x="0" y="759853"/>
                </a:moveTo>
                <a:cubicBezTo>
                  <a:pt x="282262" y="713704"/>
                  <a:pt x="564524" y="667555"/>
                  <a:pt x="759853" y="540913"/>
                </a:cubicBezTo>
                <a:cubicBezTo>
                  <a:pt x="955183" y="414271"/>
                  <a:pt x="1063580" y="207135"/>
                  <a:pt x="1171977" y="0"/>
                </a:cubicBezTo>
              </a:path>
            </a:pathLst>
          </a:cu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00" name="Freeform 199"/>
          <p:cNvSpPr/>
          <p:nvPr/>
        </p:nvSpPr>
        <p:spPr>
          <a:xfrm>
            <a:off x="1331640" y="1772816"/>
            <a:ext cx="1296144" cy="687845"/>
          </a:xfrm>
          <a:custGeom>
            <a:avLst/>
            <a:gdLst>
              <a:gd name="connsiteX0" fmla="*/ 0 w 1171977"/>
              <a:gd name="connsiteY0" fmla="*/ 759853 h 759853"/>
              <a:gd name="connsiteX1" fmla="*/ 759853 w 1171977"/>
              <a:gd name="connsiteY1" fmla="*/ 540913 h 759853"/>
              <a:gd name="connsiteX2" fmla="*/ 1171977 w 1171977"/>
              <a:gd name="connsiteY2" fmla="*/ 0 h 75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71977" h="759853">
                <a:moveTo>
                  <a:pt x="0" y="759853"/>
                </a:moveTo>
                <a:cubicBezTo>
                  <a:pt x="282262" y="713704"/>
                  <a:pt x="564524" y="667555"/>
                  <a:pt x="759853" y="540913"/>
                </a:cubicBezTo>
                <a:cubicBezTo>
                  <a:pt x="955183" y="414271"/>
                  <a:pt x="1063580" y="207135"/>
                  <a:pt x="1171977" y="0"/>
                </a:cubicBezTo>
              </a:path>
            </a:pathLst>
          </a:cu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16" name="Freeform 215"/>
          <p:cNvSpPr/>
          <p:nvPr/>
        </p:nvSpPr>
        <p:spPr>
          <a:xfrm>
            <a:off x="8113690" y="4778062"/>
            <a:ext cx="379927" cy="1027201"/>
          </a:xfrm>
          <a:custGeom>
            <a:avLst/>
            <a:gdLst>
              <a:gd name="connsiteX0" fmla="*/ 0 w 379927"/>
              <a:gd name="connsiteY0" fmla="*/ 0 h 1378039"/>
              <a:gd name="connsiteX1" fmla="*/ 334851 w 379927"/>
              <a:gd name="connsiteY1" fmla="*/ 914400 h 1378039"/>
              <a:gd name="connsiteX2" fmla="*/ 270456 w 379927"/>
              <a:gd name="connsiteY2" fmla="*/ 1378039 h 137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9927" h="1378039">
                <a:moveTo>
                  <a:pt x="0" y="0"/>
                </a:moveTo>
                <a:cubicBezTo>
                  <a:pt x="144887" y="342363"/>
                  <a:pt x="289775" y="684727"/>
                  <a:pt x="334851" y="914400"/>
                </a:cubicBezTo>
                <a:cubicBezTo>
                  <a:pt x="379927" y="1144073"/>
                  <a:pt x="325191" y="1261056"/>
                  <a:pt x="270456" y="1378039"/>
                </a:cubicBezTo>
              </a:path>
            </a:pathLst>
          </a:cu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17" name="Freeform 216"/>
          <p:cNvSpPr/>
          <p:nvPr/>
        </p:nvSpPr>
        <p:spPr>
          <a:xfrm>
            <a:off x="8388424" y="4797152"/>
            <a:ext cx="379927" cy="1008112"/>
          </a:xfrm>
          <a:custGeom>
            <a:avLst/>
            <a:gdLst>
              <a:gd name="connsiteX0" fmla="*/ 0 w 379927"/>
              <a:gd name="connsiteY0" fmla="*/ 0 h 1378039"/>
              <a:gd name="connsiteX1" fmla="*/ 334851 w 379927"/>
              <a:gd name="connsiteY1" fmla="*/ 914400 h 1378039"/>
              <a:gd name="connsiteX2" fmla="*/ 270456 w 379927"/>
              <a:gd name="connsiteY2" fmla="*/ 1378039 h 137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9927" h="1378039">
                <a:moveTo>
                  <a:pt x="0" y="0"/>
                </a:moveTo>
                <a:cubicBezTo>
                  <a:pt x="144887" y="342363"/>
                  <a:pt x="289775" y="684727"/>
                  <a:pt x="334851" y="914400"/>
                </a:cubicBezTo>
                <a:cubicBezTo>
                  <a:pt x="379927" y="1144073"/>
                  <a:pt x="325191" y="1261056"/>
                  <a:pt x="270456" y="1378039"/>
                </a:cubicBezTo>
              </a:path>
            </a:pathLst>
          </a:cu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18" name="TextBox 217"/>
          <p:cNvSpPr txBox="1"/>
          <p:nvPr/>
        </p:nvSpPr>
        <p:spPr>
          <a:xfrm>
            <a:off x="2267744" y="1268760"/>
            <a:ext cx="1385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 smtClean="0"/>
              <a:t>Fibre</a:t>
            </a:r>
            <a:r>
              <a:rPr lang="sv-SE" dirty="0" smtClean="0"/>
              <a:t> to DAQ</a:t>
            </a:r>
            <a:endParaRPr lang="sv-SE" dirty="0"/>
          </a:p>
        </p:txBody>
      </p:sp>
      <p:sp>
        <p:nvSpPr>
          <p:cNvPr id="219" name="TextBox 218"/>
          <p:cNvSpPr txBox="1"/>
          <p:nvPr/>
        </p:nvSpPr>
        <p:spPr>
          <a:xfrm>
            <a:off x="7452320" y="5085184"/>
            <a:ext cx="1385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 smtClean="0"/>
              <a:t>Fibre</a:t>
            </a:r>
            <a:r>
              <a:rPr lang="sv-SE" dirty="0" smtClean="0"/>
              <a:t> to DAQ</a:t>
            </a:r>
            <a:endParaRPr lang="sv-SE" dirty="0"/>
          </a:p>
        </p:txBody>
      </p:sp>
      <p:sp>
        <p:nvSpPr>
          <p:cNvPr id="175" name="Right Arrow 174"/>
          <p:cNvSpPr/>
          <p:nvPr/>
        </p:nvSpPr>
        <p:spPr>
          <a:xfrm>
            <a:off x="2267744" y="26064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76" name="TextBox 175"/>
          <p:cNvSpPr txBox="1"/>
          <p:nvPr/>
        </p:nvSpPr>
        <p:spPr>
          <a:xfrm>
            <a:off x="3419872" y="260648"/>
            <a:ext cx="659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 dirty="0" smtClean="0"/>
              <a:t>New</a:t>
            </a:r>
            <a:endParaRPr lang="sv-SE" sz="2000" dirty="0"/>
          </a:p>
        </p:txBody>
      </p:sp>
      <p:sp>
        <p:nvSpPr>
          <p:cNvPr id="193" name="TextBox 192"/>
          <p:cNvSpPr txBox="1"/>
          <p:nvPr/>
        </p:nvSpPr>
        <p:spPr>
          <a:xfrm>
            <a:off x="4355976" y="6093296"/>
            <a:ext cx="25801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 smtClean="0"/>
              <a:t>Possibly</a:t>
            </a:r>
            <a:r>
              <a:rPr lang="sv-SE" dirty="0" smtClean="0"/>
              <a:t> </a:t>
            </a:r>
            <a:r>
              <a:rPr lang="sv-SE" dirty="0" err="1" smtClean="0"/>
              <a:t>tree</a:t>
            </a:r>
            <a:r>
              <a:rPr lang="sv-SE" dirty="0" smtClean="0"/>
              <a:t> </a:t>
            </a:r>
            <a:r>
              <a:rPr lang="sv-SE" dirty="0" err="1" smtClean="0"/>
              <a:t>structure</a:t>
            </a:r>
            <a:r>
              <a:rPr lang="sv-SE" dirty="0" smtClean="0"/>
              <a:t> to </a:t>
            </a:r>
          </a:p>
          <a:p>
            <a:r>
              <a:rPr lang="sv-SE" dirty="0" err="1" smtClean="0"/>
              <a:t>reduce</a:t>
            </a:r>
            <a:r>
              <a:rPr lang="sv-SE" dirty="0" smtClean="0"/>
              <a:t> </a:t>
            </a:r>
            <a:r>
              <a:rPr lang="sv-SE" dirty="0" err="1" smtClean="0"/>
              <a:t>cabling</a:t>
            </a:r>
            <a:endParaRPr lang="sv-SE" dirty="0" smtClean="0"/>
          </a:p>
          <a:p>
            <a:r>
              <a:rPr lang="sv-SE" dirty="0" smtClean="0"/>
              <a:t>  </a:t>
            </a:r>
            <a:endParaRPr lang="sv-SE" dirty="0"/>
          </a:p>
        </p:txBody>
      </p:sp>
      <p:cxnSp>
        <p:nvCxnSpPr>
          <p:cNvPr id="196" name="Straight Connector 195"/>
          <p:cNvCxnSpPr/>
          <p:nvPr/>
        </p:nvCxnSpPr>
        <p:spPr>
          <a:xfrm>
            <a:off x="7452320" y="5877272"/>
            <a:ext cx="1296144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1" name="TextBox 200"/>
          <p:cNvSpPr txBox="1"/>
          <p:nvPr/>
        </p:nvSpPr>
        <p:spPr>
          <a:xfrm>
            <a:off x="7956376" y="5949280"/>
            <a:ext cx="482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ILD</a:t>
            </a:r>
            <a:endParaRPr lang="sv-SE" dirty="0"/>
          </a:p>
        </p:txBody>
      </p:sp>
      <p:sp>
        <p:nvSpPr>
          <p:cNvPr id="202" name="TextBox 201"/>
          <p:cNvSpPr txBox="1"/>
          <p:nvPr/>
        </p:nvSpPr>
        <p:spPr>
          <a:xfrm>
            <a:off x="7956376" y="2780928"/>
            <a:ext cx="7024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 smtClean="0"/>
              <a:t>Serial</a:t>
            </a:r>
            <a:endParaRPr lang="sv-SE" dirty="0" smtClean="0"/>
          </a:p>
          <a:p>
            <a:r>
              <a:rPr lang="sv-SE" dirty="0" smtClean="0"/>
              <a:t>RCU</a:t>
            </a:r>
            <a:endParaRPr lang="sv-SE" dirty="0"/>
          </a:p>
        </p:txBody>
      </p:sp>
      <p:grpSp>
        <p:nvGrpSpPr>
          <p:cNvPr id="283" name="Group 282"/>
          <p:cNvGrpSpPr/>
          <p:nvPr/>
        </p:nvGrpSpPr>
        <p:grpSpPr>
          <a:xfrm>
            <a:off x="4644008" y="1196752"/>
            <a:ext cx="3240360" cy="2304256"/>
            <a:chOff x="4644008" y="1196752"/>
            <a:chExt cx="3240360" cy="2304256"/>
          </a:xfrm>
        </p:grpSpPr>
        <p:cxnSp>
          <p:nvCxnSpPr>
            <p:cNvPr id="206" name="Elbow Connector 205"/>
            <p:cNvCxnSpPr/>
            <p:nvPr/>
          </p:nvCxnSpPr>
          <p:spPr>
            <a:xfrm>
              <a:off x="4716016" y="1196752"/>
              <a:ext cx="3168352" cy="1224136"/>
            </a:xfrm>
            <a:prstGeom prst="bentConnector3">
              <a:avLst>
                <a:gd name="adj1" fmla="val 67437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Elbow Connector 210"/>
            <p:cNvCxnSpPr/>
            <p:nvPr/>
          </p:nvCxnSpPr>
          <p:spPr>
            <a:xfrm>
              <a:off x="4716016" y="1340768"/>
              <a:ext cx="3168352" cy="1152128"/>
            </a:xfrm>
            <a:prstGeom prst="bentConnector3">
              <a:avLst>
                <a:gd name="adj1" fmla="val 65332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Elbow Connector 214"/>
            <p:cNvCxnSpPr/>
            <p:nvPr/>
          </p:nvCxnSpPr>
          <p:spPr>
            <a:xfrm>
              <a:off x="4716016" y="1484784"/>
              <a:ext cx="3168352" cy="1080120"/>
            </a:xfrm>
            <a:prstGeom prst="bentConnector3">
              <a:avLst>
                <a:gd name="adj1" fmla="val 62927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Elbow Connector 222"/>
            <p:cNvCxnSpPr/>
            <p:nvPr/>
          </p:nvCxnSpPr>
          <p:spPr>
            <a:xfrm>
              <a:off x="4716016" y="1628800"/>
              <a:ext cx="3168352" cy="1008112"/>
            </a:xfrm>
            <a:prstGeom prst="bentConnector3">
              <a:avLst>
                <a:gd name="adj1" fmla="val 60823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Elbow Connector 236"/>
            <p:cNvCxnSpPr/>
            <p:nvPr/>
          </p:nvCxnSpPr>
          <p:spPr>
            <a:xfrm>
              <a:off x="4716016" y="1772816"/>
              <a:ext cx="3168352" cy="936104"/>
            </a:xfrm>
            <a:prstGeom prst="bentConnector3">
              <a:avLst>
                <a:gd name="adj1" fmla="val 58568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Elbow Connector 239"/>
            <p:cNvCxnSpPr/>
            <p:nvPr/>
          </p:nvCxnSpPr>
          <p:spPr>
            <a:xfrm>
              <a:off x="4716016" y="1916832"/>
              <a:ext cx="3168352" cy="864096"/>
            </a:xfrm>
            <a:prstGeom prst="bentConnector3">
              <a:avLst>
                <a:gd name="adj1" fmla="val 56163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Elbow Connector 242"/>
            <p:cNvCxnSpPr/>
            <p:nvPr/>
          </p:nvCxnSpPr>
          <p:spPr>
            <a:xfrm>
              <a:off x="4716016" y="2060848"/>
              <a:ext cx="3168352" cy="792088"/>
            </a:xfrm>
            <a:prstGeom prst="bentConnector3">
              <a:avLst>
                <a:gd name="adj1" fmla="val 53307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Elbow Connector 246"/>
            <p:cNvCxnSpPr/>
            <p:nvPr/>
          </p:nvCxnSpPr>
          <p:spPr>
            <a:xfrm>
              <a:off x="4644008" y="2204864"/>
              <a:ext cx="3240360" cy="720080"/>
            </a:xfrm>
            <a:prstGeom prst="bentConnector3">
              <a:avLst>
                <a:gd name="adj1" fmla="val 51764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Elbow Connector 249"/>
            <p:cNvCxnSpPr/>
            <p:nvPr/>
          </p:nvCxnSpPr>
          <p:spPr>
            <a:xfrm>
              <a:off x="4716016" y="2348880"/>
              <a:ext cx="3168352" cy="648072"/>
            </a:xfrm>
            <a:prstGeom prst="bentConnector3">
              <a:avLst>
                <a:gd name="adj1" fmla="val 48347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Elbow Connector 251"/>
            <p:cNvCxnSpPr/>
            <p:nvPr/>
          </p:nvCxnSpPr>
          <p:spPr>
            <a:xfrm>
              <a:off x="4716016" y="2492896"/>
              <a:ext cx="3168352" cy="576064"/>
            </a:xfrm>
            <a:prstGeom prst="bentConnector3">
              <a:avLst>
                <a:gd name="adj1" fmla="val 46092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Elbow Connector 259"/>
            <p:cNvCxnSpPr/>
            <p:nvPr/>
          </p:nvCxnSpPr>
          <p:spPr>
            <a:xfrm>
              <a:off x="4716016" y="2636912"/>
              <a:ext cx="3168352" cy="504056"/>
            </a:xfrm>
            <a:prstGeom prst="bentConnector3">
              <a:avLst>
                <a:gd name="adj1" fmla="val 43687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Elbow Connector 263"/>
            <p:cNvCxnSpPr/>
            <p:nvPr/>
          </p:nvCxnSpPr>
          <p:spPr>
            <a:xfrm>
              <a:off x="4716016" y="2780928"/>
              <a:ext cx="3168352" cy="432048"/>
            </a:xfrm>
            <a:prstGeom prst="bentConnector3">
              <a:avLst>
                <a:gd name="adj1" fmla="val 41282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Elbow Connector 267"/>
            <p:cNvCxnSpPr/>
            <p:nvPr/>
          </p:nvCxnSpPr>
          <p:spPr>
            <a:xfrm>
              <a:off x="4716016" y="2924944"/>
              <a:ext cx="3168352" cy="360040"/>
            </a:xfrm>
            <a:prstGeom prst="bentConnector3">
              <a:avLst>
                <a:gd name="adj1" fmla="val 38576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Elbow Connector 270"/>
            <p:cNvCxnSpPr/>
            <p:nvPr/>
          </p:nvCxnSpPr>
          <p:spPr>
            <a:xfrm>
              <a:off x="4716016" y="3068960"/>
              <a:ext cx="3168352" cy="288032"/>
            </a:xfrm>
            <a:prstGeom prst="bentConnector3">
              <a:avLst>
                <a:gd name="adj1" fmla="val 36021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Elbow Connector 274"/>
            <p:cNvCxnSpPr/>
            <p:nvPr/>
          </p:nvCxnSpPr>
          <p:spPr>
            <a:xfrm>
              <a:off x="4716016" y="3212976"/>
              <a:ext cx="3168352" cy="216024"/>
            </a:xfrm>
            <a:prstGeom prst="bentConnector3">
              <a:avLst>
                <a:gd name="adj1" fmla="val 34066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Elbow Connector 278"/>
            <p:cNvCxnSpPr/>
            <p:nvPr/>
          </p:nvCxnSpPr>
          <p:spPr>
            <a:xfrm>
              <a:off x="4716016" y="3356992"/>
              <a:ext cx="3168352" cy="144016"/>
            </a:xfrm>
            <a:prstGeom prst="bentConnector3">
              <a:avLst>
                <a:gd name="adj1" fmla="val 31812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4" name="Group 283"/>
          <p:cNvGrpSpPr/>
          <p:nvPr/>
        </p:nvGrpSpPr>
        <p:grpSpPr>
          <a:xfrm flipV="1">
            <a:off x="5004048" y="3645024"/>
            <a:ext cx="2880320" cy="2304256"/>
            <a:chOff x="4644008" y="1196752"/>
            <a:chExt cx="3240360" cy="2304256"/>
          </a:xfrm>
        </p:grpSpPr>
        <p:cxnSp>
          <p:nvCxnSpPr>
            <p:cNvPr id="285" name="Elbow Connector 284"/>
            <p:cNvCxnSpPr/>
            <p:nvPr/>
          </p:nvCxnSpPr>
          <p:spPr>
            <a:xfrm>
              <a:off x="4716016" y="1196752"/>
              <a:ext cx="3168352" cy="1224136"/>
            </a:xfrm>
            <a:prstGeom prst="bentConnector3">
              <a:avLst>
                <a:gd name="adj1" fmla="val 67437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Elbow Connector 285"/>
            <p:cNvCxnSpPr/>
            <p:nvPr/>
          </p:nvCxnSpPr>
          <p:spPr>
            <a:xfrm>
              <a:off x="4716016" y="1340768"/>
              <a:ext cx="3168352" cy="1152128"/>
            </a:xfrm>
            <a:prstGeom prst="bentConnector3">
              <a:avLst>
                <a:gd name="adj1" fmla="val 65332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Elbow Connector 286"/>
            <p:cNvCxnSpPr/>
            <p:nvPr/>
          </p:nvCxnSpPr>
          <p:spPr>
            <a:xfrm>
              <a:off x="4716016" y="1484784"/>
              <a:ext cx="3168352" cy="1080120"/>
            </a:xfrm>
            <a:prstGeom prst="bentConnector3">
              <a:avLst>
                <a:gd name="adj1" fmla="val 62927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Elbow Connector 287"/>
            <p:cNvCxnSpPr/>
            <p:nvPr/>
          </p:nvCxnSpPr>
          <p:spPr>
            <a:xfrm>
              <a:off x="4716016" y="1628800"/>
              <a:ext cx="3168352" cy="1008112"/>
            </a:xfrm>
            <a:prstGeom prst="bentConnector3">
              <a:avLst>
                <a:gd name="adj1" fmla="val 60823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Elbow Connector 288"/>
            <p:cNvCxnSpPr/>
            <p:nvPr/>
          </p:nvCxnSpPr>
          <p:spPr>
            <a:xfrm>
              <a:off x="4716016" y="1772816"/>
              <a:ext cx="3168352" cy="936104"/>
            </a:xfrm>
            <a:prstGeom prst="bentConnector3">
              <a:avLst>
                <a:gd name="adj1" fmla="val 58568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Elbow Connector 289"/>
            <p:cNvCxnSpPr/>
            <p:nvPr/>
          </p:nvCxnSpPr>
          <p:spPr>
            <a:xfrm>
              <a:off x="4716016" y="1916832"/>
              <a:ext cx="3168352" cy="864096"/>
            </a:xfrm>
            <a:prstGeom prst="bentConnector3">
              <a:avLst>
                <a:gd name="adj1" fmla="val 56163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Elbow Connector 290"/>
            <p:cNvCxnSpPr/>
            <p:nvPr/>
          </p:nvCxnSpPr>
          <p:spPr>
            <a:xfrm>
              <a:off x="4716016" y="2060848"/>
              <a:ext cx="3168352" cy="792088"/>
            </a:xfrm>
            <a:prstGeom prst="bentConnector3">
              <a:avLst>
                <a:gd name="adj1" fmla="val 53307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Elbow Connector 291"/>
            <p:cNvCxnSpPr/>
            <p:nvPr/>
          </p:nvCxnSpPr>
          <p:spPr>
            <a:xfrm>
              <a:off x="4644008" y="2204864"/>
              <a:ext cx="3240360" cy="720080"/>
            </a:xfrm>
            <a:prstGeom prst="bentConnector3">
              <a:avLst>
                <a:gd name="adj1" fmla="val 51764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Elbow Connector 292"/>
            <p:cNvCxnSpPr/>
            <p:nvPr/>
          </p:nvCxnSpPr>
          <p:spPr>
            <a:xfrm>
              <a:off x="4716016" y="2348880"/>
              <a:ext cx="3168352" cy="648072"/>
            </a:xfrm>
            <a:prstGeom prst="bentConnector3">
              <a:avLst>
                <a:gd name="adj1" fmla="val 48347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Elbow Connector 293"/>
            <p:cNvCxnSpPr/>
            <p:nvPr/>
          </p:nvCxnSpPr>
          <p:spPr>
            <a:xfrm>
              <a:off x="4716016" y="2492896"/>
              <a:ext cx="3168352" cy="576064"/>
            </a:xfrm>
            <a:prstGeom prst="bentConnector3">
              <a:avLst>
                <a:gd name="adj1" fmla="val 46092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Elbow Connector 294"/>
            <p:cNvCxnSpPr/>
            <p:nvPr/>
          </p:nvCxnSpPr>
          <p:spPr>
            <a:xfrm>
              <a:off x="4716016" y="2636912"/>
              <a:ext cx="3168352" cy="504056"/>
            </a:xfrm>
            <a:prstGeom prst="bentConnector3">
              <a:avLst>
                <a:gd name="adj1" fmla="val 43687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Elbow Connector 295"/>
            <p:cNvCxnSpPr/>
            <p:nvPr/>
          </p:nvCxnSpPr>
          <p:spPr>
            <a:xfrm>
              <a:off x="4716016" y="2780928"/>
              <a:ext cx="3168352" cy="432048"/>
            </a:xfrm>
            <a:prstGeom prst="bentConnector3">
              <a:avLst>
                <a:gd name="adj1" fmla="val 41282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Elbow Connector 296"/>
            <p:cNvCxnSpPr/>
            <p:nvPr/>
          </p:nvCxnSpPr>
          <p:spPr>
            <a:xfrm>
              <a:off x="4716016" y="2924944"/>
              <a:ext cx="3168352" cy="360040"/>
            </a:xfrm>
            <a:prstGeom prst="bentConnector3">
              <a:avLst>
                <a:gd name="adj1" fmla="val 38576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Elbow Connector 297"/>
            <p:cNvCxnSpPr/>
            <p:nvPr/>
          </p:nvCxnSpPr>
          <p:spPr>
            <a:xfrm>
              <a:off x="4716016" y="3068960"/>
              <a:ext cx="3168352" cy="288032"/>
            </a:xfrm>
            <a:prstGeom prst="bentConnector3">
              <a:avLst>
                <a:gd name="adj1" fmla="val 36021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Elbow Connector 298"/>
            <p:cNvCxnSpPr/>
            <p:nvPr/>
          </p:nvCxnSpPr>
          <p:spPr>
            <a:xfrm>
              <a:off x="4716016" y="3212976"/>
              <a:ext cx="3168352" cy="216024"/>
            </a:xfrm>
            <a:prstGeom prst="bentConnector3">
              <a:avLst>
                <a:gd name="adj1" fmla="val 34066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Elbow Connector 299"/>
            <p:cNvCxnSpPr/>
            <p:nvPr/>
          </p:nvCxnSpPr>
          <p:spPr>
            <a:xfrm>
              <a:off x="4716016" y="3356992"/>
              <a:ext cx="3168352" cy="144016"/>
            </a:xfrm>
            <a:prstGeom prst="bentConnector3">
              <a:avLst>
                <a:gd name="adj1" fmla="val 31812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908720"/>
            <a:ext cx="6636205" cy="482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 flipH="1">
            <a:off x="3635896" y="1556792"/>
            <a:ext cx="504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LV</a:t>
            </a:r>
            <a:endParaRPr lang="sv-SE" dirty="0"/>
          </a:p>
        </p:txBody>
      </p:sp>
      <p:sp>
        <p:nvSpPr>
          <p:cNvPr id="4" name="TextBox 3"/>
          <p:cNvSpPr txBox="1"/>
          <p:nvPr/>
        </p:nvSpPr>
        <p:spPr>
          <a:xfrm>
            <a:off x="2267744" y="260648"/>
            <a:ext cx="42278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dirty="0" smtClean="0"/>
              <a:t>One solution of </a:t>
            </a:r>
            <a:r>
              <a:rPr lang="sv-SE" sz="2400" dirty="0" err="1" smtClean="0"/>
              <a:t>several</a:t>
            </a:r>
            <a:r>
              <a:rPr lang="sv-SE" sz="2400" dirty="0" smtClean="0"/>
              <a:t> </a:t>
            </a:r>
            <a:r>
              <a:rPr lang="sv-SE" sz="2400" dirty="0" err="1" smtClean="0"/>
              <a:t>possible</a:t>
            </a:r>
            <a:r>
              <a:rPr lang="sv-SE" sz="2400" dirty="0" smtClean="0"/>
              <a:t>.</a:t>
            </a:r>
            <a:endParaRPr lang="sv-SE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292080" y="2780928"/>
            <a:ext cx="20267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FPGA </a:t>
            </a:r>
            <a:r>
              <a:rPr lang="sv-SE" dirty="0" err="1" smtClean="0"/>
              <a:t>cards</a:t>
            </a:r>
            <a:r>
              <a:rPr lang="sv-SE" dirty="0" smtClean="0"/>
              <a:t> </a:t>
            </a:r>
            <a:r>
              <a:rPr lang="sv-SE" dirty="0" err="1" smtClean="0"/>
              <a:t>may</a:t>
            </a:r>
            <a:r>
              <a:rPr lang="sv-SE" dirty="0" smtClean="0"/>
              <a:t> be </a:t>
            </a:r>
          </a:p>
          <a:p>
            <a:r>
              <a:rPr lang="sv-SE" dirty="0" smtClean="0"/>
              <a:t>horisontal</a:t>
            </a:r>
            <a:endParaRPr lang="sv-SE" dirty="0"/>
          </a:p>
        </p:txBody>
      </p:sp>
      <p:sp>
        <p:nvSpPr>
          <p:cNvPr id="6" name="TextBox 5"/>
          <p:cNvSpPr txBox="1"/>
          <p:nvPr/>
        </p:nvSpPr>
        <p:spPr>
          <a:xfrm>
            <a:off x="4932040" y="2204864"/>
            <a:ext cx="2567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At </a:t>
            </a:r>
            <a:r>
              <a:rPr lang="sv-SE" dirty="0" err="1" smtClean="0"/>
              <a:t>least</a:t>
            </a:r>
            <a:r>
              <a:rPr lang="sv-SE" dirty="0" smtClean="0"/>
              <a:t> regulators </a:t>
            </a:r>
            <a:r>
              <a:rPr lang="sv-SE" dirty="0" err="1" smtClean="0"/>
              <a:t>cooled</a:t>
            </a:r>
            <a:endParaRPr lang="sv-SE" dirty="0"/>
          </a:p>
        </p:txBody>
      </p:sp>
      <p:grpSp>
        <p:nvGrpSpPr>
          <p:cNvPr id="49" name="Group 48"/>
          <p:cNvGrpSpPr/>
          <p:nvPr/>
        </p:nvGrpSpPr>
        <p:grpSpPr>
          <a:xfrm>
            <a:off x="6876256" y="4941168"/>
            <a:ext cx="1656184" cy="1224136"/>
            <a:chOff x="6876256" y="4941168"/>
            <a:chExt cx="1656184" cy="1224136"/>
          </a:xfrm>
        </p:grpSpPr>
        <p:grpSp>
          <p:nvGrpSpPr>
            <p:cNvPr id="13" name="Group 12"/>
            <p:cNvGrpSpPr/>
            <p:nvPr/>
          </p:nvGrpSpPr>
          <p:grpSpPr>
            <a:xfrm>
              <a:off x="6876256" y="5157192"/>
              <a:ext cx="1656184" cy="144016"/>
              <a:chOff x="6876256" y="5157192"/>
              <a:chExt cx="1656184" cy="216024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6876256" y="5157192"/>
                <a:ext cx="216024" cy="216024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7164288" y="5157192"/>
                <a:ext cx="216024" cy="216024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7452320" y="5157192"/>
                <a:ext cx="216024" cy="216024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7740352" y="5157192"/>
                <a:ext cx="216024" cy="216024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8028384" y="5157192"/>
                <a:ext cx="216024" cy="216024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8316416" y="5157192"/>
                <a:ext cx="216024" cy="216024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6876256" y="5373216"/>
              <a:ext cx="1656184" cy="144016"/>
              <a:chOff x="6876256" y="5157192"/>
              <a:chExt cx="1656184" cy="216024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6876256" y="5157192"/>
                <a:ext cx="216024" cy="216024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7164288" y="5157192"/>
                <a:ext cx="216024" cy="216024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7452320" y="5157192"/>
                <a:ext cx="216024" cy="216024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7740352" y="5157192"/>
                <a:ext cx="216024" cy="216024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8028384" y="5157192"/>
                <a:ext cx="216024" cy="216024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8316416" y="5157192"/>
                <a:ext cx="216024" cy="216024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6876256" y="4941168"/>
              <a:ext cx="1656184" cy="144016"/>
              <a:chOff x="6876256" y="5157192"/>
              <a:chExt cx="1656184" cy="216024"/>
            </a:xfrm>
          </p:grpSpPr>
          <p:sp>
            <p:nvSpPr>
              <p:cNvPr id="22" name="Rectangle 21"/>
              <p:cNvSpPr/>
              <p:nvPr/>
            </p:nvSpPr>
            <p:spPr>
              <a:xfrm>
                <a:off x="6876256" y="5157192"/>
                <a:ext cx="216024" cy="216024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7164288" y="5157192"/>
                <a:ext cx="216024" cy="216024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7452320" y="5157192"/>
                <a:ext cx="216024" cy="216024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7740352" y="5157192"/>
                <a:ext cx="216024" cy="216024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8028384" y="5157192"/>
                <a:ext cx="216024" cy="216024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8316416" y="5157192"/>
                <a:ext cx="216024" cy="216024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6876256" y="5589240"/>
              <a:ext cx="1656184" cy="144016"/>
              <a:chOff x="6876256" y="5157192"/>
              <a:chExt cx="1656184" cy="216024"/>
            </a:xfrm>
          </p:grpSpPr>
          <p:sp>
            <p:nvSpPr>
              <p:cNvPr id="29" name="Rectangle 28"/>
              <p:cNvSpPr/>
              <p:nvPr/>
            </p:nvSpPr>
            <p:spPr>
              <a:xfrm>
                <a:off x="6876256" y="5157192"/>
                <a:ext cx="216024" cy="216024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7164288" y="5157192"/>
                <a:ext cx="216024" cy="216024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7452320" y="5157192"/>
                <a:ext cx="216024" cy="216024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7740352" y="5157192"/>
                <a:ext cx="216024" cy="216024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8028384" y="5157192"/>
                <a:ext cx="216024" cy="216024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8316416" y="5157192"/>
                <a:ext cx="216024" cy="216024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6876256" y="5805264"/>
              <a:ext cx="1656184" cy="144016"/>
              <a:chOff x="6876256" y="5157192"/>
              <a:chExt cx="1656184" cy="216024"/>
            </a:xfrm>
          </p:grpSpPr>
          <p:sp>
            <p:nvSpPr>
              <p:cNvPr id="36" name="Rectangle 35"/>
              <p:cNvSpPr/>
              <p:nvPr/>
            </p:nvSpPr>
            <p:spPr>
              <a:xfrm>
                <a:off x="6876256" y="5157192"/>
                <a:ext cx="216024" cy="216024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7164288" y="5157192"/>
                <a:ext cx="216024" cy="216024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7452320" y="5157192"/>
                <a:ext cx="216024" cy="216024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7740352" y="5157192"/>
                <a:ext cx="216024" cy="216024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8028384" y="5157192"/>
                <a:ext cx="216024" cy="216024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8316416" y="5157192"/>
                <a:ext cx="216024" cy="216024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</p:grpSp>
        <p:grpSp>
          <p:nvGrpSpPr>
            <p:cNvPr id="42" name="Group 41"/>
            <p:cNvGrpSpPr/>
            <p:nvPr/>
          </p:nvGrpSpPr>
          <p:grpSpPr>
            <a:xfrm>
              <a:off x="6876256" y="6021288"/>
              <a:ext cx="1656184" cy="144016"/>
              <a:chOff x="6876256" y="5157192"/>
              <a:chExt cx="1656184" cy="216024"/>
            </a:xfrm>
          </p:grpSpPr>
          <p:sp>
            <p:nvSpPr>
              <p:cNvPr id="43" name="Rectangle 42"/>
              <p:cNvSpPr/>
              <p:nvPr/>
            </p:nvSpPr>
            <p:spPr>
              <a:xfrm>
                <a:off x="6876256" y="5157192"/>
                <a:ext cx="216024" cy="216024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7164288" y="5157192"/>
                <a:ext cx="216024" cy="216024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7452320" y="5157192"/>
                <a:ext cx="216024" cy="216024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7740352" y="5157192"/>
                <a:ext cx="216024" cy="216024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8028384" y="5157192"/>
                <a:ext cx="216024" cy="216024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8316416" y="5157192"/>
                <a:ext cx="216024" cy="216024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</p:grpSp>
      </p:grpSp>
      <p:sp>
        <p:nvSpPr>
          <p:cNvPr id="50" name="Rectangle 49"/>
          <p:cNvSpPr/>
          <p:nvPr/>
        </p:nvSpPr>
        <p:spPr>
          <a:xfrm>
            <a:off x="6732240" y="5085184"/>
            <a:ext cx="1944216" cy="72008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1" name="Rectangle 50"/>
          <p:cNvSpPr/>
          <p:nvPr/>
        </p:nvSpPr>
        <p:spPr>
          <a:xfrm>
            <a:off x="6732240" y="5517232"/>
            <a:ext cx="1944216" cy="72008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2" name="Rectangle 51"/>
          <p:cNvSpPr/>
          <p:nvPr/>
        </p:nvSpPr>
        <p:spPr>
          <a:xfrm>
            <a:off x="6732240" y="5949280"/>
            <a:ext cx="1944216" cy="72008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3" name="TextBox 52"/>
          <p:cNvSpPr txBox="1"/>
          <p:nvPr/>
        </p:nvSpPr>
        <p:spPr>
          <a:xfrm>
            <a:off x="5508104" y="5949280"/>
            <a:ext cx="84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LV bars</a:t>
            </a:r>
            <a:endParaRPr lang="sv-SE" dirty="0"/>
          </a:p>
        </p:txBody>
      </p:sp>
      <p:cxnSp>
        <p:nvCxnSpPr>
          <p:cNvPr id="55" name="Straight Arrow Connector 54"/>
          <p:cNvCxnSpPr/>
          <p:nvPr/>
        </p:nvCxnSpPr>
        <p:spPr>
          <a:xfrm rot="5400000" flipH="1" flipV="1">
            <a:off x="6084168" y="5373216"/>
            <a:ext cx="72008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V="1">
            <a:off x="6300192" y="5661248"/>
            <a:ext cx="36004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6300192" y="6021288"/>
            <a:ext cx="36004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7164288" y="3933056"/>
            <a:ext cx="17055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36 HDMI </a:t>
            </a:r>
            <a:r>
              <a:rPr lang="sv-SE" dirty="0" err="1" smtClean="0"/>
              <a:t>cables</a:t>
            </a:r>
            <a:r>
              <a:rPr lang="sv-SE" dirty="0" smtClean="0"/>
              <a:t> </a:t>
            </a:r>
          </a:p>
          <a:p>
            <a:r>
              <a:rPr lang="sv-SE" dirty="0" smtClean="0"/>
              <a:t>from panel</a:t>
            </a:r>
            <a:endParaRPr lang="sv-SE" dirty="0"/>
          </a:p>
        </p:txBody>
      </p:sp>
      <p:sp>
        <p:nvSpPr>
          <p:cNvPr id="61" name="TextBox 60"/>
          <p:cNvSpPr txBox="1"/>
          <p:nvPr/>
        </p:nvSpPr>
        <p:spPr>
          <a:xfrm>
            <a:off x="7164288" y="6309320"/>
            <a:ext cx="1093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Full panel</a:t>
            </a:r>
            <a:endParaRPr lang="sv-SE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329283"/>
            <a:ext cx="4791075" cy="397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827584" y="404664"/>
            <a:ext cx="75313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dirty="0" smtClean="0"/>
              <a:t>And </a:t>
            </a:r>
            <a:r>
              <a:rPr lang="sv-SE" dirty="0" err="1" smtClean="0"/>
              <a:t>another</a:t>
            </a:r>
            <a:r>
              <a:rPr lang="sv-SE" dirty="0" smtClean="0"/>
              <a:t> </a:t>
            </a:r>
            <a:r>
              <a:rPr lang="sv-SE" dirty="0" err="1" smtClean="0"/>
              <a:t>one</a:t>
            </a:r>
            <a:r>
              <a:rPr lang="sv-SE" dirty="0" smtClean="0"/>
              <a:t>. 4 FEC-MCM 512ch, 32 SALTRO16 , 1 board </a:t>
            </a:r>
            <a:r>
              <a:rPr lang="sv-SE" dirty="0" err="1" smtClean="0"/>
              <a:t>CTRLr</a:t>
            </a:r>
            <a:r>
              <a:rPr lang="sv-SE" dirty="0" smtClean="0"/>
              <a:t> 1 </a:t>
            </a:r>
            <a:r>
              <a:rPr lang="sv-SE" dirty="0" err="1" smtClean="0"/>
              <a:t>serial</a:t>
            </a:r>
            <a:r>
              <a:rPr lang="sv-SE" dirty="0" smtClean="0"/>
              <a:t> </a:t>
            </a:r>
            <a:r>
              <a:rPr lang="sv-SE" dirty="0" err="1" smtClean="0"/>
              <a:t>link</a:t>
            </a:r>
            <a:endParaRPr lang="sv-SE" dirty="0" smtClean="0"/>
          </a:p>
          <a:p>
            <a:pPr algn="ctr"/>
            <a:r>
              <a:rPr lang="sv-SE" dirty="0" err="1" smtClean="0"/>
              <a:t>Could</a:t>
            </a:r>
            <a:r>
              <a:rPr lang="sv-SE" dirty="0" smtClean="0"/>
              <a:t> be the </a:t>
            </a:r>
            <a:r>
              <a:rPr lang="sv-SE" dirty="0" err="1" smtClean="0"/>
              <a:t>architecture</a:t>
            </a:r>
            <a:r>
              <a:rPr lang="sv-SE" dirty="0" smtClean="0"/>
              <a:t> of SATRO64</a:t>
            </a:r>
            <a:endParaRPr lang="sv-SE" dirty="0"/>
          </a:p>
        </p:txBody>
      </p:sp>
      <p:grpSp>
        <p:nvGrpSpPr>
          <p:cNvPr id="4" name="Group 3"/>
          <p:cNvGrpSpPr/>
          <p:nvPr/>
        </p:nvGrpSpPr>
        <p:grpSpPr>
          <a:xfrm>
            <a:off x="6372200" y="3212976"/>
            <a:ext cx="2088232" cy="1800200"/>
            <a:chOff x="6876256" y="4941168"/>
            <a:chExt cx="1656184" cy="1224136"/>
          </a:xfrm>
          <a:solidFill>
            <a:srgbClr val="00B050"/>
          </a:solidFill>
        </p:grpSpPr>
        <p:grpSp>
          <p:nvGrpSpPr>
            <p:cNvPr id="5" name="Group 12"/>
            <p:cNvGrpSpPr/>
            <p:nvPr/>
          </p:nvGrpSpPr>
          <p:grpSpPr>
            <a:xfrm>
              <a:off x="6876256" y="5157192"/>
              <a:ext cx="1656184" cy="144016"/>
              <a:chOff x="6876256" y="5157192"/>
              <a:chExt cx="1656184" cy="216024"/>
            </a:xfrm>
            <a:grpFill/>
          </p:grpSpPr>
          <p:sp>
            <p:nvSpPr>
              <p:cNvPr id="41" name="Rectangle 6"/>
              <p:cNvSpPr/>
              <p:nvPr/>
            </p:nvSpPr>
            <p:spPr>
              <a:xfrm>
                <a:off x="6876256" y="5157192"/>
                <a:ext cx="216024" cy="216024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42" name="Rectangle 7"/>
              <p:cNvSpPr/>
              <p:nvPr/>
            </p:nvSpPr>
            <p:spPr>
              <a:xfrm>
                <a:off x="7164288" y="5157192"/>
                <a:ext cx="216024" cy="216024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43" name="Rectangle 8"/>
              <p:cNvSpPr/>
              <p:nvPr/>
            </p:nvSpPr>
            <p:spPr>
              <a:xfrm>
                <a:off x="7452320" y="5157192"/>
                <a:ext cx="216024" cy="216024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44" name="Rectangle 9"/>
              <p:cNvSpPr/>
              <p:nvPr/>
            </p:nvSpPr>
            <p:spPr>
              <a:xfrm>
                <a:off x="7740352" y="5157192"/>
                <a:ext cx="216024" cy="216024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45" name="Rectangle 10"/>
              <p:cNvSpPr/>
              <p:nvPr/>
            </p:nvSpPr>
            <p:spPr>
              <a:xfrm>
                <a:off x="8028384" y="5157192"/>
                <a:ext cx="216024" cy="216024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46" name="Rectangle 11"/>
              <p:cNvSpPr/>
              <p:nvPr/>
            </p:nvSpPr>
            <p:spPr>
              <a:xfrm>
                <a:off x="8316416" y="5157192"/>
                <a:ext cx="216024" cy="216024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</p:grpSp>
        <p:grpSp>
          <p:nvGrpSpPr>
            <p:cNvPr id="6" name="Group 13"/>
            <p:cNvGrpSpPr/>
            <p:nvPr/>
          </p:nvGrpSpPr>
          <p:grpSpPr>
            <a:xfrm>
              <a:off x="6876256" y="5373216"/>
              <a:ext cx="1656184" cy="144016"/>
              <a:chOff x="6876256" y="5157192"/>
              <a:chExt cx="1656184" cy="216024"/>
            </a:xfrm>
            <a:grpFill/>
          </p:grpSpPr>
          <p:sp>
            <p:nvSpPr>
              <p:cNvPr id="35" name="Rectangle 34"/>
              <p:cNvSpPr/>
              <p:nvPr/>
            </p:nvSpPr>
            <p:spPr>
              <a:xfrm>
                <a:off x="6876256" y="5157192"/>
                <a:ext cx="216024" cy="216024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7164288" y="5157192"/>
                <a:ext cx="216024" cy="216024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7452320" y="5157192"/>
                <a:ext cx="216024" cy="216024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7740352" y="5157192"/>
                <a:ext cx="216024" cy="216024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8028384" y="5157192"/>
                <a:ext cx="216024" cy="216024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8316416" y="5157192"/>
                <a:ext cx="216024" cy="216024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</p:grpSp>
        <p:grpSp>
          <p:nvGrpSpPr>
            <p:cNvPr id="7" name="Group 20"/>
            <p:cNvGrpSpPr/>
            <p:nvPr/>
          </p:nvGrpSpPr>
          <p:grpSpPr>
            <a:xfrm>
              <a:off x="6876256" y="4941168"/>
              <a:ext cx="1656184" cy="144016"/>
              <a:chOff x="6876256" y="5157192"/>
              <a:chExt cx="1656184" cy="216024"/>
            </a:xfrm>
            <a:grpFill/>
          </p:grpSpPr>
          <p:sp>
            <p:nvSpPr>
              <p:cNvPr id="29" name="Rectangle 28"/>
              <p:cNvSpPr/>
              <p:nvPr/>
            </p:nvSpPr>
            <p:spPr>
              <a:xfrm>
                <a:off x="6876256" y="5157192"/>
                <a:ext cx="216024" cy="216024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dirty="0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7164288" y="5157192"/>
                <a:ext cx="216024" cy="216024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7452320" y="5157192"/>
                <a:ext cx="216024" cy="216024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7740352" y="5157192"/>
                <a:ext cx="216024" cy="216024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8028384" y="5157192"/>
                <a:ext cx="216024" cy="216024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8316416" y="5157192"/>
                <a:ext cx="216024" cy="216024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</p:grpSp>
        <p:grpSp>
          <p:nvGrpSpPr>
            <p:cNvPr id="8" name="Group 27"/>
            <p:cNvGrpSpPr/>
            <p:nvPr/>
          </p:nvGrpSpPr>
          <p:grpSpPr>
            <a:xfrm>
              <a:off x="6876256" y="5589240"/>
              <a:ext cx="1656184" cy="144016"/>
              <a:chOff x="6876256" y="5157192"/>
              <a:chExt cx="1656184" cy="216024"/>
            </a:xfrm>
            <a:grpFill/>
          </p:grpSpPr>
          <p:sp>
            <p:nvSpPr>
              <p:cNvPr id="23" name="Rectangle 22"/>
              <p:cNvSpPr/>
              <p:nvPr/>
            </p:nvSpPr>
            <p:spPr>
              <a:xfrm>
                <a:off x="6876256" y="5157192"/>
                <a:ext cx="216024" cy="216024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7164288" y="5157192"/>
                <a:ext cx="216024" cy="216024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7452320" y="5157192"/>
                <a:ext cx="216024" cy="216024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7740352" y="5157192"/>
                <a:ext cx="216024" cy="216024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8028384" y="5157192"/>
                <a:ext cx="216024" cy="216024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8316416" y="5157192"/>
                <a:ext cx="216024" cy="216024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</p:grpSp>
        <p:grpSp>
          <p:nvGrpSpPr>
            <p:cNvPr id="9" name="Group 34"/>
            <p:cNvGrpSpPr/>
            <p:nvPr/>
          </p:nvGrpSpPr>
          <p:grpSpPr>
            <a:xfrm>
              <a:off x="6876256" y="5805264"/>
              <a:ext cx="1656184" cy="144016"/>
              <a:chOff x="6876256" y="5157192"/>
              <a:chExt cx="1656184" cy="216024"/>
            </a:xfrm>
            <a:grpFill/>
          </p:grpSpPr>
          <p:sp>
            <p:nvSpPr>
              <p:cNvPr id="17" name="Rectangle 16"/>
              <p:cNvSpPr/>
              <p:nvPr/>
            </p:nvSpPr>
            <p:spPr>
              <a:xfrm>
                <a:off x="6876256" y="5157192"/>
                <a:ext cx="216024" cy="216024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7164288" y="5157192"/>
                <a:ext cx="216024" cy="216024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7452320" y="5157192"/>
                <a:ext cx="216024" cy="216024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7740352" y="5157192"/>
                <a:ext cx="216024" cy="216024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8028384" y="5157192"/>
                <a:ext cx="216024" cy="216024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8316416" y="5157192"/>
                <a:ext cx="216024" cy="216024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</p:grpSp>
        <p:grpSp>
          <p:nvGrpSpPr>
            <p:cNvPr id="10" name="Group 41"/>
            <p:cNvGrpSpPr/>
            <p:nvPr/>
          </p:nvGrpSpPr>
          <p:grpSpPr>
            <a:xfrm>
              <a:off x="6876256" y="6021288"/>
              <a:ext cx="1656184" cy="144016"/>
              <a:chOff x="6876256" y="5157192"/>
              <a:chExt cx="1656184" cy="216024"/>
            </a:xfrm>
            <a:grpFill/>
          </p:grpSpPr>
          <p:sp>
            <p:nvSpPr>
              <p:cNvPr id="11" name="Rectangle 10"/>
              <p:cNvSpPr/>
              <p:nvPr/>
            </p:nvSpPr>
            <p:spPr>
              <a:xfrm>
                <a:off x="6876256" y="5157192"/>
                <a:ext cx="216024" cy="216024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7164288" y="5157192"/>
                <a:ext cx="216024" cy="216024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7452320" y="5157192"/>
                <a:ext cx="216024" cy="216024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7740352" y="5157192"/>
                <a:ext cx="216024" cy="216024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8028384" y="5157192"/>
                <a:ext cx="216024" cy="216024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8316416" y="5157192"/>
                <a:ext cx="216024" cy="216024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</p:grpSp>
      </p:grpSp>
      <p:sp>
        <p:nvSpPr>
          <p:cNvPr id="50" name="Rectangle 49"/>
          <p:cNvSpPr/>
          <p:nvPr/>
        </p:nvSpPr>
        <p:spPr>
          <a:xfrm>
            <a:off x="6444208" y="3284984"/>
            <a:ext cx="432048" cy="360040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2" name="Rectangle 51"/>
          <p:cNvSpPr/>
          <p:nvPr/>
        </p:nvSpPr>
        <p:spPr>
          <a:xfrm>
            <a:off x="6588224" y="3429000"/>
            <a:ext cx="144016" cy="14401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5" name="Rectangle 54"/>
          <p:cNvSpPr/>
          <p:nvPr/>
        </p:nvSpPr>
        <p:spPr>
          <a:xfrm>
            <a:off x="7164288" y="3284984"/>
            <a:ext cx="432048" cy="360040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6" name="Rectangle 55"/>
          <p:cNvSpPr/>
          <p:nvPr/>
        </p:nvSpPr>
        <p:spPr>
          <a:xfrm>
            <a:off x="7308304" y="3429000"/>
            <a:ext cx="144016" cy="14401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8" name="Rectangle 57"/>
          <p:cNvSpPr/>
          <p:nvPr/>
        </p:nvSpPr>
        <p:spPr>
          <a:xfrm>
            <a:off x="7884368" y="3933056"/>
            <a:ext cx="432048" cy="360040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9" name="Rectangle 58"/>
          <p:cNvSpPr/>
          <p:nvPr/>
        </p:nvSpPr>
        <p:spPr>
          <a:xfrm>
            <a:off x="8028384" y="4077072"/>
            <a:ext cx="144016" cy="14401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61" name="Rectangle 60"/>
          <p:cNvSpPr/>
          <p:nvPr/>
        </p:nvSpPr>
        <p:spPr>
          <a:xfrm>
            <a:off x="6444208" y="3933056"/>
            <a:ext cx="432048" cy="360040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62" name="Rectangle 61"/>
          <p:cNvSpPr/>
          <p:nvPr/>
        </p:nvSpPr>
        <p:spPr>
          <a:xfrm>
            <a:off x="6588224" y="4077072"/>
            <a:ext cx="144016" cy="14401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64" name="Rectangle 63"/>
          <p:cNvSpPr/>
          <p:nvPr/>
        </p:nvSpPr>
        <p:spPr>
          <a:xfrm>
            <a:off x="7164288" y="3933056"/>
            <a:ext cx="432048" cy="360040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65" name="Rectangle 64"/>
          <p:cNvSpPr/>
          <p:nvPr/>
        </p:nvSpPr>
        <p:spPr>
          <a:xfrm>
            <a:off x="7308304" y="4077072"/>
            <a:ext cx="144016" cy="14401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67" name="Rectangle 66"/>
          <p:cNvSpPr/>
          <p:nvPr/>
        </p:nvSpPr>
        <p:spPr>
          <a:xfrm>
            <a:off x="7164288" y="4581128"/>
            <a:ext cx="432048" cy="360040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68" name="Rectangle 67"/>
          <p:cNvSpPr/>
          <p:nvPr/>
        </p:nvSpPr>
        <p:spPr>
          <a:xfrm>
            <a:off x="7308304" y="4725144"/>
            <a:ext cx="144016" cy="14401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70" name="Rectangle 69"/>
          <p:cNvSpPr/>
          <p:nvPr/>
        </p:nvSpPr>
        <p:spPr>
          <a:xfrm>
            <a:off x="7884368" y="4581128"/>
            <a:ext cx="432048" cy="360040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71" name="Rectangle 70"/>
          <p:cNvSpPr/>
          <p:nvPr/>
        </p:nvSpPr>
        <p:spPr>
          <a:xfrm>
            <a:off x="8028384" y="4725144"/>
            <a:ext cx="144016" cy="14401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73" name="Rectangle 72"/>
          <p:cNvSpPr/>
          <p:nvPr/>
        </p:nvSpPr>
        <p:spPr>
          <a:xfrm>
            <a:off x="7884368" y="3284984"/>
            <a:ext cx="432048" cy="360040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74" name="Rectangle 73"/>
          <p:cNvSpPr/>
          <p:nvPr/>
        </p:nvSpPr>
        <p:spPr>
          <a:xfrm>
            <a:off x="8028384" y="3429000"/>
            <a:ext cx="144016" cy="14401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76" name="Rectangle 75"/>
          <p:cNvSpPr/>
          <p:nvPr/>
        </p:nvSpPr>
        <p:spPr>
          <a:xfrm>
            <a:off x="6444208" y="4581128"/>
            <a:ext cx="432048" cy="360040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77" name="Rectangle 76"/>
          <p:cNvSpPr/>
          <p:nvPr/>
        </p:nvSpPr>
        <p:spPr>
          <a:xfrm>
            <a:off x="6588224" y="4725144"/>
            <a:ext cx="144016" cy="14401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80" name="TextBox 79"/>
          <p:cNvSpPr txBox="1"/>
          <p:nvPr/>
        </p:nvSpPr>
        <p:spPr>
          <a:xfrm>
            <a:off x="6660232" y="2780928"/>
            <a:ext cx="17200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9 </a:t>
            </a:r>
            <a:r>
              <a:rPr lang="sv-SE" dirty="0" err="1" smtClean="0"/>
              <a:t>mHDMI</a:t>
            </a:r>
            <a:r>
              <a:rPr lang="sv-SE" dirty="0" smtClean="0"/>
              <a:t> </a:t>
            </a:r>
            <a:r>
              <a:rPr lang="sv-SE" dirty="0" err="1" smtClean="0"/>
              <a:t>cables</a:t>
            </a:r>
            <a:endParaRPr lang="sv-SE" dirty="0"/>
          </a:p>
        </p:txBody>
      </p:sp>
      <p:sp>
        <p:nvSpPr>
          <p:cNvPr id="81" name="TextBox 80"/>
          <p:cNvSpPr txBox="1"/>
          <p:nvPr/>
        </p:nvSpPr>
        <p:spPr>
          <a:xfrm>
            <a:off x="5796136" y="5589240"/>
            <a:ext cx="3063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One FPGA services 4 FEC MCM</a:t>
            </a:r>
            <a:endParaRPr lang="sv-SE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332656"/>
            <a:ext cx="832240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sv-SE" sz="2400" dirty="0" smtClean="0">
              <a:solidFill>
                <a:srgbClr val="FF0000"/>
              </a:solidFill>
            </a:endParaRPr>
          </a:p>
          <a:p>
            <a:pPr algn="ctr"/>
            <a:r>
              <a:rPr lang="sv-SE" sz="2400" dirty="0" err="1" smtClean="0">
                <a:solidFill>
                  <a:srgbClr val="FF0000"/>
                </a:solidFill>
              </a:rPr>
              <a:t>Crucial</a:t>
            </a:r>
            <a:r>
              <a:rPr lang="sv-SE" sz="2400" dirty="0" smtClean="0">
                <a:solidFill>
                  <a:srgbClr val="FF0000"/>
                </a:solidFill>
              </a:rPr>
              <a:t> </a:t>
            </a:r>
            <a:r>
              <a:rPr lang="sv-SE" sz="2400" dirty="0" err="1" smtClean="0">
                <a:solidFill>
                  <a:srgbClr val="FF0000"/>
                </a:solidFill>
              </a:rPr>
              <a:t>question</a:t>
            </a:r>
            <a:r>
              <a:rPr lang="sv-SE" sz="2400" dirty="0" smtClean="0">
                <a:solidFill>
                  <a:srgbClr val="FF0000"/>
                </a:solidFill>
              </a:rPr>
              <a:t>, </a:t>
            </a:r>
            <a:r>
              <a:rPr lang="sv-SE" sz="2400" dirty="0" err="1" smtClean="0">
                <a:solidFill>
                  <a:srgbClr val="FF0000"/>
                </a:solidFill>
              </a:rPr>
              <a:t>mainly</a:t>
            </a:r>
            <a:r>
              <a:rPr lang="sv-SE" sz="2400" dirty="0" smtClean="0">
                <a:solidFill>
                  <a:srgbClr val="FF0000"/>
                </a:solidFill>
              </a:rPr>
              <a:t> for LCTPC</a:t>
            </a:r>
          </a:p>
          <a:p>
            <a:pPr algn="ctr"/>
            <a:endParaRPr lang="sv-SE" sz="2400" dirty="0" smtClean="0"/>
          </a:p>
          <a:p>
            <a:pPr algn="ctr"/>
            <a:r>
              <a:rPr lang="sv-SE" sz="2400" dirty="0" err="1" smtClean="0"/>
              <a:t>Shall</a:t>
            </a:r>
            <a:r>
              <a:rPr lang="sv-SE" sz="2400" dirty="0" smtClean="0"/>
              <a:t> </a:t>
            </a:r>
            <a:r>
              <a:rPr lang="sv-SE" sz="2400" dirty="0" err="1" smtClean="0"/>
              <a:t>we</a:t>
            </a:r>
            <a:r>
              <a:rPr lang="sv-SE" sz="2400" dirty="0" smtClean="0"/>
              <a:t> rush SALTRO16 electronics for </a:t>
            </a:r>
            <a:r>
              <a:rPr lang="sv-SE" sz="2400" dirty="0" err="1" smtClean="0"/>
              <a:t>use</a:t>
            </a:r>
            <a:r>
              <a:rPr lang="sv-SE" sz="2400" dirty="0" smtClean="0"/>
              <a:t> </a:t>
            </a:r>
            <a:r>
              <a:rPr lang="sv-SE" sz="2400" dirty="0" err="1" smtClean="0"/>
              <a:t>within</a:t>
            </a:r>
            <a:r>
              <a:rPr lang="sv-SE" sz="2400" dirty="0" smtClean="0"/>
              <a:t> a </a:t>
            </a:r>
            <a:r>
              <a:rPr lang="sv-SE" sz="2400" dirty="0" err="1" smtClean="0"/>
              <a:t>year</a:t>
            </a:r>
            <a:r>
              <a:rPr lang="sv-SE" sz="2400" dirty="0" smtClean="0"/>
              <a:t> or so</a:t>
            </a:r>
          </a:p>
          <a:p>
            <a:pPr algn="ctr"/>
            <a:r>
              <a:rPr lang="sv-SE" sz="2400" dirty="0" smtClean="0"/>
              <a:t>for </a:t>
            </a:r>
            <a:r>
              <a:rPr lang="sv-SE" sz="2400" dirty="0" err="1" smtClean="0"/>
              <a:t>further</a:t>
            </a:r>
            <a:r>
              <a:rPr lang="sv-SE" sz="2400" dirty="0" smtClean="0"/>
              <a:t> </a:t>
            </a:r>
            <a:r>
              <a:rPr lang="sv-SE" sz="2400" dirty="0" err="1" smtClean="0"/>
              <a:t>proof</a:t>
            </a:r>
            <a:r>
              <a:rPr lang="sv-SE" sz="2400" dirty="0" smtClean="0"/>
              <a:t> of </a:t>
            </a:r>
            <a:r>
              <a:rPr lang="sv-SE" sz="2400" dirty="0" err="1" smtClean="0"/>
              <a:t>principle</a:t>
            </a:r>
            <a:r>
              <a:rPr lang="sv-SE" sz="2400" dirty="0" smtClean="0"/>
              <a:t> tests?</a:t>
            </a:r>
          </a:p>
          <a:p>
            <a:pPr algn="ctr"/>
            <a:r>
              <a:rPr lang="sv-SE" sz="2400" dirty="0" err="1" smtClean="0"/>
              <a:t>Then</a:t>
            </a:r>
            <a:r>
              <a:rPr lang="sv-SE" sz="2400" dirty="0" smtClean="0"/>
              <a:t> </a:t>
            </a:r>
            <a:r>
              <a:rPr lang="sv-SE" sz="2400" dirty="0" err="1" smtClean="0"/>
              <a:t>we</a:t>
            </a:r>
            <a:r>
              <a:rPr lang="sv-SE" sz="2400" dirty="0" smtClean="0"/>
              <a:t> </a:t>
            </a:r>
            <a:r>
              <a:rPr lang="sv-SE" sz="2400" dirty="0" err="1" smtClean="0"/>
              <a:t>need</a:t>
            </a:r>
            <a:r>
              <a:rPr lang="sv-SE" sz="2400" dirty="0" smtClean="0"/>
              <a:t> to </a:t>
            </a:r>
            <a:r>
              <a:rPr lang="sv-SE" sz="2400" dirty="0" err="1" smtClean="0"/>
              <a:t>stay</a:t>
            </a:r>
            <a:r>
              <a:rPr lang="sv-SE" sz="2400" dirty="0" smtClean="0"/>
              <a:t> with the ALTRO bus </a:t>
            </a:r>
            <a:r>
              <a:rPr lang="sv-SE" sz="2400" dirty="0" err="1" smtClean="0"/>
              <a:t>readout</a:t>
            </a:r>
            <a:r>
              <a:rPr lang="sv-SE" sz="2400" dirty="0" smtClean="0"/>
              <a:t> and RCU</a:t>
            </a:r>
          </a:p>
          <a:p>
            <a:pPr algn="ctr"/>
            <a:endParaRPr lang="sv-SE" sz="2400" dirty="0" smtClean="0"/>
          </a:p>
          <a:p>
            <a:pPr algn="ctr"/>
            <a:r>
              <a:rPr lang="sv-SE" sz="2400" dirty="0" smtClean="0"/>
              <a:t>Or</a:t>
            </a:r>
          </a:p>
          <a:p>
            <a:pPr algn="ctr"/>
            <a:r>
              <a:rPr lang="sv-SE" sz="2400" dirty="0" smtClean="0"/>
              <a:t> </a:t>
            </a:r>
          </a:p>
          <a:p>
            <a:pPr algn="ctr"/>
            <a:r>
              <a:rPr lang="sv-SE" sz="2400" dirty="0" err="1" smtClean="0"/>
              <a:t>Shall</a:t>
            </a:r>
            <a:r>
              <a:rPr lang="sv-SE" sz="2400" dirty="0" smtClean="0"/>
              <a:t> </a:t>
            </a:r>
            <a:r>
              <a:rPr lang="sv-SE" sz="2400" dirty="0" err="1" smtClean="0"/>
              <a:t>we</a:t>
            </a:r>
            <a:r>
              <a:rPr lang="sv-SE" sz="2400" dirty="0" smtClean="0"/>
              <a:t> </a:t>
            </a:r>
            <a:r>
              <a:rPr lang="sv-SE" sz="2400" dirty="0" err="1" smtClean="0"/>
              <a:t>take</a:t>
            </a:r>
            <a:r>
              <a:rPr lang="sv-SE" sz="2400" dirty="0" smtClean="0"/>
              <a:t> the </a:t>
            </a:r>
            <a:r>
              <a:rPr lang="sv-SE" sz="2400" dirty="0" err="1" smtClean="0"/>
              <a:t>opportunity</a:t>
            </a:r>
            <a:r>
              <a:rPr lang="sv-SE" sz="2400" dirty="0" smtClean="0"/>
              <a:t> to </a:t>
            </a:r>
            <a:r>
              <a:rPr lang="sv-SE" sz="2400" dirty="0" err="1" smtClean="0"/>
              <a:t>let</a:t>
            </a:r>
            <a:r>
              <a:rPr lang="sv-SE" sz="2400" dirty="0" smtClean="0"/>
              <a:t> the </a:t>
            </a:r>
            <a:r>
              <a:rPr lang="sv-SE" sz="2400" dirty="0" err="1" smtClean="0"/>
              <a:t>next</a:t>
            </a:r>
            <a:r>
              <a:rPr lang="sv-SE" sz="2400" dirty="0" smtClean="0"/>
              <a:t> </a:t>
            </a:r>
            <a:r>
              <a:rPr lang="sv-SE" sz="2400" dirty="0" err="1" smtClean="0"/>
              <a:t>prototype</a:t>
            </a:r>
            <a:r>
              <a:rPr lang="sv-SE" sz="2400" dirty="0" smtClean="0"/>
              <a:t> step be </a:t>
            </a:r>
          </a:p>
          <a:p>
            <a:pPr algn="ctr"/>
            <a:r>
              <a:rPr lang="sv-SE" sz="2400" dirty="0" err="1" smtClean="0"/>
              <a:t>much</a:t>
            </a:r>
            <a:r>
              <a:rPr lang="sv-SE" sz="2400" dirty="0" smtClean="0"/>
              <a:t> </a:t>
            </a:r>
            <a:r>
              <a:rPr lang="sv-SE" sz="2400" dirty="0" err="1" smtClean="0"/>
              <a:t>closer</a:t>
            </a:r>
            <a:r>
              <a:rPr lang="sv-SE" sz="2400" dirty="0" smtClean="0"/>
              <a:t> to final in 3 </a:t>
            </a:r>
            <a:r>
              <a:rPr lang="sv-SE" sz="2400" dirty="0" err="1" smtClean="0"/>
              <a:t>years</a:t>
            </a:r>
            <a:r>
              <a:rPr lang="sv-SE" sz="2400" dirty="0" smtClean="0"/>
              <a:t> from </a:t>
            </a:r>
            <a:r>
              <a:rPr lang="sv-SE" sz="2400" dirty="0" err="1" smtClean="0"/>
              <a:t>now</a:t>
            </a:r>
            <a:r>
              <a:rPr lang="sv-SE" sz="2400" dirty="0" smtClean="0"/>
              <a:t>, i.e. full </a:t>
            </a:r>
            <a:r>
              <a:rPr lang="sv-SE" sz="2400" dirty="0" err="1" smtClean="0"/>
              <a:t>feasibility</a:t>
            </a:r>
            <a:r>
              <a:rPr lang="sv-SE" sz="2400" dirty="0" smtClean="0"/>
              <a:t> test?</a:t>
            </a:r>
          </a:p>
          <a:p>
            <a:pPr algn="ctr"/>
            <a:r>
              <a:rPr lang="sv-SE" sz="2400" dirty="0" smtClean="0"/>
              <a:t>New </a:t>
            </a:r>
            <a:r>
              <a:rPr lang="sv-SE" sz="2400" dirty="0" err="1" smtClean="0"/>
              <a:t>readout</a:t>
            </a:r>
            <a:r>
              <a:rPr lang="sv-SE" sz="2400" dirty="0" smtClean="0"/>
              <a:t>  </a:t>
            </a:r>
            <a:r>
              <a:rPr lang="sv-SE" sz="2400" dirty="0" err="1" smtClean="0"/>
              <a:t>closer</a:t>
            </a:r>
            <a:r>
              <a:rPr lang="sv-SE" sz="2400" dirty="0" smtClean="0"/>
              <a:t> to ILD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552" y="692696"/>
            <a:ext cx="8064896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400" dirty="0" smtClean="0"/>
              <a:t>Or </a:t>
            </a:r>
            <a:r>
              <a:rPr lang="sv-SE" sz="2400" dirty="0" err="1" smtClean="0"/>
              <a:t>more</a:t>
            </a:r>
            <a:r>
              <a:rPr lang="sv-SE" sz="2400" dirty="0" smtClean="0"/>
              <a:t> </a:t>
            </a:r>
            <a:r>
              <a:rPr lang="sv-SE" sz="2400" dirty="0" err="1" smtClean="0"/>
              <a:t>specifically</a:t>
            </a:r>
            <a:r>
              <a:rPr lang="sv-SE" sz="2400" dirty="0" smtClean="0"/>
              <a:t>:</a:t>
            </a:r>
          </a:p>
          <a:p>
            <a:endParaRPr lang="sv-SE" dirty="0" smtClean="0"/>
          </a:p>
          <a:p>
            <a:r>
              <a:rPr lang="sv-SE" sz="2000" dirty="0" smtClean="0"/>
              <a:t>Is PCA16-ALTRO electronics </a:t>
            </a:r>
            <a:r>
              <a:rPr lang="sv-SE" sz="2000" dirty="0" err="1" smtClean="0"/>
              <a:t>sufficient</a:t>
            </a:r>
            <a:r>
              <a:rPr lang="sv-SE" sz="2000" dirty="0" smtClean="0"/>
              <a:t> for </a:t>
            </a:r>
            <a:r>
              <a:rPr lang="sv-SE" sz="2000" dirty="0" err="1" smtClean="0"/>
              <a:t>further</a:t>
            </a:r>
            <a:r>
              <a:rPr lang="sv-SE" sz="2000" dirty="0" smtClean="0"/>
              <a:t> testing of </a:t>
            </a:r>
            <a:r>
              <a:rPr lang="sv-SE" sz="2000" dirty="0" err="1" smtClean="0"/>
              <a:t>avalanche</a:t>
            </a:r>
            <a:r>
              <a:rPr lang="sv-SE" sz="2000" dirty="0" smtClean="0"/>
              <a:t>  </a:t>
            </a:r>
            <a:r>
              <a:rPr lang="sv-SE" sz="2000" dirty="0" err="1" smtClean="0"/>
              <a:t>readout</a:t>
            </a:r>
            <a:r>
              <a:rPr lang="sv-SE" sz="2000" dirty="0" smtClean="0"/>
              <a:t> </a:t>
            </a:r>
            <a:r>
              <a:rPr lang="sv-SE" sz="2000" dirty="0" err="1" smtClean="0"/>
              <a:t>concepts</a:t>
            </a:r>
            <a:r>
              <a:rPr lang="sv-SE" sz="2000" dirty="0" smtClean="0"/>
              <a:t> and  </a:t>
            </a:r>
            <a:r>
              <a:rPr lang="sv-SE" sz="2000" dirty="0" err="1" smtClean="0"/>
              <a:t>pad</a:t>
            </a:r>
            <a:r>
              <a:rPr lang="sv-SE" sz="2000" dirty="0" smtClean="0"/>
              <a:t> </a:t>
            </a:r>
            <a:r>
              <a:rPr lang="sv-SE" sz="2000" dirty="0" err="1" smtClean="0"/>
              <a:t>geometries</a:t>
            </a:r>
            <a:r>
              <a:rPr lang="sv-SE" sz="2000" dirty="0" smtClean="0"/>
              <a:t>, i.e. </a:t>
            </a:r>
            <a:r>
              <a:rPr lang="sv-SE" sz="2000" dirty="0" err="1" smtClean="0"/>
              <a:t>everything</a:t>
            </a:r>
            <a:r>
              <a:rPr lang="sv-SE" sz="2000" dirty="0" smtClean="0"/>
              <a:t> that </a:t>
            </a:r>
            <a:r>
              <a:rPr lang="sv-SE" sz="2000" dirty="0" err="1" smtClean="0"/>
              <a:t>goes</a:t>
            </a:r>
            <a:r>
              <a:rPr lang="sv-SE" sz="2000" dirty="0" smtClean="0"/>
              <a:t> with features </a:t>
            </a:r>
            <a:r>
              <a:rPr lang="sv-SE" sz="2000" dirty="0" err="1" smtClean="0"/>
              <a:t>inside</a:t>
            </a:r>
            <a:r>
              <a:rPr lang="sv-SE" sz="2000" dirty="0" smtClean="0"/>
              <a:t> the gas </a:t>
            </a:r>
            <a:r>
              <a:rPr lang="sv-SE" sz="2000" dirty="0" err="1" smtClean="0"/>
              <a:t>envelope</a:t>
            </a:r>
            <a:r>
              <a:rPr lang="sv-SE" sz="2000" dirty="0" smtClean="0"/>
              <a:t>?</a:t>
            </a:r>
          </a:p>
          <a:p>
            <a:endParaRPr lang="sv-SE" dirty="0" smtClean="0"/>
          </a:p>
          <a:p>
            <a:r>
              <a:rPr lang="sv-SE" sz="2000" dirty="0" smtClean="0"/>
              <a:t>Lund </a:t>
            </a:r>
            <a:r>
              <a:rPr lang="sv-SE" sz="2000" dirty="0" err="1" smtClean="0"/>
              <a:t>thinks</a:t>
            </a:r>
            <a:r>
              <a:rPr lang="sv-SE" sz="2000" dirty="0" smtClean="0"/>
              <a:t>, </a:t>
            </a:r>
            <a:r>
              <a:rPr lang="sv-SE" sz="2000" dirty="0" err="1" smtClean="0"/>
              <a:t>yes</a:t>
            </a:r>
            <a:r>
              <a:rPr lang="sv-SE" sz="2000" dirty="0" smtClean="0"/>
              <a:t>, </a:t>
            </a:r>
            <a:r>
              <a:rPr lang="sv-SE" sz="2000" dirty="0" err="1" smtClean="0"/>
              <a:t>since</a:t>
            </a:r>
            <a:r>
              <a:rPr lang="sv-SE" sz="2000" dirty="0" smtClean="0"/>
              <a:t> the ALTRO system has:</a:t>
            </a:r>
          </a:p>
          <a:p>
            <a:endParaRPr lang="sv-SE" sz="2000" dirty="0" smtClean="0"/>
          </a:p>
          <a:p>
            <a:pPr lvl="1">
              <a:buFont typeface="Arial" pitchFamily="34" charset="0"/>
              <a:buChar char="•"/>
            </a:pPr>
            <a:r>
              <a:rPr lang="sv-SE" sz="2000" dirty="0" err="1" smtClean="0"/>
              <a:t>Adequate</a:t>
            </a:r>
            <a:r>
              <a:rPr lang="sv-SE" sz="2000" dirty="0" smtClean="0"/>
              <a:t> </a:t>
            </a:r>
            <a:r>
              <a:rPr lang="sv-SE" sz="2000" dirty="0" err="1" smtClean="0"/>
              <a:t>noise</a:t>
            </a:r>
            <a:r>
              <a:rPr lang="sv-SE" sz="2000" dirty="0" smtClean="0"/>
              <a:t> and resolution</a:t>
            </a:r>
          </a:p>
          <a:p>
            <a:pPr lvl="1">
              <a:buFont typeface="Arial" pitchFamily="34" charset="0"/>
              <a:buChar char="•"/>
            </a:pPr>
            <a:r>
              <a:rPr lang="sv-SE" sz="2000" dirty="0" err="1" smtClean="0"/>
              <a:t>Flexibility</a:t>
            </a:r>
            <a:endParaRPr lang="sv-SE" sz="2000" dirty="0" smtClean="0"/>
          </a:p>
          <a:p>
            <a:pPr lvl="1">
              <a:buFont typeface="Arial" pitchFamily="34" charset="0"/>
              <a:buChar char="•"/>
            </a:pPr>
            <a:r>
              <a:rPr lang="sv-SE" sz="2000" dirty="0" err="1" smtClean="0"/>
              <a:t>Ready</a:t>
            </a:r>
            <a:r>
              <a:rPr lang="sv-SE" sz="2000" dirty="0" smtClean="0"/>
              <a:t> to </a:t>
            </a:r>
            <a:r>
              <a:rPr lang="sv-SE" sz="2000" dirty="0" err="1" smtClean="0"/>
              <a:t>use</a:t>
            </a:r>
            <a:endParaRPr lang="sv-SE" sz="2000" dirty="0" smtClean="0"/>
          </a:p>
          <a:p>
            <a:pPr lvl="1">
              <a:buFont typeface="Arial" pitchFamily="34" charset="0"/>
              <a:buChar char="•"/>
            </a:pPr>
            <a:r>
              <a:rPr lang="sv-SE" sz="2000" dirty="0" err="1" smtClean="0"/>
              <a:t>Repairable</a:t>
            </a:r>
            <a:r>
              <a:rPr lang="sv-SE" sz="2000" dirty="0" smtClean="0"/>
              <a:t> (</a:t>
            </a:r>
            <a:r>
              <a:rPr lang="sv-SE" sz="2000" dirty="0" err="1" smtClean="0"/>
              <a:t>since</a:t>
            </a:r>
            <a:r>
              <a:rPr lang="sv-SE" sz="2000" dirty="0" smtClean="0"/>
              <a:t> testing new HV stuff </a:t>
            </a:r>
            <a:r>
              <a:rPr lang="sv-SE" sz="2000" dirty="0" err="1" smtClean="0"/>
              <a:t>can</a:t>
            </a:r>
            <a:r>
              <a:rPr lang="sv-SE" sz="2000" dirty="0" smtClean="0"/>
              <a:t> </a:t>
            </a:r>
            <a:r>
              <a:rPr lang="sv-SE" sz="2000" dirty="0" err="1" smtClean="0"/>
              <a:t>always</a:t>
            </a:r>
            <a:r>
              <a:rPr lang="sv-SE" sz="2000" dirty="0" smtClean="0"/>
              <a:t> </a:t>
            </a:r>
            <a:r>
              <a:rPr lang="sv-SE" sz="2000" dirty="0" err="1" smtClean="0"/>
              <a:t>give</a:t>
            </a:r>
            <a:r>
              <a:rPr lang="sv-SE" sz="2000" dirty="0" smtClean="0"/>
              <a:t> </a:t>
            </a:r>
            <a:r>
              <a:rPr lang="sv-SE" sz="2000" dirty="0" err="1" smtClean="0"/>
              <a:t>accidents</a:t>
            </a:r>
            <a:r>
              <a:rPr lang="sv-SE" sz="2000" dirty="0" smtClean="0"/>
              <a:t>)</a:t>
            </a:r>
          </a:p>
          <a:p>
            <a:endParaRPr lang="sv-SE" sz="2000" dirty="0" smtClean="0"/>
          </a:p>
          <a:p>
            <a:r>
              <a:rPr lang="sv-SE" sz="2000" dirty="0" err="1" smtClean="0"/>
              <a:t>What</a:t>
            </a:r>
            <a:r>
              <a:rPr lang="sv-SE" sz="2000" dirty="0" smtClean="0"/>
              <a:t> </a:t>
            </a:r>
            <a:r>
              <a:rPr lang="sv-SE" sz="2000" dirty="0" err="1" smtClean="0"/>
              <a:t>could</a:t>
            </a:r>
            <a:r>
              <a:rPr lang="sv-SE" sz="2000" dirty="0" smtClean="0"/>
              <a:t> be </a:t>
            </a:r>
            <a:r>
              <a:rPr lang="sv-SE" sz="2000" dirty="0" err="1" smtClean="0"/>
              <a:t>better</a:t>
            </a:r>
            <a:r>
              <a:rPr lang="sv-SE" sz="2000" dirty="0" smtClean="0"/>
              <a:t> </a:t>
            </a:r>
            <a:r>
              <a:rPr lang="sv-SE" sz="2000" dirty="0" err="1" smtClean="0"/>
              <a:t>done</a:t>
            </a:r>
            <a:r>
              <a:rPr lang="sv-SE" sz="2000" dirty="0" smtClean="0"/>
              <a:t> with SALTRO16 for </a:t>
            </a:r>
            <a:r>
              <a:rPr lang="sv-SE" sz="2000" dirty="0" err="1" smtClean="0"/>
              <a:t>basic</a:t>
            </a:r>
            <a:r>
              <a:rPr lang="sv-SE" sz="2000" dirty="0" smtClean="0"/>
              <a:t> tests?</a:t>
            </a:r>
          </a:p>
          <a:p>
            <a:endParaRPr lang="sv-SE" sz="2000" dirty="0" smtClean="0"/>
          </a:p>
          <a:p>
            <a:pPr lvl="1">
              <a:buFont typeface="Arial" pitchFamily="34" charset="0"/>
              <a:buChar char="•"/>
            </a:pPr>
            <a:r>
              <a:rPr lang="sv-SE" sz="2000" dirty="0" smtClean="0"/>
              <a:t>SALTRO16 </a:t>
            </a:r>
            <a:r>
              <a:rPr lang="sv-SE" sz="2000" dirty="0" err="1" smtClean="0"/>
              <a:t>allows</a:t>
            </a:r>
            <a:r>
              <a:rPr lang="sv-SE" sz="2000" dirty="0" smtClean="0"/>
              <a:t> </a:t>
            </a:r>
            <a:r>
              <a:rPr lang="sv-SE" sz="2000" dirty="0" err="1" smtClean="0"/>
              <a:t>higher</a:t>
            </a:r>
            <a:r>
              <a:rPr lang="sv-SE" sz="2000" dirty="0" smtClean="0"/>
              <a:t> sampling rate 40 vs 20MHz</a:t>
            </a:r>
          </a:p>
          <a:p>
            <a:pPr lvl="1">
              <a:buFont typeface="Arial" pitchFamily="34" charset="0"/>
              <a:buChar char="•"/>
            </a:pPr>
            <a:r>
              <a:rPr lang="sv-SE" sz="2000" dirty="0" smtClean="0"/>
              <a:t>No input </a:t>
            </a:r>
            <a:r>
              <a:rPr lang="sv-SE" sz="2000" dirty="0" err="1" smtClean="0"/>
              <a:t>cables</a:t>
            </a:r>
            <a:r>
              <a:rPr lang="sv-SE" sz="2000" dirty="0" smtClean="0"/>
              <a:t>.  </a:t>
            </a:r>
            <a:r>
              <a:rPr lang="sv-SE" sz="2000" dirty="0" err="1" smtClean="0"/>
              <a:t>Should</a:t>
            </a:r>
            <a:r>
              <a:rPr lang="sv-SE" sz="2000" dirty="0" smtClean="0"/>
              <a:t> </a:t>
            </a:r>
            <a:r>
              <a:rPr lang="sv-SE" sz="2000" dirty="0" err="1" smtClean="0"/>
              <a:t>have</a:t>
            </a:r>
            <a:r>
              <a:rPr lang="sv-SE" sz="2000" dirty="0" smtClean="0"/>
              <a:t> </a:t>
            </a:r>
            <a:r>
              <a:rPr lang="sv-SE" sz="2000" dirty="0" err="1" smtClean="0"/>
              <a:t>much</a:t>
            </a:r>
            <a:r>
              <a:rPr lang="sv-SE" sz="2000" dirty="0" smtClean="0"/>
              <a:t>  </a:t>
            </a:r>
            <a:r>
              <a:rPr lang="sv-SE" sz="2000" dirty="0" err="1" smtClean="0"/>
              <a:t>better</a:t>
            </a:r>
            <a:r>
              <a:rPr lang="sv-SE" sz="2000" dirty="0" smtClean="0"/>
              <a:t> </a:t>
            </a:r>
            <a:r>
              <a:rPr lang="sv-SE" sz="2000" dirty="0" err="1" smtClean="0"/>
              <a:t>threshold</a:t>
            </a:r>
            <a:r>
              <a:rPr lang="sv-SE" sz="2000" dirty="0" smtClean="0"/>
              <a:t> performance.</a:t>
            </a:r>
          </a:p>
          <a:p>
            <a:endParaRPr lang="sv-SE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12474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sv-SE" dirty="0" smtClean="0"/>
          </a:p>
          <a:p>
            <a:endParaRPr lang="sv-SE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404664"/>
            <a:ext cx="7913641" cy="64786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dirty="0" err="1" smtClean="0"/>
              <a:t>Summary</a:t>
            </a:r>
            <a:r>
              <a:rPr lang="sv-SE" sz="2400" dirty="0" smtClean="0"/>
              <a:t>: </a:t>
            </a:r>
          </a:p>
          <a:p>
            <a:r>
              <a:rPr lang="sv-SE" sz="2400" dirty="0" smtClean="0"/>
              <a:t> </a:t>
            </a:r>
            <a:r>
              <a:rPr lang="sv-SE" dirty="0" smtClean="0"/>
              <a:t>The 128 </a:t>
            </a:r>
            <a:r>
              <a:rPr lang="sv-SE" dirty="0" err="1" smtClean="0"/>
              <a:t>channel</a:t>
            </a:r>
            <a:r>
              <a:rPr lang="sv-SE" dirty="0" smtClean="0"/>
              <a:t> FEC-MCM </a:t>
            </a:r>
            <a:r>
              <a:rPr lang="sv-SE" dirty="0" err="1" smtClean="0"/>
              <a:t>seems</a:t>
            </a:r>
            <a:r>
              <a:rPr lang="sv-SE" dirty="0" smtClean="0"/>
              <a:t> </a:t>
            </a:r>
            <a:r>
              <a:rPr lang="sv-SE" dirty="0" err="1" smtClean="0"/>
              <a:t>feasible</a:t>
            </a:r>
            <a:r>
              <a:rPr lang="sv-SE" dirty="0" smtClean="0"/>
              <a:t> with </a:t>
            </a:r>
            <a:r>
              <a:rPr lang="sv-SE" dirty="0" err="1" smtClean="0"/>
              <a:t>carrier</a:t>
            </a:r>
            <a:r>
              <a:rPr lang="sv-SE" dirty="0" smtClean="0"/>
              <a:t> card</a:t>
            </a:r>
            <a:endParaRPr lang="sv-SE" sz="2000" dirty="0" smtClean="0"/>
          </a:p>
          <a:p>
            <a:endParaRPr lang="sv-SE" sz="1200" dirty="0" smtClean="0"/>
          </a:p>
          <a:p>
            <a:r>
              <a:rPr lang="sv-SE" dirty="0" smtClean="0"/>
              <a:t>The ALTRO bus </a:t>
            </a:r>
            <a:r>
              <a:rPr lang="sv-SE" dirty="0" err="1" smtClean="0"/>
              <a:t>parallel</a:t>
            </a:r>
            <a:r>
              <a:rPr lang="sv-SE" dirty="0" smtClean="0"/>
              <a:t> </a:t>
            </a:r>
            <a:r>
              <a:rPr lang="sv-SE" dirty="0" err="1" smtClean="0"/>
              <a:t>readout</a:t>
            </a:r>
            <a:r>
              <a:rPr lang="sv-SE" dirty="0" smtClean="0"/>
              <a:t> with present RCU is </a:t>
            </a:r>
            <a:r>
              <a:rPr lang="sv-SE" dirty="0" err="1" smtClean="0"/>
              <a:t>feasible</a:t>
            </a:r>
            <a:r>
              <a:rPr lang="sv-SE" dirty="0" smtClean="0"/>
              <a:t> </a:t>
            </a:r>
            <a:r>
              <a:rPr lang="sv-SE" dirty="0" err="1" smtClean="0"/>
              <a:t>but</a:t>
            </a:r>
            <a:r>
              <a:rPr lang="sv-SE" dirty="0" smtClean="0"/>
              <a:t> </a:t>
            </a:r>
            <a:r>
              <a:rPr lang="sv-SE" dirty="0" err="1" smtClean="0"/>
              <a:t>does</a:t>
            </a:r>
            <a:r>
              <a:rPr lang="sv-SE" dirty="0" smtClean="0"/>
              <a:t> not </a:t>
            </a:r>
          </a:p>
          <a:p>
            <a:r>
              <a:rPr lang="sv-SE" dirty="0" err="1" smtClean="0"/>
              <a:t>bring</a:t>
            </a:r>
            <a:r>
              <a:rPr lang="sv-SE" dirty="0" smtClean="0"/>
              <a:t> </a:t>
            </a:r>
            <a:r>
              <a:rPr lang="sv-SE" dirty="0" err="1" smtClean="0"/>
              <a:t>much</a:t>
            </a:r>
            <a:r>
              <a:rPr lang="sv-SE" dirty="0" smtClean="0"/>
              <a:t> forward. Tests of final system </a:t>
            </a:r>
            <a:r>
              <a:rPr lang="sv-SE" dirty="0" err="1" smtClean="0"/>
              <a:t>difficult</a:t>
            </a:r>
            <a:r>
              <a:rPr lang="sv-SE" dirty="0" smtClean="0"/>
              <a:t>.</a:t>
            </a:r>
          </a:p>
          <a:p>
            <a:endParaRPr lang="sv-SE" sz="1200" dirty="0" smtClean="0"/>
          </a:p>
          <a:p>
            <a:r>
              <a:rPr lang="sv-SE" sz="2000" b="1" dirty="0" err="1" smtClean="0">
                <a:solidFill>
                  <a:srgbClr val="0070C0"/>
                </a:solidFill>
              </a:rPr>
              <a:t>Propose</a:t>
            </a:r>
            <a:r>
              <a:rPr lang="sv-SE" sz="2000" b="1" dirty="0" smtClean="0">
                <a:solidFill>
                  <a:srgbClr val="0070C0"/>
                </a:solidFill>
              </a:rPr>
              <a:t> </a:t>
            </a:r>
            <a:r>
              <a:rPr lang="sv-SE" sz="2000" b="1" dirty="0" err="1" smtClean="0">
                <a:solidFill>
                  <a:srgbClr val="0070C0"/>
                </a:solidFill>
              </a:rPr>
              <a:t>serial</a:t>
            </a:r>
            <a:r>
              <a:rPr lang="sv-SE" sz="2000" b="1" dirty="0" smtClean="0">
                <a:solidFill>
                  <a:srgbClr val="0070C0"/>
                </a:solidFill>
              </a:rPr>
              <a:t> </a:t>
            </a:r>
            <a:r>
              <a:rPr lang="sv-SE" sz="2000" b="1" dirty="0" err="1" smtClean="0">
                <a:solidFill>
                  <a:srgbClr val="0070C0"/>
                </a:solidFill>
              </a:rPr>
              <a:t>readout</a:t>
            </a:r>
            <a:r>
              <a:rPr lang="sv-SE" sz="2000" b="1" dirty="0" smtClean="0">
                <a:solidFill>
                  <a:srgbClr val="0070C0"/>
                </a:solidFill>
              </a:rPr>
              <a:t>:</a:t>
            </a:r>
            <a:endParaRPr lang="sv-SE" sz="2400" b="1" dirty="0" smtClean="0">
              <a:solidFill>
                <a:srgbClr val="0070C0"/>
              </a:solidFill>
            </a:endParaRPr>
          </a:p>
          <a:p>
            <a:endParaRPr lang="sv-SE" sz="1100" dirty="0" smtClean="0"/>
          </a:p>
          <a:p>
            <a:r>
              <a:rPr lang="sv-SE" sz="2000" dirty="0" smtClean="0"/>
              <a:t>Development on the front </a:t>
            </a:r>
            <a:r>
              <a:rPr lang="sv-SE" sz="2000" dirty="0" err="1" smtClean="0"/>
              <a:t>end</a:t>
            </a:r>
            <a:r>
              <a:rPr lang="sv-SE" sz="2000" dirty="0" smtClean="0"/>
              <a:t> </a:t>
            </a:r>
            <a:r>
              <a:rPr lang="sv-SE" sz="2000" dirty="0" err="1" smtClean="0"/>
              <a:t>modules</a:t>
            </a:r>
            <a:r>
              <a:rPr lang="sv-SE" sz="2000" dirty="0" smtClean="0"/>
              <a:t> (FEC-MCM):</a:t>
            </a:r>
          </a:p>
          <a:p>
            <a:pPr lvl="1">
              <a:buFont typeface="Arial" pitchFamily="34" charset="0"/>
              <a:buChar char="•"/>
            </a:pPr>
            <a:r>
              <a:rPr lang="sv-SE" sz="2000" dirty="0" err="1" smtClean="0"/>
              <a:t>realistic</a:t>
            </a:r>
            <a:r>
              <a:rPr lang="sv-SE" sz="2000" dirty="0" smtClean="0"/>
              <a:t> </a:t>
            </a:r>
            <a:r>
              <a:rPr lang="sv-SE" sz="2000" dirty="0" err="1" smtClean="0"/>
              <a:t>cooling</a:t>
            </a:r>
            <a:endParaRPr lang="sv-SE" sz="2000" dirty="0" smtClean="0"/>
          </a:p>
          <a:p>
            <a:pPr lvl="1">
              <a:buFont typeface="Arial" pitchFamily="34" charset="0"/>
              <a:buChar char="•"/>
            </a:pPr>
            <a:r>
              <a:rPr lang="sv-SE" sz="2000" dirty="0" err="1" smtClean="0"/>
              <a:t>realistic</a:t>
            </a:r>
            <a:r>
              <a:rPr lang="sv-SE" sz="2000" dirty="0" smtClean="0"/>
              <a:t> power </a:t>
            </a:r>
            <a:r>
              <a:rPr lang="sv-SE" sz="2000" dirty="0" err="1" smtClean="0"/>
              <a:t>pulsing</a:t>
            </a:r>
            <a:endParaRPr lang="sv-SE" sz="2000" dirty="0" smtClean="0"/>
          </a:p>
          <a:p>
            <a:pPr lvl="1">
              <a:buFont typeface="Arial" pitchFamily="34" charset="0"/>
              <a:buChar char="•"/>
            </a:pPr>
            <a:r>
              <a:rPr lang="sv-SE" sz="2000" b="1" dirty="0" smtClean="0">
                <a:solidFill>
                  <a:srgbClr val="FF0000"/>
                </a:solidFill>
              </a:rPr>
              <a:t> </a:t>
            </a:r>
            <a:r>
              <a:rPr lang="sv-SE" sz="2000" b="1" dirty="0" err="1" smtClean="0">
                <a:solidFill>
                  <a:srgbClr val="FF0000"/>
                </a:solidFill>
              </a:rPr>
              <a:t>serial</a:t>
            </a:r>
            <a:r>
              <a:rPr lang="sv-SE" sz="2000" b="1" dirty="0" smtClean="0">
                <a:solidFill>
                  <a:srgbClr val="FF0000"/>
                </a:solidFill>
              </a:rPr>
              <a:t> </a:t>
            </a:r>
            <a:r>
              <a:rPr lang="sv-SE" sz="2000" dirty="0" err="1" smtClean="0"/>
              <a:t>readout</a:t>
            </a:r>
            <a:r>
              <a:rPr lang="sv-SE" sz="2000" dirty="0" smtClean="0"/>
              <a:t> of FEC-MCM</a:t>
            </a:r>
          </a:p>
          <a:p>
            <a:endParaRPr lang="sv-SE" sz="1200" dirty="0" smtClean="0"/>
          </a:p>
          <a:p>
            <a:r>
              <a:rPr lang="sv-SE" dirty="0" smtClean="0"/>
              <a:t>On the </a:t>
            </a:r>
            <a:r>
              <a:rPr lang="sv-SE" dirty="0" err="1" smtClean="0"/>
              <a:t>sRCU</a:t>
            </a:r>
            <a:r>
              <a:rPr lang="sv-SE" dirty="0" smtClean="0"/>
              <a:t> </a:t>
            </a:r>
            <a:r>
              <a:rPr lang="sv-SE" dirty="0" err="1" smtClean="0"/>
              <a:t>level</a:t>
            </a:r>
            <a:r>
              <a:rPr lang="sv-SE" dirty="0" smtClean="0"/>
              <a:t> : </a:t>
            </a:r>
          </a:p>
          <a:p>
            <a:pPr lvl="1">
              <a:buFont typeface="Arial" pitchFamily="34" charset="0"/>
              <a:buChar char="•"/>
            </a:pPr>
            <a:r>
              <a:rPr lang="sv-SE" dirty="0" smtClean="0"/>
              <a:t> </a:t>
            </a:r>
            <a:r>
              <a:rPr lang="sv-SE" b="1" dirty="0" err="1" smtClean="0">
                <a:solidFill>
                  <a:srgbClr val="FF0000"/>
                </a:solidFill>
              </a:rPr>
              <a:t>serial</a:t>
            </a:r>
            <a:r>
              <a:rPr lang="sv-SE" dirty="0" smtClean="0"/>
              <a:t> </a:t>
            </a:r>
            <a:r>
              <a:rPr lang="sv-SE" dirty="0" err="1" smtClean="0"/>
              <a:t>communication</a:t>
            </a:r>
            <a:r>
              <a:rPr lang="sv-SE" dirty="0" smtClean="0"/>
              <a:t> to/from FEC-MCM 	</a:t>
            </a:r>
          </a:p>
          <a:p>
            <a:pPr lvl="1">
              <a:buFont typeface="Arial" pitchFamily="34" charset="0"/>
              <a:buChar char="•"/>
            </a:pPr>
            <a:r>
              <a:rPr lang="sv-SE" dirty="0" smtClean="0"/>
              <a:t>New  </a:t>
            </a:r>
            <a:r>
              <a:rPr lang="sv-SE" dirty="0" err="1" smtClean="0"/>
              <a:t>communication</a:t>
            </a:r>
            <a:r>
              <a:rPr lang="sv-SE" dirty="0" smtClean="0"/>
              <a:t>  to ILD DAQ interface .</a:t>
            </a:r>
          </a:p>
          <a:p>
            <a:endParaRPr lang="sv-SE" dirty="0" smtClean="0"/>
          </a:p>
          <a:p>
            <a:r>
              <a:rPr lang="sv-SE" dirty="0" smtClean="0"/>
              <a:t>Integration with ILD not ALICE! Or </a:t>
            </a:r>
            <a:r>
              <a:rPr lang="sv-SE" dirty="0" err="1" smtClean="0"/>
              <a:t>shall</a:t>
            </a:r>
            <a:r>
              <a:rPr lang="sv-SE" dirty="0" smtClean="0"/>
              <a:t> </a:t>
            </a:r>
            <a:r>
              <a:rPr lang="sv-SE" dirty="0" err="1" smtClean="0"/>
              <a:t>we</a:t>
            </a:r>
            <a:r>
              <a:rPr lang="sv-SE" dirty="0" smtClean="0"/>
              <a:t> </a:t>
            </a:r>
            <a:r>
              <a:rPr lang="sv-SE" dirty="0" err="1" smtClean="0"/>
              <a:t>use</a:t>
            </a:r>
            <a:r>
              <a:rPr lang="sv-SE" dirty="0" smtClean="0"/>
              <a:t> ALICE solutions </a:t>
            </a:r>
            <a:r>
              <a:rPr lang="sv-SE" dirty="0" err="1" smtClean="0"/>
              <a:t>awaiting</a:t>
            </a:r>
            <a:r>
              <a:rPr lang="sv-SE" dirty="0" smtClean="0"/>
              <a:t> ILD </a:t>
            </a:r>
            <a:r>
              <a:rPr lang="sv-SE" dirty="0" err="1" smtClean="0"/>
              <a:t>specs</a:t>
            </a:r>
            <a:r>
              <a:rPr lang="sv-SE" dirty="0" smtClean="0"/>
              <a:t>.</a:t>
            </a:r>
          </a:p>
          <a:p>
            <a:r>
              <a:rPr lang="sv-SE" dirty="0" smtClean="0"/>
              <a:t>Big </a:t>
            </a:r>
            <a:r>
              <a:rPr lang="sv-SE" dirty="0" err="1" smtClean="0"/>
              <a:t>development</a:t>
            </a:r>
            <a:r>
              <a:rPr lang="sv-SE" dirty="0" smtClean="0"/>
              <a:t> </a:t>
            </a:r>
            <a:r>
              <a:rPr lang="sv-SE" dirty="0" err="1" smtClean="0"/>
              <a:t>project</a:t>
            </a:r>
            <a:r>
              <a:rPr lang="sv-SE" dirty="0" smtClean="0"/>
              <a:t> </a:t>
            </a:r>
            <a:r>
              <a:rPr lang="sv-SE" dirty="0" err="1" smtClean="0"/>
              <a:t>towards</a:t>
            </a:r>
            <a:r>
              <a:rPr lang="sv-SE" dirty="0" smtClean="0"/>
              <a:t> final system, 3-4 </a:t>
            </a:r>
            <a:r>
              <a:rPr lang="sv-SE" dirty="0" err="1" smtClean="0"/>
              <a:t>years</a:t>
            </a:r>
            <a:endParaRPr lang="sv-SE" dirty="0" smtClean="0"/>
          </a:p>
          <a:p>
            <a:r>
              <a:rPr lang="sv-SE" dirty="0" smtClean="0"/>
              <a:t>Make the final system the overall </a:t>
            </a:r>
            <a:r>
              <a:rPr lang="sv-SE" dirty="0" err="1" smtClean="0"/>
              <a:t>goal</a:t>
            </a:r>
            <a:r>
              <a:rPr lang="sv-SE" dirty="0" smtClean="0"/>
              <a:t>, not </a:t>
            </a:r>
            <a:r>
              <a:rPr lang="sv-SE" dirty="0" err="1" smtClean="0"/>
              <a:t>immidiate</a:t>
            </a:r>
            <a:r>
              <a:rPr lang="sv-SE" dirty="0" smtClean="0"/>
              <a:t> tests</a:t>
            </a:r>
          </a:p>
          <a:p>
            <a:r>
              <a:rPr lang="sv-SE" dirty="0" err="1" smtClean="0"/>
              <a:t>More</a:t>
            </a:r>
            <a:r>
              <a:rPr lang="sv-SE" dirty="0" smtClean="0"/>
              <a:t> </a:t>
            </a:r>
            <a:r>
              <a:rPr lang="sv-SE" dirty="0" err="1" smtClean="0"/>
              <a:t>groups</a:t>
            </a:r>
            <a:r>
              <a:rPr lang="sv-SE" dirty="0" smtClean="0"/>
              <a:t> </a:t>
            </a:r>
            <a:r>
              <a:rPr lang="sv-SE" dirty="0" err="1" smtClean="0"/>
              <a:t>involved</a:t>
            </a:r>
            <a:r>
              <a:rPr lang="sv-SE" dirty="0" smtClean="0"/>
              <a:t>!</a:t>
            </a:r>
          </a:p>
          <a:p>
            <a:endParaRPr lang="sv-SE" dirty="0" smtClean="0"/>
          </a:p>
          <a:p>
            <a:endParaRPr lang="sv-SE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27784" y="2132856"/>
            <a:ext cx="21357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800" dirty="0" smtClean="0"/>
              <a:t>Backup </a:t>
            </a:r>
            <a:r>
              <a:rPr lang="sv-SE" sz="2800" dirty="0" err="1" smtClean="0"/>
              <a:t>slides</a:t>
            </a:r>
            <a:endParaRPr lang="sv-SE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836712"/>
            <a:ext cx="7466856" cy="5597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7956376" y="1988840"/>
            <a:ext cx="360040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" name="TextBox 3"/>
          <p:cNvSpPr txBox="1"/>
          <p:nvPr/>
        </p:nvSpPr>
        <p:spPr>
          <a:xfrm>
            <a:off x="2051720" y="188640"/>
            <a:ext cx="44016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800" dirty="0" smtClean="0"/>
              <a:t>Present front </a:t>
            </a:r>
            <a:r>
              <a:rPr lang="sv-SE" sz="2800" dirty="0" err="1" smtClean="0"/>
              <a:t>end</a:t>
            </a:r>
            <a:r>
              <a:rPr lang="sv-SE" sz="2800" dirty="0" smtClean="0"/>
              <a:t> electronics</a:t>
            </a:r>
            <a:endParaRPr lang="sv-SE" sz="2800" dirty="0"/>
          </a:p>
        </p:txBody>
      </p:sp>
      <p:sp>
        <p:nvSpPr>
          <p:cNvPr id="5" name="Rectangle 4"/>
          <p:cNvSpPr/>
          <p:nvPr/>
        </p:nvSpPr>
        <p:spPr>
          <a:xfrm>
            <a:off x="4644008" y="980728"/>
            <a:ext cx="1368152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7" name="Rectangle 6"/>
          <p:cNvSpPr/>
          <p:nvPr/>
        </p:nvSpPr>
        <p:spPr>
          <a:xfrm>
            <a:off x="4644008" y="836712"/>
            <a:ext cx="1512168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692696"/>
            <a:ext cx="8734122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 </a:t>
            </a:r>
            <a:r>
              <a:rPr lang="sv-SE" sz="2400" b="1" dirty="0" smtClean="0"/>
              <a:t>Problems </a:t>
            </a:r>
            <a:r>
              <a:rPr lang="sv-SE" sz="2400" b="1" dirty="0" err="1" smtClean="0"/>
              <a:t>using</a:t>
            </a:r>
            <a:r>
              <a:rPr lang="sv-SE" sz="2400" b="1" dirty="0" smtClean="0"/>
              <a:t>  </a:t>
            </a:r>
            <a:r>
              <a:rPr lang="sv-SE" sz="2400" b="1" dirty="0" err="1" smtClean="0"/>
              <a:t>unpackaged</a:t>
            </a:r>
            <a:r>
              <a:rPr lang="sv-SE" sz="2400" b="1" dirty="0" smtClean="0"/>
              <a:t> chips.</a:t>
            </a:r>
            <a:endParaRPr lang="sv-SE" b="1" dirty="0" smtClean="0"/>
          </a:p>
          <a:p>
            <a:endParaRPr lang="sv-SE" dirty="0" smtClean="0"/>
          </a:p>
          <a:p>
            <a:pPr>
              <a:buFont typeface="Arial" pitchFamily="34" charset="0"/>
              <a:buChar char="•"/>
            </a:pPr>
            <a:r>
              <a:rPr lang="sv-SE" dirty="0" err="1" smtClean="0"/>
              <a:t>More</a:t>
            </a:r>
            <a:r>
              <a:rPr lang="sv-SE" dirty="0" smtClean="0"/>
              <a:t> </a:t>
            </a:r>
            <a:r>
              <a:rPr lang="sv-SE" dirty="0" err="1" smtClean="0"/>
              <a:t>expensive</a:t>
            </a:r>
            <a:r>
              <a:rPr lang="sv-SE" dirty="0" smtClean="0"/>
              <a:t> </a:t>
            </a:r>
            <a:r>
              <a:rPr lang="sv-SE" dirty="0" err="1" smtClean="0"/>
              <a:t>protoyping</a:t>
            </a:r>
            <a:r>
              <a:rPr lang="sv-SE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sv-SE" dirty="0" err="1" smtClean="0"/>
              <a:t>Prototyping</a:t>
            </a:r>
            <a:r>
              <a:rPr lang="sv-SE" dirty="0" smtClean="0"/>
              <a:t> </a:t>
            </a:r>
            <a:r>
              <a:rPr lang="sv-SE" dirty="0" err="1" smtClean="0"/>
              <a:t>takes</a:t>
            </a:r>
            <a:r>
              <a:rPr lang="sv-SE" dirty="0" smtClean="0"/>
              <a:t> </a:t>
            </a:r>
            <a:r>
              <a:rPr lang="sv-SE" dirty="0" err="1" smtClean="0"/>
              <a:t>longer</a:t>
            </a:r>
            <a:r>
              <a:rPr lang="sv-SE" dirty="0" smtClean="0"/>
              <a:t> time</a:t>
            </a:r>
          </a:p>
          <a:p>
            <a:pPr>
              <a:buFont typeface="Arial" pitchFamily="34" charset="0"/>
              <a:buChar char="•"/>
            </a:pPr>
            <a:endParaRPr lang="sv-SE" dirty="0" smtClean="0"/>
          </a:p>
          <a:p>
            <a:r>
              <a:rPr lang="sv-SE" sz="2400" b="1" dirty="0" smtClean="0"/>
              <a:t>Special for </a:t>
            </a:r>
            <a:r>
              <a:rPr lang="sv-SE" sz="2400" b="1" dirty="0" err="1" smtClean="0"/>
              <a:t>us</a:t>
            </a:r>
            <a:r>
              <a:rPr lang="sv-SE" sz="2400" b="1" dirty="0" smtClean="0"/>
              <a:t> with an 128 </a:t>
            </a:r>
            <a:r>
              <a:rPr lang="sv-SE" sz="2400" b="1" dirty="0" err="1" smtClean="0"/>
              <a:t>channel</a:t>
            </a:r>
            <a:r>
              <a:rPr lang="sv-SE" sz="2400" b="1" dirty="0" smtClean="0"/>
              <a:t> FEC-MCM:</a:t>
            </a:r>
          </a:p>
          <a:p>
            <a:endParaRPr lang="sv-SE" dirty="0" smtClean="0"/>
          </a:p>
          <a:p>
            <a:pPr>
              <a:buFont typeface="Arial" pitchFamily="34" charset="0"/>
              <a:buChar char="•"/>
            </a:pPr>
            <a:r>
              <a:rPr lang="sv-SE" dirty="0" err="1" smtClean="0"/>
              <a:t>Risky</a:t>
            </a:r>
            <a:r>
              <a:rPr lang="sv-SE" dirty="0" smtClean="0"/>
              <a:t> as </a:t>
            </a:r>
            <a:r>
              <a:rPr lang="sv-SE" dirty="0" err="1" smtClean="0"/>
              <a:t>long</a:t>
            </a:r>
            <a:r>
              <a:rPr lang="sv-SE" dirty="0" smtClean="0"/>
              <a:t> as the broken </a:t>
            </a:r>
            <a:r>
              <a:rPr lang="sv-SE" dirty="0" err="1" smtClean="0"/>
              <a:t>channel</a:t>
            </a:r>
            <a:r>
              <a:rPr lang="sv-SE" dirty="0" smtClean="0"/>
              <a:t> problem is not under </a:t>
            </a:r>
            <a:r>
              <a:rPr lang="sv-SE" dirty="0" err="1" smtClean="0"/>
              <a:t>control</a:t>
            </a:r>
            <a:endParaRPr lang="sv-SE" dirty="0" smtClean="0"/>
          </a:p>
          <a:p>
            <a:pPr>
              <a:buFont typeface="Arial" pitchFamily="34" charset="0"/>
              <a:buChar char="•"/>
            </a:pPr>
            <a:r>
              <a:rPr lang="sv-SE" dirty="0" err="1" smtClean="0"/>
              <a:t>Expensive</a:t>
            </a:r>
            <a:r>
              <a:rPr lang="sv-SE" dirty="0" smtClean="0"/>
              <a:t>  to </a:t>
            </a:r>
            <a:r>
              <a:rPr lang="sv-SE" dirty="0" err="1" smtClean="0"/>
              <a:t>replace</a:t>
            </a:r>
            <a:r>
              <a:rPr lang="sv-SE" dirty="0" smtClean="0"/>
              <a:t> 128 </a:t>
            </a:r>
            <a:r>
              <a:rPr lang="sv-SE" dirty="0" err="1" smtClean="0"/>
              <a:t>channels</a:t>
            </a:r>
            <a:r>
              <a:rPr lang="sv-SE" dirty="0" smtClean="0"/>
              <a:t> </a:t>
            </a:r>
            <a:r>
              <a:rPr lang="sv-SE" dirty="0" err="1" smtClean="0"/>
              <a:t>if</a:t>
            </a:r>
            <a:r>
              <a:rPr lang="sv-SE" dirty="0" smtClean="0"/>
              <a:t> </a:t>
            </a:r>
            <a:r>
              <a:rPr lang="sv-SE" dirty="0" err="1" smtClean="0"/>
              <a:t>one</a:t>
            </a:r>
            <a:r>
              <a:rPr lang="sv-SE" dirty="0" smtClean="0"/>
              <a:t> is broken.</a:t>
            </a:r>
          </a:p>
          <a:p>
            <a:pPr>
              <a:buFont typeface="Arial" pitchFamily="34" charset="0"/>
              <a:buChar char="•"/>
            </a:pPr>
            <a:r>
              <a:rPr lang="sv-SE" dirty="0" err="1" smtClean="0"/>
              <a:t>Expensive</a:t>
            </a:r>
            <a:r>
              <a:rPr lang="sv-SE" dirty="0" smtClean="0"/>
              <a:t> to </a:t>
            </a:r>
            <a:r>
              <a:rPr lang="sv-SE" dirty="0" err="1" smtClean="0"/>
              <a:t>manufacture</a:t>
            </a:r>
            <a:r>
              <a:rPr lang="sv-SE" dirty="0" smtClean="0"/>
              <a:t> </a:t>
            </a:r>
            <a:r>
              <a:rPr lang="sv-SE" dirty="0" err="1" smtClean="0"/>
              <a:t>since</a:t>
            </a:r>
            <a:r>
              <a:rPr lang="sv-SE" dirty="0" smtClean="0"/>
              <a:t> the chip </a:t>
            </a:r>
            <a:r>
              <a:rPr lang="sv-SE" dirty="0" err="1" smtClean="0"/>
              <a:t>yield</a:t>
            </a:r>
            <a:r>
              <a:rPr lang="sv-SE" dirty="0" smtClean="0"/>
              <a:t> is </a:t>
            </a:r>
            <a:r>
              <a:rPr lang="sv-SE" dirty="0" err="1" smtClean="0"/>
              <a:t>unknown</a:t>
            </a:r>
            <a:r>
              <a:rPr lang="sv-SE" dirty="0" smtClean="0"/>
              <a:t>. </a:t>
            </a:r>
            <a:r>
              <a:rPr lang="sv-SE" dirty="0" err="1" smtClean="0"/>
              <a:t>If</a:t>
            </a:r>
            <a:r>
              <a:rPr lang="sv-SE" dirty="0" smtClean="0"/>
              <a:t> 90% (</a:t>
            </a:r>
            <a:r>
              <a:rPr lang="sv-SE" dirty="0" err="1" smtClean="0"/>
              <a:t>which</a:t>
            </a:r>
            <a:r>
              <a:rPr lang="sv-SE" dirty="0" smtClean="0"/>
              <a:t> </a:t>
            </a:r>
            <a:r>
              <a:rPr lang="sv-SE" dirty="0" err="1" smtClean="0"/>
              <a:t>would</a:t>
            </a:r>
            <a:r>
              <a:rPr lang="sv-SE" dirty="0" smtClean="0"/>
              <a:t> be </a:t>
            </a:r>
          </a:p>
          <a:p>
            <a:r>
              <a:rPr lang="sv-SE" dirty="0" smtClean="0"/>
              <a:t>  </a:t>
            </a:r>
            <a:r>
              <a:rPr lang="sv-SE" dirty="0" err="1" smtClean="0"/>
              <a:t>quite</a:t>
            </a:r>
            <a:r>
              <a:rPr lang="sv-SE" dirty="0" smtClean="0"/>
              <a:t> </a:t>
            </a:r>
            <a:r>
              <a:rPr lang="sv-SE" dirty="0" err="1" smtClean="0"/>
              <a:t>good</a:t>
            </a:r>
            <a:r>
              <a:rPr lang="sv-SE" dirty="0" smtClean="0"/>
              <a:t> for a </a:t>
            </a:r>
            <a:r>
              <a:rPr lang="sv-SE" dirty="0" err="1" smtClean="0"/>
              <a:t>large</a:t>
            </a:r>
            <a:r>
              <a:rPr lang="sv-SE" dirty="0" smtClean="0"/>
              <a:t> chip like this) less </a:t>
            </a:r>
            <a:r>
              <a:rPr lang="sv-SE" dirty="0" err="1" smtClean="0"/>
              <a:t>than</a:t>
            </a:r>
            <a:r>
              <a:rPr lang="sv-SE" dirty="0" smtClean="0"/>
              <a:t> </a:t>
            </a:r>
            <a:r>
              <a:rPr lang="sv-SE" dirty="0" err="1" smtClean="0"/>
              <a:t>half</a:t>
            </a:r>
            <a:r>
              <a:rPr lang="sv-SE" dirty="0" smtClean="0"/>
              <a:t>  of the 8 chip </a:t>
            </a:r>
            <a:r>
              <a:rPr lang="sv-SE" dirty="0" err="1" smtClean="0"/>
              <a:t>modules</a:t>
            </a:r>
            <a:r>
              <a:rPr lang="sv-SE" dirty="0" smtClean="0"/>
              <a:t> </a:t>
            </a:r>
            <a:r>
              <a:rPr lang="sv-SE" dirty="0" err="1" smtClean="0"/>
              <a:t>will</a:t>
            </a:r>
            <a:r>
              <a:rPr lang="sv-SE" dirty="0" smtClean="0"/>
              <a:t> be OK</a:t>
            </a:r>
          </a:p>
          <a:p>
            <a:pPr>
              <a:buFont typeface="Arial" pitchFamily="34" charset="0"/>
              <a:buChar char="•"/>
            </a:pPr>
            <a:r>
              <a:rPr lang="sv-SE" dirty="0" err="1" smtClean="0"/>
              <a:t>We</a:t>
            </a:r>
            <a:r>
              <a:rPr lang="sv-SE" dirty="0" smtClean="0"/>
              <a:t> </a:t>
            </a:r>
            <a:r>
              <a:rPr lang="sv-SE" dirty="0" err="1" smtClean="0"/>
              <a:t>cannot</a:t>
            </a:r>
            <a:r>
              <a:rPr lang="sv-SE" dirty="0" smtClean="0"/>
              <a:t> </a:t>
            </a:r>
            <a:r>
              <a:rPr lang="sv-SE" dirty="0" err="1" smtClean="0"/>
              <a:t>waste</a:t>
            </a:r>
            <a:r>
              <a:rPr lang="sv-SE" dirty="0" smtClean="0"/>
              <a:t> </a:t>
            </a:r>
            <a:r>
              <a:rPr lang="sv-SE" dirty="0" err="1" smtClean="0"/>
              <a:t>expensive</a:t>
            </a:r>
            <a:r>
              <a:rPr lang="sv-SE" dirty="0" smtClean="0"/>
              <a:t>  </a:t>
            </a:r>
            <a:r>
              <a:rPr lang="sv-SE" dirty="0" err="1" smtClean="0"/>
              <a:t>protoype</a:t>
            </a:r>
            <a:r>
              <a:rPr lang="sv-SE" dirty="0" smtClean="0"/>
              <a:t> chips like that</a:t>
            </a:r>
          </a:p>
          <a:p>
            <a:pPr>
              <a:buFont typeface="Arial" pitchFamily="34" charset="0"/>
              <a:buChar char="•"/>
            </a:pPr>
            <a:r>
              <a:rPr lang="sv-SE" dirty="0" smtClean="0"/>
              <a:t>Testing on the </a:t>
            </a:r>
            <a:r>
              <a:rPr lang="sv-SE" dirty="0" err="1" smtClean="0"/>
              <a:t>wafer</a:t>
            </a:r>
            <a:r>
              <a:rPr lang="sv-SE" dirty="0" smtClean="0"/>
              <a:t> </a:t>
            </a:r>
            <a:r>
              <a:rPr lang="sv-SE" dirty="0" err="1" smtClean="0"/>
              <a:t>too</a:t>
            </a:r>
            <a:r>
              <a:rPr lang="sv-SE" dirty="0" smtClean="0"/>
              <a:t> </a:t>
            </a:r>
            <a:r>
              <a:rPr lang="sv-SE" dirty="0" err="1" smtClean="0"/>
              <a:t>expensive</a:t>
            </a:r>
            <a:r>
              <a:rPr lang="sv-SE" dirty="0" smtClean="0"/>
              <a:t> for </a:t>
            </a:r>
            <a:r>
              <a:rPr lang="sv-SE" dirty="0" err="1" smtClean="0"/>
              <a:t>prototype</a:t>
            </a:r>
            <a:r>
              <a:rPr lang="sv-SE" dirty="0" smtClean="0"/>
              <a:t> </a:t>
            </a:r>
            <a:r>
              <a:rPr lang="sv-SE" dirty="0" err="1" smtClean="0"/>
              <a:t>quantiites</a:t>
            </a:r>
            <a:r>
              <a:rPr lang="sv-SE" dirty="0" smtClean="0"/>
              <a:t>.</a:t>
            </a:r>
          </a:p>
          <a:p>
            <a:endParaRPr lang="sv-SE" dirty="0" smtClean="0"/>
          </a:p>
          <a:p>
            <a:r>
              <a:rPr lang="sv-SE" dirty="0" err="1" smtClean="0"/>
              <a:t>We</a:t>
            </a:r>
            <a:r>
              <a:rPr lang="sv-SE" dirty="0" smtClean="0"/>
              <a:t> </a:t>
            </a:r>
            <a:r>
              <a:rPr lang="sv-SE" dirty="0" err="1" smtClean="0"/>
              <a:t>have</a:t>
            </a:r>
            <a:r>
              <a:rPr lang="sv-SE" dirty="0" smtClean="0"/>
              <a:t> to make </a:t>
            </a:r>
            <a:r>
              <a:rPr lang="sv-SE" dirty="0" err="1" smtClean="0"/>
              <a:t>some</a:t>
            </a:r>
            <a:r>
              <a:rPr lang="sv-SE" dirty="0" smtClean="0"/>
              <a:t> </a:t>
            </a:r>
            <a:r>
              <a:rPr lang="sv-SE" dirty="0" err="1" smtClean="0"/>
              <a:t>compromises</a:t>
            </a:r>
            <a:r>
              <a:rPr lang="sv-SE" dirty="0" smtClean="0"/>
              <a:t> for </a:t>
            </a:r>
            <a:r>
              <a:rPr lang="sv-SE" dirty="0" err="1" smtClean="0"/>
              <a:t>these</a:t>
            </a:r>
            <a:r>
              <a:rPr lang="sv-SE" dirty="0" smtClean="0"/>
              <a:t> </a:t>
            </a:r>
            <a:r>
              <a:rPr lang="sv-SE" dirty="0" err="1" smtClean="0"/>
              <a:t>reasons</a:t>
            </a:r>
            <a:r>
              <a:rPr lang="sv-SE" dirty="0" smtClean="0"/>
              <a:t> </a:t>
            </a:r>
            <a:r>
              <a:rPr lang="sv-SE" dirty="0" err="1" smtClean="0"/>
              <a:t>meaning</a:t>
            </a:r>
            <a:r>
              <a:rPr lang="sv-SE" dirty="0" smtClean="0"/>
              <a:t> small </a:t>
            </a:r>
            <a:r>
              <a:rPr lang="sv-SE" dirty="0" err="1" smtClean="0"/>
              <a:t>module</a:t>
            </a:r>
            <a:r>
              <a:rPr lang="sv-SE" dirty="0" smtClean="0"/>
              <a:t> for bonding.</a:t>
            </a:r>
          </a:p>
          <a:p>
            <a:r>
              <a:rPr lang="sv-SE" dirty="0" smtClean="0"/>
              <a:t>The best is </a:t>
            </a:r>
            <a:r>
              <a:rPr lang="sv-SE" dirty="0" err="1" smtClean="0"/>
              <a:t>one</a:t>
            </a:r>
            <a:r>
              <a:rPr lang="sv-SE" dirty="0" smtClean="0"/>
              <a:t> chip per </a:t>
            </a:r>
            <a:r>
              <a:rPr lang="sv-SE" dirty="0" err="1" smtClean="0"/>
              <a:t>module</a:t>
            </a:r>
            <a:r>
              <a:rPr lang="sv-SE" dirty="0" smtClean="0"/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1727" y="764704"/>
            <a:ext cx="736573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2000" dirty="0" err="1" smtClean="0"/>
              <a:t>Summary</a:t>
            </a:r>
            <a:r>
              <a:rPr lang="sv-SE" sz="2000" dirty="0" smtClean="0"/>
              <a:t> of </a:t>
            </a:r>
            <a:r>
              <a:rPr lang="sv-SE" sz="2000" dirty="0" err="1" smtClean="0"/>
              <a:t>experiences</a:t>
            </a:r>
            <a:r>
              <a:rPr lang="sv-SE" sz="2000" dirty="0" smtClean="0"/>
              <a:t> with the PCA16-ALTRO (EUDET)  electronics</a:t>
            </a:r>
          </a:p>
          <a:p>
            <a:pPr algn="ctr"/>
            <a:r>
              <a:rPr lang="sv-SE" sz="1600" dirty="0" smtClean="0"/>
              <a:t>(12-27mV/fC) (30-130ns </a:t>
            </a:r>
            <a:r>
              <a:rPr lang="sv-SE" sz="1600" dirty="0" err="1" smtClean="0"/>
              <a:t>shaping</a:t>
            </a:r>
            <a:r>
              <a:rPr lang="sv-SE" sz="1600" dirty="0" smtClean="0"/>
              <a:t>) (20MHz sampling)</a:t>
            </a:r>
          </a:p>
          <a:p>
            <a:endParaRPr lang="sv-SE" sz="28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755576" y="3284984"/>
            <a:ext cx="691276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b="1" dirty="0" smtClean="0"/>
              <a:t>       Problems</a:t>
            </a:r>
          </a:p>
          <a:p>
            <a:pPr lvl="1">
              <a:buFont typeface="Arial" pitchFamily="34" charset="0"/>
              <a:buChar char="•"/>
            </a:pPr>
            <a:r>
              <a:rPr lang="sv-SE" dirty="0" err="1" smtClean="0"/>
              <a:t>Breaking</a:t>
            </a:r>
            <a:r>
              <a:rPr lang="sv-SE" dirty="0" smtClean="0"/>
              <a:t> </a:t>
            </a:r>
            <a:r>
              <a:rPr lang="sv-SE" dirty="0" err="1" smtClean="0"/>
              <a:t>amplifier</a:t>
            </a:r>
            <a:r>
              <a:rPr lang="sv-SE" dirty="0" smtClean="0"/>
              <a:t> </a:t>
            </a:r>
            <a:r>
              <a:rPr lang="sv-SE" dirty="0" err="1" smtClean="0"/>
              <a:t>channels</a:t>
            </a:r>
            <a:r>
              <a:rPr lang="sv-SE" dirty="0" smtClean="0"/>
              <a:t> with </a:t>
            </a:r>
            <a:r>
              <a:rPr lang="sv-SE" dirty="0" err="1" smtClean="0"/>
              <a:t>GEMs</a:t>
            </a:r>
            <a:r>
              <a:rPr lang="sv-SE" dirty="0" smtClean="0"/>
              <a:t>.  </a:t>
            </a:r>
            <a:r>
              <a:rPr lang="sv-SE" dirty="0" err="1" smtClean="0"/>
              <a:t>Severe</a:t>
            </a:r>
            <a:r>
              <a:rPr lang="sv-SE" dirty="0" smtClean="0"/>
              <a:t>, has to be solved</a:t>
            </a:r>
          </a:p>
          <a:p>
            <a:pPr lvl="1">
              <a:buFont typeface="Arial" pitchFamily="34" charset="0"/>
              <a:buChar char="•"/>
            </a:pPr>
            <a:r>
              <a:rPr lang="sv-SE" dirty="0" err="1" smtClean="0"/>
              <a:t>Diffcult</a:t>
            </a:r>
            <a:r>
              <a:rPr lang="sv-SE" dirty="0" smtClean="0"/>
              <a:t> </a:t>
            </a:r>
            <a:r>
              <a:rPr lang="sv-SE" dirty="0" err="1" smtClean="0"/>
              <a:t>assembly</a:t>
            </a:r>
            <a:endParaRPr lang="sv-SE" dirty="0" smtClean="0"/>
          </a:p>
          <a:p>
            <a:pPr lvl="1">
              <a:buFont typeface="Arial" pitchFamily="34" charset="0"/>
              <a:buChar char="•"/>
            </a:pPr>
            <a:r>
              <a:rPr lang="sv-SE" dirty="0" err="1" smtClean="0"/>
              <a:t>cooling</a:t>
            </a:r>
            <a:r>
              <a:rPr lang="sv-SE" dirty="0" smtClean="0"/>
              <a:t> </a:t>
            </a:r>
            <a:r>
              <a:rPr lang="sv-SE" dirty="0" err="1" smtClean="0"/>
              <a:t>FECs</a:t>
            </a:r>
            <a:r>
              <a:rPr lang="sv-SE" dirty="0" smtClean="0"/>
              <a:t>, </a:t>
            </a:r>
            <a:r>
              <a:rPr lang="sv-SE" dirty="0" err="1" smtClean="0"/>
              <a:t>needs</a:t>
            </a:r>
            <a:r>
              <a:rPr lang="sv-SE" dirty="0" smtClean="0"/>
              <a:t> </a:t>
            </a:r>
            <a:r>
              <a:rPr lang="sv-SE" dirty="0" err="1" smtClean="0"/>
              <a:t>forced</a:t>
            </a:r>
            <a:r>
              <a:rPr lang="sv-SE" dirty="0" smtClean="0"/>
              <a:t> air </a:t>
            </a:r>
            <a:r>
              <a:rPr lang="sv-SE" dirty="0" err="1" smtClean="0"/>
              <a:t>cooling</a:t>
            </a:r>
            <a:r>
              <a:rPr lang="sv-SE" dirty="0" smtClean="0"/>
              <a:t> . Not OK for the </a:t>
            </a:r>
            <a:r>
              <a:rPr lang="sv-SE" dirty="0" err="1" smtClean="0"/>
              <a:t>future</a:t>
            </a:r>
            <a:endParaRPr lang="sv-SE" dirty="0" smtClean="0"/>
          </a:p>
          <a:p>
            <a:pPr lvl="1">
              <a:buFont typeface="Arial" pitchFamily="34" charset="0"/>
              <a:buChar char="•"/>
            </a:pPr>
            <a:r>
              <a:rPr lang="sv-SE" dirty="0" smtClean="0"/>
              <a:t>Global </a:t>
            </a:r>
            <a:r>
              <a:rPr lang="sv-SE" dirty="0" err="1" smtClean="0"/>
              <a:t>threshold</a:t>
            </a:r>
            <a:r>
              <a:rPr lang="sv-SE" dirty="0" smtClean="0"/>
              <a:t> </a:t>
            </a:r>
            <a:r>
              <a:rPr lang="sv-SE" dirty="0" err="1" smtClean="0"/>
              <a:t>limited</a:t>
            </a:r>
            <a:r>
              <a:rPr lang="sv-SE" dirty="0" smtClean="0"/>
              <a:t> by</a:t>
            </a:r>
          </a:p>
          <a:p>
            <a:pPr lvl="2">
              <a:buFont typeface="Arial" pitchFamily="34" charset="0"/>
              <a:buChar char="•"/>
            </a:pPr>
            <a:r>
              <a:rPr lang="sv-SE" dirty="0" err="1" smtClean="0"/>
              <a:t>Touching</a:t>
            </a:r>
            <a:r>
              <a:rPr lang="sv-SE" dirty="0" smtClean="0"/>
              <a:t> </a:t>
            </a:r>
            <a:r>
              <a:rPr lang="sv-SE" dirty="0" err="1" smtClean="0"/>
              <a:t>cables</a:t>
            </a:r>
            <a:r>
              <a:rPr lang="sv-SE" dirty="0" smtClean="0"/>
              <a:t>.  </a:t>
            </a:r>
          </a:p>
          <a:p>
            <a:pPr lvl="2">
              <a:buFont typeface="Arial" pitchFamily="34" charset="0"/>
              <a:buChar char="•"/>
            </a:pPr>
            <a:r>
              <a:rPr lang="sv-SE" dirty="0" err="1" smtClean="0"/>
              <a:t>Edges</a:t>
            </a:r>
            <a:r>
              <a:rPr lang="sv-SE" dirty="0" smtClean="0"/>
              <a:t> of </a:t>
            </a:r>
            <a:r>
              <a:rPr lang="sv-SE" dirty="0" err="1" smtClean="0"/>
              <a:t>pad</a:t>
            </a:r>
            <a:r>
              <a:rPr lang="sv-SE" dirty="0" smtClean="0"/>
              <a:t> panel</a:t>
            </a:r>
          </a:p>
          <a:p>
            <a:pPr lvl="2">
              <a:buFont typeface="Arial" pitchFamily="34" charset="0"/>
              <a:buChar char="•"/>
            </a:pPr>
            <a:r>
              <a:rPr lang="sv-SE" dirty="0" smtClean="0"/>
              <a:t>Long </a:t>
            </a:r>
            <a:r>
              <a:rPr lang="sv-SE" dirty="0" err="1" smtClean="0"/>
              <a:t>cables</a:t>
            </a:r>
            <a:r>
              <a:rPr lang="sv-SE" dirty="0" smtClean="0"/>
              <a:t>. The </a:t>
            </a:r>
            <a:r>
              <a:rPr lang="sv-SE" dirty="0" err="1" smtClean="0"/>
              <a:t>cables</a:t>
            </a:r>
            <a:r>
              <a:rPr lang="sv-SE" dirty="0" smtClean="0"/>
              <a:t> are the </a:t>
            </a:r>
            <a:r>
              <a:rPr lang="sv-SE" dirty="0" err="1" smtClean="0"/>
              <a:t>unpredictable</a:t>
            </a:r>
            <a:r>
              <a:rPr lang="sv-SE" dirty="0" smtClean="0"/>
              <a:t> part of the system</a:t>
            </a:r>
            <a:endParaRPr lang="sv-SE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1484784"/>
            <a:ext cx="71858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sv-SE" sz="2400" b="1" dirty="0" smtClean="0"/>
              <a:t>Good</a:t>
            </a:r>
          </a:p>
          <a:p>
            <a:pPr lvl="1"/>
            <a:endParaRPr lang="sv-SE" dirty="0" smtClean="0"/>
          </a:p>
          <a:p>
            <a:pPr lvl="1">
              <a:buFont typeface="Arial" pitchFamily="34" charset="0"/>
              <a:buChar char="•"/>
            </a:pPr>
            <a:r>
              <a:rPr lang="sv-SE" dirty="0" smtClean="0"/>
              <a:t>Excellent </a:t>
            </a:r>
            <a:r>
              <a:rPr lang="sv-SE" dirty="0" err="1" smtClean="0"/>
              <a:t>noise</a:t>
            </a:r>
            <a:r>
              <a:rPr lang="sv-SE" dirty="0" smtClean="0"/>
              <a:t>, ca 350 </a:t>
            </a:r>
            <a:r>
              <a:rPr lang="sv-SE" dirty="0" err="1" smtClean="0"/>
              <a:t>electrons</a:t>
            </a:r>
            <a:r>
              <a:rPr lang="sv-SE" dirty="0" smtClean="0"/>
              <a:t>. One FEC </a:t>
            </a:r>
            <a:r>
              <a:rPr lang="sv-SE" dirty="0" err="1" smtClean="0"/>
              <a:t>connected</a:t>
            </a:r>
            <a:r>
              <a:rPr lang="sv-SE" dirty="0" smtClean="0"/>
              <a:t> to </a:t>
            </a:r>
            <a:r>
              <a:rPr lang="sv-SE" dirty="0" err="1" smtClean="0"/>
              <a:t>chamber</a:t>
            </a:r>
            <a:endParaRPr lang="sv-SE" dirty="0" smtClean="0"/>
          </a:p>
          <a:p>
            <a:pPr lvl="1">
              <a:buFont typeface="Arial" pitchFamily="34" charset="0"/>
              <a:buChar char="•"/>
            </a:pPr>
            <a:r>
              <a:rPr lang="sv-SE" dirty="0" err="1" smtClean="0"/>
              <a:t>Routine</a:t>
            </a:r>
            <a:r>
              <a:rPr lang="sv-SE" dirty="0" smtClean="0"/>
              <a:t> operation of ~8000ch with global </a:t>
            </a:r>
            <a:r>
              <a:rPr lang="sv-SE" dirty="0" err="1" smtClean="0"/>
              <a:t>threshold</a:t>
            </a:r>
            <a:r>
              <a:rPr lang="sv-SE" dirty="0" smtClean="0"/>
              <a:t> at 4 </a:t>
            </a:r>
            <a:r>
              <a:rPr lang="sv-SE" dirty="0" err="1" smtClean="0"/>
              <a:t>adc</a:t>
            </a:r>
            <a:r>
              <a:rPr lang="sv-SE" dirty="0" smtClean="0"/>
              <a:t> </a:t>
            </a:r>
            <a:r>
              <a:rPr lang="sv-SE" dirty="0" err="1" smtClean="0"/>
              <a:t>channels</a:t>
            </a:r>
            <a:r>
              <a:rPr lang="sv-SE" dirty="0" smtClean="0"/>
              <a:t> </a:t>
            </a:r>
          </a:p>
          <a:p>
            <a:pPr lvl="1"/>
            <a:r>
              <a:rPr lang="sv-SE" dirty="0" smtClean="0"/>
              <a:t> ( ca 2000 </a:t>
            </a:r>
            <a:r>
              <a:rPr lang="sv-SE" dirty="0" err="1" smtClean="0"/>
              <a:t>electrons</a:t>
            </a:r>
            <a:r>
              <a:rPr lang="sv-SE" dirty="0" smtClean="0"/>
              <a:t>). 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764704"/>
            <a:ext cx="800892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v-SE" dirty="0" smtClean="0"/>
              <a:t>It has </a:t>
            </a:r>
            <a:r>
              <a:rPr lang="sv-SE" dirty="0" err="1" smtClean="0"/>
              <a:t>been</a:t>
            </a:r>
            <a:r>
              <a:rPr lang="sv-SE" dirty="0" smtClean="0"/>
              <a:t> (is)  the </a:t>
            </a:r>
            <a:r>
              <a:rPr lang="sv-SE" dirty="0" err="1" smtClean="0"/>
              <a:t>working</a:t>
            </a:r>
            <a:r>
              <a:rPr lang="sv-SE" dirty="0" smtClean="0"/>
              <a:t> </a:t>
            </a:r>
            <a:r>
              <a:rPr lang="sv-SE" dirty="0" err="1" smtClean="0"/>
              <a:t>assumption</a:t>
            </a:r>
            <a:r>
              <a:rPr lang="sv-SE" dirty="0" smtClean="0"/>
              <a:t> that the final LD-TPC </a:t>
            </a:r>
            <a:r>
              <a:rPr lang="sv-SE" dirty="0" err="1" smtClean="0"/>
              <a:t>will</a:t>
            </a:r>
            <a:r>
              <a:rPr lang="sv-SE" dirty="0" smtClean="0"/>
              <a:t> </a:t>
            </a:r>
            <a:r>
              <a:rPr lang="sv-SE" dirty="0" err="1" smtClean="0"/>
              <a:t>have</a:t>
            </a:r>
            <a:r>
              <a:rPr lang="sv-SE" dirty="0" smtClean="0"/>
              <a:t> the </a:t>
            </a:r>
            <a:r>
              <a:rPr lang="sv-SE" dirty="0" err="1" smtClean="0"/>
              <a:t>readout</a:t>
            </a:r>
            <a:r>
              <a:rPr lang="sv-SE" dirty="0" smtClean="0"/>
              <a:t> </a:t>
            </a:r>
          </a:p>
          <a:p>
            <a:r>
              <a:rPr lang="sv-SE" dirty="0"/>
              <a:t>e</a:t>
            </a:r>
            <a:r>
              <a:rPr lang="sv-SE" dirty="0" smtClean="0"/>
              <a:t>lectronics </a:t>
            </a:r>
            <a:r>
              <a:rPr lang="sv-SE" dirty="0" err="1" smtClean="0"/>
              <a:t>mounted</a:t>
            </a:r>
            <a:r>
              <a:rPr lang="sv-SE" dirty="0" smtClean="0"/>
              <a:t>  </a:t>
            </a:r>
            <a:r>
              <a:rPr lang="sv-SE" dirty="0" err="1" smtClean="0"/>
              <a:t>directly</a:t>
            </a:r>
            <a:r>
              <a:rPr lang="sv-SE" dirty="0" smtClean="0"/>
              <a:t> on the </a:t>
            </a:r>
            <a:r>
              <a:rPr lang="sv-SE" dirty="0" err="1" smtClean="0"/>
              <a:t>outer</a:t>
            </a:r>
            <a:r>
              <a:rPr lang="sv-SE" dirty="0" smtClean="0"/>
              <a:t> face of the </a:t>
            </a:r>
            <a:r>
              <a:rPr lang="sv-SE" dirty="0" err="1" smtClean="0"/>
              <a:t>pad</a:t>
            </a:r>
            <a:r>
              <a:rPr lang="sv-SE" dirty="0" smtClean="0"/>
              <a:t> panel.</a:t>
            </a:r>
          </a:p>
          <a:p>
            <a:endParaRPr lang="sv-SE" dirty="0"/>
          </a:p>
          <a:p>
            <a:pPr>
              <a:buFont typeface="Arial" pitchFamily="34" charset="0"/>
              <a:buChar char="•"/>
            </a:pPr>
            <a:r>
              <a:rPr lang="sv-SE" dirty="0" smtClean="0"/>
              <a:t>With SALTRO16  the </a:t>
            </a:r>
            <a:r>
              <a:rPr lang="sv-SE" dirty="0" err="1" smtClean="0"/>
              <a:t>channel</a:t>
            </a:r>
            <a:r>
              <a:rPr lang="sv-SE" dirty="0" smtClean="0"/>
              <a:t> </a:t>
            </a:r>
            <a:r>
              <a:rPr lang="sv-SE" dirty="0" err="1" smtClean="0"/>
              <a:t>density</a:t>
            </a:r>
            <a:r>
              <a:rPr lang="sv-SE" dirty="0" smtClean="0"/>
              <a:t>  is </a:t>
            </a:r>
            <a:r>
              <a:rPr lang="sv-SE" dirty="0" err="1" smtClean="0"/>
              <a:t>too</a:t>
            </a:r>
            <a:r>
              <a:rPr lang="sv-SE" dirty="0" smtClean="0"/>
              <a:t> </a:t>
            </a:r>
            <a:r>
              <a:rPr lang="sv-SE" dirty="0" err="1" smtClean="0"/>
              <a:t>low</a:t>
            </a:r>
            <a:r>
              <a:rPr lang="sv-SE" dirty="0" smtClean="0"/>
              <a:t> , </a:t>
            </a:r>
            <a:r>
              <a:rPr lang="sv-SE" dirty="0" err="1" smtClean="0"/>
              <a:t>limiting</a:t>
            </a:r>
            <a:r>
              <a:rPr lang="sv-SE" dirty="0" smtClean="0"/>
              <a:t> the </a:t>
            </a:r>
            <a:r>
              <a:rPr lang="sv-SE" dirty="0" err="1" smtClean="0"/>
              <a:t>pad</a:t>
            </a:r>
            <a:r>
              <a:rPr lang="sv-SE" dirty="0" smtClean="0"/>
              <a:t> </a:t>
            </a:r>
            <a:r>
              <a:rPr lang="sv-SE" dirty="0" err="1" smtClean="0"/>
              <a:t>size</a:t>
            </a:r>
            <a:r>
              <a:rPr lang="sv-SE" dirty="0" smtClean="0"/>
              <a:t>  to 1*9mm (in </a:t>
            </a:r>
            <a:r>
              <a:rPr lang="sv-SE" dirty="0" err="1" smtClean="0"/>
              <a:t>theory</a:t>
            </a:r>
            <a:r>
              <a:rPr lang="sv-SE" dirty="0" smtClean="0"/>
              <a:t>).  In </a:t>
            </a:r>
            <a:r>
              <a:rPr lang="sv-SE" dirty="0" err="1" smtClean="0"/>
              <a:t>practise</a:t>
            </a:r>
            <a:r>
              <a:rPr lang="sv-SE" dirty="0" smtClean="0"/>
              <a:t> </a:t>
            </a:r>
            <a:r>
              <a:rPr lang="sv-SE" dirty="0" err="1" smtClean="0"/>
              <a:t>probably</a:t>
            </a:r>
            <a:r>
              <a:rPr lang="sv-SE" dirty="0" smtClean="0"/>
              <a:t> </a:t>
            </a:r>
            <a:r>
              <a:rPr lang="sv-SE" dirty="0" err="1" smtClean="0"/>
              <a:t>twice</a:t>
            </a:r>
            <a:r>
              <a:rPr lang="sv-SE" dirty="0" smtClean="0"/>
              <a:t> that </a:t>
            </a:r>
            <a:r>
              <a:rPr lang="sv-SE" dirty="0" err="1" smtClean="0"/>
              <a:t>even</a:t>
            </a:r>
            <a:r>
              <a:rPr lang="sv-SE" dirty="0" smtClean="0"/>
              <a:t> </a:t>
            </a:r>
            <a:r>
              <a:rPr lang="sv-SE" dirty="0" err="1" smtClean="0"/>
              <a:t>if</a:t>
            </a:r>
            <a:r>
              <a:rPr lang="sv-SE" dirty="0" smtClean="0"/>
              <a:t> </a:t>
            </a:r>
            <a:r>
              <a:rPr lang="sv-SE" dirty="0" err="1" smtClean="0"/>
              <a:t>we</a:t>
            </a:r>
            <a:r>
              <a:rPr lang="sv-SE" dirty="0" smtClean="0"/>
              <a:t> </a:t>
            </a:r>
            <a:r>
              <a:rPr lang="sv-SE" dirty="0" err="1" smtClean="0"/>
              <a:t>bond</a:t>
            </a:r>
            <a:r>
              <a:rPr lang="sv-SE" dirty="0" smtClean="0"/>
              <a:t> </a:t>
            </a:r>
            <a:r>
              <a:rPr lang="sv-SE" dirty="0" err="1" smtClean="0"/>
              <a:t>naked</a:t>
            </a:r>
            <a:r>
              <a:rPr lang="sv-SE" dirty="0" smtClean="0"/>
              <a:t> die to the panel.</a:t>
            </a:r>
          </a:p>
          <a:p>
            <a:endParaRPr lang="sv-SE" dirty="0" smtClean="0"/>
          </a:p>
          <a:p>
            <a:pPr>
              <a:buFont typeface="Arial" pitchFamily="34" charset="0"/>
              <a:buChar char="•"/>
            </a:pPr>
            <a:r>
              <a:rPr lang="sv-SE" dirty="0" smtClean="0"/>
              <a:t>As </a:t>
            </a:r>
            <a:r>
              <a:rPr lang="sv-SE" dirty="0" err="1" smtClean="0"/>
              <a:t>long</a:t>
            </a:r>
            <a:r>
              <a:rPr lang="sv-SE" dirty="0" smtClean="0"/>
              <a:t> as </a:t>
            </a:r>
            <a:r>
              <a:rPr lang="sv-SE" dirty="0" err="1" smtClean="0"/>
              <a:t>we</a:t>
            </a:r>
            <a:r>
              <a:rPr lang="sv-SE" dirty="0" smtClean="0"/>
              <a:t> are bonding </a:t>
            </a:r>
            <a:r>
              <a:rPr lang="sv-SE" dirty="0" err="1" smtClean="0"/>
              <a:t>untested</a:t>
            </a:r>
            <a:r>
              <a:rPr lang="sv-SE" dirty="0" smtClean="0"/>
              <a:t> chips </a:t>
            </a:r>
            <a:r>
              <a:rPr lang="sv-SE" dirty="0" err="1" smtClean="0"/>
              <a:t>we</a:t>
            </a:r>
            <a:r>
              <a:rPr lang="sv-SE" dirty="0" smtClean="0"/>
              <a:t> </a:t>
            </a:r>
            <a:r>
              <a:rPr lang="sv-SE" dirty="0" err="1" smtClean="0"/>
              <a:t>have</a:t>
            </a:r>
            <a:r>
              <a:rPr lang="sv-SE" dirty="0" smtClean="0"/>
              <a:t> to work with </a:t>
            </a:r>
            <a:r>
              <a:rPr lang="sv-SE" dirty="0" err="1" smtClean="0"/>
              <a:t>fabrication</a:t>
            </a:r>
            <a:r>
              <a:rPr lang="sv-SE" dirty="0" smtClean="0"/>
              <a:t> </a:t>
            </a:r>
            <a:r>
              <a:rPr lang="sv-SE" dirty="0" err="1" smtClean="0"/>
              <a:t>modules</a:t>
            </a:r>
            <a:r>
              <a:rPr lang="sv-SE" dirty="0" smtClean="0"/>
              <a:t> with  </a:t>
            </a:r>
            <a:r>
              <a:rPr lang="sv-SE" dirty="0" err="1" smtClean="0"/>
              <a:t>few</a:t>
            </a:r>
            <a:r>
              <a:rPr lang="sv-SE" dirty="0" smtClean="0"/>
              <a:t> chips </a:t>
            </a:r>
            <a:r>
              <a:rPr lang="sv-SE" dirty="0" err="1" smtClean="0"/>
              <a:t>otherwise</a:t>
            </a:r>
            <a:r>
              <a:rPr lang="sv-SE" dirty="0" smtClean="0"/>
              <a:t> </a:t>
            </a:r>
            <a:r>
              <a:rPr lang="sv-SE" dirty="0" err="1" smtClean="0"/>
              <a:t>we</a:t>
            </a:r>
            <a:r>
              <a:rPr lang="sv-SE" dirty="0" smtClean="0"/>
              <a:t> are killed by the </a:t>
            </a:r>
            <a:r>
              <a:rPr lang="sv-SE" dirty="0" err="1" smtClean="0"/>
              <a:t>yield</a:t>
            </a:r>
            <a:r>
              <a:rPr lang="sv-SE" dirty="0" smtClean="0"/>
              <a:t>.</a:t>
            </a:r>
          </a:p>
          <a:p>
            <a:pPr>
              <a:buFont typeface="Arial" pitchFamily="34" charset="0"/>
              <a:buChar char="•"/>
            </a:pPr>
            <a:endParaRPr lang="sv-SE" dirty="0"/>
          </a:p>
          <a:p>
            <a:pPr>
              <a:buFont typeface="Arial" pitchFamily="34" charset="0"/>
              <a:buChar char="•"/>
            </a:pPr>
            <a:r>
              <a:rPr lang="sv-SE" dirty="0" err="1" smtClean="0"/>
              <a:t>We</a:t>
            </a:r>
            <a:r>
              <a:rPr lang="sv-SE" dirty="0" smtClean="0"/>
              <a:t> plan to </a:t>
            </a:r>
            <a:r>
              <a:rPr lang="sv-SE" dirty="0" err="1" smtClean="0"/>
              <a:t>place</a:t>
            </a:r>
            <a:r>
              <a:rPr lang="sv-SE" dirty="0" smtClean="0"/>
              <a:t> the SALTRO16 on  a </a:t>
            </a:r>
            <a:r>
              <a:rPr lang="sv-SE" dirty="0" err="1" smtClean="0"/>
              <a:t>multi-chip-module</a:t>
            </a:r>
            <a:r>
              <a:rPr lang="sv-SE" dirty="0" smtClean="0"/>
              <a:t> (FEC-MCM) </a:t>
            </a:r>
            <a:r>
              <a:rPr lang="sv-SE" dirty="0" err="1" smtClean="0"/>
              <a:t>which</a:t>
            </a:r>
            <a:endParaRPr lang="sv-SE" dirty="0" smtClean="0"/>
          </a:p>
          <a:p>
            <a:r>
              <a:rPr lang="sv-SE" dirty="0" smtClean="0"/>
              <a:t> </a:t>
            </a:r>
            <a:r>
              <a:rPr lang="sv-SE" dirty="0" err="1" smtClean="0"/>
              <a:t>connects</a:t>
            </a:r>
            <a:r>
              <a:rPr lang="sv-SE" dirty="0" smtClean="0"/>
              <a:t> to the </a:t>
            </a:r>
            <a:r>
              <a:rPr lang="sv-SE" dirty="0" err="1" smtClean="0"/>
              <a:t>pad</a:t>
            </a:r>
            <a:r>
              <a:rPr lang="sv-SE" dirty="0" smtClean="0"/>
              <a:t> panel with the JAE </a:t>
            </a:r>
            <a:r>
              <a:rPr lang="sv-SE" dirty="0" err="1" smtClean="0"/>
              <a:t>connectors</a:t>
            </a:r>
            <a:r>
              <a:rPr lang="sv-SE" dirty="0" smtClean="0"/>
              <a:t> </a:t>
            </a:r>
            <a:r>
              <a:rPr lang="sv-SE" dirty="0" err="1" smtClean="0"/>
              <a:t>used</a:t>
            </a:r>
            <a:r>
              <a:rPr lang="sv-SE" dirty="0" smtClean="0"/>
              <a:t>  for the ALTRO </a:t>
            </a:r>
            <a:r>
              <a:rPr lang="sv-SE" dirty="0" err="1" smtClean="0"/>
              <a:t>electr</a:t>
            </a:r>
            <a:r>
              <a:rPr lang="sv-SE" dirty="0" smtClean="0"/>
              <a:t>. </a:t>
            </a:r>
          </a:p>
          <a:p>
            <a:endParaRPr lang="sv-SE" dirty="0" smtClean="0"/>
          </a:p>
          <a:p>
            <a:pPr>
              <a:buFont typeface="Arial" pitchFamily="34" charset="0"/>
              <a:buChar char="•"/>
            </a:pPr>
            <a:r>
              <a:rPr lang="sv-SE" dirty="0" smtClean="0"/>
              <a:t>After </a:t>
            </a:r>
            <a:r>
              <a:rPr lang="sv-SE" dirty="0" err="1" smtClean="0"/>
              <a:t>some</a:t>
            </a:r>
            <a:r>
              <a:rPr lang="sv-SE" dirty="0" smtClean="0"/>
              <a:t> </a:t>
            </a:r>
            <a:r>
              <a:rPr lang="sv-SE" dirty="0" err="1" smtClean="0"/>
              <a:t>detours</a:t>
            </a:r>
            <a:r>
              <a:rPr lang="sv-SE" dirty="0" smtClean="0"/>
              <a:t> </a:t>
            </a:r>
            <a:r>
              <a:rPr lang="sv-SE" dirty="0" err="1" smtClean="0"/>
              <a:t>we</a:t>
            </a:r>
            <a:r>
              <a:rPr lang="sv-SE" dirty="0" smtClean="0"/>
              <a:t> </a:t>
            </a:r>
            <a:r>
              <a:rPr lang="sv-SE" dirty="0" err="1" smtClean="0"/>
              <a:t>have</a:t>
            </a:r>
            <a:r>
              <a:rPr lang="sv-SE" dirty="0" smtClean="0"/>
              <a:t> </a:t>
            </a:r>
            <a:r>
              <a:rPr lang="sv-SE" dirty="0" err="1" smtClean="0"/>
              <a:t>now</a:t>
            </a:r>
            <a:r>
              <a:rPr lang="sv-SE" dirty="0" smtClean="0"/>
              <a:t> </a:t>
            </a:r>
            <a:r>
              <a:rPr lang="sv-SE" dirty="0" err="1" smtClean="0"/>
              <a:t>settled</a:t>
            </a:r>
            <a:r>
              <a:rPr lang="sv-SE" dirty="0" smtClean="0"/>
              <a:t> on a FEC-MCM </a:t>
            </a:r>
            <a:r>
              <a:rPr lang="sv-SE" dirty="0" err="1" smtClean="0"/>
              <a:t>module</a:t>
            </a:r>
            <a:r>
              <a:rPr lang="sv-SE" dirty="0" smtClean="0"/>
              <a:t> with 8 SALTRO16  (</a:t>
            </a:r>
            <a:r>
              <a:rPr lang="sv-SE" dirty="0" err="1" smtClean="0"/>
              <a:t>bonded</a:t>
            </a:r>
            <a:r>
              <a:rPr lang="sv-SE" dirty="0" smtClean="0"/>
              <a:t> </a:t>
            </a:r>
            <a:r>
              <a:rPr lang="sv-SE" dirty="0" err="1" smtClean="0"/>
              <a:t>individually</a:t>
            </a:r>
            <a:r>
              <a:rPr lang="sv-SE" dirty="0" smtClean="0"/>
              <a:t> on a </a:t>
            </a:r>
            <a:r>
              <a:rPr lang="sv-SE" dirty="0" err="1" smtClean="0"/>
              <a:t>carrier</a:t>
            </a:r>
            <a:r>
              <a:rPr lang="sv-SE" dirty="0" smtClean="0"/>
              <a:t> card) chips (128channels) </a:t>
            </a:r>
            <a:r>
              <a:rPr lang="sv-SE" dirty="0" err="1" smtClean="0"/>
              <a:t>resembling</a:t>
            </a:r>
            <a:r>
              <a:rPr lang="sv-SE" dirty="0" smtClean="0"/>
              <a:t>  the present FEC. </a:t>
            </a:r>
          </a:p>
          <a:p>
            <a:pPr>
              <a:buFont typeface="Arial" pitchFamily="34" charset="0"/>
              <a:buChar char="•"/>
            </a:pPr>
            <a:endParaRPr lang="sv-SE" dirty="0" smtClean="0"/>
          </a:p>
          <a:p>
            <a:pPr>
              <a:buFont typeface="Arial" pitchFamily="34" charset="0"/>
              <a:buChar char="•"/>
            </a:pPr>
            <a:r>
              <a:rPr lang="sv-SE" dirty="0" smtClean="0"/>
              <a:t>The digital </a:t>
            </a:r>
            <a:r>
              <a:rPr lang="sv-SE" dirty="0" err="1" smtClean="0"/>
              <a:t>readout</a:t>
            </a:r>
            <a:r>
              <a:rPr lang="sv-SE" dirty="0" smtClean="0"/>
              <a:t> and </a:t>
            </a:r>
            <a:r>
              <a:rPr lang="sv-SE" dirty="0" err="1" smtClean="0"/>
              <a:t>control</a:t>
            </a:r>
            <a:r>
              <a:rPr lang="sv-SE" dirty="0" smtClean="0"/>
              <a:t>  on a separate </a:t>
            </a:r>
            <a:r>
              <a:rPr lang="sv-SE" dirty="0" err="1" smtClean="0"/>
              <a:t>pc-board</a:t>
            </a:r>
            <a:endParaRPr lang="sv-SE" dirty="0" smtClean="0"/>
          </a:p>
          <a:p>
            <a:pPr>
              <a:buFont typeface="Arial" pitchFamily="34" charset="0"/>
              <a:buChar char="•"/>
            </a:pPr>
            <a:endParaRPr lang="sv-SE" dirty="0" smtClean="0"/>
          </a:p>
          <a:p>
            <a:endParaRPr lang="sv-SE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12776"/>
            <a:ext cx="5286375" cy="383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619672" y="548680"/>
            <a:ext cx="56922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dirty="0" smtClean="0"/>
              <a:t>SALTRO16 </a:t>
            </a:r>
            <a:r>
              <a:rPr lang="sv-SE" sz="2400" dirty="0" err="1" smtClean="0"/>
              <a:t>bonded</a:t>
            </a:r>
            <a:r>
              <a:rPr lang="sv-SE" sz="2400" dirty="0" smtClean="0"/>
              <a:t> on small BGA </a:t>
            </a:r>
            <a:r>
              <a:rPr lang="sv-SE" sz="2400" dirty="0" err="1" smtClean="0"/>
              <a:t>carrier</a:t>
            </a:r>
            <a:r>
              <a:rPr lang="sv-SE" sz="2400" dirty="0" smtClean="0"/>
              <a:t> card</a:t>
            </a:r>
            <a:endParaRPr lang="sv-SE" sz="2400" dirty="0"/>
          </a:p>
        </p:txBody>
      </p:sp>
      <p:sp>
        <p:nvSpPr>
          <p:cNvPr id="4" name="Oval 3"/>
          <p:cNvSpPr/>
          <p:nvPr/>
        </p:nvSpPr>
        <p:spPr>
          <a:xfrm>
            <a:off x="6084168" y="1772816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" name="TextBox 4"/>
          <p:cNvSpPr txBox="1"/>
          <p:nvPr/>
        </p:nvSpPr>
        <p:spPr>
          <a:xfrm>
            <a:off x="6444208" y="1628800"/>
            <a:ext cx="2354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BGA </a:t>
            </a:r>
            <a:r>
              <a:rPr lang="sv-SE" dirty="0" err="1" smtClean="0"/>
              <a:t>pad</a:t>
            </a:r>
            <a:r>
              <a:rPr lang="sv-SE" dirty="0" smtClean="0"/>
              <a:t> on </a:t>
            </a:r>
            <a:r>
              <a:rPr lang="sv-SE" dirty="0" err="1" smtClean="0"/>
              <a:t>below</a:t>
            </a:r>
            <a:r>
              <a:rPr lang="sv-SE" dirty="0" smtClean="0"/>
              <a:t> </a:t>
            </a:r>
            <a:r>
              <a:rPr lang="sv-SE" dirty="0" err="1" smtClean="0"/>
              <a:t>side</a:t>
            </a:r>
            <a:endParaRPr lang="sv-SE" dirty="0"/>
          </a:p>
        </p:txBody>
      </p:sp>
      <p:sp>
        <p:nvSpPr>
          <p:cNvPr id="6" name="Rectangle 5"/>
          <p:cNvSpPr/>
          <p:nvPr/>
        </p:nvSpPr>
        <p:spPr>
          <a:xfrm>
            <a:off x="6084168" y="2564904"/>
            <a:ext cx="216024" cy="216024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7" name="TextBox 6"/>
          <p:cNvSpPr txBox="1"/>
          <p:nvPr/>
        </p:nvSpPr>
        <p:spPr>
          <a:xfrm>
            <a:off x="6588224" y="2420888"/>
            <a:ext cx="1571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 smtClean="0"/>
              <a:t>Top</a:t>
            </a:r>
            <a:r>
              <a:rPr lang="sv-SE" dirty="0" smtClean="0"/>
              <a:t> </a:t>
            </a:r>
            <a:r>
              <a:rPr lang="sv-SE" dirty="0" err="1" smtClean="0"/>
              <a:t>side</a:t>
            </a:r>
            <a:r>
              <a:rPr lang="sv-SE" dirty="0" smtClean="0"/>
              <a:t> </a:t>
            </a:r>
            <a:r>
              <a:rPr lang="sv-SE" dirty="0" err="1" smtClean="0"/>
              <a:t>traces</a:t>
            </a:r>
            <a:endParaRPr lang="sv-SE" dirty="0"/>
          </a:p>
        </p:txBody>
      </p:sp>
      <p:sp>
        <p:nvSpPr>
          <p:cNvPr id="8" name="TextBox 7"/>
          <p:cNvSpPr txBox="1"/>
          <p:nvPr/>
        </p:nvSpPr>
        <p:spPr>
          <a:xfrm>
            <a:off x="1187624" y="5380672"/>
            <a:ext cx="258551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8 </a:t>
            </a:r>
            <a:r>
              <a:rPr lang="sv-SE" dirty="0" err="1" smtClean="0"/>
              <a:t>layers</a:t>
            </a:r>
            <a:r>
              <a:rPr lang="sv-SE" dirty="0" smtClean="0"/>
              <a:t>, 6 signal 2 </a:t>
            </a:r>
            <a:r>
              <a:rPr lang="sv-SE" dirty="0" err="1" smtClean="0"/>
              <a:t>pwr</a:t>
            </a:r>
            <a:endParaRPr lang="sv-SE" dirty="0" smtClean="0"/>
          </a:p>
          <a:p>
            <a:r>
              <a:rPr lang="sv-SE" dirty="0" smtClean="0"/>
              <a:t>75/75 </a:t>
            </a:r>
            <a:r>
              <a:rPr lang="sv-SE" dirty="0" err="1" smtClean="0"/>
              <a:t>micron</a:t>
            </a:r>
            <a:r>
              <a:rPr lang="sv-SE" dirty="0" smtClean="0"/>
              <a:t> </a:t>
            </a:r>
            <a:r>
              <a:rPr lang="sv-SE" dirty="0" err="1" smtClean="0"/>
              <a:t>lead/space</a:t>
            </a:r>
            <a:endParaRPr lang="sv-SE" dirty="0" smtClean="0"/>
          </a:p>
          <a:p>
            <a:r>
              <a:rPr lang="sv-SE" dirty="0" smtClean="0"/>
              <a:t>filter </a:t>
            </a:r>
            <a:r>
              <a:rPr lang="sv-SE" dirty="0" err="1" smtClean="0"/>
              <a:t>caps</a:t>
            </a:r>
            <a:r>
              <a:rPr lang="sv-SE" dirty="0" smtClean="0"/>
              <a:t> on BGA card</a:t>
            </a:r>
          </a:p>
          <a:p>
            <a:endParaRPr lang="sv-SE" dirty="0"/>
          </a:p>
        </p:txBody>
      </p:sp>
      <p:cxnSp>
        <p:nvCxnSpPr>
          <p:cNvPr id="12" name="Straight Arrow Connector 11"/>
          <p:cNvCxnSpPr/>
          <p:nvPr/>
        </p:nvCxnSpPr>
        <p:spPr>
          <a:xfrm rot="10800000">
            <a:off x="5508104" y="2780928"/>
            <a:ext cx="576064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0800000" flipV="1">
            <a:off x="5436096" y="4725144"/>
            <a:ext cx="648072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228184" y="2852936"/>
            <a:ext cx="2288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Front </a:t>
            </a:r>
            <a:r>
              <a:rPr lang="sv-SE" dirty="0" err="1" smtClean="0"/>
              <a:t>row</a:t>
            </a:r>
            <a:r>
              <a:rPr lang="sv-SE" dirty="0" smtClean="0"/>
              <a:t> 16inp +4 DC</a:t>
            </a:r>
            <a:endParaRPr lang="sv-SE" dirty="0"/>
          </a:p>
        </p:txBody>
      </p:sp>
      <p:sp>
        <p:nvSpPr>
          <p:cNvPr id="17" name="TextBox 16"/>
          <p:cNvSpPr txBox="1"/>
          <p:nvPr/>
        </p:nvSpPr>
        <p:spPr>
          <a:xfrm>
            <a:off x="6228184" y="4581128"/>
            <a:ext cx="26562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Back 2 </a:t>
            </a:r>
            <a:r>
              <a:rPr lang="sv-SE" dirty="0" err="1" smtClean="0"/>
              <a:t>rows</a:t>
            </a:r>
            <a:r>
              <a:rPr lang="sv-SE" dirty="0" smtClean="0"/>
              <a:t>, 2*20 outputs</a:t>
            </a:r>
            <a:endParaRPr lang="sv-SE" dirty="0"/>
          </a:p>
        </p:txBody>
      </p:sp>
      <p:sp>
        <p:nvSpPr>
          <p:cNvPr id="18" name="TextBox 17"/>
          <p:cNvSpPr txBox="1"/>
          <p:nvPr/>
        </p:nvSpPr>
        <p:spPr>
          <a:xfrm>
            <a:off x="5580112" y="3717032"/>
            <a:ext cx="3011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 smtClean="0"/>
              <a:t>Middle</a:t>
            </a:r>
            <a:r>
              <a:rPr lang="sv-SE" dirty="0" smtClean="0"/>
              <a:t> 10 </a:t>
            </a:r>
            <a:r>
              <a:rPr lang="sv-SE" dirty="0" err="1" smtClean="0"/>
              <a:t>rows</a:t>
            </a:r>
            <a:r>
              <a:rPr lang="sv-SE" dirty="0" smtClean="0"/>
              <a:t>, DC, no </a:t>
            </a:r>
            <a:r>
              <a:rPr lang="sv-SE" dirty="0" err="1" smtClean="0"/>
              <a:t>pulses</a:t>
            </a:r>
            <a:endParaRPr lang="sv-SE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964212" cy="3568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3861048"/>
            <a:ext cx="3560468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555776" y="3501008"/>
            <a:ext cx="9528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 smtClean="0"/>
              <a:t>Top</a:t>
            </a:r>
            <a:r>
              <a:rPr lang="sv-SE" dirty="0" smtClean="0"/>
              <a:t> </a:t>
            </a:r>
            <a:r>
              <a:rPr lang="sv-SE" dirty="0" err="1" smtClean="0"/>
              <a:t>side</a:t>
            </a:r>
            <a:endParaRPr lang="sv-SE" dirty="0"/>
          </a:p>
        </p:txBody>
      </p:sp>
      <p:sp>
        <p:nvSpPr>
          <p:cNvPr id="7" name="TextBox 6"/>
          <p:cNvSpPr txBox="1"/>
          <p:nvPr/>
        </p:nvSpPr>
        <p:spPr>
          <a:xfrm>
            <a:off x="6228184" y="3501008"/>
            <a:ext cx="1196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 smtClean="0"/>
              <a:t>Below</a:t>
            </a:r>
            <a:r>
              <a:rPr lang="sv-SE" dirty="0" smtClean="0"/>
              <a:t> </a:t>
            </a:r>
            <a:r>
              <a:rPr lang="sv-SE" dirty="0" err="1" smtClean="0"/>
              <a:t>side</a:t>
            </a:r>
            <a:endParaRPr lang="sv-SE" dirty="0"/>
          </a:p>
        </p:txBody>
      </p:sp>
      <p:sp>
        <p:nvSpPr>
          <p:cNvPr id="8" name="TextBox 7"/>
          <p:cNvSpPr txBox="1"/>
          <p:nvPr/>
        </p:nvSpPr>
        <p:spPr>
          <a:xfrm>
            <a:off x="2267744" y="5517232"/>
            <a:ext cx="19956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 smtClean="0"/>
              <a:t>Connectors</a:t>
            </a:r>
            <a:r>
              <a:rPr lang="sv-SE" dirty="0" smtClean="0"/>
              <a:t> to </a:t>
            </a:r>
            <a:r>
              <a:rPr lang="sv-SE" dirty="0" err="1" smtClean="0"/>
              <a:t>pads</a:t>
            </a:r>
            <a:endParaRPr lang="sv-SE" dirty="0"/>
          </a:p>
        </p:txBody>
      </p:sp>
      <p:cxnSp>
        <p:nvCxnSpPr>
          <p:cNvPr id="10" name="Straight Arrow Connector 9"/>
          <p:cNvCxnSpPr>
            <a:stCxn id="8" idx="3"/>
          </p:cNvCxnSpPr>
          <p:nvPr/>
        </p:nvCxnSpPr>
        <p:spPr>
          <a:xfrm flipV="1">
            <a:off x="4263355" y="4221088"/>
            <a:ext cx="884709" cy="14808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8" idx="3"/>
          </p:cNvCxnSpPr>
          <p:nvPr/>
        </p:nvCxnSpPr>
        <p:spPr>
          <a:xfrm>
            <a:off x="4263355" y="5701898"/>
            <a:ext cx="812701" cy="6074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292080" y="1916832"/>
            <a:ext cx="31497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 smtClean="0"/>
              <a:t>Connector</a:t>
            </a:r>
            <a:r>
              <a:rPr lang="sv-SE" dirty="0" smtClean="0"/>
              <a:t> to </a:t>
            </a:r>
            <a:r>
              <a:rPr lang="sv-SE" dirty="0" err="1" smtClean="0"/>
              <a:t>readout</a:t>
            </a:r>
            <a:r>
              <a:rPr lang="sv-SE" dirty="0" smtClean="0"/>
              <a:t> and LV</a:t>
            </a:r>
          </a:p>
          <a:p>
            <a:r>
              <a:rPr lang="sv-SE" dirty="0" err="1" smtClean="0"/>
              <a:t>Should</a:t>
            </a:r>
            <a:r>
              <a:rPr lang="sv-SE" dirty="0" smtClean="0"/>
              <a:t> be </a:t>
            </a:r>
            <a:r>
              <a:rPr lang="sv-SE" dirty="0" err="1" smtClean="0"/>
              <a:t>reduced</a:t>
            </a:r>
            <a:r>
              <a:rPr lang="sv-SE" dirty="0" smtClean="0"/>
              <a:t> to minimum</a:t>
            </a:r>
            <a:endParaRPr lang="sv-SE" dirty="0"/>
          </a:p>
        </p:txBody>
      </p:sp>
      <p:cxnSp>
        <p:nvCxnSpPr>
          <p:cNvPr id="16" name="Straight Arrow Connector 15"/>
          <p:cNvCxnSpPr>
            <a:stCxn id="14" idx="1"/>
          </p:cNvCxnSpPr>
          <p:nvPr/>
        </p:nvCxnSpPr>
        <p:spPr>
          <a:xfrm rot="10800000" flipV="1">
            <a:off x="4860032" y="2239998"/>
            <a:ext cx="432048" cy="368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148064" y="404664"/>
            <a:ext cx="37038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dirty="0" smtClean="0"/>
              <a:t>The FEC-MCM for SALTRO16</a:t>
            </a:r>
            <a:endParaRPr lang="sv-SE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179512" y="4149080"/>
            <a:ext cx="43963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No </a:t>
            </a:r>
            <a:r>
              <a:rPr lang="sv-SE" dirty="0" err="1" smtClean="0"/>
              <a:t>room</a:t>
            </a:r>
            <a:r>
              <a:rPr lang="sv-SE" dirty="0" smtClean="0"/>
              <a:t> for boardcontroller and </a:t>
            </a:r>
            <a:r>
              <a:rPr lang="sv-SE" dirty="0" err="1" smtClean="0"/>
              <a:t>circuitry</a:t>
            </a:r>
            <a:r>
              <a:rPr lang="sv-SE" dirty="0" smtClean="0"/>
              <a:t> for</a:t>
            </a:r>
          </a:p>
          <a:p>
            <a:r>
              <a:rPr lang="sv-SE" dirty="0" err="1" smtClean="0"/>
              <a:t>Readout</a:t>
            </a:r>
            <a:r>
              <a:rPr lang="sv-SE" dirty="0" smtClean="0"/>
              <a:t>. Place on separate card.</a:t>
            </a:r>
            <a:endParaRPr lang="sv-SE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84784"/>
            <a:ext cx="6766070" cy="47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11560" y="332656"/>
            <a:ext cx="26420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800" dirty="0" smtClean="0"/>
              <a:t>On a </a:t>
            </a:r>
            <a:r>
              <a:rPr lang="sv-SE" sz="2800" dirty="0" err="1" smtClean="0"/>
              <a:t>pad</a:t>
            </a:r>
            <a:r>
              <a:rPr lang="sv-SE" sz="2800" dirty="0" smtClean="0"/>
              <a:t> panel.  </a:t>
            </a:r>
            <a:endParaRPr lang="sv-SE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6372200" y="260648"/>
            <a:ext cx="247215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6*6 </a:t>
            </a:r>
            <a:r>
              <a:rPr lang="sv-SE" dirty="0" err="1" smtClean="0"/>
              <a:t>matrix</a:t>
            </a:r>
            <a:r>
              <a:rPr lang="sv-SE" dirty="0" smtClean="0"/>
              <a:t> of FEC-MCM.</a:t>
            </a:r>
          </a:p>
          <a:p>
            <a:r>
              <a:rPr lang="sv-SE" dirty="0" smtClean="0"/>
              <a:t>Total 4608 </a:t>
            </a:r>
            <a:r>
              <a:rPr lang="sv-SE" dirty="0" err="1" smtClean="0"/>
              <a:t>channels</a:t>
            </a:r>
            <a:r>
              <a:rPr lang="sv-SE" dirty="0" smtClean="0"/>
              <a:t>, </a:t>
            </a:r>
          </a:p>
          <a:p>
            <a:r>
              <a:rPr lang="sv-SE" dirty="0" smtClean="0"/>
              <a:t> </a:t>
            </a:r>
            <a:r>
              <a:rPr lang="sv-SE" dirty="0" err="1" smtClean="0"/>
              <a:t>pad</a:t>
            </a:r>
            <a:r>
              <a:rPr lang="sv-SE" dirty="0" smtClean="0"/>
              <a:t> </a:t>
            </a:r>
            <a:r>
              <a:rPr lang="sv-SE" dirty="0" err="1" smtClean="0"/>
              <a:t>size</a:t>
            </a:r>
            <a:r>
              <a:rPr lang="sv-SE" dirty="0" smtClean="0"/>
              <a:t>, 1.0*5.9mm</a:t>
            </a:r>
          </a:p>
          <a:p>
            <a:endParaRPr lang="sv-SE" dirty="0"/>
          </a:p>
        </p:txBody>
      </p:sp>
      <p:sp>
        <p:nvSpPr>
          <p:cNvPr id="7" name="TextBox 6"/>
          <p:cNvSpPr txBox="1"/>
          <p:nvPr/>
        </p:nvSpPr>
        <p:spPr>
          <a:xfrm>
            <a:off x="6804248" y="3933056"/>
            <a:ext cx="241739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36 is a bad </a:t>
            </a:r>
            <a:r>
              <a:rPr lang="sv-SE" dirty="0" err="1" smtClean="0"/>
              <a:t>number</a:t>
            </a:r>
            <a:endParaRPr lang="sv-SE" dirty="0" smtClean="0"/>
          </a:p>
          <a:p>
            <a:r>
              <a:rPr lang="sv-SE" dirty="0" smtClean="0"/>
              <a:t>Does not </a:t>
            </a:r>
            <a:r>
              <a:rPr lang="sv-SE" dirty="0" err="1" smtClean="0"/>
              <a:t>fit</a:t>
            </a:r>
            <a:r>
              <a:rPr lang="sv-SE" dirty="0" smtClean="0"/>
              <a:t> an RCU</a:t>
            </a:r>
          </a:p>
          <a:p>
            <a:r>
              <a:rPr lang="sv-SE" dirty="0" smtClean="0"/>
              <a:t>32 </a:t>
            </a:r>
            <a:r>
              <a:rPr lang="sv-SE" dirty="0" err="1" smtClean="0"/>
              <a:t>more</a:t>
            </a:r>
            <a:r>
              <a:rPr lang="sv-SE" dirty="0" smtClean="0"/>
              <a:t> </a:t>
            </a:r>
            <a:r>
              <a:rPr lang="sv-SE" dirty="0" err="1" smtClean="0"/>
              <a:t>adequate</a:t>
            </a:r>
            <a:endParaRPr lang="sv-SE" dirty="0" smtClean="0"/>
          </a:p>
          <a:p>
            <a:r>
              <a:rPr lang="sv-SE" dirty="0" err="1" smtClean="0"/>
              <a:t>Means</a:t>
            </a:r>
            <a:r>
              <a:rPr lang="sv-SE" dirty="0" smtClean="0"/>
              <a:t> 11% </a:t>
            </a:r>
            <a:r>
              <a:rPr lang="sv-SE" dirty="0" err="1" smtClean="0"/>
              <a:t>larger</a:t>
            </a:r>
            <a:r>
              <a:rPr lang="sv-SE" dirty="0" smtClean="0"/>
              <a:t>  </a:t>
            </a:r>
            <a:r>
              <a:rPr lang="sv-SE" dirty="0" err="1" smtClean="0"/>
              <a:t>pads</a:t>
            </a:r>
            <a:endParaRPr lang="sv-SE" dirty="0" smtClean="0"/>
          </a:p>
          <a:p>
            <a:endParaRPr lang="sv-SE" dirty="0"/>
          </a:p>
        </p:txBody>
      </p:sp>
      <p:sp>
        <p:nvSpPr>
          <p:cNvPr id="8" name="Rectangle 7"/>
          <p:cNvSpPr/>
          <p:nvPr/>
        </p:nvSpPr>
        <p:spPr>
          <a:xfrm>
            <a:off x="1331640" y="4437112"/>
            <a:ext cx="1368152" cy="100811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>
                <a:solidFill>
                  <a:srgbClr val="FF0000"/>
                </a:solidFill>
              </a:rPr>
              <a:t>FEC-MCM</a:t>
            </a:r>
          </a:p>
          <a:p>
            <a:pPr algn="ctr"/>
            <a:r>
              <a:rPr lang="sv-SE" dirty="0" smtClean="0">
                <a:solidFill>
                  <a:srgbClr val="FF0000"/>
                </a:solidFill>
              </a:rPr>
              <a:t>SALTRO64</a:t>
            </a:r>
            <a:endParaRPr lang="sv-SE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860032" y="4941168"/>
            <a:ext cx="648072" cy="5040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1" name="TextBox 10"/>
          <p:cNvSpPr txBox="1"/>
          <p:nvPr/>
        </p:nvSpPr>
        <p:spPr>
          <a:xfrm>
            <a:off x="5940152" y="5805264"/>
            <a:ext cx="11240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FEC-MCM</a:t>
            </a:r>
          </a:p>
          <a:p>
            <a:r>
              <a:rPr lang="sv-SE" dirty="0" smtClean="0"/>
              <a:t>SALTRO16</a:t>
            </a:r>
            <a:endParaRPr lang="sv-SE" dirty="0"/>
          </a:p>
        </p:txBody>
      </p:sp>
      <p:cxnSp>
        <p:nvCxnSpPr>
          <p:cNvPr id="13" name="Straight Arrow Connector 12"/>
          <p:cNvCxnSpPr/>
          <p:nvPr/>
        </p:nvCxnSpPr>
        <p:spPr>
          <a:xfrm rot="10800000">
            <a:off x="5220072" y="5229200"/>
            <a:ext cx="792088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804248" y="1772816"/>
            <a:ext cx="19990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 smtClean="0"/>
              <a:t>Connectors</a:t>
            </a:r>
            <a:r>
              <a:rPr lang="sv-SE" dirty="0" smtClean="0"/>
              <a:t> </a:t>
            </a:r>
            <a:r>
              <a:rPr lang="sv-SE" dirty="0" err="1" smtClean="0"/>
              <a:t>have</a:t>
            </a:r>
            <a:r>
              <a:rPr lang="sv-SE" dirty="0" smtClean="0"/>
              <a:t> </a:t>
            </a:r>
          </a:p>
          <a:p>
            <a:r>
              <a:rPr lang="sv-SE" dirty="0" smtClean="0"/>
              <a:t>to match with </a:t>
            </a:r>
            <a:r>
              <a:rPr lang="sv-SE" dirty="0" err="1" smtClean="0"/>
              <a:t>very</a:t>
            </a:r>
            <a:r>
              <a:rPr lang="sv-SE" dirty="0" smtClean="0"/>
              <a:t> </a:t>
            </a:r>
          </a:p>
          <a:p>
            <a:r>
              <a:rPr lang="sv-SE" dirty="0" smtClean="0"/>
              <a:t>high </a:t>
            </a:r>
            <a:r>
              <a:rPr lang="sv-SE" dirty="0" err="1" smtClean="0"/>
              <a:t>accuracy</a:t>
            </a:r>
            <a:endParaRPr lang="sv-SE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539552" y="1619509"/>
            <a:ext cx="8151527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2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Arial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Arial" pitchFamily="34" charset="0"/>
                <a:cs typeface="Times New Roman" pitchFamily="18" charset="0"/>
              </a:rPr>
              <a:t>trace routing from pads to SALTRO16 becomes simpler   </a:t>
            </a:r>
            <a:endParaRPr kumimoji="0" lang="sv-SE" sz="2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Arial" pitchFamily="34" charset="0"/>
                <a:cs typeface="Times New Roman" pitchFamily="18" charset="0"/>
              </a:rPr>
              <a:t>MCM</a:t>
            </a:r>
            <a:r>
              <a:rPr kumimoji="0" lang="en-US" sz="2400" b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Arial" pitchFamily="34" charset="0"/>
                <a:cs typeface="Times New Roman" pitchFamily="18" charset="0"/>
              </a:rPr>
              <a:t> module offers </a:t>
            </a:r>
            <a:r>
              <a:rPr lang="en-US" sz="2400" dirty="0" smtClean="0">
                <a:ea typeface="Arial" pitchFamily="34" charset="0"/>
                <a:cs typeface="Times New Roman" pitchFamily="18" charset="0"/>
              </a:rPr>
              <a:t>2</a:t>
            </a:r>
            <a:r>
              <a:rPr kumimoji="0" lang="en-US" sz="2400" b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Arial" pitchFamily="34" charset="0"/>
                <a:cs typeface="Times New Roman" pitchFamily="18" charset="0"/>
              </a:rPr>
              <a:t> extra layers for components and traces.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2400" dirty="0" smtClean="0">
                <a:ea typeface="Arial" pitchFamily="34" charset="0"/>
                <a:cs typeface="Times New Roman" pitchFamily="18" charset="0"/>
              </a:rPr>
              <a:t>analog and digital readout functions are well separated </a:t>
            </a:r>
            <a:endParaRPr lang="sv-SE" sz="2400" dirty="0" smtClean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2400" dirty="0" smtClean="0">
                <a:ea typeface="Arial" pitchFamily="34" charset="0"/>
                <a:cs typeface="Times New Roman" pitchFamily="18" charset="0"/>
              </a:rPr>
              <a:t> No direct thermal contact  to the TPC pad panel</a:t>
            </a:r>
            <a:endParaRPr lang="sv-SE" sz="2400" dirty="0" smtClean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2400" dirty="0" smtClean="0">
                <a:ea typeface="Arial" pitchFamily="34" charset="0"/>
                <a:cs typeface="Times New Roman" pitchFamily="18" charset="0"/>
              </a:rPr>
              <a:t>Easy installation and service by replacement of plug-in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ea typeface="Arial" pitchFamily="34" charset="0"/>
                <a:cs typeface="Times New Roman" pitchFamily="18" charset="0"/>
              </a:rPr>
              <a:t> FEC-MCM module.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sv-SE" sz="2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Arial" pitchFamily="34" charset="0"/>
                <a:cs typeface="Times New Roman" pitchFamily="18" charset="0"/>
              </a:rPr>
              <a:t>electronics prototyping  cheaper and easier with small</a:t>
            </a:r>
            <a:r>
              <a:rPr kumimoji="0" lang="en-US" sz="2400" b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Arial" pitchFamily="34" charset="0"/>
                <a:cs typeface="Times New Roman" pitchFamily="18" charset="0"/>
              </a:rPr>
              <a:t> module</a:t>
            </a:r>
            <a:r>
              <a:rPr kumimoji="0" lang="en-US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Arial" pitchFamily="34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400" b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Arial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2400" dirty="0" smtClean="0">
                <a:ea typeface="Arial" pitchFamily="34" charset="0"/>
                <a:cs typeface="Times New Roman" pitchFamily="18" charset="0"/>
              </a:rPr>
              <a:t>parallel development of analog and readout part possible</a:t>
            </a:r>
            <a:endParaRPr kumimoji="0" lang="sv-SE" sz="2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Arial" pitchFamily="34" charset="0"/>
                <a:cs typeface="Times New Roman" pitchFamily="18" charset="0"/>
              </a:rPr>
              <a:t>possibility to </a:t>
            </a:r>
            <a:r>
              <a:rPr lang="en-US" sz="2400" dirty="0" smtClean="0">
                <a:ea typeface="Arial" pitchFamily="34" charset="0"/>
                <a:cs typeface="Times New Roman" pitchFamily="18" charset="0"/>
              </a:rPr>
              <a:t>distribute</a:t>
            </a:r>
            <a:r>
              <a:rPr kumimoji="0" lang="en-US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Arial" pitchFamily="34" charset="0"/>
                <a:cs typeface="Times New Roman" pitchFamily="18" charset="0"/>
              </a:rPr>
              <a:t> design and fabrication</a:t>
            </a:r>
            <a:endParaRPr kumimoji="0" lang="sv-SE" sz="2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00321" y="548680"/>
            <a:ext cx="540731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2400" dirty="0" err="1" smtClean="0"/>
              <a:t>Advantages</a:t>
            </a:r>
            <a:r>
              <a:rPr lang="sv-SE" sz="2400" dirty="0" smtClean="0"/>
              <a:t> with </a:t>
            </a:r>
            <a:r>
              <a:rPr lang="sv-SE" sz="2400" dirty="0" err="1" smtClean="0"/>
              <a:t>dismountable</a:t>
            </a:r>
            <a:r>
              <a:rPr lang="sv-SE" sz="2400" dirty="0" smtClean="0"/>
              <a:t> FEC-MCM </a:t>
            </a:r>
          </a:p>
          <a:p>
            <a:pPr algn="ctr"/>
            <a:r>
              <a:rPr lang="sv-SE" sz="2400" dirty="0" smtClean="0"/>
              <a:t> in </a:t>
            </a:r>
            <a:r>
              <a:rPr lang="sv-SE" sz="2400" dirty="0" err="1" smtClean="0"/>
              <a:t>protoyping</a:t>
            </a:r>
            <a:r>
              <a:rPr lang="sv-SE" sz="2400" dirty="0" smtClean="0"/>
              <a:t> with SALTRO16</a:t>
            </a:r>
          </a:p>
          <a:p>
            <a:pPr algn="ctr"/>
            <a:r>
              <a:rPr lang="sv-SE" sz="1600" dirty="0" smtClean="0"/>
              <a:t>(</a:t>
            </a:r>
            <a:r>
              <a:rPr lang="sv-SE" sz="1600" dirty="0" err="1" smtClean="0"/>
              <a:t>compared</a:t>
            </a:r>
            <a:r>
              <a:rPr lang="sv-SE" sz="1600" dirty="0" smtClean="0"/>
              <a:t> to all on the </a:t>
            </a:r>
            <a:r>
              <a:rPr lang="sv-SE" sz="1600" dirty="0" err="1" smtClean="0"/>
              <a:t>pad</a:t>
            </a:r>
            <a:r>
              <a:rPr lang="sv-SE" sz="1600" dirty="0" smtClean="0"/>
              <a:t> panel)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395536" y="1906959"/>
            <a:ext cx="7567521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2400" dirty="0" smtClean="0">
                <a:ea typeface="Arial" pitchFamily="34" charset="0"/>
                <a:cs typeface="Times New Roman" pitchFamily="18" charset="0"/>
              </a:rPr>
              <a:t>4 times more area with SALTRO64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2400" dirty="0" smtClean="0">
                <a:cs typeface="Times New Roman" pitchFamily="18" charset="0"/>
              </a:rPr>
              <a:t>Not  thicker (you need the extra layers in the panel ) </a:t>
            </a:r>
            <a:endParaRPr lang="sv-SE" sz="2400" dirty="0" smtClean="0"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sv-SE" sz="2400" dirty="0" smtClean="0">
                <a:cs typeface="Arial" pitchFamily="34" charset="0"/>
              </a:rPr>
              <a:t>8 chips on a FEC-MCM, </a:t>
            </a:r>
            <a:r>
              <a:rPr lang="sv-SE" sz="2400" dirty="0" err="1" smtClean="0">
                <a:cs typeface="Arial" pitchFamily="34" charset="0"/>
              </a:rPr>
              <a:t>manufacturable</a:t>
            </a:r>
            <a:r>
              <a:rPr lang="sv-SE" sz="2400" dirty="0" smtClean="0">
                <a:cs typeface="Arial" pitchFamily="34" charset="0"/>
              </a:rPr>
              <a:t> after </a:t>
            </a:r>
            <a:r>
              <a:rPr lang="sv-SE" sz="2400" dirty="0" err="1" smtClean="0">
                <a:cs typeface="Arial" pitchFamily="34" charset="0"/>
              </a:rPr>
              <a:t>wafer</a:t>
            </a:r>
            <a:r>
              <a:rPr lang="sv-SE" sz="2400" dirty="0" smtClean="0">
                <a:cs typeface="Arial" pitchFamily="34" charset="0"/>
              </a:rPr>
              <a:t> testing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en-US" sz="2400" b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Arial" pitchFamily="34" charset="0"/>
                <a:cs typeface="Times New Roman" pitchFamily="18" charset="0"/>
              </a:rPr>
              <a:t>Active components on one side only</a:t>
            </a:r>
            <a:endParaRPr kumimoji="0" lang="sv-SE" sz="28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2400" dirty="0" smtClean="0">
                <a:cs typeface="Times New Roman" pitchFamily="18" charset="0"/>
              </a:rPr>
              <a:t> accessibility  for cooling easier. </a:t>
            </a:r>
            <a:endParaRPr lang="sv-SE" sz="2400" dirty="0" smtClean="0"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2400" dirty="0" smtClean="0">
                <a:ea typeface="Arial" pitchFamily="34" charset="0"/>
                <a:cs typeface="Times New Roman" pitchFamily="18" charset="0"/>
              </a:rPr>
              <a:t>Easy service by replacement of </a:t>
            </a:r>
            <a:r>
              <a:rPr lang="en-US" sz="2400" dirty="0" err="1" smtClean="0">
                <a:ea typeface="Arial" pitchFamily="34" charset="0"/>
                <a:cs typeface="Times New Roman" pitchFamily="18" charset="0"/>
              </a:rPr>
              <a:t>plugin</a:t>
            </a:r>
            <a:r>
              <a:rPr lang="en-US" sz="2400" dirty="0" smtClean="0">
                <a:ea typeface="Arial" pitchFamily="34" charset="0"/>
                <a:cs typeface="Times New Roman" pitchFamily="18" charset="0"/>
              </a:rPr>
              <a:t> FEC-MCM module.</a:t>
            </a:r>
            <a:r>
              <a:rPr lang="en-US" sz="2800" dirty="0" smtClean="0">
                <a:ea typeface="Arial" pitchFamily="34" charset="0"/>
                <a:cs typeface="Times New Roman" pitchFamily="18" charset="0"/>
              </a:rPr>
              <a:t>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2400" dirty="0" smtClean="0">
                <a:ea typeface="Arial" pitchFamily="34" charset="0"/>
                <a:cs typeface="Times New Roman" pitchFamily="18" charset="0"/>
              </a:rPr>
              <a:t>Service goal: replace a FEC-MCM in maintenance day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2400" dirty="0" smtClean="0">
                <a:ea typeface="Arial" pitchFamily="34" charset="0"/>
                <a:cs typeface="Times New Roman" pitchFamily="18" charset="0"/>
              </a:rPr>
              <a:t>Possibly simplified endplate mechanics</a:t>
            </a:r>
            <a:r>
              <a:rPr lang="en-US" sz="2800" dirty="0" smtClean="0">
                <a:ea typeface="Arial" pitchFamily="34" charset="0"/>
                <a:cs typeface="Times New Roman" pitchFamily="18" charset="0"/>
              </a:rPr>
              <a:t>. </a:t>
            </a:r>
            <a:r>
              <a:rPr kumimoji="0" lang="en-US" sz="28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Arial" pitchFamily="34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89664" y="548680"/>
            <a:ext cx="507664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2400" dirty="0" err="1" smtClean="0">
                <a:latin typeface="Calibri (Body)"/>
              </a:rPr>
              <a:t>Dismountable</a:t>
            </a:r>
            <a:r>
              <a:rPr lang="sv-SE" sz="2400" dirty="0" smtClean="0">
                <a:latin typeface="Calibri (Body)"/>
              </a:rPr>
              <a:t> </a:t>
            </a:r>
            <a:r>
              <a:rPr lang="sv-SE" sz="2400" dirty="0" smtClean="0"/>
              <a:t>FEC-MCM  on final TPC </a:t>
            </a:r>
          </a:p>
          <a:p>
            <a:pPr algn="ctr"/>
            <a:r>
              <a:rPr lang="sv-SE" sz="2400" dirty="0" smtClean="0"/>
              <a:t>with SALTRO64</a:t>
            </a:r>
          </a:p>
          <a:p>
            <a:pPr algn="ctr"/>
            <a:r>
              <a:rPr lang="sv-SE" dirty="0" smtClean="0"/>
              <a:t>(</a:t>
            </a:r>
            <a:r>
              <a:rPr lang="sv-SE" dirty="0" err="1" smtClean="0"/>
              <a:t>compared</a:t>
            </a:r>
            <a:r>
              <a:rPr lang="sv-SE" dirty="0" smtClean="0"/>
              <a:t> to all on the </a:t>
            </a:r>
            <a:r>
              <a:rPr lang="sv-SE" dirty="0" err="1" smtClean="0"/>
              <a:t>pad</a:t>
            </a:r>
            <a:r>
              <a:rPr lang="sv-SE" dirty="0" smtClean="0"/>
              <a:t> panel)</a:t>
            </a:r>
          </a:p>
          <a:p>
            <a:pPr algn="ctr"/>
            <a:endParaRPr lang="sv-SE" sz="2400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1073</TotalTime>
  <Words>1187</Words>
  <Application>Microsoft Office PowerPoint</Application>
  <PresentationFormat>On-screen Show (4:3)</PresentationFormat>
  <Paragraphs>228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anders</dc:creator>
  <cp:lastModifiedBy>anders</cp:lastModifiedBy>
  <cp:revision>120</cp:revision>
  <dcterms:created xsi:type="dcterms:W3CDTF">2011-02-13T16:23:50Z</dcterms:created>
  <dcterms:modified xsi:type="dcterms:W3CDTF">2011-05-09T21:28:20Z</dcterms:modified>
</cp:coreProperties>
</file>