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82" r:id="rId3"/>
    <p:sldId id="292" r:id="rId4"/>
    <p:sldId id="294" r:id="rId5"/>
    <p:sldId id="298" r:id="rId6"/>
    <p:sldId id="297" r:id="rId7"/>
  </p:sldIdLst>
  <p:sldSz cx="9144000" cy="6858000" type="screen4x3"/>
  <p:notesSz cx="69977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6600CC"/>
    <a:srgbClr val="00CC99"/>
    <a:srgbClr val="333399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75" autoAdjust="0"/>
    <p:restoredTop sz="94660"/>
  </p:normalViewPr>
  <p:slideViewPr>
    <p:cSldViewPr>
      <p:cViewPr>
        <p:scale>
          <a:sx n="70" d="100"/>
          <a:sy n="70" d="100"/>
        </p:scale>
        <p:origin x="-1356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3988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8C6EE-7A5B-48B1-B687-46A39B8986A5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3988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ACDFBB-8105-4422-B6BF-E7923ED80D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6087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3744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r">
              <a:defRPr sz="1200"/>
            </a:lvl1pPr>
          </a:lstStyle>
          <a:p>
            <a:fld id="{EFC0D00A-B283-4FF7-91B6-9D2C57A63393}" type="datetimeFigureOut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31" tIns="46516" rIns="93031" bIns="4651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9770" y="4409758"/>
            <a:ext cx="5598160" cy="4177665"/>
          </a:xfrm>
          <a:prstGeom prst="rect">
            <a:avLst/>
          </a:prstGeom>
        </p:spPr>
        <p:txBody>
          <a:bodyPr vert="horz" lIns="93031" tIns="46516" rIns="93031" bIns="4651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3744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r">
              <a:defRPr sz="1200"/>
            </a:lvl1pPr>
          </a:lstStyle>
          <a:p>
            <a:fld id="{1FFF2F36-6C82-49F0-A1B4-44D102E0BA9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458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Global Design Effort  - CFS</a:t>
            </a: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6559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04-13-11</a:t>
            </a:r>
            <a:endParaRPr lang="en-US" sz="1000" b="1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482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ILC CFS and Global Systems </a:t>
            </a:r>
            <a:r>
              <a:rPr lang="en-US" sz="1200" b="1" i="1" baseline="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Meeting</a:t>
            </a:r>
            <a:endParaRPr lang="en-US" sz="1200" b="1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81000" y="914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2E7A-9825-426C-BFF6-49DA157E8728}" type="datetime1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3F14A-0E49-4CFA-B125-B50352C3B864}" type="datetime1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A4891-2A66-4B85-B866-0471410B8301}" type="datetime1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202AC-7C3A-4DE8-BF77-A53084E0A5E5}" type="datetime1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A42E7-F7D4-4F09-A88B-BED44BBCEAC1}" type="datetime1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487EC-9205-4A18-B4EB-C5199B48BABC}" type="datetime1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C6C4-2DFE-4CE0-9725-602FBDADCB57}" type="datetime1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354C4-F37F-4CD8-8366-E00B7E6C0101}" type="datetime1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1F657-22AF-406C-81A9-3F7A7475210C}" type="datetime1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F3E52-D0A6-485A-90C4-D2CC9DD4CC20}" type="datetime1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C014F-89D2-4D92-8CC1-F52C35F22150}" type="datetime1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09600" y="1524000"/>
            <a:ext cx="7939087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b="1" i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ILC CFS AND GLOBAL</a:t>
            </a:r>
          </a:p>
          <a:p>
            <a:pPr algn="ctr"/>
            <a:r>
              <a:rPr lang="en-US" sz="3600" b="1" i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SYSTEMS MEETING</a:t>
            </a:r>
            <a:endParaRPr lang="en-US" sz="3600" b="1" i="1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endParaRPr lang="en-US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r>
              <a:rPr lang="en-US" sz="32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CONVENTIONAL FACILITIES</a:t>
            </a:r>
          </a:p>
          <a:p>
            <a:pPr algn="ctr"/>
            <a:r>
              <a:rPr lang="en-US" sz="32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AND SITING GROUP</a:t>
            </a:r>
          </a:p>
          <a:p>
            <a:pPr algn="ctr"/>
            <a:r>
              <a:rPr lang="en-US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</a:t>
            </a:r>
          </a:p>
          <a:p>
            <a:pPr algn="ctr"/>
            <a:r>
              <a:rPr lang="en-US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GENERAL STATUS UPDATE</a:t>
            </a:r>
            <a:endParaRPr lang="en-US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endParaRPr lang="en-US" b="1" i="1" u="sng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V. </a:t>
            </a:r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Kuchler</a:t>
            </a:r>
            <a:endParaRPr lang="en-US" sz="20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990600" y="2057400"/>
            <a:ext cx="70104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OVERVIEW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defRPr/>
            </a:pPr>
            <a:endParaRPr lang="en-US" sz="8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General Regional Status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Consultant Activity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4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Preparation for Area System Technical 	Baseline Reviews</a:t>
            </a:r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571005" y="1219200"/>
            <a:ext cx="8077200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GENERAL REGIONAL STATUS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defRPr/>
            </a:pPr>
            <a:endParaRPr lang="en-US" sz="8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Asian Region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Efforts are Concentrated on Earthquake Recovery at 	KEK for Approximately 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2-3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Months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Still Need to Verify Progress of KEK Consultant Efforts</a:t>
            </a: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European Region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Opportunity for </a:t>
            </a:r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C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ollaborative Effort with CLIC for 	Aspects of IR Hall Design</a:t>
            </a: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Americas Region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US Budget Resolution will impact Consultant Effort 	Through FY 2011</a:t>
            </a:r>
          </a:p>
          <a:p>
            <a:pPr marL="1714500" lvl="3" indent="-342900"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en-US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Completion of Parsons Contracts</a:t>
            </a:r>
          </a:p>
          <a:p>
            <a:pPr marL="1714500" lvl="3" indent="-342900"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en-US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Collaboration with CLIC for IR Platform Design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31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564758" y="1600200"/>
            <a:ext cx="8077200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CONSULTANT STATUS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>
              <a:defRPr/>
            </a:pPr>
            <a:endParaRPr lang="en-US" sz="800" b="1" i="1" u="sng" dirty="0" smtClean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800100" lvl="1" indent="-342900">
              <a:buClr>
                <a:srgbClr val="009999"/>
              </a:buClr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  <a:cs typeface="Helvetica" pitchFamily="34" charset="0"/>
              </a:rPr>
              <a:t>Asian Region  -  TBD</a:t>
            </a:r>
          </a:p>
          <a:p>
            <a:pPr marL="800100" lvl="1" indent="-342900">
              <a:buClr>
                <a:srgbClr val="009999"/>
              </a:buClr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  <a:cs typeface="Helvetica" pitchFamily="34" charset="0"/>
              </a:rPr>
              <a:t>European Region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  <a:defRPr/>
            </a:pPr>
            <a:r>
              <a:rPr lang="en-US" sz="2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  <a:cs typeface="Helvetica" pitchFamily="34" charset="0"/>
              </a:rPr>
              <a:t>Arup UK has Provided Four Proposals for Aspects of IR Hall Design for CLIC/ILC</a:t>
            </a:r>
          </a:p>
          <a:p>
            <a:pPr marL="1714500" lvl="3" indent="-342900"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en-US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Platform Design for Detector Movement</a:t>
            </a:r>
          </a:p>
          <a:p>
            <a:pPr marL="1714500" lvl="3" indent="-342900"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en-US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Rock Mass Behavior Model for IR Region</a:t>
            </a:r>
          </a:p>
          <a:p>
            <a:pPr marL="1714500" lvl="3" indent="-342900"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en-US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Passive Isolation Slab Design at BDS Tunnel Directly 	Adjacent to Detector </a:t>
            </a:r>
          </a:p>
          <a:p>
            <a:pPr marL="1714500" lvl="3" indent="-342900"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en-US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Review of General Design of IR Region</a:t>
            </a:r>
            <a:endParaRPr lang="en-US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lvl="1">
              <a:buClr>
                <a:srgbClr val="009999"/>
              </a:buClr>
              <a:buSzPct val="100000"/>
              <a:defRPr/>
            </a:pPr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512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544286" y="1371600"/>
            <a:ext cx="80772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CONSULTANT STATUS cont.</a:t>
            </a:r>
          </a:p>
          <a:p>
            <a:pPr>
              <a:defRPr/>
            </a:pPr>
            <a:endParaRPr lang="en-US" sz="8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800100" lvl="1" indent="-342900">
              <a:buClr>
                <a:srgbClr val="009999"/>
              </a:buClr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  <a:cs typeface="Helvetica" pitchFamily="34" charset="0"/>
              </a:rPr>
              <a:t>American Region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  <a:defRPr/>
            </a:pPr>
            <a:r>
              <a:rPr lang="en-US" sz="2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  <a:cs typeface="Helvetica" pitchFamily="34" charset="0"/>
              </a:rPr>
              <a:t>Pending US Budget, Funds will be Provided for 	Detector Platform Design Study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  <a:defRPr/>
            </a:pPr>
            <a:r>
              <a:rPr lang="en-US" sz="2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  <a:cs typeface="Helvetica" pitchFamily="34" charset="0"/>
              </a:rPr>
              <a:t>Parsons Contracts</a:t>
            </a:r>
          </a:p>
          <a:p>
            <a:pPr marL="1714500" lvl="3" indent="-342900"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en-US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  <a:cs typeface="Helvetica" pitchFamily="34" charset="0"/>
              </a:rPr>
              <a:t>Three Contracts are Currently in Place</a:t>
            </a:r>
          </a:p>
          <a:p>
            <a:pPr marL="1714500" lvl="3" indent="-342900"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en-US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  <a:cs typeface="Helvetica" pitchFamily="34" charset="0"/>
              </a:rPr>
              <a:t>Bi-Weekly Webex Meetings are Held</a:t>
            </a:r>
          </a:p>
          <a:p>
            <a:pPr marL="1714500" lvl="3" indent="-342900"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en-US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  <a:cs typeface="Helvetica" pitchFamily="34" charset="0"/>
              </a:rPr>
              <a:t>Mechanical Design is Underway Initially Focusing on the 	Central Region</a:t>
            </a:r>
          </a:p>
          <a:p>
            <a:pPr marL="1714500" lvl="3" indent="-342900"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en-US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  <a:cs typeface="Helvetica" pitchFamily="34" charset="0"/>
              </a:rPr>
              <a:t>Electrical Design is Progressing as an Overall Design</a:t>
            </a:r>
          </a:p>
          <a:p>
            <a:pPr marL="1714500" lvl="3" indent="-342900"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en-US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  <a:cs typeface="Helvetica" pitchFamily="34" charset="0"/>
              </a:rPr>
              <a:t>Tunnel Configuration and Lining Study will Provide 	Lining Alternatives but Impact on Machine Installation 	will Necessarily be a Separate Study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54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544286" y="1066800"/>
            <a:ext cx="80772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AS TECHNICAL BASELINE REVIEWS</a:t>
            </a:r>
          </a:p>
          <a:p>
            <a:pPr>
              <a:defRPr/>
            </a:pPr>
            <a:endParaRPr lang="en-US" sz="800" b="1" i="1" u="sng" dirty="0" smtClean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>
              <a:defRPr/>
            </a:pPr>
            <a:endParaRPr lang="en-US" sz="8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742950" lvl="1" indent="-28575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CFS will Focus on Damping Ring Review</a:t>
            </a:r>
          </a:p>
          <a:p>
            <a:pPr marL="742950" lvl="1" indent="-28575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DR Drawings are Being Updated Based on Input 	Received at ALCPG11</a:t>
            </a:r>
          </a:p>
          <a:p>
            <a:pPr marL="742950" lvl="1" indent="-28575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Mechanical and Electrical Criteria are Fairly Complete</a:t>
            </a:r>
          </a:p>
          <a:p>
            <a:pPr marL="742950" lvl="1" indent="-28575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A Complete Information Package of Criteria and Drawings 	will be Developed for Review and Comment by AS 	Representative and PM’s in May 2011</a:t>
            </a:r>
          </a:p>
          <a:p>
            <a:pPr marL="742950" lvl="1" indent="-28575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Iteration to be Completed Prior to July Meeting</a:t>
            </a:r>
          </a:p>
          <a:p>
            <a:pPr marL="742950" lvl="1" indent="-28575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CFS Fully Intends that Reviews will Sanction Already 	Reviewed and Approved CFS Criteria and Drawings</a:t>
            </a:r>
          </a:p>
          <a:p>
            <a:pPr marL="742950" lvl="1" indent="-28575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Once Approved – All CFS Information will be Entered Into 	EDMS as Baseline CFS TDR Criteria</a:t>
            </a:r>
          </a:p>
          <a:p>
            <a:pPr marL="742950" lvl="1" indent="-28575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This Format will be Used for all Subsequent AS Technical 	Baseline Reviews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84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2168</TotalTime>
  <Words>127</Words>
  <Application>Microsoft Office PowerPoint</Application>
  <PresentationFormat>On-screen Show (4:3)</PresentationFormat>
  <Paragraphs>61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Fermi National Accelerator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kuchler</dc:creator>
  <cp:lastModifiedBy>kuchler</cp:lastModifiedBy>
  <cp:revision>235</cp:revision>
  <dcterms:created xsi:type="dcterms:W3CDTF">2009-08-24T14:41:00Z</dcterms:created>
  <dcterms:modified xsi:type="dcterms:W3CDTF">2011-04-13T12:45:42Z</dcterms:modified>
</cp:coreProperties>
</file>