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98" r:id="rId2"/>
    <p:sldId id="304" r:id="rId3"/>
    <p:sldId id="299" r:id="rId4"/>
    <p:sldId id="306" r:id="rId5"/>
    <p:sldId id="307" r:id="rId6"/>
    <p:sldId id="272" r:id="rId7"/>
    <p:sldId id="291" r:id="rId8"/>
    <p:sldId id="300" r:id="rId9"/>
    <p:sldId id="301" r:id="rId10"/>
    <p:sldId id="302" r:id="rId11"/>
    <p:sldId id="309" r:id="rId12"/>
    <p:sldId id="308" r:id="rId13"/>
    <p:sldId id="31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8" autoAdjust="0"/>
    <p:restoredTop sz="86429" autoAdjust="0"/>
  </p:normalViewPr>
  <p:slideViewPr>
    <p:cSldViewPr snapToGrid="0" snapToObjects="1">
      <p:cViewPr varScale="1">
        <p:scale>
          <a:sx n="76" d="100"/>
          <a:sy n="76" d="100"/>
        </p:scale>
        <p:origin x="-1110" y="-60"/>
      </p:cViewPr>
      <p:guideLst>
        <p:guide orient="horz" pos="215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1AAA0DA-2299-5C42-A528-252F377855E8}" type="doc">
      <dgm:prSet loTypeId="urn:microsoft.com/office/officeart/2005/8/layout/hList1" loCatId="" qsTypeId="urn:microsoft.com/office/officeart/2005/8/quickstyle/simple4" qsCatId="simple" csTypeId="urn:microsoft.com/office/officeart/2005/8/colors/accent6_2" csCatId="accent6" phldr="1"/>
      <dgm:spPr/>
      <dgm:t>
        <a:bodyPr/>
        <a:lstStyle/>
        <a:p>
          <a:endParaRPr lang="en-US"/>
        </a:p>
      </dgm:t>
    </dgm:pt>
    <dgm:pt modelId="{EB6D85F6-FD3D-3041-9751-CD36EC7DB181}">
      <dgm:prSet phldrT="[Text]"/>
      <dgm:spPr/>
      <dgm:t>
        <a:bodyPr/>
        <a:lstStyle/>
        <a:p>
          <a:r>
            <a:rPr lang="en-US" dirty="0" smtClean="0"/>
            <a:t>SCRF Cost</a:t>
          </a:r>
          <a:endParaRPr lang="en-US" dirty="0"/>
        </a:p>
      </dgm:t>
    </dgm:pt>
    <dgm:pt modelId="{BC92C14B-873E-4744-B4C4-2B16C4CE2366}" type="parTrans" cxnId="{67DC8992-3875-3345-A4A8-3E51AD3FD2F2}">
      <dgm:prSet/>
      <dgm:spPr/>
      <dgm:t>
        <a:bodyPr/>
        <a:lstStyle/>
        <a:p>
          <a:endParaRPr lang="en-US"/>
        </a:p>
      </dgm:t>
    </dgm:pt>
    <dgm:pt modelId="{894FC5F8-9C0C-0E4A-8B25-D4EC33CC6521}" type="sibTrans" cxnId="{67DC8992-3875-3345-A4A8-3E51AD3FD2F2}">
      <dgm:prSet/>
      <dgm:spPr/>
      <dgm:t>
        <a:bodyPr/>
        <a:lstStyle/>
        <a:p>
          <a:endParaRPr lang="en-US"/>
        </a:p>
      </dgm:t>
    </dgm:pt>
    <dgm:pt modelId="{6C4C5D93-41A5-A646-9663-83D9F6D0752E}">
      <dgm:prSet phldrT="[Text]"/>
      <dgm:spPr/>
      <dgm:t>
        <a:bodyPr/>
        <a:lstStyle/>
        <a:p>
          <a:r>
            <a:rPr lang="en-US" dirty="0" smtClean="0"/>
            <a:t>mass production models</a:t>
          </a:r>
          <a:endParaRPr lang="en-US" dirty="0"/>
        </a:p>
      </dgm:t>
    </dgm:pt>
    <dgm:pt modelId="{2AAD4FEA-3E1A-834F-9EDD-54BD2F8260FD}" type="parTrans" cxnId="{F2589F5E-A234-3946-95A7-03DD5038572A}">
      <dgm:prSet/>
      <dgm:spPr/>
      <dgm:t>
        <a:bodyPr/>
        <a:lstStyle/>
        <a:p>
          <a:endParaRPr lang="en-US"/>
        </a:p>
      </dgm:t>
    </dgm:pt>
    <dgm:pt modelId="{D27E9BFC-7682-4C48-AB54-55EDEDEFAB95}" type="sibTrans" cxnId="{F2589F5E-A234-3946-95A7-03DD5038572A}">
      <dgm:prSet/>
      <dgm:spPr/>
      <dgm:t>
        <a:bodyPr/>
        <a:lstStyle/>
        <a:p>
          <a:endParaRPr lang="en-US"/>
        </a:p>
      </dgm:t>
    </dgm:pt>
    <dgm:pt modelId="{19BAC3AE-1464-D04E-AACA-5F1769651904}">
      <dgm:prSet phldrT="[Text]"/>
      <dgm:spPr/>
      <dgm:t>
        <a:bodyPr/>
        <a:lstStyle/>
        <a:p>
          <a:r>
            <a:rPr lang="en-US" dirty="0" smtClean="0"/>
            <a:t>global distribution</a:t>
          </a:r>
          <a:endParaRPr lang="en-US" dirty="0"/>
        </a:p>
      </dgm:t>
    </dgm:pt>
    <dgm:pt modelId="{7336138F-D1C0-C14E-B504-23D81E58226D}" type="parTrans" cxnId="{E7360599-3BC1-6A44-98C1-7B072DB08C03}">
      <dgm:prSet/>
      <dgm:spPr/>
      <dgm:t>
        <a:bodyPr/>
        <a:lstStyle/>
        <a:p>
          <a:endParaRPr lang="en-US"/>
        </a:p>
      </dgm:t>
    </dgm:pt>
    <dgm:pt modelId="{248B412F-7515-AF43-ABFC-4E8567ABC2C7}" type="sibTrans" cxnId="{E7360599-3BC1-6A44-98C1-7B072DB08C03}">
      <dgm:prSet/>
      <dgm:spPr/>
      <dgm:t>
        <a:bodyPr/>
        <a:lstStyle/>
        <a:p>
          <a:endParaRPr lang="en-US"/>
        </a:p>
      </dgm:t>
    </dgm:pt>
    <dgm:pt modelId="{9B8059C3-326B-CE4A-8BC5-B9AA5249DF73}">
      <dgm:prSet phldrT="[Text]"/>
      <dgm:spPr/>
      <dgm:t>
        <a:bodyPr/>
        <a:lstStyle/>
        <a:p>
          <a:r>
            <a:rPr lang="en-US" dirty="0" smtClean="0"/>
            <a:t>CFS design &amp; cost</a:t>
          </a:r>
          <a:endParaRPr lang="en-US" dirty="0"/>
        </a:p>
      </dgm:t>
    </dgm:pt>
    <dgm:pt modelId="{8EE744C0-36DF-CF4E-B456-69EA6D37D50F}" type="parTrans" cxnId="{DF8B9CBD-EB13-9542-B008-7748E736FD5C}">
      <dgm:prSet/>
      <dgm:spPr/>
      <dgm:t>
        <a:bodyPr/>
        <a:lstStyle/>
        <a:p>
          <a:endParaRPr lang="en-US"/>
        </a:p>
      </dgm:t>
    </dgm:pt>
    <dgm:pt modelId="{9B79E580-3A48-4141-AF91-2209F65745FA}" type="sibTrans" cxnId="{DF8B9CBD-EB13-9542-B008-7748E736FD5C}">
      <dgm:prSet/>
      <dgm:spPr/>
      <dgm:t>
        <a:bodyPr/>
        <a:lstStyle/>
        <a:p>
          <a:endParaRPr lang="en-US"/>
        </a:p>
      </dgm:t>
    </dgm:pt>
    <dgm:pt modelId="{065A702E-FD86-1F45-81A8-930B6F429C63}">
      <dgm:prSet phldrT="[Text]"/>
      <dgm:spPr/>
      <dgm:t>
        <a:bodyPr/>
        <a:lstStyle/>
        <a:p>
          <a:r>
            <a:rPr lang="en-US" dirty="0" smtClean="0"/>
            <a:t>Design update</a:t>
          </a:r>
          <a:endParaRPr lang="en-US" dirty="0"/>
        </a:p>
      </dgm:t>
    </dgm:pt>
    <dgm:pt modelId="{1E154476-1114-C847-8860-DE6AB9358517}" type="parTrans" cxnId="{AF025616-9A77-9049-8A7D-A325F7583B8C}">
      <dgm:prSet/>
      <dgm:spPr/>
      <dgm:t>
        <a:bodyPr/>
        <a:lstStyle/>
        <a:p>
          <a:endParaRPr lang="en-US"/>
        </a:p>
      </dgm:t>
    </dgm:pt>
    <dgm:pt modelId="{16B37A73-7CAC-7142-9592-C2E766AF9294}" type="sibTrans" cxnId="{AF025616-9A77-9049-8A7D-A325F7583B8C}">
      <dgm:prSet/>
      <dgm:spPr/>
      <dgm:t>
        <a:bodyPr/>
        <a:lstStyle/>
        <a:p>
          <a:endParaRPr lang="en-US"/>
        </a:p>
      </dgm:t>
    </dgm:pt>
    <dgm:pt modelId="{2B5FBE36-38BB-1B4C-90C7-16D07C0892F4}">
      <dgm:prSet phldrT="[Text]"/>
      <dgm:spPr/>
      <dgm:t>
        <a:bodyPr/>
        <a:lstStyle/>
        <a:p>
          <a:r>
            <a:rPr lang="en-US" dirty="0" smtClean="0"/>
            <a:t>Baseline Design </a:t>
          </a:r>
          <a:endParaRPr lang="en-US" dirty="0"/>
        </a:p>
      </dgm:t>
    </dgm:pt>
    <dgm:pt modelId="{B4242F63-D1EC-AD44-AADE-FCC4E85E04B2}" type="parTrans" cxnId="{F725868C-298E-B648-90F3-05E824D27B3D}">
      <dgm:prSet/>
      <dgm:spPr/>
      <dgm:t>
        <a:bodyPr/>
        <a:lstStyle/>
        <a:p>
          <a:endParaRPr lang="en-US"/>
        </a:p>
      </dgm:t>
    </dgm:pt>
    <dgm:pt modelId="{859D59D6-945B-FD46-BEF7-F717AA13C22A}" type="sibTrans" cxnId="{F725868C-298E-B648-90F3-05E824D27B3D}">
      <dgm:prSet/>
      <dgm:spPr/>
      <dgm:t>
        <a:bodyPr/>
        <a:lstStyle/>
        <a:p>
          <a:endParaRPr lang="en-US"/>
        </a:p>
      </dgm:t>
    </dgm:pt>
    <dgm:pt modelId="{4330F7F7-362F-AB4A-938D-B73F1730743B}">
      <dgm:prSet phldrT="[Text]"/>
      <dgm:spPr/>
      <dgm:t>
        <a:bodyPr/>
        <a:lstStyle/>
        <a:p>
          <a:r>
            <a:rPr lang="en-US" dirty="0" smtClean="0"/>
            <a:t>Final design decisions</a:t>
          </a:r>
          <a:endParaRPr lang="en-US" dirty="0"/>
        </a:p>
      </dgm:t>
    </dgm:pt>
    <dgm:pt modelId="{63695C6B-7316-1C4B-9F58-35F45BC31087}" type="parTrans" cxnId="{498C6F5B-7A11-FF4A-A700-B656B69B43D9}">
      <dgm:prSet/>
      <dgm:spPr/>
      <dgm:t>
        <a:bodyPr/>
        <a:lstStyle/>
        <a:p>
          <a:endParaRPr lang="en-US"/>
        </a:p>
      </dgm:t>
    </dgm:pt>
    <dgm:pt modelId="{D06D76FA-1BBA-E34C-B60E-932CEB9B809E}" type="sibTrans" cxnId="{498C6F5B-7A11-FF4A-A700-B656B69B43D9}">
      <dgm:prSet/>
      <dgm:spPr/>
      <dgm:t>
        <a:bodyPr/>
        <a:lstStyle/>
        <a:p>
          <a:endParaRPr lang="en-US"/>
        </a:p>
      </dgm:t>
    </dgm:pt>
    <dgm:pt modelId="{5C6B458E-674E-D840-BF35-8BFAF76F6BF8}">
      <dgm:prSet phldrT="[Text]"/>
      <dgm:spPr/>
      <dgm:t>
        <a:bodyPr/>
        <a:lstStyle/>
        <a:p>
          <a:r>
            <a:rPr lang="en-US" dirty="0" smtClean="0"/>
            <a:t>Documentation</a:t>
          </a:r>
          <a:endParaRPr lang="en-US" dirty="0"/>
        </a:p>
      </dgm:t>
    </dgm:pt>
    <dgm:pt modelId="{BFB61E70-FF50-5B41-82E6-7573E662C736}" type="parTrans" cxnId="{54E75E46-17E4-8844-939F-3CA5752CD163}">
      <dgm:prSet/>
      <dgm:spPr/>
      <dgm:t>
        <a:bodyPr/>
        <a:lstStyle/>
        <a:p>
          <a:endParaRPr lang="en-US"/>
        </a:p>
      </dgm:t>
    </dgm:pt>
    <dgm:pt modelId="{1F3163D5-572F-BB44-B9FD-B2A400A9C05A}" type="sibTrans" cxnId="{54E75E46-17E4-8844-939F-3CA5752CD163}">
      <dgm:prSet/>
      <dgm:spPr/>
      <dgm:t>
        <a:bodyPr/>
        <a:lstStyle/>
        <a:p>
          <a:endParaRPr lang="en-US"/>
        </a:p>
      </dgm:t>
    </dgm:pt>
    <dgm:pt modelId="{8669D494-907D-BB4A-8CC5-5FBEDEDE8ACD}">
      <dgm:prSet phldrT="[Text]"/>
      <dgm:spPr/>
      <dgm:t>
        <a:bodyPr/>
        <a:lstStyle/>
        <a:p>
          <a:r>
            <a:rPr lang="en-US" dirty="0" smtClean="0"/>
            <a:t>Value engineering</a:t>
          </a:r>
          <a:endParaRPr lang="en-US" dirty="0"/>
        </a:p>
      </dgm:t>
    </dgm:pt>
    <dgm:pt modelId="{186E1B5E-C782-4E4F-A064-F08995A47872}" type="parTrans" cxnId="{AEB540DF-5A27-9C4C-9D84-0ED85B544898}">
      <dgm:prSet/>
      <dgm:spPr/>
      <dgm:t>
        <a:bodyPr/>
        <a:lstStyle/>
        <a:p>
          <a:endParaRPr lang="en-US"/>
        </a:p>
      </dgm:t>
    </dgm:pt>
    <dgm:pt modelId="{2990B9B9-A80D-CD4B-8EA0-B519ED62BEFD}" type="sibTrans" cxnId="{AEB540DF-5A27-9C4C-9D84-0ED85B544898}">
      <dgm:prSet/>
      <dgm:spPr/>
      <dgm:t>
        <a:bodyPr/>
        <a:lstStyle/>
        <a:p>
          <a:endParaRPr lang="en-US"/>
        </a:p>
      </dgm:t>
    </dgm:pt>
    <dgm:pt modelId="{3BA03CC0-D0BA-F546-9C65-2BAB7C9DC524}">
      <dgm:prSet phldrT="[Text]"/>
      <dgm:spPr/>
      <dgm:t>
        <a:bodyPr/>
        <a:lstStyle/>
        <a:p>
          <a:r>
            <a:rPr lang="en-US" dirty="0" smtClean="0"/>
            <a:t>Cost estimate</a:t>
          </a:r>
          <a:endParaRPr lang="en-US" dirty="0"/>
        </a:p>
      </dgm:t>
    </dgm:pt>
    <dgm:pt modelId="{DDF3FC52-75E5-C34E-B25E-437E3C616EAC}" type="parTrans" cxnId="{CBCDC8CA-7009-7644-A9C7-09DBEE07ABB6}">
      <dgm:prSet/>
      <dgm:spPr/>
      <dgm:t>
        <a:bodyPr/>
        <a:lstStyle/>
        <a:p>
          <a:endParaRPr lang="en-US"/>
        </a:p>
      </dgm:t>
    </dgm:pt>
    <dgm:pt modelId="{B682094F-BFF1-2949-B0C2-1F204FE7ABA4}" type="sibTrans" cxnId="{CBCDC8CA-7009-7644-A9C7-09DBEE07ABB6}">
      <dgm:prSet/>
      <dgm:spPr/>
      <dgm:t>
        <a:bodyPr/>
        <a:lstStyle/>
        <a:p>
          <a:endParaRPr lang="en-US"/>
        </a:p>
      </dgm:t>
    </dgm:pt>
    <dgm:pt modelId="{E2E2AF85-A62B-E747-AC86-BBE266A62A62}" type="pres">
      <dgm:prSet presAssocID="{21AAA0DA-2299-5C42-A528-252F377855E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65541DF-96F5-684D-A0E8-BFF2180A705A}" type="pres">
      <dgm:prSet presAssocID="{EB6D85F6-FD3D-3041-9751-CD36EC7DB181}" presName="composite" presStyleCnt="0"/>
      <dgm:spPr/>
    </dgm:pt>
    <dgm:pt modelId="{AB4F547B-378D-6747-99A9-03BC65FE0CB1}" type="pres">
      <dgm:prSet presAssocID="{EB6D85F6-FD3D-3041-9751-CD36EC7DB18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33607AF-154D-5645-B709-DB5E99F4A0B2}" type="pres">
      <dgm:prSet presAssocID="{EB6D85F6-FD3D-3041-9751-CD36EC7DB18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DD09C28-1DE9-9E4D-AAC1-B6F559B06E08}" type="pres">
      <dgm:prSet presAssocID="{894FC5F8-9C0C-0E4A-8B25-D4EC33CC6521}" presName="space" presStyleCnt="0"/>
      <dgm:spPr/>
    </dgm:pt>
    <dgm:pt modelId="{8C8D213E-CF26-254B-B315-88A6E2091D57}" type="pres">
      <dgm:prSet presAssocID="{9B8059C3-326B-CE4A-8BC5-B9AA5249DF73}" presName="composite" presStyleCnt="0"/>
      <dgm:spPr/>
    </dgm:pt>
    <dgm:pt modelId="{F7331F18-C7EB-4C49-B86E-4C37A9026FAE}" type="pres">
      <dgm:prSet presAssocID="{9B8059C3-326B-CE4A-8BC5-B9AA5249DF73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B38A2B-0A5A-E341-88E0-C1D3AD839CC9}" type="pres">
      <dgm:prSet presAssocID="{9B8059C3-326B-CE4A-8BC5-B9AA5249DF73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48E21D4-786D-424B-B1D4-596BAF34A1E7}" type="pres">
      <dgm:prSet presAssocID="{9B79E580-3A48-4141-AF91-2209F65745FA}" presName="space" presStyleCnt="0"/>
      <dgm:spPr/>
    </dgm:pt>
    <dgm:pt modelId="{CF3128EA-43C0-BE4C-A0C0-4E2F4B2D1FF7}" type="pres">
      <dgm:prSet presAssocID="{2B5FBE36-38BB-1B4C-90C7-16D07C0892F4}" presName="composite" presStyleCnt="0"/>
      <dgm:spPr/>
    </dgm:pt>
    <dgm:pt modelId="{3F05D31C-1E5A-334A-AC41-2D2C713F421E}" type="pres">
      <dgm:prSet presAssocID="{2B5FBE36-38BB-1B4C-90C7-16D07C0892F4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5BA385-20BC-0E4F-8802-A5B84AD93289}" type="pres">
      <dgm:prSet presAssocID="{2B5FBE36-38BB-1B4C-90C7-16D07C0892F4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F217FB8-08CB-4E77-A5A6-2C4A96274C82}" type="presOf" srcId="{5C6B458E-674E-D840-BF35-8BFAF76F6BF8}" destId="{225BA385-20BC-0E4F-8802-A5B84AD93289}" srcOrd="0" destOrd="1" presId="urn:microsoft.com/office/officeart/2005/8/layout/hList1"/>
    <dgm:cxn modelId="{F2589F5E-A234-3946-95A7-03DD5038572A}" srcId="{EB6D85F6-FD3D-3041-9751-CD36EC7DB181}" destId="{6C4C5D93-41A5-A646-9663-83D9F6D0752E}" srcOrd="0" destOrd="0" parTransId="{2AAD4FEA-3E1A-834F-9EDD-54BD2F8260FD}" sibTransId="{D27E9BFC-7682-4C48-AB54-55EDEDEFAB95}"/>
    <dgm:cxn modelId="{A3418ADF-4CA9-42B5-B7D3-E6BF48F03A6E}" type="presOf" srcId="{EB6D85F6-FD3D-3041-9751-CD36EC7DB181}" destId="{AB4F547B-378D-6747-99A9-03BC65FE0CB1}" srcOrd="0" destOrd="0" presId="urn:microsoft.com/office/officeart/2005/8/layout/hList1"/>
    <dgm:cxn modelId="{498C6F5B-7A11-FF4A-A700-B656B69B43D9}" srcId="{2B5FBE36-38BB-1B4C-90C7-16D07C0892F4}" destId="{4330F7F7-362F-AB4A-938D-B73F1730743B}" srcOrd="0" destOrd="0" parTransId="{63695C6B-7316-1C4B-9F58-35F45BC31087}" sibTransId="{D06D76FA-1BBA-E34C-B60E-932CEB9B809E}"/>
    <dgm:cxn modelId="{FBD632D9-47AB-4823-BA62-BEE8F1084467}" type="presOf" srcId="{065A702E-FD86-1F45-81A8-930B6F429C63}" destId="{9AB38A2B-0A5A-E341-88E0-C1D3AD839CC9}" srcOrd="0" destOrd="0" presId="urn:microsoft.com/office/officeart/2005/8/layout/hList1"/>
    <dgm:cxn modelId="{AEB540DF-5A27-9C4C-9D84-0ED85B544898}" srcId="{9B8059C3-326B-CE4A-8BC5-B9AA5249DF73}" destId="{8669D494-907D-BB4A-8CC5-5FBEDEDE8ACD}" srcOrd="1" destOrd="0" parTransId="{186E1B5E-C782-4E4F-A064-F08995A47872}" sibTransId="{2990B9B9-A80D-CD4B-8EA0-B519ED62BEFD}"/>
    <dgm:cxn modelId="{C875987A-9AEB-46F6-A7DE-8E3245C4ADDD}" type="presOf" srcId="{9B8059C3-326B-CE4A-8BC5-B9AA5249DF73}" destId="{F7331F18-C7EB-4C49-B86E-4C37A9026FAE}" srcOrd="0" destOrd="0" presId="urn:microsoft.com/office/officeart/2005/8/layout/hList1"/>
    <dgm:cxn modelId="{23875053-31E9-4BBB-AC9F-37ECBCDBEE33}" type="presOf" srcId="{8669D494-907D-BB4A-8CC5-5FBEDEDE8ACD}" destId="{9AB38A2B-0A5A-E341-88E0-C1D3AD839CC9}" srcOrd="0" destOrd="1" presId="urn:microsoft.com/office/officeart/2005/8/layout/hList1"/>
    <dgm:cxn modelId="{45D25665-0627-48DB-AC82-2441A8ACCDB3}" type="presOf" srcId="{19BAC3AE-1464-D04E-AACA-5F1769651904}" destId="{533607AF-154D-5645-B709-DB5E99F4A0B2}" srcOrd="0" destOrd="1" presId="urn:microsoft.com/office/officeart/2005/8/layout/hList1"/>
    <dgm:cxn modelId="{94390B59-856A-41B7-97BC-BDC354CCEFD7}" type="presOf" srcId="{3BA03CC0-D0BA-F546-9C65-2BAB7C9DC524}" destId="{225BA385-20BC-0E4F-8802-A5B84AD93289}" srcOrd="0" destOrd="2" presId="urn:microsoft.com/office/officeart/2005/8/layout/hList1"/>
    <dgm:cxn modelId="{AF025616-9A77-9049-8A7D-A325F7583B8C}" srcId="{9B8059C3-326B-CE4A-8BC5-B9AA5249DF73}" destId="{065A702E-FD86-1F45-81A8-930B6F429C63}" srcOrd="0" destOrd="0" parTransId="{1E154476-1114-C847-8860-DE6AB9358517}" sibTransId="{16B37A73-7CAC-7142-9592-C2E766AF9294}"/>
    <dgm:cxn modelId="{DF8B9CBD-EB13-9542-B008-7748E736FD5C}" srcId="{21AAA0DA-2299-5C42-A528-252F377855E8}" destId="{9B8059C3-326B-CE4A-8BC5-B9AA5249DF73}" srcOrd="1" destOrd="0" parTransId="{8EE744C0-36DF-CF4E-B456-69EA6D37D50F}" sibTransId="{9B79E580-3A48-4141-AF91-2209F65745FA}"/>
    <dgm:cxn modelId="{F725868C-298E-B648-90F3-05E824D27B3D}" srcId="{21AAA0DA-2299-5C42-A528-252F377855E8}" destId="{2B5FBE36-38BB-1B4C-90C7-16D07C0892F4}" srcOrd="2" destOrd="0" parTransId="{B4242F63-D1EC-AD44-AADE-FCC4E85E04B2}" sibTransId="{859D59D6-945B-FD46-BEF7-F717AA13C22A}"/>
    <dgm:cxn modelId="{52E38E3B-4B88-4340-A282-98338B679FB0}" type="presOf" srcId="{21AAA0DA-2299-5C42-A528-252F377855E8}" destId="{E2E2AF85-A62B-E747-AC86-BBE266A62A62}" srcOrd="0" destOrd="0" presId="urn:microsoft.com/office/officeart/2005/8/layout/hList1"/>
    <dgm:cxn modelId="{67DC8992-3875-3345-A4A8-3E51AD3FD2F2}" srcId="{21AAA0DA-2299-5C42-A528-252F377855E8}" destId="{EB6D85F6-FD3D-3041-9751-CD36EC7DB181}" srcOrd="0" destOrd="0" parTransId="{BC92C14B-873E-4744-B4C4-2B16C4CE2366}" sibTransId="{894FC5F8-9C0C-0E4A-8B25-D4EC33CC6521}"/>
    <dgm:cxn modelId="{E7360599-3BC1-6A44-98C1-7B072DB08C03}" srcId="{EB6D85F6-FD3D-3041-9751-CD36EC7DB181}" destId="{19BAC3AE-1464-D04E-AACA-5F1769651904}" srcOrd="1" destOrd="0" parTransId="{7336138F-D1C0-C14E-B504-23D81E58226D}" sibTransId="{248B412F-7515-AF43-ABFC-4E8567ABC2C7}"/>
    <dgm:cxn modelId="{30282E87-1A01-485B-AD1E-905137A70506}" type="presOf" srcId="{6C4C5D93-41A5-A646-9663-83D9F6D0752E}" destId="{533607AF-154D-5645-B709-DB5E99F4A0B2}" srcOrd="0" destOrd="0" presId="urn:microsoft.com/office/officeart/2005/8/layout/hList1"/>
    <dgm:cxn modelId="{A108A370-0104-497C-A732-5624D27CA88D}" type="presOf" srcId="{2B5FBE36-38BB-1B4C-90C7-16D07C0892F4}" destId="{3F05D31C-1E5A-334A-AC41-2D2C713F421E}" srcOrd="0" destOrd="0" presId="urn:microsoft.com/office/officeart/2005/8/layout/hList1"/>
    <dgm:cxn modelId="{54E75E46-17E4-8844-939F-3CA5752CD163}" srcId="{2B5FBE36-38BB-1B4C-90C7-16D07C0892F4}" destId="{5C6B458E-674E-D840-BF35-8BFAF76F6BF8}" srcOrd="1" destOrd="0" parTransId="{BFB61E70-FF50-5B41-82E6-7573E662C736}" sibTransId="{1F3163D5-572F-BB44-B9FD-B2A400A9C05A}"/>
    <dgm:cxn modelId="{07F4A572-854C-4B34-88AE-9EA11DBDB423}" type="presOf" srcId="{4330F7F7-362F-AB4A-938D-B73F1730743B}" destId="{225BA385-20BC-0E4F-8802-A5B84AD93289}" srcOrd="0" destOrd="0" presId="urn:microsoft.com/office/officeart/2005/8/layout/hList1"/>
    <dgm:cxn modelId="{CBCDC8CA-7009-7644-A9C7-09DBEE07ABB6}" srcId="{2B5FBE36-38BB-1B4C-90C7-16D07C0892F4}" destId="{3BA03CC0-D0BA-F546-9C65-2BAB7C9DC524}" srcOrd="2" destOrd="0" parTransId="{DDF3FC52-75E5-C34E-B25E-437E3C616EAC}" sibTransId="{B682094F-BFF1-2949-B0C2-1F204FE7ABA4}"/>
    <dgm:cxn modelId="{E5759942-620E-45A2-AAC3-16867C45A224}" type="presParOf" srcId="{E2E2AF85-A62B-E747-AC86-BBE266A62A62}" destId="{965541DF-96F5-684D-A0E8-BFF2180A705A}" srcOrd="0" destOrd="0" presId="urn:microsoft.com/office/officeart/2005/8/layout/hList1"/>
    <dgm:cxn modelId="{AC7FA0CD-8C14-4563-BD91-23AB500C7F2A}" type="presParOf" srcId="{965541DF-96F5-684D-A0E8-BFF2180A705A}" destId="{AB4F547B-378D-6747-99A9-03BC65FE0CB1}" srcOrd="0" destOrd="0" presId="urn:microsoft.com/office/officeart/2005/8/layout/hList1"/>
    <dgm:cxn modelId="{30B8E258-E493-499C-ADF3-3076458CE830}" type="presParOf" srcId="{965541DF-96F5-684D-A0E8-BFF2180A705A}" destId="{533607AF-154D-5645-B709-DB5E99F4A0B2}" srcOrd="1" destOrd="0" presId="urn:microsoft.com/office/officeart/2005/8/layout/hList1"/>
    <dgm:cxn modelId="{8F6362E6-E5DE-4735-B0F4-C6C124EF425B}" type="presParOf" srcId="{E2E2AF85-A62B-E747-AC86-BBE266A62A62}" destId="{6DD09C28-1DE9-9E4D-AAC1-B6F559B06E08}" srcOrd="1" destOrd="0" presId="urn:microsoft.com/office/officeart/2005/8/layout/hList1"/>
    <dgm:cxn modelId="{A4BA2A10-E41D-4043-A39D-29B3017BEEF6}" type="presParOf" srcId="{E2E2AF85-A62B-E747-AC86-BBE266A62A62}" destId="{8C8D213E-CF26-254B-B315-88A6E2091D57}" srcOrd="2" destOrd="0" presId="urn:microsoft.com/office/officeart/2005/8/layout/hList1"/>
    <dgm:cxn modelId="{175E942D-BBC4-4081-A1A0-B93FC5084B2B}" type="presParOf" srcId="{8C8D213E-CF26-254B-B315-88A6E2091D57}" destId="{F7331F18-C7EB-4C49-B86E-4C37A9026FAE}" srcOrd="0" destOrd="0" presId="urn:microsoft.com/office/officeart/2005/8/layout/hList1"/>
    <dgm:cxn modelId="{C627B334-6E82-4B74-945E-950D146680BF}" type="presParOf" srcId="{8C8D213E-CF26-254B-B315-88A6E2091D57}" destId="{9AB38A2B-0A5A-E341-88E0-C1D3AD839CC9}" srcOrd="1" destOrd="0" presId="urn:microsoft.com/office/officeart/2005/8/layout/hList1"/>
    <dgm:cxn modelId="{7AD744BC-B4AB-499A-AAF8-D094E0738471}" type="presParOf" srcId="{E2E2AF85-A62B-E747-AC86-BBE266A62A62}" destId="{348E21D4-786D-424B-B1D4-596BAF34A1E7}" srcOrd="3" destOrd="0" presId="urn:microsoft.com/office/officeart/2005/8/layout/hList1"/>
    <dgm:cxn modelId="{2FEB25CF-861B-4704-B18A-DC7BD875CAA9}" type="presParOf" srcId="{E2E2AF85-A62B-E747-AC86-BBE266A62A62}" destId="{CF3128EA-43C0-BE4C-A0C0-4E2F4B2D1FF7}" srcOrd="4" destOrd="0" presId="urn:microsoft.com/office/officeart/2005/8/layout/hList1"/>
    <dgm:cxn modelId="{6D3EB3A0-024B-4CF7-8C28-62BEFB2A00D9}" type="presParOf" srcId="{CF3128EA-43C0-BE4C-A0C0-4E2F4B2D1FF7}" destId="{3F05D31C-1E5A-334A-AC41-2D2C713F421E}" srcOrd="0" destOrd="0" presId="urn:microsoft.com/office/officeart/2005/8/layout/hList1"/>
    <dgm:cxn modelId="{D21A8C9A-B364-42F8-B0D3-EEA6E6D4ADB9}" type="presParOf" srcId="{CF3128EA-43C0-BE4C-A0C0-4E2F4B2D1FF7}" destId="{225BA385-20BC-0E4F-8802-A5B84AD93289}" srcOrd="1" destOrd="0" presId="urn:microsoft.com/office/officeart/2005/8/layout/h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B536C9-BEEA-9F47-B0F0-85B97911FD09}" type="datetimeFigureOut">
              <a:rPr lang="en-US" smtClean="0"/>
              <a:pPr/>
              <a:t>4/12/2011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8439E7-54DC-D940-8397-26774371248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33965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EF8439E7-54DC-D940-8397-26774371248E}" type="slidenum">
              <a:rPr lang="en-US" sz="1100" b="1">
                <a:solidFill>
                  <a:prstClr val="black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100" b="1" dirty="0">
              <a:solidFill>
                <a:prstClr val="black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</a:t>
            </a:r>
            <a:r>
              <a:rPr lang="en-US" baseline="0" dirty="0" smtClean="0"/>
              <a:t> this to show there is not so much time as people think to achieve the TDR goals.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C8F87-89B7-D745-9D43-4205FDD3906C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Rest</a:t>
            </a:r>
            <a:r>
              <a:rPr lang="en-US" baseline="0" dirty="0" smtClean="0"/>
              <a:t> of talk will concentrate on last box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FC8F87-89B7-D745-9D43-4205FDD3906C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99713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8439E7-54DC-D940-8397-26774371248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B0E32CA1-22D7-4345-AF15-A2C07990A7FC}" type="slidenum">
              <a:rPr lang="en-US" sz="1200" kern="1200">
                <a:solidFill>
                  <a:prstClr val="black"/>
                </a:solidFill>
                <a:latin typeface="Arial" charset="0"/>
                <a:ea typeface="ＭＳ Ｐゴシック" charset="0"/>
                <a:cs typeface="Arial Unicode MS" charset="0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z="1200" kern="1200">
              <a:solidFill>
                <a:prstClr val="black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Document1.doc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PM Report CFS </a:t>
            </a:r>
            <a:r>
              <a:rPr lang="en-US" dirty="0" smtClean="0"/>
              <a:t>/</a:t>
            </a:r>
            <a:r>
              <a:rPr lang="en-US" dirty="0" err="1" smtClean="0"/>
              <a:t>Gbl</a:t>
            </a:r>
            <a:r>
              <a:rPr lang="en-US" dirty="0" smtClean="0"/>
              <a:t> 13.04.2011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5800" y="1258866"/>
            <a:ext cx="7772400" cy="4800600"/>
          </a:xfrm>
        </p:spPr>
        <p:txBody>
          <a:bodyPr/>
          <a:lstStyle/>
          <a:p>
            <a:r>
              <a:rPr lang="en-US" dirty="0" smtClean="0"/>
              <a:t>ILC PAC (19-20 May) Agenda:</a:t>
            </a:r>
          </a:p>
          <a:p>
            <a:pPr lvl="1"/>
            <a:r>
              <a:rPr lang="en-US" dirty="0" smtClean="0"/>
              <a:t>Akira, Rongli, Hitoshi H, Marc, Nick, Toshiaki, Mark P., Peter G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Nick will report on Design</a:t>
            </a:r>
          </a:p>
          <a:p>
            <a:pPr lvl="1"/>
            <a:r>
              <a:rPr lang="en-US" dirty="0" smtClean="0"/>
              <a:t>Marc on FLASH 9mA</a:t>
            </a:r>
          </a:p>
          <a:p>
            <a:pPr lvl="1"/>
            <a:r>
              <a:rPr lang="en-US" dirty="0" smtClean="0"/>
              <a:t>Peter G. on costing (likely his last PAC report for GDE)</a:t>
            </a:r>
            <a:endParaRPr lang="en-US" dirty="0" smtClean="0"/>
          </a:p>
          <a:p>
            <a:r>
              <a:rPr lang="en-US" dirty="0" smtClean="0"/>
              <a:t>Fixed TDR Baseline Review dates</a:t>
            </a:r>
          </a:p>
          <a:p>
            <a:r>
              <a:rPr lang="en-US" dirty="0" smtClean="0"/>
              <a:t>PM to meet with XFEL (28-29 April)</a:t>
            </a:r>
          </a:p>
          <a:p>
            <a:r>
              <a:rPr lang="en-US" dirty="0" smtClean="0"/>
              <a:t>Prep DR TDR Review INFN and </a:t>
            </a:r>
          </a:p>
          <a:p>
            <a:r>
              <a:rPr lang="en-US" dirty="0" smtClean="0"/>
              <a:t>Prep 9mA Workshop DESY (John)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 Agenda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Thursday, July 7</a:t>
            </a:r>
          </a:p>
          <a:p>
            <a:pPr marL="0" indent="0">
              <a:buNone/>
            </a:pPr>
            <a:r>
              <a:rPr lang="en-US" sz="2000" u="sng" dirty="0" smtClean="0">
                <a:solidFill>
                  <a:schemeClr val="tx1"/>
                </a:solidFill>
              </a:rPr>
              <a:t>Morning Session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Introduction</a:t>
            </a:r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DR Parameter Specifications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Baseline Lattice Choice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TDP R&amp;D Progress/Plans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u="sng" dirty="0" smtClean="0">
                <a:solidFill>
                  <a:schemeClr val="tx1"/>
                </a:solidFill>
              </a:rPr>
              <a:t>Afternoon Session</a:t>
            </a:r>
            <a:endParaRPr lang="en-US" sz="1600" u="sng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Interfaces to Adjacent Area Systems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Layout &amp; CFS Interface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Friday, July 8</a:t>
            </a:r>
          </a:p>
          <a:p>
            <a:pPr marL="0" indent="0">
              <a:buNone/>
            </a:pPr>
            <a:r>
              <a:rPr lang="en-US" sz="2000" u="sng" dirty="0">
                <a:solidFill>
                  <a:schemeClr val="tx1"/>
                </a:solidFill>
              </a:rPr>
              <a:t>Morning Session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Documentation</a:t>
            </a:r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Costing</a:t>
            </a:r>
            <a:endParaRPr lang="en-US" sz="2000" dirty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en-US" sz="2000" u="sng" dirty="0" smtClean="0">
                <a:solidFill>
                  <a:schemeClr val="tx1"/>
                </a:solidFill>
              </a:rPr>
              <a:t/>
            </a:r>
            <a:br>
              <a:rPr lang="en-US" sz="2000" u="sng" dirty="0" smtClean="0">
                <a:solidFill>
                  <a:schemeClr val="tx1"/>
                </a:solidFill>
              </a:rPr>
            </a:br>
            <a:r>
              <a:rPr lang="en-US" sz="2000" u="sng" dirty="0" smtClean="0">
                <a:solidFill>
                  <a:schemeClr val="tx1"/>
                </a:solidFill>
              </a:rPr>
              <a:t>Afternoon </a:t>
            </a:r>
            <a:r>
              <a:rPr lang="en-US" sz="2000" u="sng" dirty="0">
                <a:solidFill>
                  <a:schemeClr val="tx1"/>
                </a:solidFill>
              </a:rPr>
              <a:t>Session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TDP-II Schedule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Review Closeout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EDMS Session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t>4/1/2011     AD&amp;I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charset="0"/>
              </a:rPr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2CE4F39-439C-1A4F-8186-77CDE8E773EC}" type="slidenum">
              <a:rPr lang="en-US" sz="1400" kern="120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sz="1400" kern="12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502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6" name="Content Placeholder 8"/>
          <p:cNvSpPr txBox="1">
            <a:spLocks noGrp="1"/>
          </p:cNvSpPr>
          <p:nvPr>
            <p:ph idx="1"/>
          </p:nvPr>
        </p:nvSpPr>
        <p:spPr bwMode="auto"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1) We should produce a written, prioritized, list of specific topics for discussion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 TAG and the PM (AND CFS)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be merged 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timing constraint concerns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2) 'final' all-system review where interfaces and dependencies are discussed.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 term: 'WBS' in AD&amp;I and ALCPG to refers the outline structure to be used for organizing documents in EDMS.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4) We will devote the 25 May ADI meeting to the 1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Tev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upgrade.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itle 7"/>
          <p:cNvSpPr txBox="1">
            <a:spLocks noGrp="1"/>
          </p:cNvSpPr>
          <p:nvPr>
            <p:ph type="title"/>
          </p:nvPr>
        </p:nvSpPr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23346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AD I notes – 01.04.2011</a:t>
            </a:r>
            <a:endParaRPr kumimoji="0" lang="en-US" sz="3600" b="0" i="0" u="none" strike="noStrike" kern="0" cap="none" spc="0" normalizeH="0" baseline="0" noProof="0" dirty="0">
              <a:ln>
                <a:noFill/>
              </a:ln>
              <a:solidFill>
                <a:srgbClr val="23346C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Sys. SRF </a:t>
            </a:r>
            <a:r>
              <a:rPr lang="en-US" dirty="0" smtClean="0"/>
              <a:t>Review </a:t>
            </a:r>
            <a:r>
              <a:rPr lang="en-US" dirty="0" smtClean="0"/>
              <a:t>Prep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How will we meet the ‘S2’ goals set forth in the S2 RDB report, generally, and in the RD Plan?</a:t>
            </a:r>
          </a:p>
          <a:p>
            <a:pPr lvl="0"/>
            <a:r>
              <a:rPr lang="en-US" sz="2400" dirty="0" smtClean="0"/>
              <a:t>we </a:t>
            </a:r>
            <a:r>
              <a:rPr lang="en-US" sz="2400" dirty="0" smtClean="0"/>
              <a:t>will not be able to do it all – but what are the problems and limits?:</a:t>
            </a:r>
          </a:p>
          <a:p>
            <a:pPr lvl="1"/>
            <a:r>
              <a:rPr lang="en-US" sz="2000" dirty="0" smtClean="0"/>
              <a:t>Cavity detuning measurement</a:t>
            </a:r>
          </a:p>
          <a:p>
            <a:pPr lvl="1"/>
            <a:r>
              <a:rPr lang="en-US" sz="2000" dirty="0" smtClean="0"/>
              <a:t>Cavity gradient – what do we miss with only limited high grad cavities</a:t>
            </a:r>
            <a:r>
              <a:rPr lang="en-US" sz="2000" dirty="0" smtClean="0"/>
              <a:t>? (note SNS gradient limits ~&lt;20 MV/m)</a:t>
            </a:r>
            <a:endParaRPr lang="en-US" sz="2000" dirty="0" smtClean="0"/>
          </a:p>
          <a:p>
            <a:pPr lvl="1"/>
            <a:r>
              <a:rPr lang="en-US" sz="2000" dirty="0" smtClean="0"/>
              <a:t>Beam current – what do we miss by having ½ nominal 9 </a:t>
            </a:r>
            <a:r>
              <a:rPr lang="en-US" sz="2000" dirty="0" err="1" smtClean="0"/>
              <a:t>mA</a:t>
            </a:r>
            <a:r>
              <a:rPr lang="en-US" sz="2000" dirty="0" smtClean="0"/>
              <a:t>?</a:t>
            </a:r>
          </a:p>
          <a:p>
            <a:pPr lvl="1"/>
            <a:r>
              <a:rPr lang="en-US" sz="2000" dirty="0" smtClean="0"/>
              <a:t>LDF </a:t>
            </a:r>
            <a:r>
              <a:rPr lang="en-US" sz="2000" dirty="0" smtClean="0"/>
              <a:t>compensation performance</a:t>
            </a:r>
          </a:p>
          <a:p>
            <a:pPr lvl="1"/>
            <a:r>
              <a:rPr lang="en-US" sz="2000" dirty="0" err="1" smtClean="0"/>
              <a:t>Q_l</a:t>
            </a:r>
            <a:r>
              <a:rPr lang="en-US" sz="2000" dirty="0" smtClean="0"/>
              <a:t> adjustment </a:t>
            </a:r>
            <a:r>
              <a:rPr lang="en-US" sz="2000" dirty="0" smtClean="0"/>
              <a:t>control</a:t>
            </a:r>
          </a:p>
          <a:p>
            <a:pPr lvl="1"/>
            <a:r>
              <a:rPr lang="en-US" sz="2000" dirty="0" smtClean="0"/>
              <a:t>Tuner reliability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Sys. SRF </a:t>
            </a:r>
            <a:r>
              <a:rPr lang="en-US" dirty="0" smtClean="0"/>
              <a:t>Review </a:t>
            </a:r>
            <a:r>
              <a:rPr lang="en-US" dirty="0" smtClean="0"/>
              <a:t>Prep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400" dirty="0" smtClean="0"/>
              <a:t>What </a:t>
            </a:r>
            <a:r>
              <a:rPr lang="en-US" sz="2400" dirty="0" smtClean="0"/>
              <a:t>should we plan to do at </a:t>
            </a:r>
            <a:r>
              <a:rPr lang="en-US" sz="2400" dirty="0" smtClean="0"/>
              <a:t>FLASH in 2011/12?</a:t>
            </a:r>
            <a:endParaRPr lang="en-US" sz="2400" dirty="0" smtClean="0"/>
          </a:p>
          <a:p>
            <a:pPr lvl="1"/>
            <a:r>
              <a:rPr lang="en-US" sz="2000" dirty="0" smtClean="0"/>
              <a:t>Other test facilities?</a:t>
            </a:r>
          </a:p>
          <a:p>
            <a:pPr lvl="0"/>
            <a:r>
              <a:rPr lang="en-US" sz="2400" dirty="0" smtClean="0"/>
              <a:t>Dark current interaction with linac </a:t>
            </a:r>
            <a:r>
              <a:rPr lang="en-US" sz="2400" dirty="0" smtClean="0"/>
              <a:t>operation</a:t>
            </a:r>
          </a:p>
          <a:p>
            <a:pPr lvl="0"/>
            <a:r>
              <a:rPr lang="en-US" sz="2400" dirty="0" smtClean="0"/>
              <a:t>Workshop – June 2011…</a:t>
            </a:r>
          </a:p>
          <a:p>
            <a:pPr lvl="0"/>
            <a:r>
              <a:rPr lang="en-US" sz="2400" dirty="0" smtClean="0"/>
              <a:t>Review – January 2012</a:t>
            </a:r>
          </a:p>
          <a:p>
            <a:pPr lvl="1"/>
            <a:r>
              <a:rPr lang="en-US" sz="2000" dirty="0" smtClean="0"/>
              <a:t>how do 9mA </a:t>
            </a:r>
            <a:r>
              <a:rPr lang="en-US" sz="2000" dirty="0" smtClean="0"/>
              <a:t>tests define the new </a:t>
            </a:r>
            <a:r>
              <a:rPr lang="en-US" sz="2000" dirty="0" smtClean="0"/>
              <a:t>baseline?</a:t>
            </a:r>
          </a:p>
          <a:p>
            <a:pPr lvl="1"/>
            <a:r>
              <a:rPr lang="en-US" sz="2000" dirty="0" smtClean="0"/>
              <a:t>Given </a:t>
            </a:r>
            <a:r>
              <a:rPr lang="en-US" sz="2000" dirty="0" smtClean="0"/>
              <a:t>our experience with FLASH </a:t>
            </a:r>
            <a:r>
              <a:rPr lang="en-US" sz="2000" dirty="0" smtClean="0"/>
              <a:t>- </a:t>
            </a:r>
            <a:r>
              <a:rPr lang="en-US" sz="2000" dirty="0" smtClean="0"/>
              <a:t>what are the implications for upcoming baseline technical choices? </a:t>
            </a:r>
          </a:p>
          <a:p>
            <a:pPr lvl="1"/>
            <a:r>
              <a:rPr lang="en-US" sz="2000" dirty="0" smtClean="0"/>
              <a:t>mainly </a:t>
            </a:r>
            <a:r>
              <a:rPr lang="en-US" sz="2000" dirty="0" smtClean="0"/>
              <a:t>in support of the cryomodule gradient operation </a:t>
            </a:r>
            <a:r>
              <a:rPr lang="en-US" sz="2000" dirty="0" smtClean="0"/>
              <a:t>spec:</a:t>
            </a:r>
          </a:p>
          <a:p>
            <a:pPr lvl="1"/>
            <a:r>
              <a:rPr lang="en-US" sz="2000" dirty="0" smtClean="0">
                <a:sym typeface="Wingdings" pitchFamily="2" charset="2"/>
              </a:rPr>
              <a:t> reaffirm the CM Specification determined at BAW-1</a:t>
            </a:r>
            <a:endParaRPr lang="en-U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371600" y="201460"/>
            <a:ext cx="7086600" cy="914400"/>
          </a:xfrm>
        </p:spPr>
        <p:txBody>
          <a:bodyPr/>
          <a:lstStyle/>
          <a:p>
            <a:r>
              <a:rPr lang="en-US" sz="3200" dirty="0" smtClean="0"/>
              <a:t>Request for information to SRF industries</a:t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12 each</a:t>
            </a:r>
          </a:p>
          <a:p>
            <a:r>
              <a:rPr lang="en-US" dirty="0" smtClean="0"/>
              <a:t>GDE Plan: </a:t>
            </a:r>
          </a:p>
          <a:p>
            <a:pPr lvl="1">
              <a:buNone/>
            </a:pPr>
            <a:r>
              <a:rPr lang="en-US" dirty="0" smtClean="0"/>
              <a:t>1) Receive initial responses before PAC review; </a:t>
            </a:r>
          </a:p>
          <a:p>
            <a:pPr lvl="1">
              <a:buNone/>
            </a:pPr>
            <a:r>
              <a:rPr lang="en-US" dirty="0" smtClean="0"/>
              <a:t>2) Provide a common forum for discussion (24 July Chicago, prior to SRF2011); </a:t>
            </a:r>
          </a:p>
          <a:p>
            <a:pPr lvl="1">
              <a:buNone/>
            </a:pPr>
            <a:r>
              <a:rPr lang="en-US" dirty="0" smtClean="0"/>
              <a:t>3) Develop the scope of cost estimate effort (to end 2011)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Goal: Replace the RDR estimate – which was based on DESY / TESLA studies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TDR Technical Baseline Reviews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Dates and venues: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Physics and Detector to be represented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eaLnBrk="0" fontAlgn="ctr" hangingPunct="0">
              <a:spcBef>
                <a:spcPct val="0"/>
              </a:spcBef>
              <a:spcAft>
                <a:spcPct val="0"/>
              </a:spcAft>
            </a:pPr>
            <a:r>
              <a:rPr lang="en-US" sz="1200" b="1" kern="1200" smtClean="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13/04/2011</a:t>
            </a:r>
            <a:endParaRPr lang="en-US" sz="1200" b="1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/>
            <a:r>
              <a:rPr lang="en-US" sz="1600" b="1" kern="1200" smtClean="0">
                <a:solidFill>
                  <a:srgbClr val="23346C"/>
                </a:solidFill>
                <a:latin typeface="Arial"/>
                <a:ea typeface="Arial Unicode MS"/>
                <a:cs typeface="Arial Unicode MS"/>
              </a:rPr>
              <a:t>PM Report - CFS / Global webex</a:t>
            </a:r>
            <a:endParaRPr lang="en-US" sz="1600" b="1" kern="1200">
              <a:solidFill>
                <a:srgbClr val="23346C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AAB6FA28-7AEC-3F43-9C2D-3DB969CFEC6A}" type="slidenum">
              <a:rPr lang="en-US" sz="1400" b="1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sz="1400" b="1" kern="1200">
              <a:solidFill>
                <a:srgbClr val="0000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928688" y="2224088"/>
          <a:ext cx="9948862" cy="2962275"/>
        </p:xfrm>
        <a:graphic>
          <a:graphicData uri="http://schemas.openxmlformats.org/presentationml/2006/ole">
            <p:oleObj spid="_x0000_s58370" name="Document" r:id="rId4" imgW="6099363" imgH="1822479" progId="Word.Document.12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for the TDP 2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6632459" y="5059571"/>
            <a:ext cx="1653151" cy="32869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4884670" y="4229337"/>
            <a:ext cx="3175597" cy="3234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8" name="Rectangle 17"/>
          <p:cNvSpPr/>
          <p:nvPr/>
        </p:nvSpPr>
        <p:spPr bwMode="auto">
          <a:xfrm>
            <a:off x="3045189" y="1715093"/>
            <a:ext cx="5837698" cy="330245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4531064" y="3794976"/>
            <a:ext cx="3522516" cy="34793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009" y="5558017"/>
            <a:ext cx="62531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* Technical Baseline Reviews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3032646" y="2114926"/>
            <a:ext cx="3548559" cy="342903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3" name="Right Arrow 2"/>
          <p:cNvSpPr/>
          <p:nvPr/>
        </p:nvSpPr>
        <p:spPr bwMode="auto">
          <a:xfrm>
            <a:off x="8362571" y="1534086"/>
            <a:ext cx="659780" cy="676310"/>
          </a:xfrm>
          <a:prstGeom prst="rightArrow">
            <a:avLst/>
          </a:prstGeom>
          <a:ln>
            <a:headEnd type="none" w="med" len="med"/>
            <a:tailEnd type="none" w="med" len="med"/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234528" y="2547742"/>
            <a:ext cx="2076621" cy="322474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4103884" y="2962246"/>
            <a:ext cx="2501404" cy="327054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6273423" y="2964070"/>
            <a:ext cx="527428" cy="322474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055870" y="4636175"/>
            <a:ext cx="5004397" cy="323406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12210" y="5410511"/>
            <a:ext cx="156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You are here!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5201296" y="3376457"/>
            <a:ext cx="1713854" cy="322474"/>
          </a:xfrm>
          <a:prstGeom prst="rect">
            <a:avLst/>
          </a:prstGeom>
          <a:gradFill flip="none" rotWithShape="1">
            <a:gsLst>
              <a:gs pos="69000">
                <a:schemeClr val="accent2"/>
              </a:gs>
              <a:gs pos="100000">
                <a:schemeClr val="bg1"/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 flipH="1">
            <a:off x="5212802" y="1666044"/>
            <a:ext cx="14438" cy="405789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3" name="Content Placeholder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725630820"/>
              </p:ext>
            </p:extLst>
          </p:nvPr>
        </p:nvGraphicFramePr>
        <p:xfrm>
          <a:off x="358710" y="1236887"/>
          <a:ext cx="7921403" cy="41974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93453"/>
                <a:gridCol w="1764833"/>
                <a:gridCol w="1804052"/>
                <a:gridCol w="1659065"/>
              </a:tblGrid>
              <a:tr h="41974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2012</a:t>
                      </a:r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Risk Mitigating R&amp;D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Re-Baseline</a:t>
                      </a:r>
                      <a:r>
                        <a:rPr lang="en-US" baseline="0" dirty="0" smtClean="0"/>
                        <a:t> (CC)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AD&amp;I (TLCC)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AD&amp;I (TBR*)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TeV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 upgrade study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Update</a:t>
                      </a:r>
                      <a:r>
                        <a:rPr lang="en-US" baseline="0" dirty="0" smtClean="0"/>
                        <a:t> VALUE estimate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Tech.</a:t>
                      </a:r>
                      <a:r>
                        <a:rPr lang="en-US" baseline="0" dirty="0" smtClean="0"/>
                        <a:t> Risk Assessment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r>
                        <a:rPr lang="en-US" dirty="0" smtClean="0"/>
                        <a:t>PIP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97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Write TDR </a:t>
                      </a:r>
                      <a:r>
                        <a:rPr lang="en-US" dirty="0" err="1" smtClean="0"/>
                        <a:t>report(s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241261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TDP Key Focus (beyond R&amp;D)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06020836"/>
              </p:ext>
            </p:extLst>
          </p:nvPr>
        </p:nvGraphicFramePr>
        <p:xfrm>
          <a:off x="685800" y="1124168"/>
          <a:ext cx="7772400" cy="33626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 rot="20411471">
            <a:off x="940172" y="4255835"/>
            <a:ext cx="2045287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Highest Priority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(new estimate)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20411471">
            <a:off x="3509438" y="4149177"/>
            <a:ext cx="2308582" cy="646331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High Priority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(updated estimate)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20411471">
            <a:off x="6309620" y="4118455"/>
            <a:ext cx="2308582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RDR update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Documentation</a:t>
            </a:r>
          </a:p>
          <a:p>
            <a:r>
              <a:rPr lang="en-US" dirty="0" smtClean="0">
                <a:solidFill>
                  <a:srgbClr val="FFFFFF"/>
                </a:solidFill>
              </a:rPr>
              <a:t>(scaled estimate)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Bent-Up Arrow 10"/>
          <p:cNvSpPr/>
          <p:nvPr/>
        </p:nvSpPr>
        <p:spPr bwMode="auto">
          <a:xfrm flipH="1">
            <a:off x="4684364" y="5080611"/>
            <a:ext cx="1929827" cy="907252"/>
          </a:xfrm>
          <a:prstGeom prst="bentUpArrow">
            <a:avLst>
              <a:gd name="adj1" fmla="val 25000"/>
              <a:gd name="adj2" fmla="val 25000"/>
              <a:gd name="adj3" fmla="val 48636"/>
            </a:avLst>
          </a:prstGeom>
          <a:solidFill>
            <a:schemeClr val="bg1">
              <a:lumMod val="5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US" sz="3600" smtClean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30691" y="5525989"/>
            <a:ext cx="22656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CFS requirements</a:t>
            </a:r>
          </a:p>
          <a:p>
            <a:r>
              <a:rPr lang="en-US" sz="2000" dirty="0">
                <a:solidFill>
                  <a:srgbClr val="000000"/>
                </a:solidFill>
              </a:rPr>
              <a:t>c</a:t>
            </a:r>
            <a:r>
              <a:rPr lang="en-US" sz="2000" dirty="0" smtClean="0">
                <a:solidFill>
                  <a:srgbClr val="000000"/>
                </a:solidFill>
              </a:rPr>
              <a:t>ritical input</a:t>
            </a:r>
            <a:endParaRPr lang="en-US" sz="2000" dirty="0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0000"/>
                </a:solidFill>
              </a:rPr>
              <a:t>ALCPG Eugene, 23.03.2011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Nick Walker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61163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76200"/>
            <a:ext cx="7533640" cy="914400"/>
          </a:xfrm>
        </p:spPr>
        <p:txBody>
          <a:bodyPr/>
          <a:lstStyle/>
          <a:p>
            <a:r>
              <a:rPr lang="en-US" dirty="0" smtClean="0"/>
              <a:t> TDR Prep Review Meeting Goals: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85520"/>
            <a:ext cx="7772400" cy="4800600"/>
          </a:xfrm>
        </p:spPr>
        <p:txBody>
          <a:bodyPr/>
          <a:lstStyle/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b="1" i="1" u="sng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TDP R &amp; D 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and summarize progress and plans. 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design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including a </a:t>
            </a:r>
            <a:r>
              <a:rPr lang="en-US" sz="1600" b="1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change control  procedure 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so that key design changes can be discussed openly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updated baseline will be used for the TDR plan and cost estimate.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the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cost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For SCRF and CFS, additional meetings, parallel sessions etc are also required.</a:t>
            </a: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Review </a:t>
            </a:r>
            <a:r>
              <a:rPr lang="en-US" sz="2000" i="1" u="sng" dirty="0" smtClean="0">
                <a:solidFill>
                  <a:srgbClr val="FF0000"/>
                </a:solidFill>
              </a:rPr>
              <a:t>system interface criteria</a:t>
            </a:r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; </a:t>
            </a:r>
            <a:endParaRPr lang="en-US" sz="2000" dirty="0" smtClean="0"/>
          </a:p>
          <a:p>
            <a:pPr lvl="1"/>
            <a:r>
              <a:rPr lang="en-US" sz="1600" b="1" dirty="0" smtClean="0"/>
              <a:t>for example, requirements </a:t>
            </a: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to CFS</a:t>
            </a:r>
          </a:p>
          <a:p>
            <a:r>
              <a:rPr lang="en-US" sz="2000" dirty="0" smtClean="0"/>
              <a:t>Review </a:t>
            </a:r>
            <a:r>
              <a:rPr lang="en-US" sz="2000" i="1" u="sng" dirty="0" smtClean="0">
                <a:solidFill>
                  <a:srgbClr val="FF0000"/>
                </a:solidFill>
              </a:rPr>
              <a:t>supporting documents </a:t>
            </a:r>
            <a:r>
              <a:rPr lang="en-US" sz="2000" dirty="0" smtClean="0"/>
              <a:t>for inclusion in the EDMS</a:t>
            </a:r>
            <a:endParaRPr lang="en-US" sz="2000" b="1" dirty="0" smtClean="0"/>
          </a:p>
          <a:p>
            <a:pPr lvl="1"/>
            <a:endParaRPr lang="en-US" sz="16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Discuss TDR preparation plans. </a:t>
            </a:r>
          </a:p>
          <a:p>
            <a:pPr lvl="1"/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Upon the completion of the review, we should be able to publish a plan for producing that part of the TDR; resources, </a:t>
            </a:r>
            <a:r>
              <a:rPr lang="en-US" sz="1600" b="1" dirty="0" smtClean="0"/>
              <a:t>milestones, etc</a:t>
            </a:r>
            <a:endParaRPr lang="en-US" sz="16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US" sz="20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The review to be accessible to the community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 for System Design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 smtClean="0"/>
              <a:t>Review the </a:t>
            </a:r>
            <a:r>
              <a:rPr lang="en-US" sz="2000" i="1" u="sng" dirty="0" smtClean="0"/>
              <a:t>TDP R &amp; D </a:t>
            </a:r>
            <a:r>
              <a:rPr lang="en-US" sz="2000" dirty="0" smtClean="0"/>
              <a:t>and summarize progress and plans. </a:t>
            </a:r>
          </a:p>
          <a:p>
            <a:pPr lvl="0"/>
            <a:r>
              <a:rPr lang="en-US" sz="2000" dirty="0" smtClean="0"/>
              <a:t>Review the </a:t>
            </a:r>
            <a:r>
              <a:rPr lang="en-US" sz="2000" i="1" u="sng" dirty="0" smtClean="0"/>
              <a:t>system design</a:t>
            </a:r>
            <a:endParaRPr lang="en-US" sz="2000" dirty="0" smtClean="0"/>
          </a:p>
          <a:p>
            <a:pPr lvl="1"/>
            <a:r>
              <a:rPr lang="en-US" sz="1600" b="1" dirty="0" smtClean="0"/>
              <a:t>including a change control procedure so that key design changes can be discussed openly </a:t>
            </a:r>
          </a:p>
          <a:p>
            <a:pPr>
              <a:buNone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Example topics: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Cavity pairing – Power Distribution System.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Marx modulator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RDR HLRF fallback </a:t>
            </a:r>
          </a:p>
          <a:p>
            <a:pPr>
              <a:buFont typeface="+mj-lt"/>
              <a:buAutoNum type="arabicPeriod"/>
            </a:pPr>
            <a:r>
              <a:rPr lang="en-US" sz="1600" b="1" dirty="0" smtClean="0">
                <a:solidFill>
                  <a:srgbClr val="23346C"/>
                </a:solidFill>
                <a:latin typeface="+mn-lt"/>
                <a:ea typeface="+mn-ea"/>
                <a:cs typeface="+mn-cs"/>
              </a:rPr>
              <a:t>RTML RF design and civil design.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Tunnel diameters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Power dissipation in the tunnel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DRFS components</a:t>
            </a:r>
          </a:p>
          <a:p>
            <a:pPr>
              <a:buFont typeface="+mj-lt"/>
              <a:buAutoNum type="arabicPeriod"/>
            </a:pPr>
            <a:r>
              <a:rPr lang="en-US" sz="1600" dirty="0" smtClean="0"/>
              <a:t>Optimization of Positron production parameters: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undulator length and field;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smtClean="0"/>
              <a:t>polarization collimator space</a:t>
            </a:r>
          </a:p>
          <a:p>
            <a:endParaRPr lang="en-US" sz="1100" b="1" dirty="0" smtClean="0">
              <a:solidFill>
                <a:srgbClr val="23346C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13/04/2011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CFS / Global webex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CFS – DR Review Preparation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CFS should meet with AS groups via webex, starting May 2011, and process the list of questions</a:t>
            </a:r>
          </a:p>
          <a:p>
            <a:pPr lvl="1"/>
            <a:r>
              <a:rPr lang="en-US" dirty="0" smtClean="0"/>
              <a:t>(should have no </a:t>
            </a:r>
            <a:r>
              <a:rPr lang="en-US" i="1" dirty="0" smtClean="0"/>
              <a:t>new</a:t>
            </a:r>
            <a:r>
              <a:rPr lang="en-US" dirty="0" smtClean="0"/>
              <a:t> questions at Baseline Review)</a:t>
            </a:r>
            <a:endParaRPr lang="en-US" dirty="0" smtClean="0"/>
          </a:p>
          <a:p>
            <a:pPr lvl="1"/>
            <a:r>
              <a:rPr lang="en-US" dirty="0" smtClean="0"/>
              <a:t>Started ALCPG11</a:t>
            </a:r>
          </a:p>
          <a:p>
            <a:pPr lvl="1"/>
            <a:r>
              <a:rPr lang="en-US" dirty="0" smtClean="0"/>
              <a:t>See </a:t>
            </a:r>
            <a:r>
              <a:rPr lang="en-US" dirty="0" smtClean="0"/>
              <a:t>questions </a:t>
            </a:r>
            <a:r>
              <a:rPr lang="en-US" dirty="0" smtClean="0"/>
              <a:t>from Emil for e+ (posted)</a:t>
            </a:r>
          </a:p>
          <a:p>
            <a:pPr lvl="1"/>
            <a:r>
              <a:rPr lang="en-US" dirty="0" smtClean="0"/>
              <a:t>shown June in DR TDP-II schedule</a:t>
            </a:r>
          </a:p>
          <a:p>
            <a:r>
              <a:rPr lang="en-US" dirty="0" smtClean="0"/>
              <a:t>Tuesday weekly meeting topic?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13/04/2011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PM Report - CFS / Global webex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6FA28-7AEC-3F43-9C2D-3DB969CFEC6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 TDP-II </a:t>
            </a:r>
            <a:r>
              <a:rPr lang="en-US" dirty="0" smtClean="0"/>
              <a:t>Schedule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kern="120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t>4/1/2011     AD&amp;I Meeting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kern="12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charset="0"/>
              </a:rPr>
              <a:t>Global Design Effort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32CE4F39-439C-1A4F-8186-77CDE8E773EC}" type="slidenum">
              <a:rPr lang="en-US" sz="1400" kern="1200">
                <a:solidFill>
                  <a:srgbClr val="000000"/>
                </a:solidFill>
                <a:latin typeface="Arial" charset="0"/>
                <a:ea typeface="ＭＳ Ｐゴシック" charset="0"/>
                <a:cs typeface="Arial Unicode MS" charset="0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US" sz="1400" kern="1200">
              <a:solidFill>
                <a:srgbClr val="000000"/>
              </a:solidFill>
              <a:latin typeface="Arial" charset="0"/>
              <a:ea typeface="ＭＳ Ｐゴシック" charset="0"/>
              <a:cs typeface="Arial Unicode MS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4900"/>
            <a:ext cx="9144000" cy="46428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4199766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2427</TotalTime>
  <Words>828</Words>
  <Application>Microsoft Office PowerPoint</Application>
  <PresentationFormat>On-screen Show (4:3)</PresentationFormat>
  <Paragraphs>202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Default Theme</vt:lpstr>
      <vt:lpstr>Document</vt:lpstr>
      <vt:lpstr>PM Report CFS /Gbl 13.04.2011</vt:lpstr>
      <vt:lpstr>Request for information to SRF industries </vt:lpstr>
      <vt:lpstr>TDR Technical Baseline Reviews</vt:lpstr>
      <vt:lpstr>Planning for the TDP 2</vt:lpstr>
      <vt:lpstr>TDP Key Focus (beyond R&amp;D)</vt:lpstr>
      <vt:lpstr> TDR Prep Review Meeting Goals:</vt:lpstr>
      <vt:lpstr>Topics for System Design Review</vt:lpstr>
      <vt:lpstr>CFS – DR Review Preparation</vt:lpstr>
      <vt:lpstr>DR TDP-II Schedule</vt:lpstr>
      <vt:lpstr>DR Agenda</vt:lpstr>
      <vt:lpstr>AD I notes – 01.04.2011</vt:lpstr>
      <vt:lpstr>Global Sys. SRF Review Prep</vt:lpstr>
      <vt:lpstr>Global Sys. SRF Review Prep (2)</vt:lpstr>
    </vt:vector>
  </TitlesOfParts>
  <Company>DESY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Ewan’s note #1</dc:title>
  <dc:creator>Nicholas Walker</dc:creator>
  <cp:lastModifiedBy>mcrec</cp:lastModifiedBy>
  <cp:revision>140</cp:revision>
  <dcterms:created xsi:type="dcterms:W3CDTF">2010-12-03T12:30:00Z</dcterms:created>
  <dcterms:modified xsi:type="dcterms:W3CDTF">2011-04-13T02:01:41Z</dcterms:modified>
</cp:coreProperties>
</file>