
<file path=[Content_Types].xml><?xml version="1.0" encoding="utf-8"?>
<Types xmlns="http://schemas.openxmlformats.org/package/2006/content-types">
  <Default Extension="png" ContentType="image/png"/>
  <Default Extension="bmp" ContentType="image/bmp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6" r:id="rId12"/>
    <p:sldId id="268" r:id="rId13"/>
    <p:sldId id="267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66" autoAdjust="0"/>
  </p:normalViewPr>
  <p:slideViewPr>
    <p:cSldViewPr>
      <p:cViewPr varScale="1">
        <p:scale>
          <a:sx n="104" d="100"/>
          <a:sy n="104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39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2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7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0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24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6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924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5D06-8321-4512-A9D1-8CC89BFE1378}" type="datetimeFigureOut">
              <a:rPr lang="en-GB" smtClean="0"/>
              <a:t>14/04/2011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5987C-7007-40E3-AA37-1FEA98DD48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91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b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b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b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556792"/>
            <a:ext cx="8821612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Converted </a:t>
            </a:r>
            <a:r>
              <a:rPr lang="en-GB" dirty="0" smtClean="0"/>
              <a:t>Mark Woodley’s MAD8 decks to MADX</a:t>
            </a:r>
          </a:p>
          <a:p>
            <a:r>
              <a:rPr lang="en-GB" dirty="0" smtClean="0"/>
              <a:t>Advantages</a:t>
            </a:r>
          </a:p>
          <a:p>
            <a:pPr lvl="1"/>
            <a:r>
              <a:rPr lang="en-GB" dirty="0"/>
              <a:t>PTC thick lens tracking module</a:t>
            </a:r>
          </a:p>
          <a:p>
            <a:pPr lvl="1"/>
            <a:r>
              <a:rPr lang="en-GB" dirty="0"/>
              <a:t>Macros </a:t>
            </a:r>
            <a:r>
              <a:rPr lang="en-GB" dirty="0" err="1"/>
              <a:t>vs</a:t>
            </a:r>
            <a:r>
              <a:rPr lang="en-GB" dirty="0"/>
              <a:t> Subroutines</a:t>
            </a:r>
          </a:p>
          <a:p>
            <a:pPr lvl="1"/>
            <a:r>
              <a:rPr lang="en-GB" dirty="0"/>
              <a:t>Better </a:t>
            </a:r>
            <a:r>
              <a:rPr lang="en-GB" dirty="0" err="1"/>
              <a:t>multipole</a:t>
            </a:r>
            <a:r>
              <a:rPr lang="en-GB" dirty="0"/>
              <a:t> </a:t>
            </a:r>
            <a:r>
              <a:rPr lang="en-GB" dirty="0" smtClean="0"/>
              <a:t>approximation</a:t>
            </a:r>
          </a:p>
          <a:p>
            <a:r>
              <a:rPr lang="en-GB" dirty="0" smtClean="0"/>
              <a:t>Differences</a:t>
            </a:r>
          </a:p>
          <a:p>
            <a:pPr lvl="1"/>
            <a:r>
              <a:rPr lang="en-GB" dirty="0" smtClean="0"/>
              <a:t>Based on C not Fortran</a:t>
            </a:r>
          </a:p>
          <a:p>
            <a:pPr lvl="1"/>
            <a:r>
              <a:rPr lang="en-GB" dirty="0" smtClean="0"/>
              <a:t>Some word / definition / method changes</a:t>
            </a:r>
            <a:endParaRPr lang="en-GB" dirty="0"/>
          </a:p>
          <a:p>
            <a:pPr marL="457200" lvl="1" indent="0">
              <a:buNone/>
              <a:tabLst>
                <a:tab pos="2244725" algn="l"/>
              </a:tabLst>
            </a:pP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0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10/14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78" y="3260011"/>
            <a:ext cx="9140359" cy="348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78" y="656835"/>
            <a:ext cx="9140359" cy="2988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79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11</a:t>
            </a:r>
            <a:r>
              <a:rPr lang="en-GB" sz="1400" dirty="0" smtClean="0">
                <a:latin typeface="Calibri" pitchFamily="34" charset="0"/>
              </a:rPr>
              <a:t>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600200"/>
            <a:ext cx="9036049" cy="4525963"/>
          </a:xfrm>
        </p:spPr>
        <p:txBody>
          <a:bodyPr/>
          <a:lstStyle/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marL="457200" lvl="1" indent="-457200">
              <a:buNone/>
            </a:pPr>
            <a:endParaRPr lang="en-GB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4607719" cy="298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78555"/>
            <a:ext cx="4644231" cy="303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678555"/>
            <a:ext cx="5169024" cy="3033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01009"/>
            <a:ext cx="5192975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9087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Error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131891" y="9087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Kicker Error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83568" y="38610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Second Kicker Error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588224" y="386104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Both Kicker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69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12</a:t>
            </a:r>
            <a:r>
              <a:rPr lang="en-GB" sz="1400" dirty="0" smtClean="0">
                <a:latin typeface="Calibri" pitchFamily="34" charset="0"/>
              </a:rPr>
              <a:t>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600200"/>
            <a:ext cx="9036049" cy="4525963"/>
          </a:xfrm>
        </p:spPr>
        <p:txBody>
          <a:bodyPr/>
          <a:lstStyle/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marL="457200" lvl="1" indent="-457200">
              <a:buNone/>
            </a:pPr>
            <a:endParaRPr lang="en-GB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6" y="3645025"/>
            <a:ext cx="4844016" cy="287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5" y="836712"/>
            <a:ext cx="470857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836712"/>
            <a:ext cx="533400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424" y="3645025"/>
            <a:ext cx="5334000" cy="3021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425766" y="109685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Error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013192" y="130326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Kicker Error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83568" y="38610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Second Kicker Error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436096" y="407542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Both Kicker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76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13</a:t>
            </a:r>
            <a:r>
              <a:rPr lang="en-GB" sz="1400" dirty="0" smtClean="0">
                <a:latin typeface="Calibri" pitchFamily="34" charset="0"/>
              </a:rPr>
              <a:t>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600201"/>
            <a:ext cx="9036049" cy="892696"/>
          </a:xfrm>
        </p:spPr>
        <p:txBody>
          <a:bodyPr/>
          <a:lstStyle/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marL="457200" lvl="1" indent="-457200">
              <a:buNone/>
            </a:pP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83671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Jitter Results ( in </a:t>
            </a:r>
            <a:r>
              <a:rPr lang="el-GR" dirty="0" smtClean="0">
                <a:latin typeface="Calibri"/>
                <a:cs typeface="Calibri"/>
              </a:rPr>
              <a:t>μ</a:t>
            </a:r>
            <a:r>
              <a:rPr lang="en-GB" dirty="0" smtClean="0">
                <a:latin typeface="Calibri"/>
                <a:cs typeface="Calibri"/>
              </a:rPr>
              <a:t>m)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861132"/>
              </p:ext>
            </p:extLst>
          </p:nvPr>
        </p:nvGraphicFramePr>
        <p:xfrm>
          <a:off x="179513" y="1192340"/>
          <a:ext cx="864096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728192"/>
                <a:gridCol w="1728192"/>
                <a:gridCol w="1728192"/>
                <a:gridCol w="172819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0.0266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0.0093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Javier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31.75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54.6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38.14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0.0189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0.0503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0.0618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0.0146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3.2315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0.0189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3.44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0.1614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4.70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Javier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9.36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73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14</a:t>
            </a:r>
            <a:r>
              <a:rPr lang="en-GB" sz="1400" dirty="0" smtClean="0">
                <a:latin typeface="Calibri" pitchFamily="34" charset="0"/>
              </a:rPr>
              <a:t>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600200"/>
            <a:ext cx="9036049" cy="4525963"/>
          </a:xfrm>
        </p:spPr>
        <p:txBody>
          <a:bodyPr/>
          <a:lstStyle/>
          <a:p>
            <a:r>
              <a:rPr lang="en-GB" dirty="0" smtClean="0"/>
              <a:t>Numbers in the right order of magnitude</a:t>
            </a:r>
          </a:p>
          <a:p>
            <a:r>
              <a:rPr lang="en-GB" dirty="0" smtClean="0"/>
              <a:t>Really need some better data</a:t>
            </a:r>
          </a:p>
          <a:p>
            <a:pPr lvl="1"/>
            <a:r>
              <a:rPr lang="en-GB" dirty="0" smtClean="0"/>
              <a:t>Ideally you would use 2 </a:t>
            </a:r>
            <a:r>
              <a:rPr lang="en-GB" dirty="0" err="1" smtClean="0"/>
              <a:t>bpms</a:t>
            </a:r>
            <a:r>
              <a:rPr lang="en-GB" dirty="0" smtClean="0"/>
              <a:t> to test tracking</a:t>
            </a:r>
          </a:p>
          <a:p>
            <a:pPr lvl="1"/>
            <a:r>
              <a:rPr lang="en-GB" dirty="0" smtClean="0"/>
              <a:t>Record the information from the kicker for better model</a:t>
            </a:r>
            <a:endParaRPr lang="en-GB" dirty="0"/>
          </a:p>
          <a:p>
            <a:r>
              <a:rPr lang="en-GB" dirty="0" smtClean="0"/>
              <a:t>This could be done parasitically</a:t>
            </a:r>
          </a:p>
          <a:p>
            <a:r>
              <a:rPr lang="en-GB" dirty="0" smtClean="0"/>
              <a:t>Would like to do this next time in Japan to see if it the kicker really is the source of the problems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944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" y="836613"/>
            <a:ext cx="9036051" cy="5616575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2/14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14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3/14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171" y="908720"/>
            <a:ext cx="7697277" cy="5479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9512" y="764704"/>
            <a:ext cx="2177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Javier 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407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4/14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7" y="980728"/>
            <a:ext cx="8929687" cy="5145435"/>
          </a:xfrm>
        </p:spPr>
        <p:txBody>
          <a:bodyPr/>
          <a:lstStyle/>
          <a:p>
            <a:r>
              <a:rPr lang="en-GB" dirty="0" smtClean="0"/>
              <a:t>Tried to reproduce results from first principles</a:t>
            </a:r>
          </a:p>
          <a:p>
            <a:r>
              <a:rPr lang="en-GB" dirty="0" smtClean="0"/>
              <a:t>Want to know if it is the kicker which causes jitter</a:t>
            </a:r>
          </a:p>
          <a:p>
            <a:r>
              <a:rPr lang="en-GB" dirty="0" smtClean="0"/>
              <a:t>Take lattice alter kicker angle</a:t>
            </a:r>
          </a:p>
          <a:p>
            <a:r>
              <a:rPr lang="en-GB" dirty="0" smtClean="0"/>
              <a:t>Assumed a normal random distribution of particles from damping ring</a:t>
            </a:r>
          </a:p>
          <a:p>
            <a:r>
              <a:rPr lang="en-GB" dirty="0" smtClean="0"/>
              <a:t>Made up a statistical distribution to fit kicker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857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5/14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14543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1438" y="908720"/>
            <a:ext cx="3714750" cy="2550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607718" y="980728"/>
            <a:ext cx="4282425" cy="2478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0" y="3717032"/>
            <a:ext cx="3786188" cy="2737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4607719" y="3717032"/>
            <a:ext cx="4393406" cy="27548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628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6/14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1124744"/>
            <a:ext cx="8642350" cy="5256583"/>
          </a:xfrm>
        </p:spPr>
      </p:pic>
      <p:sp>
        <p:nvSpPr>
          <p:cNvPr id="12" name="TextBox 11"/>
          <p:cNvSpPr txBox="1"/>
          <p:nvPr/>
        </p:nvSpPr>
        <p:spPr>
          <a:xfrm>
            <a:off x="357188" y="836712"/>
            <a:ext cx="2702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Invented </a:t>
            </a:r>
            <a:r>
              <a:rPr lang="en-GB" dirty="0" err="1" smtClean="0"/>
              <a:t>Prob</a:t>
            </a:r>
            <a:r>
              <a:rPr lang="en-GB" dirty="0" smtClean="0"/>
              <a:t> Distribution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45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7/14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88" y="836712"/>
            <a:ext cx="299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Position Along Extraction Line</a:t>
            </a:r>
            <a:endParaRPr lang="en-GB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4" y="1268760"/>
            <a:ext cx="8777206" cy="5112568"/>
          </a:xfrm>
        </p:spPr>
      </p:pic>
    </p:spTree>
    <p:extLst>
      <p:ext uri="{BB962C8B-B14F-4D97-AF65-F5344CB8AC3E}">
        <p14:creationId xmlns:p14="http://schemas.microsoft.com/office/powerpoint/2010/main" val="18640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 smtClean="0">
                <a:latin typeface="Calibri" pitchFamily="34" charset="0"/>
              </a:rPr>
              <a:t>8/14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88" y="1021378"/>
            <a:ext cx="299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Histergram</a:t>
            </a:r>
            <a:r>
              <a:rPr lang="en-GB" dirty="0" smtClean="0"/>
              <a:t> of Positions </a:t>
            </a:r>
            <a:endParaRPr lang="en-GB" dirty="0"/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90710"/>
            <a:ext cx="8784976" cy="5062626"/>
          </a:xfrm>
        </p:spPr>
      </p:pic>
    </p:spTree>
    <p:extLst>
      <p:ext uri="{BB962C8B-B14F-4D97-AF65-F5344CB8AC3E}">
        <p14:creationId xmlns:p14="http://schemas.microsoft.com/office/powerpoint/2010/main" val="392520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16" y="130622"/>
            <a:ext cx="3826768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624"/>
            <a:ext cx="902444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77" y="44624"/>
            <a:ext cx="951195" cy="6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764704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5286375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sz="1400" dirty="0">
                <a:latin typeface="Calibri" pitchFamily="34" charset="0"/>
              </a:rPr>
              <a:t>9</a:t>
            </a:r>
            <a:r>
              <a:rPr lang="en-GB" sz="1400" dirty="0" smtClean="0">
                <a:latin typeface="Calibri" pitchFamily="34" charset="0"/>
              </a:rPr>
              <a:t>/14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1438" y="6573838"/>
            <a:ext cx="371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400" dirty="0" err="1" smtClean="0">
                <a:latin typeface="Calibri" pitchFamily="34" charset="0"/>
              </a:rPr>
              <a:t>Mikey</a:t>
            </a:r>
            <a:r>
              <a:rPr lang="en-GB" sz="1400" dirty="0" smtClean="0">
                <a:latin typeface="Calibri" pitchFamily="34" charset="0"/>
              </a:rPr>
              <a:t> Davis</a:t>
            </a:r>
            <a:endParaRPr lang="en-GB" sz="1400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-36512" y="6597352"/>
            <a:ext cx="9144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357438" y="6573838"/>
            <a:ext cx="4500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sz="1400" dirty="0" smtClean="0">
                <a:latin typeface="Calibri" pitchFamily="34" charset="0"/>
              </a:rPr>
              <a:t>15 April 2011</a:t>
            </a:r>
            <a:endParaRPr lang="en-GB" sz="1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600200"/>
            <a:ext cx="9036049" cy="4525963"/>
          </a:xfrm>
        </p:spPr>
        <p:txBody>
          <a:bodyPr/>
          <a:lstStyle/>
          <a:p>
            <a:r>
              <a:rPr lang="en-GB" dirty="0" smtClean="0"/>
              <a:t>Tried to improve model using real data from DR</a:t>
            </a:r>
          </a:p>
          <a:p>
            <a:r>
              <a:rPr lang="en-GB" dirty="0" smtClean="0"/>
              <a:t>Used data from long runs using Doug’s FW</a:t>
            </a:r>
          </a:p>
          <a:p>
            <a:r>
              <a:rPr lang="en-GB" dirty="0" smtClean="0"/>
              <a:t>Ideally want position and angle just before EXT line</a:t>
            </a:r>
          </a:p>
          <a:p>
            <a:r>
              <a:rPr lang="en-GB" dirty="0" smtClean="0"/>
              <a:t>Therefore need 2 </a:t>
            </a:r>
            <a:r>
              <a:rPr lang="en-GB" dirty="0" err="1" smtClean="0"/>
              <a:t>bpms</a:t>
            </a:r>
            <a:r>
              <a:rPr lang="en-GB" dirty="0" smtClean="0"/>
              <a:t>, we only used 1</a:t>
            </a:r>
          </a:p>
          <a:p>
            <a:r>
              <a:rPr lang="en-GB" dirty="0" smtClean="0"/>
              <a:t>Treat the damping ring as a long line and use turns</a:t>
            </a:r>
          </a:p>
          <a:p>
            <a:r>
              <a:rPr lang="en-GB" dirty="0" smtClean="0"/>
              <a:t>Approximating whole ring to one matrix invalid</a:t>
            </a:r>
          </a:p>
          <a:p>
            <a:r>
              <a:rPr lang="en-GB" dirty="0" smtClean="0"/>
              <a:t>Use PTC tracking instead -&gt; still some problems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837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391</Words>
  <Application>Microsoft Office PowerPoint</Application>
  <PresentationFormat>On-screen Show (4:3)</PresentationFormat>
  <Paragraphs>145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FONT Meeting</vt:lpstr>
      <vt:lpstr>FONT Meeting</vt:lpstr>
      <vt:lpstr>FONT Meeting</vt:lpstr>
      <vt:lpstr>FONT Meeting</vt:lpstr>
      <vt:lpstr>FONT Meeting</vt:lpstr>
      <vt:lpstr>FONT Meeting</vt:lpstr>
      <vt:lpstr>FONT Meeting</vt:lpstr>
      <vt:lpstr>FONT Meeting</vt:lpstr>
      <vt:lpstr>FONT Meeting</vt:lpstr>
      <vt:lpstr>FONT Meeting</vt:lpstr>
      <vt:lpstr>FONT Meeting</vt:lpstr>
      <vt:lpstr>FONT Meeting</vt:lpstr>
      <vt:lpstr>FONT Meeting</vt:lpstr>
      <vt:lpstr>FONT Meeting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</dc:title>
  <dc:creator>Windows User</dc:creator>
  <cp:lastModifiedBy>Windows User</cp:lastModifiedBy>
  <cp:revision>29</cp:revision>
  <dcterms:created xsi:type="dcterms:W3CDTF">2011-03-24T11:41:11Z</dcterms:created>
  <dcterms:modified xsi:type="dcterms:W3CDTF">2011-04-15T08:56:21Z</dcterms:modified>
</cp:coreProperties>
</file>