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342" r:id="rId2"/>
    <p:sldId id="343" r:id="rId3"/>
    <p:sldId id="355" r:id="rId4"/>
    <p:sldId id="351" r:id="rId5"/>
    <p:sldId id="353" r:id="rId6"/>
    <p:sldId id="358" r:id="rId7"/>
    <p:sldId id="357" r:id="rId8"/>
    <p:sldId id="347" r:id="rId9"/>
    <p:sldId id="348" r:id="rId10"/>
    <p:sldId id="360" r:id="rId11"/>
    <p:sldId id="356" r:id="rId12"/>
    <p:sldId id="349" r:id="rId13"/>
    <p:sldId id="359" r:id="rId14"/>
    <p:sldId id="361" r:id="rId15"/>
    <p:sldId id="350" r:id="rId16"/>
    <p:sldId id="362" r:id="rId17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 snapToObjects="1" showGuides="1">
      <p:cViewPr varScale="1">
        <p:scale>
          <a:sx n="115" d="100"/>
          <a:sy n="115" d="100"/>
        </p:scale>
        <p:origin x="-16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53A14C-7AF5-A340-8FE0-8ABF7DDB2F37}" type="datetimeFigureOut">
              <a:rPr lang="ja-JP" altLang="en-US" smtClean="0"/>
              <a:t>11/04/27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51FA87-C7B7-9645-9CC9-CA0D0CBCB02E}" type="slidenum">
              <a:rPr lang="ja-JP" altLang="en-US" smtClean="0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72604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11/04/27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11/04/27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11/04/27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11/04/27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11/04/27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11/04/27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11/04/27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11/04/27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11/04/27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11/04/27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11/04/27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9E1901-D46C-5144-8E52-0E93B45B3F66}" type="datetimeFigureOut">
              <a:rPr lang="ja-JP" altLang="en-US" smtClean="0"/>
              <a:pPr/>
              <a:t>11/04/27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4" Type="http://schemas.openxmlformats.org/officeDocument/2006/relationships/image" Target="../media/image17.jpg"/><Relationship Id="rId5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4" Type="http://schemas.openxmlformats.org/officeDocument/2006/relationships/image" Target="../media/image23.jpg"/><Relationship Id="rId5" Type="http://schemas.openxmlformats.org/officeDocument/2006/relationships/image" Target="../media/image24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4" Type="http://schemas.openxmlformats.org/officeDocument/2006/relationships/image" Target="../media/image31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9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4" Type="http://schemas.openxmlformats.org/officeDocument/2006/relationships/image" Target="../media/image31.jpg"/><Relationship Id="rId5" Type="http://schemas.openxmlformats.org/officeDocument/2006/relationships/image" Target="../media/image34.JPG"/><Relationship Id="rId6" Type="http://schemas.openxmlformats.org/officeDocument/2006/relationships/image" Target="../media/image35.JPG"/><Relationship Id="rId7" Type="http://schemas.openxmlformats.org/officeDocument/2006/relationships/image" Target="../media/image36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2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4" Type="http://schemas.openxmlformats.org/officeDocument/2006/relationships/image" Target="../media/image6.jpg"/><Relationship Id="rId5" Type="http://schemas.openxmlformats.org/officeDocument/2006/relationships/image" Target="../media/image7.jpg"/><Relationship Id="rId6" Type="http://schemas.openxmlformats.org/officeDocument/2006/relationships/image" Target="../media/image8.jpg"/><Relationship Id="rId7" Type="http://schemas.openxmlformats.org/officeDocument/2006/relationships/image" Target="../media/image9.jpg"/><Relationship Id="rId8" Type="http://schemas.openxmlformats.org/officeDocument/2006/relationships/image" Target="../media/image10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4" Type="http://schemas.openxmlformats.org/officeDocument/2006/relationships/image" Target="../media/image12.jpg"/><Relationship Id="rId5" Type="http://schemas.openxmlformats.org/officeDocument/2006/relationships/image" Target="../media/image13.jpg"/><Relationship Id="rId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Recovery Plan of ATF after the earthquake on March 11, 2011</a:t>
            </a:r>
            <a:endParaRPr kumimoji="1" lang="ja-JP" altLang="en-US" sz="3600" dirty="0">
              <a:solidFill>
                <a:srgbClr val="FF6600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879134"/>
            <a:ext cx="6400800" cy="759666"/>
          </a:xfrm>
        </p:spPr>
        <p:txBody>
          <a:bodyPr>
            <a:normAutofit fontScale="70000" lnSpcReduction="20000"/>
          </a:bodyPr>
          <a:lstStyle/>
          <a:p>
            <a:r>
              <a:rPr kumimoji="1" lang="en-US" altLang="ja-JP" dirty="0" err="1" smtClean="0">
                <a:solidFill>
                  <a:schemeClr val="tx1"/>
                </a:solidFill>
              </a:rPr>
              <a:t>N.Terunuma</a:t>
            </a:r>
            <a:r>
              <a:rPr kumimoji="1" lang="en-US" altLang="ja-JP" dirty="0" smtClean="0">
                <a:solidFill>
                  <a:schemeClr val="tx1"/>
                </a:solidFill>
              </a:rPr>
              <a:t>, KEK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ATF2 meeting, April 27, 2011</a:t>
            </a:r>
            <a:endParaRPr kumimoji="1" lang="en-US" altLang="ja-JP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7001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KLY-support-bol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2649" y="194513"/>
            <a:ext cx="3961351" cy="2974837"/>
          </a:xfrm>
          <a:prstGeom prst="rect">
            <a:avLst/>
          </a:prstGeom>
        </p:spPr>
      </p:pic>
      <p:pic>
        <p:nvPicPr>
          <p:cNvPr id="2" name="図 1" descr="KLY-suppor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5005" y="3352482"/>
            <a:ext cx="4448994" cy="3341040"/>
          </a:xfrm>
          <a:prstGeom prst="rect">
            <a:avLst/>
          </a:prstGeom>
        </p:spPr>
      </p:pic>
      <p:pic>
        <p:nvPicPr>
          <p:cNvPr id="3" name="図 2" descr="Klystron-pb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65158" y="0"/>
            <a:ext cx="5284260" cy="3963195"/>
          </a:xfrm>
          <a:prstGeom prst="rect">
            <a:avLst/>
          </a:prstGeom>
        </p:spPr>
      </p:pic>
      <p:pic>
        <p:nvPicPr>
          <p:cNvPr id="6" name="図 5" descr="KLY1-Pb-water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59751"/>
            <a:ext cx="4678480" cy="3512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995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9055" y="71342"/>
            <a:ext cx="4614309" cy="731387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Beam Transport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14858" y="1059654"/>
            <a:ext cx="5005989" cy="1015663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0000FF"/>
                </a:solidFill>
              </a:rPr>
              <a:t>Fallen </a:t>
            </a:r>
            <a:r>
              <a:rPr kumimoji="1" lang="en-US" altLang="ja-JP" sz="2000" b="1" dirty="0" err="1" smtClean="0">
                <a:solidFill>
                  <a:srgbClr val="0000FF"/>
                </a:solidFill>
              </a:rPr>
              <a:t>Pb</a:t>
            </a:r>
            <a:r>
              <a:rPr kumimoji="1" lang="en-US" altLang="ja-JP" sz="2000" b="1" dirty="0" smtClean="0">
                <a:solidFill>
                  <a:srgbClr val="0000FF"/>
                </a:solidFill>
              </a:rPr>
              <a:t> blocks were </a:t>
            </a:r>
            <a:r>
              <a:rPr lang="en-US" altLang="ja-JP" sz="2000" b="1" dirty="0" smtClean="0">
                <a:solidFill>
                  <a:srgbClr val="0000FF"/>
                </a:solidFill>
              </a:rPr>
              <a:t>cleared</a:t>
            </a:r>
            <a:r>
              <a:rPr kumimoji="1" lang="en-US" altLang="ja-JP" sz="2000" b="1" dirty="0" smtClean="0">
                <a:solidFill>
                  <a:srgbClr val="0000FF"/>
                </a:solidFill>
              </a:rPr>
              <a:t>.</a:t>
            </a:r>
          </a:p>
          <a:p>
            <a:r>
              <a:rPr lang="en-US" altLang="ja-JP" sz="2000" b="1" dirty="0" smtClean="0">
                <a:solidFill>
                  <a:srgbClr val="0000FF"/>
                </a:solidFill>
              </a:rPr>
              <a:t>Ceramic of the CT monitor and a bellows were exchanged.</a:t>
            </a:r>
          </a:p>
        </p:txBody>
      </p:sp>
      <p:cxnSp>
        <p:nvCxnSpPr>
          <p:cNvPr id="18" name="直線矢印コネクタ 17"/>
          <p:cNvCxnSpPr/>
          <p:nvPr/>
        </p:nvCxnSpPr>
        <p:spPr>
          <a:xfrm flipH="1">
            <a:off x="5174166" y="1228064"/>
            <a:ext cx="1039031" cy="26660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127" y="2269033"/>
            <a:ext cx="4133135" cy="3103217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2262" y="3491089"/>
            <a:ext cx="4340639" cy="3259014"/>
          </a:xfrm>
          <a:prstGeom prst="rect">
            <a:avLst/>
          </a:prstGeom>
        </p:spPr>
      </p:pic>
      <p:pic>
        <p:nvPicPr>
          <p:cNvPr id="6" name="図 5" descr="BT-Pb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7022" y="283737"/>
            <a:ext cx="4083248" cy="3062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3981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図 15" descr="atf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5695" y="3491089"/>
            <a:ext cx="3386260" cy="1496866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9055" y="71342"/>
            <a:ext cx="4614309" cy="731387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DR</a:t>
            </a:r>
            <a:r>
              <a:rPr lang="en-US" altLang="ja-JP" dirty="0"/>
              <a:t> </a:t>
            </a:r>
            <a:r>
              <a:rPr lang="en-US" altLang="ja-JP" dirty="0" smtClean="0"/>
              <a:t>Vacuum</a:t>
            </a:r>
            <a:endParaRPr kumimoji="1" lang="ja-JP" altLang="en-US" dirty="0"/>
          </a:p>
        </p:txBody>
      </p:sp>
      <p:cxnSp>
        <p:nvCxnSpPr>
          <p:cNvPr id="10" name="直線矢印コネクタ 9"/>
          <p:cNvCxnSpPr/>
          <p:nvPr/>
        </p:nvCxnSpPr>
        <p:spPr>
          <a:xfrm flipV="1">
            <a:off x="3379476" y="3820642"/>
            <a:ext cx="1353888" cy="6444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314858" y="1059654"/>
            <a:ext cx="5005989" cy="2616101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altLang="ja-JP" sz="2400" b="1" dirty="0" smtClean="0">
                <a:solidFill>
                  <a:srgbClr val="0000FF"/>
                </a:solidFill>
              </a:rPr>
              <a:t>The vacuum level of the DR is OK. 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400" b="1" dirty="0" smtClean="0">
                <a:solidFill>
                  <a:srgbClr val="0000FF"/>
                </a:solidFill>
              </a:rPr>
              <a:t>Inside of all bellows was surveyed by eyes.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400" b="1" dirty="0" smtClean="0">
                <a:solidFill>
                  <a:srgbClr val="0000FF"/>
                </a:solidFill>
              </a:rPr>
              <a:t>Inside of the DR Kicker/Septum chambers was surveyed by eyes. No damage was found.</a:t>
            </a:r>
          </a:p>
          <a:p>
            <a:pPr marL="285750" indent="-285750">
              <a:buFont typeface="Arial"/>
              <a:buChar char="•"/>
            </a:pPr>
            <a:endParaRPr lang="en-US" altLang="ja-JP" sz="2000" dirty="0" smtClean="0"/>
          </a:p>
        </p:txBody>
      </p:sp>
      <p:pic>
        <p:nvPicPr>
          <p:cNvPr id="9" name="図 8" descr="D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2551" y="1742381"/>
            <a:ext cx="3351449" cy="2513587"/>
          </a:xfrm>
          <a:prstGeom prst="rect">
            <a:avLst/>
          </a:prstGeom>
        </p:spPr>
      </p:pic>
      <p:pic>
        <p:nvPicPr>
          <p:cNvPr id="12" name="図 11" descr="EXTkicker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0848" y="-12584"/>
            <a:ext cx="2783868" cy="2087901"/>
          </a:xfrm>
          <a:prstGeom prst="rect">
            <a:avLst/>
          </a:prstGeom>
        </p:spPr>
      </p:pic>
      <p:pic>
        <p:nvPicPr>
          <p:cNvPr id="13" name="図 12" descr="DRlight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140" y="4465079"/>
            <a:ext cx="3190561" cy="2392921"/>
          </a:xfrm>
          <a:prstGeom prst="rect">
            <a:avLst/>
          </a:prstGeom>
        </p:spPr>
      </p:pic>
      <p:cxnSp>
        <p:nvCxnSpPr>
          <p:cNvPr id="18" name="直線矢印コネクタ 17"/>
          <p:cNvCxnSpPr/>
          <p:nvPr/>
        </p:nvCxnSpPr>
        <p:spPr>
          <a:xfrm flipH="1">
            <a:off x="5174166" y="1228064"/>
            <a:ext cx="1039031" cy="26660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/>
          <p:nvPr/>
        </p:nvCxnSpPr>
        <p:spPr>
          <a:xfrm flipH="1">
            <a:off x="5505316" y="3726176"/>
            <a:ext cx="287235" cy="39591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98549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9055" y="71342"/>
            <a:ext cx="4614309" cy="731387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DR bellows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53049" y="1203220"/>
            <a:ext cx="5005989" cy="1938992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0000FF"/>
                </a:solidFill>
              </a:rPr>
              <a:t>The bellows </a:t>
            </a:r>
            <a:r>
              <a:rPr lang="en-US" altLang="ja-JP" sz="2000" b="1" dirty="0" smtClean="0">
                <a:solidFill>
                  <a:srgbClr val="0000FF"/>
                </a:solidFill>
              </a:rPr>
              <a:t>for DR has a RF shield fingers.</a:t>
            </a:r>
          </a:p>
          <a:p>
            <a:r>
              <a:rPr lang="en-US" altLang="ja-JP" sz="2000" b="1" dirty="0" smtClean="0">
                <a:solidFill>
                  <a:srgbClr val="0000FF"/>
                </a:solidFill>
              </a:rPr>
              <a:t>All bellows were checked.</a:t>
            </a:r>
          </a:p>
          <a:p>
            <a:r>
              <a:rPr lang="en-US" altLang="ja-JP" sz="2000" b="1" dirty="0" smtClean="0">
                <a:solidFill>
                  <a:srgbClr val="0000FF"/>
                </a:solidFill>
              </a:rPr>
              <a:t>Damaged bellows were repaired or exchanged.</a:t>
            </a:r>
          </a:p>
          <a:p>
            <a:r>
              <a:rPr lang="en-US" altLang="ja-JP" sz="2000" b="1" dirty="0" smtClean="0">
                <a:solidFill>
                  <a:srgbClr val="0000FF"/>
                </a:solidFill>
              </a:rPr>
              <a:t>Damaged Clamps for vacuum flanges were exchanged too.</a:t>
            </a:r>
            <a:endParaRPr lang="en-US" altLang="ja-JP" sz="2000" b="1" dirty="0">
              <a:solidFill>
                <a:srgbClr val="0000FF"/>
              </a:solidFill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110" y="4106822"/>
            <a:ext cx="3322404" cy="249501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3495" y="3579437"/>
            <a:ext cx="3495869" cy="2625276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1756" y="224015"/>
            <a:ext cx="3743968" cy="2811590"/>
          </a:xfrm>
          <a:prstGeom prst="rect">
            <a:avLst/>
          </a:prstGeom>
        </p:spPr>
      </p:pic>
      <p:pic>
        <p:nvPicPr>
          <p:cNvPr id="6" name="図 5" descr="DR-bellow1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2391" y="4415375"/>
            <a:ext cx="3062724" cy="2297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7807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9055" y="71342"/>
            <a:ext cx="4614309" cy="731387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ATF2 beam line</a:t>
            </a:r>
            <a:endParaRPr kumimoji="1" lang="ja-JP" altLang="en-US" dirty="0"/>
          </a:p>
        </p:txBody>
      </p:sp>
      <p:pic>
        <p:nvPicPr>
          <p:cNvPr id="6" name="図 5" descr="FFmov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0234" y="143414"/>
            <a:ext cx="2709735" cy="2032302"/>
          </a:xfrm>
          <a:prstGeom prst="rect">
            <a:avLst/>
          </a:prstGeom>
        </p:spPr>
      </p:pic>
      <p:pic>
        <p:nvPicPr>
          <p:cNvPr id="5" name="図 4" descr="ATF2innershiel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903" y="2894027"/>
            <a:ext cx="3701322" cy="2775991"/>
          </a:xfrm>
          <a:prstGeom prst="rect">
            <a:avLst/>
          </a:prstGeom>
        </p:spPr>
      </p:pic>
      <p:pic>
        <p:nvPicPr>
          <p:cNvPr id="4" name="図 3" descr="aa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170" y="802729"/>
            <a:ext cx="5084064" cy="1828800"/>
          </a:xfrm>
          <a:prstGeom prst="rect">
            <a:avLst/>
          </a:prstGeom>
        </p:spPr>
      </p:pic>
      <p:sp>
        <p:nvSpPr>
          <p:cNvPr id="20" name="テキスト ボックス 19"/>
          <p:cNvSpPr txBox="1"/>
          <p:nvPr/>
        </p:nvSpPr>
        <p:spPr>
          <a:xfrm>
            <a:off x="938015" y="2024900"/>
            <a:ext cx="1465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800000"/>
                </a:solidFill>
              </a:rPr>
              <a:t>Repositioning</a:t>
            </a:r>
            <a:endParaRPr kumimoji="1" lang="ja-JP" altLang="en-US" dirty="0">
              <a:solidFill>
                <a:srgbClr val="800000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938015" y="1159565"/>
            <a:ext cx="2450576" cy="1234667"/>
          </a:xfrm>
          <a:prstGeom prst="rect">
            <a:avLst/>
          </a:prstGeom>
          <a:solidFill>
            <a:schemeClr val="accent6">
              <a:lumMod val="75000"/>
              <a:alpha val="13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777539" y="2728770"/>
            <a:ext cx="5311237" cy="3785652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ja-JP" sz="2400" b="1" dirty="0" smtClean="0">
                <a:solidFill>
                  <a:srgbClr val="0000FF"/>
                </a:solidFill>
              </a:rPr>
              <a:t>Broken earthquake-proof wires were repaired.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400" b="1" dirty="0" smtClean="0">
                <a:solidFill>
                  <a:srgbClr val="0000FF"/>
                </a:solidFill>
              </a:rPr>
              <a:t>Some of the radiation shields have to be </a:t>
            </a:r>
            <a:r>
              <a:rPr kumimoji="1" lang="en-US" altLang="ja-JP" sz="2400" b="1" dirty="0" smtClean="0">
                <a:solidFill>
                  <a:srgbClr val="0000FF"/>
                </a:solidFill>
              </a:rPr>
              <a:t>re-positioned correctly. It leads us to move almost all ATF2 blocks.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400" b="1" dirty="0" smtClean="0">
                <a:solidFill>
                  <a:srgbClr val="0000FF"/>
                </a:solidFill>
              </a:rPr>
              <a:t>Further the cables for S-band BPM and IP-BSM have to be pulled back for the shield works.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ja-JP" sz="2400" b="1" dirty="0" smtClean="0">
                <a:solidFill>
                  <a:srgbClr val="0000FF"/>
                </a:solidFill>
              </a:rPr>
              <a:t>The optical components of IP-BSM should be cleaned.</a:t>
            </a:r>
          </a:p>
        </p:txBody>
      </p:sp>
    </p:spTree>
    <p:extLst>
      <p:ext uri="{BB962C8B-B14F-4D97-AF65-F5344CB8AC3E}">
        <p14:creationId xmlns:p14="http://schemas.microsoft.com/office/powerpoint/2010/main" val="15462862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9055" y="71342"/>
            <a:ext cx="4614309" cy="731387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ATF2 beam line</a:t>
            </a:r>
            <a:endParaRPr kumimoji="1" lang="ja-JP" altLang="en-US" dirty="0"/>
          </a:p>
        </p:txBody>
      </p:sp>
      <p:pic>
        <p:nvPicPr>
          <p:cNvPr id="7" name="図 6" descr="dump-shiel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0014" y="2385941"/>
            <a:ext cx="3347826" cy="4463768"/>
          </a:xfrm>
          <a:prstGeom prst="rect">
            <a:avLst/>
          </a:prstGeom>
        </p:spPr>
      </p:pic>
      <p:pic>
        <p:nvPicPr>
          <p:cNvPr id="8" name="図 7" descr="dump-shield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3796" y="5018453"/>
            <a:ext cx="2175565" cy="1631674"/>
          </a:xfrm>
          <a:prstGeom prst="rect">
            <a:avLst/>
          </a:prstGeom>
        </p:spPr>
      </p:pic>
      <p:cxnSp>
        <p:nvCxnSpPr>
          <p:cNvPr id="16" name="直線コネクタ 15"/>
          <p:cNvCxnSpPr/>
          <p:nvPr/>
        </p:nvCxnSpPr>
        <p:spPr>
          <a:xfrm flipH="1">
            <a:off x="1798361" y="5842000"/>
            <a:ext cx="1071218" cy="375478"/>
          </a:xfrm>
          <a:prstGeom prst="line">
            <a:avLst/>
          </a:prstGeom>
          <a:ln w="57150" cmpd="sng">
            <a:solidFill>
              <a:srgbClr val="984807"/>
            </a:solidFill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" name="図 3" descr="aa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170" y="802729"/>
            <a:ext cx="5084064" cy="1828800"/>
          </a:xfrm>
          <a:prstGeom prst="rect">
            <a:avLst/>
          </a:prstGeom>
        </p:spPr>
      </p:pic>
      <p:sp>
        <p:nvSpPr>
          <p:cNvPr id="20" name="テキスト ボックス 19"/>
          <p:cNvSpPr txBox="1"/>
          <p:nvPr/>
        </p:nvSpPr>
        <p:spPr>
          <a:xfrm>
            <a:off x="938015" y="2024900"/>
            <a:ext cx="1465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800000"/>
                </a:solidFill>
              </a:rPr>
              <a:t>Repositioning</a:t>
            </a:r>
            <a:endParaRPr kumimoji="1" lang="ja-JP" altLang="en-US" dirty="0">
              <a:solidFill>
                <a:srgbClr val="800000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938015" y="1159565"/>
            <a:ext cx="2450576" cy="1234667"/>
          </a:xfrm>
          <a:prstGeom prst="rect">
            <a:avLst/>
          </a:prstGeom>
          <a:solidFill>
            <a:schemeClr val="accent6">
              <a:lumMod val="75000"/>
              <a:alpha val="13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1" name="図 20" descr="P1030104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1644" y="1770900"/>
            <a:ext cx="3857858" cy="2893393"/>
          </a:xfrm>
          <a:prstGeom prst="rect">
            <a:avLst/>
          </a:prstGeom>
        </p:spPr>
      </p:pic>
      <p:pic>
        <p:nvPicPr>
          <p:cNvPr id="22" name="図 21" descr="P1030102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8825" y="786459"/>
            <a:ext cx="2579416" cy="1934562"/>
          </a:xfrm>
          <a:prstGeom prst="rect">
            <a:avLst/>
          </a:prstGeom>
        </p:spPr>
      </p:pic>
      <p:pic>
        <p:nvPicPr>
          <p:cNvPr id="23" name="図 22" descr="P1030103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0239" y="4007593"/>
            <a:ext cx="3638002" cy="2728501"/>
          </a:xfrm>
          <a:prstGeom prst="rect">
            <a:avLst/>
          </a:prstGeom>
        </p:spPr>
      </p:pic>
      <p:sp>
        <p:nvSpPr>
          <p:cNvPr id="24" name="テキスト ボックス 23"/>
          <p:cNvSpPr txBox="1"/>
          <p:nvPr/>
        </p:nvSpPr>
        <p:spPr>
          <a:xfrm>
            <a:off x="3008065" y="2024900"/>
            <a:ext cx="2922169" cy="4001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Dust on the IP-BSM Optics</a:t>
            </a:r>
            <a:endParaRPr kumimoji="1" lang="ja-JP" altLang="en-US" sz="2000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6272581" y="3807538"/>
            <a:ext cx="2467342" cy="4001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Dust on the FD mover</a:t>
            </a:r>
            <a:endParaRPr kumimoji="1" lang="ja-JP" altLang="en-US" sz="2000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6775548" y="602674"/>
            <a:ext cx="1964375" cy="4001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Entrance of ATF2</a:t>
            </a:r>
            <a:endParaRPr kumimoji="1" lang="ja-JP" altLang="en-US" sz="2000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0" y="3407428"/>
            <a:ext cx="2302508" cy="4001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Outside of ATF2 end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929438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pic>
        <p:nvPicPr>
          <p:cNvPr id="4" name="コンテンツ プレースホルダー 3" descr="RecoveryPlan.pd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" r="422"/>
          <a:stretch>
            <a:fillRect/>
          </a:stretch>
        </p:blipFill>
        <p:spPr>
          <a:xfrm>
            <a:off x="-757358" y="143224"/>
            <a:ext cx="12066307" cy="6636004"/>
          </a:xfrm>
        </p:spPr>
      </p:pic>
    </p:spTree>
    <p:extLst>
      <p:ext uri="{BB962C8B-B14F-4D97-AF65-F5344CB8AC3E}">
        <p14:creationId xmlns:p14="http://schemas.microsoft.com/office/powerpoint/2010/main" val="18644905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058676"/>
          </a:xfrm>
        </p:spPr>
        <p:txBody>
          <a:bodyPr/>
          <a:lstStyle/>
          <a:p>
            <a:r>
              <a:rPr kumimoji="1" lang="en-US" altLang="ja-JP" b="1" dirty="0" smtClean="0">
                <a:solidFill>
                  <a:srgbClr val="000090"/>
                </a:solidFill>
              </a:rPr>
              <a:t>Recovery Plan/Policy</a:t>
            </a:r>
            <a:endParaRPr kumimoji="1" lang="ja-JP" altLang="en-US" b="1" dirty="0">
              <a:solidFill>
                <a:srgbClr val="00009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41204" y="1203075"/>
            <a:ext cx="7650677" cy="5447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ja-JP" sz="2800" b="1" dirty="0" smtClean="0">
                <a:solidFill>
                  <a:srgbClr val="000090"/>
                </a:solidFill>
              </a:rPr>
              <a:t>Try to pass a test beam to the ATF2 dump before the summer shutdown</a:t>
            </a:r>
            <a:endParaRPr kumimoji="1" lang="en-US" altLang="ja-JP" sz="2400" dirty="0" smtClean="0">
              <a:solidFill>
                <a:srgbClr val="000090"/>
              </a:solidFill>
            </a:endParaRPr>
          </a:p>
          <a:p>
            <a:pPr marL="800100" lvl="1" indent="-342900">
              <a:buFont typeface="Arial"/>
              <a:buChar char="•"/>
            </a:pPr>
            <a:r>
              <a:rPr lang="en-US" altLang="ja-JP" sz="2400" dirty="0" smtClean="0">
                <a:solidFill>
                  <a:srgbClr val="800000"/>
                </a:solidFill>
              </a:rPr>
              <a:t>Tune up the instruments and tools in the summer is strongly expected.</a:t>
            </a:r>
          </a:p>
          <a:p>
            <a:pPr marL="342900" indent="-342900">
              <a:buFont typeface="Arial"/>
              <a:buChar char="•"/>
            </a:pPr>
            <a:endParaRPr lang="en-US" altLang="ja-JP" sz="2800" dirty="0" smtClean="0">
              <a:solidFill>
                <a:srgbClr val="000090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altLang="ja-JP" sz="2800" b="1" dirty="0">
                <a:solidFill>
                  <a:srgbClr val="000090"/>
                </a:solidFill>
              </a:rPr>
              <a:t>Try to restart a beam in autumn with a much better conditions of devices and </a:t>
            </a:r>
            <a:r>
              <a:rPr lang="en-US" altLang="ja-JP" sz="2800" b="1" dirty="0" smtClean="0">
                <a:solidFill>
                  <a:srgbClr val="000090"/>
                </a:solidFill>
              </a:rPr>
              <a:t>tools</a:t>
            </a:r>
          </a:p>
          <a:p>
            <a:pPr marL="800100" lvl="1" indent="-342900">
              <a:buFont typeface="Arial"/>
              <a:buChar char="•"/>
            </a:pPr>
            <a:r>
              <a:rPr lang="en-US" altLang="ja-JP" sz="2400" dirty="0" smtClean="0">
                <a:solidFill>
                  <a:srgbClr val="800000"/>
                </a:solidFill>
              </a:rPr>
              <a:t>It should be better than that of the best operation in FY2010.</a:t>
            </a:r>
          </a:p>
          <a:p>
            <a:pPr marL="342900" indent="-342900">
              <a:buFont typeface="Arial"/>
              <a:buChar char="•"/>
            </a:pPr>
            <a:endParaRPr lang="en-US" altLang="ja-JP" sz="2800" dirty="0"/>
          </a:p>
          <a:p>
            <a:pPr marL="342900" indent="-342900">
              <a:buFont typeface="Arial"/>
              <a:buChar char="•"/>
            </a:pPr>
            <a:r>
              <a:rPr kumimoji="1" lang="en-US" altLang="ja-JP" sz="2800" b="1" dirty="0" smtClean="0">
                <a:solidFill>
                  <a:srgbClr val="660066"/>
                </a:solidFill>
              </a:rPr>
              <a:t>It is not clear that the ATF is </a:t>
            </a:r>
            <a:r>
              <a:rPr kumimoji="1" lang="en-US" altLang="ja-JP" sz="2800" b="1" dirty="0" smtClean="0">
                <a:solidFill>
                  <a:srgbClr val="660066"/>
                </a:solidFill>
              </a:rPr>
              <a:t>automatically extended </a:t>
            </a:r>
            <a:r>
              <a:rPr kumimoji="1" lang="en-US" altLang="ja-JP" sz="2800" b="1" dirty="0" smtClean="0">
                <a:solidFill>
                  <a:srgbClr val="660066"/>
                </a:solidFill>
              </a:rPr>
              <a:t>after 2012 even if the earthquake delays programs.</a:t>
            </a:r>
          </a:p>
        </p:txBody>
      </p:sp>
    </p:spTree>
    <p:extLst>
      <p:ext uri="{BB962C8B-B14F-4D97-AF65-F5344CB8AC3E}">
        <p14:creationId xmlns:p14="http://schemas.microsoft.com/office/powerpoint/2010/main" val="28956326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ctrTitle"/>
          </p:nvPr>
        </p:nvSpPr>
        <p:spPr>
          <a:xfrm>
            <a:off x="685800" y="144399"/>
            <a:ext cx="7772400" cy="1058676"/>
          </a:xfrm>
        </p:spPr>
        <p:txBody>
          <a:bodyPr/>
          <a:lstStyle/>
          <a:p>
            <a:r>
              <a:rPr kumimoji="1" lang="en-US" altLang="ja-JP" b="1" dirty="0" smtClean="0">
                <a:solidFill>
                  <a:srgbClr val="000090"/>
                </a:solidFill>
              </a:rPr>
              <a:t>Constraints at present</a:t>
            </a:r>
            <a:endParaRPr kumimoji="1" lang="ja-JP" altLang="en-US" b="1" dirty="0">
              <a:solidFill>
                <a:srgbClr val="00009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41204" y="1347849"/>
            <a:ext cx="765067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ja-JP" sz="2800" b="1" dirty="0" smtClean="0">
                <a:solidFill>
                  <a:srgbClr val="000090"/>
                </a:solidFill>
              </a:rPr>
              <a:t>Radiation Safety for beam</a:t>
            </a:r>
            <a:endParaRPr kumimoji="1" lang="en-US" altLang="ja-JP" sz="2400" dirty="0" smtClean="0">
              <a:solidFill>
                <a:srgbClr val="000090"/>
              </a:solidFill>
            </a:endParaRPr>
          </a:p>
          <a:p>
            <a:pPr marL="800100" lvl="1" indent="-342900">
              <a:buFont typeface="Arial"/>
              <a:buChar char="•"/>
            </a:pPr>
            <a:r>
              <a:rPr lang="en-US" altLang="ja-JP" sz="2400" dirty="0" smtClean="0">
                <a:solidFill>
                  <a:srgbClr val="800000"/>
                </a:solidFill>
              </a:rPr>
              <a:t>Safety devices has to be well inspected again.</a:t>
            </a:r>
          </a:p>
          <a:p>
            <a:pPr marL="800100" lvl="1" indent="-342900">
              <a:buFont typeface="Arial"/>
              <a:buChar char="•"/>
            </a:pPr>
            <a:r>
              <a:rPr lang="en-US" altLang="ja-JP" sz="2400" dirty="0" smtClean="0">
                <a:solidFill>
                  <a:srgbClr val="800000"/>
                </a:solidFill>
              </a:rPr>
              <a:t>Radiation shields have to be repaired as approved.</a:t>
            </a:r>
            <a:endParaRPr lang="en-US" altLang="ja-JP" sz="2800" dirty="0" smtClean="0">
              <a:solidFill>
                <a:srgbClr val="000090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altLang="ja-JP" sz="2800" b="1" dirty="0" smtClean="0">
                <a:solidFill>
                  <a:srgbClr val="000090"/>
                </a:solidFill>
              </a:rPr>
              <a:t>Electricity</a:t>
            </a:r>
          </a:p>
          <a:p>
            <a:pPr marL="800100" lvl="1" indent="-342900">
              <a:buFont typeface="Arial"/>
              <a:buChar char="•"/>
            </a:pPr>
            <a:r>
              <a:rPr lang="en-US" altLang="ja-JP" sz="2400" dirty="0" smtClean="0">
                <a:solidFill>
                  <a:srgbClr val="800000"/>
                </a:solidFill>
              </a:rPr>
              <a:t>No limitation for the checkout of each devices, but minimization of usage is required.</a:t>
            </a:r>
          </a:p>
          <a:p>
            <a:pPr marL="800100" lvl="1" indent="-342900">
              <a:buFont typeface="Arial"/>
              <a:buChar char="•"/>
            </a:pPr>
            <a:r>
              <a:rPr lang="en-US" altLang="ja-JP" sz="2400" dirty="0" smtClean="0">
                <a:solidFill>
                  <a:srgbClr val="800000"/>
                </a:solidFill>
              </a:rPr>
              <a:t>Full accelerator operation needs to be approved by KEK.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800" b="1" dirty="0" smtClean="0">
                <a:solidFill>
                  <a:srgbClr val="000090"/>
                </a:solidFill>
              </a:rPr>
              <a:t>Cooling water</a:t>
            </a:r>
            <a:endParaRPr lang="en-US" altLang="ja-JP" sz="2800" b="1" dirty="0">
              <a:solidFill>
                <a:srgbClr val="000090"/>
              </a:solidFill>
            </a:endParaRPr>
          </a:p>
          <a:p>
            <a:pPr marL="800100" lvl="1" indent="-342900">
              <a:buFont typeface="Arial"/>
              <a:buChar char="•"/>
            </a:pPr>
            <a:r>
              <a:rPr lang="en-US" altLang="ja-JP" sz="2400" dirty="0" smtClean="0">
                <a:solidFill>
                  <a:srgbClr val="800000"/>
                </a:solidFill>
              </a:rPr>
              <a:t>RF system and Magnets need the cooling water.</a:t>
            </a:r>
          </a:p>
          <a:p>
            <a:pPr marL="800100" lvl="1" indent="-342900">
              <a:buFont typeface="Arial"/>
              <a:buChar char="•"/>
            </a:pPr>
            <a:r>
              <a:rPr lang="en-US" altLang="ja-JP" sz="2400" dirty="0" smtClean="0">
                <a:solidFill>
                  <a:srgbClr val="800000"/>
                </a:solidFill>
              </a:rPr>
              <a:t>The system has to be inspected and resumed by the KEK facility division. It is scheduled from May 9</a:t>
            </a:r>
            <a:r>
              <a:rPr lang="en-US" altLang="ja-JP" sz="2400" baseline="30000" dirty="0" smtClean="0">
                <a:solidFill>
                  <a:srgbClr val="800000"/>
                </a:solidFill>
              </a:rPr>
              <a:t>th</a:t>
            </a:r>
            <a:r>
              <a:rPr lang="en-US" altLang="ja-JP" sz="2400" dirty="0" smtClean="0">
                <a:solidFill>
                  <a:srgbClr val="800000"/>
                </a:solidFill>
              </a:rPr>
              <a:t> due to the priority of the KEK accelerators.</a:t>
            </a:r>
          </a:p>
        </p:txBody>
      </p:sp>
    </p:spTree>
    <p:extLst>
      <p:ext uri="{BB962C8B-B14F-4D97-AF65-F5344CB8AC3E}">
        <p14:creationId xmlns:p14="http://schemas.microsoft.com/office/powerpoint/2010/main" val="24904563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200068" y="197298"/>
            <a:ext cx="6524448" cy="731387"/>
          </a:xfrm>
        </p:spPr>
        <p:txBody>
          <a:bodyPr>
            <a:noAutofit/>
          </a:bodyPr>
          <a:lstStyle/>
          <a:p>
            <a:r>
              <a:rPr lang="en-US" altLang="ja-JP" sz="4800" b="1" dirty="0" smtClean="0">
                <a:solidFill>
                  <a:srgbClr val="000090"/>
                </a:solidFill>
              </a:rPr>
              <a:t>Present Status</a:t>
            </a:r>
            <a:endParaRPr lang="en-US" altLang="ja-JP" sz="4800" b="1" dirty="0">
              <a:solidFill>
                <a:srgbClr val="000090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81603" y="1054639"/>
            <a:ext cx="7997392" cy="5386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b="1" dirty="0" smtClean="0"/>
              <a:t>So many things to do!</a:t>
            </a:r>
          </a:p>
          <a:p>
            <a:endParaRPr lang="en-US" altLang="ja-JP" sz="2400" b="1" dirty="0"/>
          </a:p>
          <a:p>
            <a:pPr marL="342900" indent="-342900">
              <a:buFont typeface="Arial"/>
              <a:buChar char="•"/>
            </a:pPr>
            <a:r>
              <a:rPr lang="en-US" altLang="ja-JP" sz="2400" b="1" dirty="0" smtClean="0">
                <a:solidFill>
                  <a:srgbClr val="800000"/>
                </a:solidFill>
              </a:rPr>
              <a:t>No Access limitation to the ATF building at present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400" b="1" dirty="0" smtClean="0">
                <a:solidFill>
                  <a:srgbClr val="800000"/>
                </a:solidFill>
              </a:rPr>
              <a:t>Total power of KEK is limited 1/10 of requested. </a:t>
            </a:r>
          </a:p>
          <a:p>
            <a:pPr lvl="2"/>
            <a:r>
              <a:rPr lang="en-US" altLang="ja-JP" sz="2400" b="1" dirty="0" smtClean="0"/>
              <a:t>It will be improved 2MW</a:t>
            </a:r>
            <a:r>
              <a:rPr lang="en-US" altLang="ja-JP" sz="2400" b="1" dirty="0" smtClean="0">
                <a:sym typeface="Wingdings"/>
              </a:rPr>
              <a:t>18 MW in </a:t>
            </a:r>
            <a:r>
              <a:rPr lang="en-US" altLang="ja-JP" sz="2400" b="1" dirty="0" smtClean="0">
                <a:sym typeface="Wingdings"/>
              </a:rPr>
              <a:t>May.</a:t>
            </a:r>
            <a:endParaRPr lang="en-US" altLang="ja-JP" sz="2400" b="1" dirty="0"/>
          </a:p>
          <a:p>
            <a:endParaRPr lang="en-US" altLang="ja-JP" sz="2400" b="1" dirty="0"/>
          </a:p>
          <a:p>
            <a:pPr marL="342900" indent="-342900">
              <a:buFont typeface="Arial"/>
              <a:buChar char="•"/>
            </a:pPr>
            <a:r>
              <a:rPr lang="en-US" altLang="ja-JP" sz="2400" b="1" dirty="0" smtClean="0">
                <a:solidFill>
                  <a:srgbClr val="000090"/>
                </a:solidFill>
              </a:rPr>
              <a:t>Damaged power line was recovered.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400" b="1" dirty="0" smtClean="0">
                <a:solidFill>
                  <a:srgbClr val="000090"/>
                </a:solidFill>
              </a:rPr>
              <a:t>All of the vacuum system (beamline and RF system) are in operation.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400" b="1" dirty="0" smtClean="0">
                <a:solidFill>
                  <a:srgbClr val="000090"/>
                </a:solidFill>
              </a:rPr>
              <a:t>All DR bellows were inspected.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400" b="1" dirty="0" smtClean="0">
                <a:solidFill>
                  <a:srgbClr val="000090"/>
                </a:solidFill>
              </a:rPr>
              <a:t>Alignment of the devices has been started.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400" b="1" dirty="0" smtClean="0">
                <a:solidFill>
                  <a:srgbClr val="000090"/>
                </a:solidFill>
              </a:rPr>
              <a:t>Careful checkout of the RF system has been started.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400" b="1" dirty="0" smtClean="0">
                <a:solidFill>
                  <a:srgbClr val="000090"/>
                </a:solidFill>
              </a:rPr>
              <a:t>Adjustment of the moved Radiation Shields has been started.</a:t>
            </a:r>
            <a:endParaRPr lang="en-US" altLang="ja-JP" sz="2400" dirty="0" smtClean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3878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pic>
        <p:nvPicPr>
          <p:cNvPr id="4" name="コンテンツ プレースホルダー 3" descr="RecoveryPlan.pd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" r="422"/>
          <a:stretch>
            <a:fillRect/>
          </a:stretch>
        </p:blipFill>
        <p:spPr>
          <a:xfrm>
            <a:off x="-757358" y="143224"/>
            <a:ext cx="12066307" cy="6636004"/>
          </a:xfrm>
        </p:spPr>
      </p:pic>
    </p:spTree>
    <p:extLst>
      <p:ext uri="{BB962C8B-B14F-4D97-AF65-F5344CB8AC3E}">
        <p14:creationId xmlns:p14="http://schemas.microsoft.com/office/powerpoint/2010/main" val="969814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alignment_measATF201104(a3)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1615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09502"/>
            <a:ext cx="8229600" cy="1143000"/>
          </a:xfrm>
          <a:solidFill>
            <a:schemeClr val="bg1"/>
          </a:solidFill>
        </p:spPr>
        <p:txBody>
          <a:bodyPr/>
          <a:lstStyle/>
          <a:p>
            <a:r>
              <a:rPr lang="en-US" altLang="ja-JP" dirty="0" smtClean="0"/>
              <a:t>Survey of the beamline level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194053" y="3332644"/>
            <a:ext cx="9324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FF0000"/>
                </a:solidFill>
              </a:rPr>
              <a:t>LINAC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100048" y="3213482"/>
            <a:ext cx="5052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0000FF"/>
                </a:solidFill>
              </a:rPr>
              <a:t>BT</a:t>
            </a:r>
            <a:endParaRPr kumimoji="1" lang="ja-JP" altLang="en-US" sz="2400" dirty="0">
              <a:solidFill>
                <a:srgbClr val="0000FF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733651" y="3213482"/>
            <a:ext cx="5411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008000"/>
                </a:solidFill>
              </a:rPr>
              <a:t>DR</a:t>
            </a:r>
            <a:endParaRPr kumimoji="1" lang="ja-JP" altLang="en-US" sz="2400" dirty="0">
              <a:solidFill>
                <a:srgbClr val="00800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806052" y="3039786"/>
            <a:ext cx="646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000000"/>
                </a:solidFill>
              </a:rPr>
              <a:t>EXT</a:t>
            </a:r>
            <a:endParaRPr kumimoji="1" lang="ja-JP" altLang="en-US" sz="2400" dirty="0">
              <a:solidFill>
                <a:srgbClr val="000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684537" y="4323660"/>
            <a:ext cx="125192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dirty="0" smtClean="0">
                <a:solidFill>
                  <a:srgbClr val="000000"/>
                </a:solidFill>
              </a:rPr>
              <a:t>FF</a:t>
            </a:r>
          </a:p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(Mover off)</a:t>
            </a:r>
            <a:endParaRPr kumimoji="1" lang="ja-JP" altLang="en-US" dirty="0">
              <a:solidFill>
                <a:srgbClr val="000000"/>
              </a:solidFill>
            </a:endParaRPr>
          </a:p>
        </p:txBody>
      </p:sp>
      <p:cxnSp>
        <p:nvCxnSpPr>
          <p:cNvPr id="13" name="直線コネクタ 12"/>
          <p:cNvCxnSpPr/>
          <p:nvPr/>
        </p:nvCxnSpPr>
        <p:spPr>
          <a:xfrm>
            <a:off x="1194053" y="1822174"/>
            <a:ext cx="628121" cy="938696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H="1">
            <a:off x="1822174" y="2760870"/>
            <a:ext cx="7056784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5763844" y="1911246"/>
            <a:ext cx="2999589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FF6600"/>
                </a:solidFill>
              </a:rPr>
              <a:t>Target of re-alignment</a:t>
            </a:r>
            <a:endParaRPr kumimoji="1" lang="ja-JP" altLang="en-US" sz="2400" dirty="0">
              <a:solidFill>
                <a:srgbClr val="FF6600"/>
              </a:solidFill>
            </a:endParaRPr>
          </a:p>
        </p:txBody>
      </p:sp>
      <p:cxnSp>
        <p:nvCxnSpPr>
          <p:cNvPr id="18" name="直線コネクタ 17"/>
          <p:cNvCxnSpPr/>
          <p:nvPr/>
        </p:nvCxnSpPr>
        <p:spPr>
          <a:xfrm flipH="1">
            <a:off x="5296495" y="2198965"/>
            <a:ext cx="489059" cy="485913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2754690" y="4671052"/>
            <a:ext cx="1756310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Jumped table</a:t>
            </a:r>
          </a:p>
          <a:p>
            <a:r>
              <a:rPr lang="en-US" altLang="ja-JP" dirty="0" smtClean="0"/>
              <a:t>(Not yet aligned)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4512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L-Roll-精密水準器Nr.7598測定結果.xls-av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3246" y="274638"/>
            <a:ext cx="9327246" cy="6461615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kumimoji="1" lang="en-US" altLang="ja-JP" dirty="0" smtClean="0"/>
              <a:t>Survey of LINAC Roll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900967" y="4005699"/>
            <a:ext cx="7587661" cy="503999"/>
          </a:xfrm>
          <a:prstGeom prst="rect">
            <a:avLst/>
          </a:prstGeom>
          <a:solidFill>
            <a:schemeClr val="accent6">
              <a:lumMod val="75000"/>
              <a:alpha val="13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 rot="16200000">
            <a:off x="-411201" y="3918851"/>
            <a:ext cx="1226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Roll (</a:t>
            </a:r>
            <a:r>
              <a:rPr kumimoji="1" lang="en-US" altLang="ja-JP" dirty="0" err="1" smtClean="0"/>
              <a:t>mrad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387932" y="4947633"/>
            <a:ext cx="2999589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FF6600"/>
                </a:solidFill>
              </a:rPr>
              <a:t>Target of re-alignment</a:t>
            </a:r>
            <a:endParaRPr kumimoji="1" lang="ja-JP" altLang="en-US" sz="2400" dirty="0">
              <a:solidFill>
                <a:srgbClr val="FF6600"/>
              </a:solidFill>
            </a:endParaRPr>
          </a:p>
        </p:txBody>
      </p:sp>
      <p:cxnSp>
        <p:nvCxnSpPr>
          <p:cNvPr id="8" name="直線コネクタ 7"/>
          <p:cNvCxnSpPr/>
          <p:nvPr/>
        </p:nvCxnSpPr>
        <p:spPr>
          <a:xfrm flipH="1">
            <a:off x="3320881" y="4407357"/>
            <a:ext cx="630347" cy="540276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15569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 descr="atf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1866" y="2698608"/>
            <a:ext cx="3386260" cy="1496866"/>
          </a:xfrm>
          <a:prstGeom prst="rect">
            <a:avLst/>
          </a:prstGeom>
        </p:spPr>
      </p:pic>
      <p:cxnSp>
        <p:nvCxnSpPr>
          <p:cNvPr id="9" name="直線矢印コネクタ 8"/>
          <p:cNvCxnSpPr/>
          <p:nvPr/>
        </p:nvCxnSpPr>
        <p:spPr>
          <a:xfrm flipH="1">
            <a:off x="4611985" y="2477120"/>
            <a:ext cx="401043" cy="43242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5643236" y="3547739"/>
            <a:ext cx="255103" cy="110657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図 3" descr="PowerCable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20" y="802729"/>
            <a:ext cx="3506067" cy="2629551"/>
          </a:xfrm>
          <a:prstGeom prst="rect">
            <a:avLst/>
          </a:prstGeom>
        </p:spPr>
      </p:pic>
      <p:pic>
        <p:nvPicPr>
          <p:cNvPr id="14" name="図 13" descr="PowerCable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7287" y="190964"/>
            <a:ext cx="3181412" cy="2386059"/>
          </a:xfrm>
          <a:prstGeom prst="rect">
            <a:avLst/>
          </a:prstGeom>
        </p:spPr>
      </p:pic>
      <p:cxnSp>
        <p:nvCxnSpPr>
          <p:cNvPr id="16" name="直線矢印コネクタ 15"/>
          <p:cNvCxnSpPr/>
          <p:nvPr/>
        </p:nvCxnSpPr>
        <p:spPr>
          <a:xfrm>
            <a:off x="3294275" y="2768980"/>
            <a:ext cx="1398054" cy="77875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" name="図 22" descr="CatWalk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6288" y="4654310"/>
            <a:ext cx="2300281" cy="1725211"/>
          </a:xfrm>
          <a:prstGeom prst="rect">
            <a:avLst/>
          </a:prstGeom>
        </p:spPr>
      </p:pic>
      <p:pic>
        <p:nvPicPr>
          <p:cNvPr id="3" name="図 2" descr="PowerLine-repaired3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6973" y="4195474"/>
            <a:ext cx="1855604" cy="2474139"/>
          </a:xfrm>
          <a:prstGeom prst="rect">
            <a:avLst/>
          </a:prstGeom>
        </p:spPr>
      </p:pic>
      <p:pic>
        <p:nvPicPr>
          <p:cNvPr id="6" name="図 5" descr="PowerLine-repaired2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5347" y="71342"/>
            <a:ext cx="2128653" cy="2838204"/>
          </a:xfrm>
          <a:prstGeom prst="rect">
            <a:avLst/>
          </a:prstGeom>
        </p:spPr>
      </p:pic>
      <p:pic>
        <p:nvPicPr>
          <p:cNvPr id="7" name="図 6" descr="PowerLine-repaired1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20" y="3572249"/>
            <a:ext cx="3875545" cy="2906659"/>
          </a:xfrm>
          <a:prstGeom prst="rect">
            <a:avLst/>
          </a:prstGeom>
        </p:spPr>
      </p:pic>
      <p:sp>
        <p:nvSpPr>
          <p:cNvPr id="20" name="右矢印 19"/>
          <p:cNvSpPr/>
          <p:nvPr/>
        </p:nvSpPr>
        <p:spPr>
          <a:xfrm>
            <a:off x="6340285" y="1078948"/>
            <a:ext cx="897571" cy="716115"/>
          </a:xfrm>
          <a:prstGeom prst="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右矢印 21"/>
          <p:cNvSpPr/>
          <p:nvPr/>
        </p:nvSpPr>
        <p:spPr>
          <a:xfrm>
            <a:off x="6340285" y="5174758"/>
            <a:ext cx="897571" cy="716115"/>
          </a:xfrm>
          <a:prstGeom prst="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右矢印 23"/>
          <p:cNvSpPr/>
          <p:nvPr/>
        </p:nvSpPr>
        <p:spPr>
          <a:xfrm rot="5400000">
            <a:off x="1279514" y="3275613"/>
            <a:ext cx="897571" cy="716115"/>
          </a:xfrm>
          <a:prstGeom prst="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8020" y="71342"/>
            <a:ext cx="3974937" cy="922571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l">
              <a:lnSpc>
                <a:spcPct val="80000"/>
              </a:lnSpc>
            </a:pPr>
            <a:r>
              <a:rPr kumimoji="1" lang="en-US" altLang="ja-JP" sz="3200" b="1" dirty="0" smtClean="0">
                <a:solidFill>
                  <a:srgbClr val="000090"/>
                </a:solidFill>
              </a:rPr>
              <a:t>Main Power Line was recovered.</a:t>
            </a:r>
            <a:endParaRPr kumimoji="1" lang="ja-JP" altLang="en-US" sz="3200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9091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 descr="atf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3364" y="131034"/>
            <a:ext cx="3386260" cy="1496866"/>
          </a:xfrm>
          <a:prstGeom prst="rect">
            <a:avLst/>
          </a:prstGeom>
        </p:spPr>
      </p:pic>
      <p:pic>
        <p:nvPicPr>
          <p:cNvPr id="9" name="図 8" descr="linacend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55" y="1787799"/>
            <a:ext cx="3419856" cy="2554224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9055" y="71342"/>
            <a:ext cx="4614309" cy="731387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ATF LINAC</a:t>
            </a:r>
            <a:endParaRPr kumimoji="1" lang="ja-JP" altLang="en-US" dirty="0"/>
          </a:p>
        </p:txBody>
      </p:sp>
      <p:cxnSp>
        <p:nvCxnSpPr>
          <p:cNvPr id="10" name="直線矢印コネクタ 9"/>
          <p:cNvCxnSpPr/>
          <p:nvPr/>
        </p:nvCxnSpPr>
        <p:spPr>
          <a:xfrm flipV="1">
            <a:off x="6811427" y="1437989"/>
            <a:ext cx="629716" cy="4993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図 6" descr="LinacBPM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3905" y="1767540"/>
            <a:ext cx="2902219" cy="2176664"/>
          </a:xfrm>
          <a:prstGeom prst="rect">
            <a:avLst/>
          </a:prstGeom>
        </p:spPr>
      </p:pic>
      <p:sp>
        <p:nvSpPr>
          <p:cNvPr id="17" name="テキスト ボックス 16"/>
          <p:cNvSpPr txBox="1"/>
          <p:nvPr/>
        </p:nvSpPr>
        <p:spPr>
          <a:xfrm>
            <a:off x="66258" y="912640"/>
            <a:ext cx="5770098" cy="830997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>
                <a:solidFill>
                  <a:srgbClr val="0000FF"/>
                </a:solidFill>
              </a:rPr>
              <a:t>QM2L table was backed to the original.</a:t>
            </a:r>
          </a:p>
          <a:p>
            <a:r>
              <a:rPr lang="en-US" altLang="ja-JP" sz="2400" b="1" dirty="0" smtClean="0">
                <a:solidFill>
                  <a:srgbClr val="0000FF"/>
                </a:solidFill>
              </a:rPr>
              <a:t>Chambers were exchanged.</a:t>
            </a:r>
          </a:p>
        </p:txBody>
      </p:sp>
      <p:cxnSp>
        <p:nvCxnSpPr>
          <p:cNvPr id="24" name="直線矢印コネクタ 23"/>
          <p:cNvCxnSpPr/>
          <p:nvPr/>
        </p:nvCxnSpPr>
        <p:spPr>
          <a:xfrm flipH="1">
            <a:off x="571367" y="2823669"/>
            <a:ext cx="829126" cy="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1" name="図 10" descr="bellow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8911" y="1767540"/>
            <a:ext cx="2891202" cy="2009647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-5388" y="5070892"/>
            <a:ext cx="4313552" cy="461665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>
                <a:solidFill>
                  <a:srgbClr val="0000FF"/>
                </a:solidFill>
              </a:rPr>
              <a:t>QD10L bellows was exchanged.</a:t>
            </a: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99779" y="3944204"/>
            <a:ext cx="2183475" cy="2913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67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2903</TotalTime>
  <Words>533</Words>
  <Application>Microsoft Macintosh PowerPoint</Application>
  <PresentationFormat>画面に合わせる (4:3)</PresentationFormat>
  <Paragraphs>76</Paragraphs>
  <Slides>16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16</vt:i4>
      </vt:variant>
    </vt:vector>
  </HeadingPairs>
  <TitlesOfParts>
    <vt:vector size="17" baseType="lpstr">
      <vt:lpstr>Office テーマ</vt:lpstr>
      <vt:lpstr>Recovery Plan of ATF after the earthquake on March 11, 2011</vt:lpstr>
      <vt:lpstr>Recovery Plan/Policy</vt:lpstr>
      <vt:lpstr>Constraints at present</vt:lpstr>
      <vt:lpstr>Present Status</vt:lpstr>
      <vt:lpstr>PowerPoint プレゼンテーション</vt:lpstr>
      <vt:lpstr>Survey of the beamline level</vt:lpstr>
      <vt:lpstr>Survey of LINAC Roll</vt:lpstr>
      <vt:lpstr>Main Power Line was recovered.</vt:lpstr>
      <vt:lpstr>ATF LINAC</vt:lpstr>
      <vt:lpstr>PowerPoint プレゼンテーション</vt:lpstr>
      <vt:lpstr>Beam Transport</vt:lpstr>
      <vt:lpstr>DR Vacuum</vt:lpstr>
      <vt:lpstr>DR bellows</vt:lpstr>
      <vt:lpstr>ATF2 beam line</vt:lpstr>
      <vt:lpstr>ATF2 beam line</vt:lpstr>
      <vt:lpstr>PowerPoint プレゼンテーション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照沼 信浩</dc:creator>
  <cp:lastModifiedBy>Nobuhiro Terunuma</cp:lastModifiedBy>
  <cp:revision>169</cp:revision>
  <cp:lastPrinted>2011-01-14T09:22:12Z</cp:lastPrinted>
  <dcterms:created xsi:type="dcterms:W3CDTF">2010-07-01T12:41:14Z</dcterms:created>
  <dcterms:modified xsi:type="dcterms:W3CDTF">2011-04-27T05:46:09Z</dcterms:modified>
</cp:coreProperties>
</file>