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sldIdLst>
    <p:sldId id="257" r:id="rId3"/>
    <p:sldId id="261" r:id="rId4"/>
    <p:sldId id="260" r:id="rId5"/>
    <p:sldId id="258" r:id="rId6"/>
    <p:sldId id="259"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0985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0640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57548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1206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74348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45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05836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2731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8736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5073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6A5029-C0A6-2042-9171-5F2C953E8BD2}" type="datetimeFigureOut">
              <a:rPr lang="en-US" smtClean="0">
                <a:solidFill>
                  <a:prstClr val="black">
                    <a:tint val="75000"/>
                  </a:prstClr>
                </a:solidFill>
              </a:rPr>
              <a:pPr/>
              <a:t>9/27/2011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CBB96EE-60A2-FF46-9AAF-9E04ACA75A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58762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Rectangle 5"/>
          <p:cNvSpPr>
            <a:spLocks noGrp="1" noChangeArrowheads="1"/>
          </p:cNvSpPr>
          <p:nvPr>
            <p:ph type="title"/>
          </p:nvPr>
        </p:nvSpPr>
        <p:spPr bwMode="auto">
          <a:xfrm>
            <a:off x="2438400" y="381000"/>
            <a:ext cx="51816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pic>
        <p:nvPicPr>
          <p:cNvPr id="10243" name="Picture 8"/>
          <p:cNvPicPr>
            <a:picLocks noChangeArrowheads="1"/>
          </p:cNvPicPr>
          <p:nvPr/>
        </p:nvPicPr>
        <p:blipFill>
          <a:blip r:embed="rId4" cstate="print"/>
          <a:srcRect/>
          <a:stretch>
            <a:fillRect/>
          </a:stretch>
        </p:blipFill>
        <p:spPr bwMode="auto">
          <a:xfrm>
            <a:off x="7924800" y="381000"/>
            <a:ext cx="762000" cy="762000"/>
          </a:xfrm>
          <a:prstGeom prst="rect">
            <a:avLst/>
          </a:prstGeom>
          <a:noFill/>
          <a:ln w="9525">
            <a:noFill/>
            <a:miter lim="800000"/>
            <a:headEnd/>
            <a:tailEnd/>
          </a:ln>
        </p:spPr>
      </p:pic>
      <p:pic>
        <p:nvPicPr>
          <p:cNvPr id="10244" name="Picture 9" descr="Picture1.jpg"/>
          <p:cNvPicPr>
            <a:picLocks noChangeAspect="1"/>
          </p:cNvPicPr>
          <p:nvPr userDrawn="1"/>
        </p:nvPicPr>
        <p:blipFill>
          <a:blip r:embed="rId5" cstate="print"/>
          <a:srcRect/>
          <a:stretch>
            <a:fillRect/>
          </a:stretch>
        </p:blipFill>
        <p:spPr bwMode="auto">
          <a:xfrm>
            <a:off x="304800" y="150813"/>
            <a:ext cx="1066800" cy="10683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Lst>
  <p:hf hdr="0"/>
  <p:txStyles>
    <p:title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2pPr>
      <a:lvl3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3pPr>
      <a:lvl4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4pPr>
      <a:lvl5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
        <a:defRPr sz="2400" b="1">
          <a:solidFill>
            <a:srgbClr val="0000FF"/>
          </a:solidFill>
          <a:effectLst>
            <a:outerShdw blurRad="38100" dist="38100" dir="2700000" algn="tl">
              <a:srgbClr val="00000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sz="2800"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buChar char="»"/>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55437"/>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110082"/>
            <a:ext cx="8229600" cy="5246268"/>
          </a:xfrm>
          <a:prstGeom prst="rect">
            <a:avLst/>
          </a:prstGeom>
          <a:solidFill>
            <a:schemeClr val="bg2"/>
          </a:solidFill>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E26A5029-C0A6-2042-9171-5F2C953E8BD2}" type="datetimeFigureOut">
              <a:rPr lang="en-US" smtClean="0">
                <a:solidFill>
                  <a:prstClr val="black">
                    <a:tint val="75000"/>
                  </a:prstClr>
                </a:solidFill>
              </a:rPr>
              <a:pPr defTabSz="457200"/>
              <a:t>9/27/2011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2CBB96EE-60A2-FF46-9AAF-9E04ACA75ADC}"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414982497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219200" y="304800"/>
            <a:ext cx="6781800" cy="914400"/>
          </a:xfrm>
          <a:prstGeom prst="rect">
            <a:avLst/>
          </a:prstGeom>
        </p:spPr>
        <p:txBody>
          <a:bodyPr/>
          <a:lstStyle/>
          <a:p>
            <a:pPr algn="ctr" eaLnBrk="0" fontAlgn="base" hangingPunct="0">
              <a:spcBef>
                <a:spcPct val="0"/>
              </a:spcBef>
              <a:spcAft>
                <a:spcPct val="0"/>
              </a:spcAft>
              <a:defRPr/>
            </a:pPr>
            <a:r>
              <a:rPr lang="en-US" sz="3600" b="1" dirty="0" smtClean="0">
                <a:solidFill>
                  <a:srgbClr val="0B52FC"/>
                </a:solidFill>
                <a:effectLst>
                  <a:outerShdw blurRad="38100" dist="38100" dir="2700000" algn="tl">
                    <a:srgbClr val="000000"/>
                  </a:outerShdw>
                </a:effectLst>
                <a:latin typeface="Comic Sans MS" pitchFamily="66" charset="0"/>
              </a:rPr>
              <a:t>CLIC future R&amp;D</a:t>
            </a:r>
            <a:r>
              <a:rPr lang="en-US" sz="3600" b="1" dirty="0">
                <a:solidFill>
                  <a:srgbClr val="0B52FC"/>
                </a:solidFill>
                <a:effectLst>
                  <a:outerShdw blurRad="38100" dist="38100" dir="2700000" algn="tl">
                    <a:srgbClr val="000000"/>
                  </a:outerShdw>
                </a:effectLst>
                <a:latin typeface="Comic Sans MS" pitchFamily="66" charset="0"/>
              </a:rPr>
              <a:t/>
            </a:r>
            <a:br>
              <a:rPr lang="en-US" sz="3600" b="1" dirty="0">
                <a:solidFill>
                  <a:srgbClr val="0B52FC"/>
                </a:solidFill>
                <a:effectLst>
                  <a:outerShdw blurRad="38100" dist="38100" dir="2700000" algn="tl">
                    <a:srgbClr val="000000"/>
                  </a:outerShdw>
                </a:effectLst>
                <a:latin typeface="Comic Sans MS" pitchFamily="66" charset="0"/>
              </a:rPr>
            </a:br>
            <a:r>
              <a:rPr lang="en-US" sz="3600" b="1" dirty="0" smtClean="0">
                <a:solidFill>
                  <a:srgbClr val="0B52FC"/>
                </a:solidFill>
                <a:effectLst>
                  <a:outerShdw blurRad="38100" dist="38100" dir="2700000" algn="tl">
                    <a:srgbClr val="000000"/>
                  </a:outerShdw>
                </a:effectLst>
                <a:latin typeface="Comic Sans MS" pitchFamily="66" charset="0"/>
              </a:rPr>
              <a:t>towards a technical design (2012-2016)</a:t>
            </a:r>
            <a:endParaRPr lang="en-US" sz="3600" b="1" dirty="0">
              <a:solidFill>
                <a:srgbClr val="0B52FC"/>
              </a:solidFill>
              <a:effectLst>
                <a:outerShdw blurRad="38100" dist="38100" dir="2700000" algn="tl">
                  <a:srgbClr val="000000"/>
                </a:outerShdw>
              </a:effectLst>
              <a:latin typeface="Comic Sans MS" pitchFamily="66" charset="0"/>
            </a:endParaRPr>
          </a:p>
        </p:txBody>
      </p:sp>
      <p:sp>
        <p:nvSpPr>
          <p:cNvPr id="11266" name="Rectangle 2"/>
          <p:cNvSpPr>
            <a:spLocks noChangeArrowheads="1"/>
          </p:cNvSpPr>
          <p:nvPr/>
        </p:nvSpPr>
        <p:spPr bwMode="auto">
          <a:xfrm>
            <a:off x="609600" y="2286000"/>
            <a:ext cx="7651454" cy="3785845"/>
          </a:xfrm>
          <a:prstGeom prst="rect">
            <a:avLst/>
          </a:prstGeom>
          <a:noFill/>
          <a:ln w="9525">
            <a:noFill/>
            <a:miter lim="800000"/>
            <a:headEnd/>
            <a:tailEnd/>
          </a:ln>
          <a:effectLst/>
        </p:spPr>
        <p:txBody>
          <a:bodyPr wrap="none" anchor="ctr">
            <a:spAutoFit/>
          </a:bodyPr>
          <a:lstStyle/>
          <a:p>
            <a:pPr fontAlgn="base">
              <a:lnSpc>
                <a:spcPct val="150000"/>
              </a:lnSpc>
              <a:spcBef>
                <a:spcPct val="0"/>
              </a:spcBef>
              <a:spcAft>
                <a:spcPct val="0"/>
              </a:spcAft>
              <a:buFont typeface="Wingdings" pitchFamily="2" charset="2"/>
              <a:buChar char="q"/>
            </a:pPr>
            <a:r>
              <a:rPr lang="en-US" dirty="0" smtClean="0">
                <a:solidFill>
                  <a:srgbClr val="0B52FC"/>
                </a:solidFill>
                <a:latin typeface="Comic Sans MS" pitchFamily="66" charset="0"/>
                <a:ea typeface="Calibri" pitchFamily="34" charset="0"/>
                <a:cs typeface="Times New Roman" pitchFamily="18" charset="0"/>
              </a:rPr>
              <a:t> Consider CDR completed</a:t>
            </a:r>
          </a:p>
          <a:p>
            <a:pPr fontAlgn="base">
              <a:lnSpc>
                <a:spcPct val="150000"/>
              </a:lnSpc>
              <a:spcBef>
                <a:spcPct val="0"/>
              </a:spcBef>
              <a:spcAft>
                <a:spcPct val="0"/>
              </a:spcAft>
              <a:buFont typeface="Wingdings" pitchFamily="2" charset="2"/>
              <a:buChar char="q"/>
            </a:pPr>
            <a:r>
              <a:rPr lang="en-US" dirty="0" smtClean="0">
                <a:solidFill>
                  <a:srgbClr val="0B52FC"/>
                </a:solidFill>
                <a:latin typeface="Comic Sans MS" pitchFamily="66" charset="0"/>
                <a:ea typeface="Calibri" pitchFamily="34" charset="0"/>
                <a:cs typeface="Times New Roman" pitchFamily="18" charset="0"/>
              </a:rPr>
              <a:t> Organize future R&amp;D towards technical design in work packages</a:t>
            </a:r>
          </a:p>
          <a:p>
            <a:pPr fontAlgn="base">
              <a:lnSpc>
                <a:spcPct val="150000"/>
              </a:lnSpc>
              <a:spcBef>
                <a:spcPct val="0"/>
              </a:spcBef>
              <a:spcAft>
                <a:spcPct val="0"/>
              </a:spcAft>
              <a:buFont typeface="Wingdings" pitchFamily="2" charset="2"/>
              <a:buChar char="q"/>
            </a:pPr>
            <a:r>
              <a:rPr lang="en-US" dirty="0" smtClean="0">
                <a:solidFill>
                  <a:srgbClr val="0B52FC"/>
                </a:solidFill>
                <a:latin typeface="Comic Sans MS" pitchFamily="66" charset="0"/>
                <a:ea typeface="Calibri" pitchFamily="34" charset="0"/>
                <a:cs typeface="Times New Roman" pitchFamily="18" charset="0"/>
              </a:rPr>
              <a:t> Aim is to find collaborators which would like to contribute to </a:t>
            </a:r>
            <a:br>
              <a:rPr lang="en-US" dirty="0" smtClean="0">
                <a:solidFill>
                  <a:srgbClr val="0B52FC"/>
                </a:solidFill>
                <a:latin typeface="Comic Sans MS" pitchFamily="66" charset="0"/>
                <a:ea typeface="Calibri" pitchFamily="34" charset="0"/>
                <a:cs typeface="Times New Roman" pitchFamily="18" charset="0"/>
              </a:rPr>
            </a:br>
            <a:r>
              <a:rPr lang="en-US" dirty="0" smtClean="0">
                <a:solidFill>
                  <a:srgbClr val="0B52FC"/>
                </a:solidFill>
                <a:latin typeface="Comic Sans MS" pitchFamily="66" charset="0"/>
                <a:ea typeface="Calibri" pitchFamily="34" charset="0"/>
                <a:cs typeface="Times New Roman" pitchFamily="18" charset="0"/>
              </a:rPr>
              <a:t>    certain work packages or even take responsibility for full packages</a:t>
            </a:r>
          </a:p>
          <a:p>
            <a:pPr fontAlgn="base">
              <a:lnSpc>
                <a:spcPct val="150000"/>
              </a:lnSpc>
              <a:spcBef>
                <a:spcPct val="0"/>
              </a:spcBef>
              <a:spcAft>
                <a:spcPct val="0"/>
              </a:spcAft>
              <a:buFont typeface="Wingdings" pitchFamily="2" charset="2"/>
              <a:buChar char="q"/>
            </a:pPr>
            <a:r>
              <a:rPr lang="en-US" dirty="0" smtClean="0">
                <a:solidFill>
                  <a:srgbClr val="0B52FC"/>
                </a:solidFill>
                <a:latin typeface="Comic Sans MS" pitchFamily="66" charset="0"/>
                <a:ea typeface="Calibri" pitchFamily="34" charset="0"/>
                <a:cs typeface="Times New Roman" pitchFamily="18" charset="0"/>
              </a:rPr>
              <a:t> Responsible are nominated for each work package </a:t>
            </a:r>
            <a:br>
              <a:rPr lang="en-US" dirty="0" smtClean="0">
                <a:solidFill>
                  <a:srgbClr val="0B52FC"/>
                </a:solidFill>
                <a:latin typeface="Comic Sans MS" pitchFamily="66" charset="0"/>
                <a:ea typeface="Calibri" pitchFamily="34" charset="0"/>
                <a:cs typeface="Times New Roman" pitchFamily="18" charset="0"/>
              </a:rPr>
            </a:br>
            <a:r>
              <a:rPr lang="en-US" dirty="0" smtClean="0">
                <a:solidFill>
                  <a:srgbClr val="0B52FC"/>
                </a:solidFill>
                <a:latin typeface="Comic Sans MS" pitchFamily="66" charset="0"/>
                <a:ea typeface="Calibri" pitchFamily="34" charset="0"/>
                <a:cs typeface="Times New Roman" pitchFamily="18" charset="0"/>
              </a:rPr>
              <a:t>    (link person for collaborations)</a:t>
            </a:r>
          </a:p>
          <a:p>
            <a:pPr fontAlgn="base">
              <a:lnSpc>
                <a:spcPct val="150000"/>
              </a:lnSpc>
              <a:spcBef>
                <a:spcPct val="0"/>
              </a:spcBef>
              <a:spcAft>
                <a:spcPct val="0"/>
              </a:spcAft>
              <a:buFont typeface="Wingdings" pitchFamily="2" charset="2"/>
              <a:buChar char="q"/>
            </a:pPr>
            <a:r>
              <a:rPr lang="en-US" dirty="0" smtClean="0">
                <a:solidFill>
                  <a:srgbClr val="0B52FC"/>
                </a:solidFill>
                <a:latin typeface="Comic Sans MS" pitchFamily="66" charset="0"/>
                <a:ea typeface="Calibri" pitchFamily="34" charset="0"/>
                <a:cs typeface="Times New Roman" pitchFamily="18" charset="0"/>
              </a:rPr>
              <a:t> CERN organizes workshop in November (3-4.11) to discuss </a:t>
            </a:r>
            <a:br>
              <a:rPr lang="en-US" dirty="0" smtClean="0">
                <a:solidFill>
                  <a:srgbClr val="0B52FC"/>
                </a:solidFill>
                <a:latin typeface="Comic Sans MS" pitchFamily="66" charset="0"/>
                <a:ea typeface="Calibri" pitchFamily="34" charset="0"/>
                <a:cs typeface="Times New Roman" pitchFamily="18" charset="0"/>
              </a:rPr>
            </a:br>
            <a:r>
              <a:rPr lang="en-US" dirty="0" smtClean="0">
                <a:solidFill>
                  <a:srgbClr val="0B52FC"/>
                </a:solidFill>
                <a:latin typeface="Comic Sans MS" pitchFamily="66" charset="0"/>
                <a:ea typeface="Calibri" pitchFamily="34" charset="0"/>
                <a:cs typeface="Times New Roman" pitchFamily="18" charset="0"/>
              </a:rPr>
              <a:t>   and get a list of interested institutes</a:t>
            </a:r>
            <a:r>
              <a:rPr lang="en-US" dirty="0">
                <a:solidFill>
                  <a:srgbClr val="0B52FC"/>
                </a:solidFill>
                <a:latin typeface="Comic Sans MS" pitchFamily="66" charset="0"/>
                <a:ea typeface="Calibri" pitchFamily="34" charset="0"/>
                <a:cs typeface="Times New Roman" pitchFamily="18" charset="0"/>
              </a:rPr>
              <a:t/>
            </a:r>
            <a:br>
              <a:rPr lang="en-US" dirty="0">
                <a:solidFill>
                  <a:srgbClr val="0B52FC"/>
                </a:solidFill>
                <a:latin typeface="Comic Sans MS" pitchFamily="66" charset="0"/>
                <a:ea typeface="Calibri" pitchFamily="34" charset="0"/>
                <a:cs typeface="Times New Roman" pitchFamily="18" charset="0"/>
              </a:rPr>
            </a:br>
            <a:endParaRPr lang="en-US" dirty="0">
              <a:solidFill>
                <a:srgbClr val="0B52FC"/>
              </a:solidFill>
              <a:latin typeface="Comic Sans MS" pitchFamily="66"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0"/>
            <a:ext cx="8229600" cy="755437"/>
          </a:xfrm>
        </p:spPr>
        <p:txBody>
          <a:bodyPr>
            <a:normAutofit fontScale="90000"/>
          </a:bodyPr>
          <a:lstStyle/>
          <a:p>
            <a:r>
              <a:rPr lang="en-US" dirty="0" smtClean="0"/>
              <a:t>Work-package responsibilities</a:t>
            </a:r>
            <a:endParaRPr lang="en-US" dirty="0"/>
          </a:p>
        </p:txBody>
      </p:sp>
      <p:pic>
        <p:nvPicPr>
          <p:cNvPr id="2" name="Picture 1"/>
          <p:cNvPicPr>
            <a:picLocks noChangeAspect="1"/>
          </p:cNvPicPr>
          <p:nvPr/>
        </p:nvPicPr>
        <p:blipFill>
          <a:blip r:embed="rId2" cstate="print"/>
          <a:stretch>
            <a:fillRect/>
          </a:stretch>
        </p:blipFill>
        <p:spPr>
          <a:xfrm>
            <a:off x="0" y="684174"/>
            <a:ext cx="9144000" cy="6178156"/>
          </a:xfrm>
          <a:prstGeom prst="rect">
            <a:avLst/>
          </a:prstGeom>
        </p:spPr>
      </p:pic>
    </p:spTree>
    <p:extLst>
      <p:ext uri="{BB962C8B-B14F-4D97-AF65-F5344CB8AC3E}">
        <p14:creationId xmlns:p14="http://schemas.microsoft.com/office/powerpoint/2010/main" val="4100620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219200" y="304800"/>
            <a:ext cx="6781800" cy="914400"/>
          </a:xfrm>
          <a:prstGeom prst="rect">
            <a:avLst/>
          </a:prstGeom>
        </p:spPr>
        <p:txBody>
          <a:bodyPr/>
          <a:lstStyle/>
          <a:p>
            <a:pPr algn="ctr" eaLnBrk="0" fontAlgn="base" hangingPunct="0">
              <a:spcBef>
                <a:spcPct val="0"/>
              </a:spcBef>
              <a:spcAft>
                <a:spcPct val="0"/>
              </a:spcAft>
              <a:defRPr/>
            </a:pPr>
            <a:r>
              <a:rPr lang="en-US" sz="3600" b="1" dirty="0">
                <a:solidFill>
                  <a:srgbClr val="0B52FC"/>
                </a:solidFill>
                <a:effectLst>
                  <a:outerShdw blurRad="38100" dist="38100" dir="2700000" algn="tl">
                    <a:srgbClr val="000000"/>
                  </a:outerShdw>
                </a:effectLst>
                <a:latin typeface="Comic Sans MS" pitchFamily="66" charset="0"/>
              </a:rPr>
              <a:t>Working packages and plans</a:t>
            </a:r>
            <a:br>
              <a:rPr lang="en-US" sz="3600" b="1" dirty="0">
                <a:solidFill>
                  <a:srgbClr val="0B52FC"/>
                </a:solidFill>
                <a:effectLst>
                  <a:outerShdw blurRad="38100" dist="38100" dir="2700000" algn="tl">
                    <a:srgbClr val="000000"/>
                  </a:outerShdw>
                </a:effectLst>
                <a:latin typeface="Comic Sans MS" pitchFamily="66" charset="0"/>
              </a:rPr>
            </a:br>
            <a:r>
              <a:rPr lang="en-US" sz="2000" b="1" dirty="0" smtClean="0">
                <a:solidFill>
                  <a:srgbClr val="0B52FC"/>
                </a:solidFill>
                <a:effectLst>
                  <a:outerShdw blurRad="38100" dist="38100" dir="2700000" algn="tl">
                    <a:srgbClr val="000000"/>
                  </a:outerShdw>
                </a:effectLst>
                <a:latin typeface="Comic Sans MS" pitchFamily="66" charset="0"/>
              </a:rPr>
              <a:t>WP</a:t>
            </a:r>
            <a:r>
              <a:rPr lang="en-US" sz="2000" b="1" dirty="0">
                <a:solidFill>
                  <a:srgbClr val="0B52FC"/>
                </a:solidFill>
                <a:effectLst>
                  <a:outerShdw blurRad="38100" dist="38100" dir="2700000" algn="tl">
                    <a:srgbClr val="000000"/>
                  </a:outerShdw>
                </a:effectLst>
                <a:latin typeface="Comic Sans MS" pitchFamily="66" charset="0"/>
              </a:rPr>
              <a:t>: Main Beam </a:t>
            </a:r>
            <a:r>
              <a:rPr lang="en-US" sz="2000" b="1" dirty="0" smtClean="0">
                <a:solidFill>
                  <a:srgbClr val="0B52FC"/>
                </a:solidFill>
                <a:effectLst>
                  <a:outerShdw blurRad="38100" dist="38100" dir="2700000" algn="tl">
                    <a:srgbClr val="000000"/>
                  </a:outerShdw>
                </a:effectLst>
                <a:latin typeface="Comic Sans MS" pitchFamily="66" charset="0"/>
              </a:rPr>
              <a:t>Sources (2012-2016)</a:t>
            </a:r>
            <a:endParaRPr lang="en-US" sz="2000" b="1" dirty="0">
              <a:solidFill>
                <a:srgbClr val="0B52FC"/>
              </a:solidFill>
              <a:effectLst>
                <a:outerShdw blurRad="38100" dist="38100" dir="2700000" algn="tl">
                  <a:srgbClr val="000000"/>
                </a:outerShdw>
              </a:effectLst>
              <a:latin typeface="Comic Sans MS" pitchFamily="66" charset="0"/>
            </a:endParaRPr>
          </a:p>
        </p:txBody>
      </p:sp>
      <p:sp>
        <p:nvSpPr>
          <p:cNvPr id="11266" name="Rectangle 2"/>
          <p:cNvSpPr>
            <a:spLocks noChangeArrowheads="1"/>
          </p:cNvSpPr>
          <p:nvPr/>
        </p:nvSpPr>
        <p:spPr bwMode="auto">
          <a:xfrm>
            <a:off x="838200" y="1461701"/>
            <a:ext cx="8214108" cy="4524315"/>
          </a:xfrm>
          <a:prstGeom prst="rect">
            <a:avLst/>
          </a:prstGeom>
          <a:noFill/>
          <a:ln w="9525">
            <a:noFill/>
            <a:miter lim="800000"/>
            <a:headEnd/>
            <a:tailEnd/>
          </a:ln>
          <a:effectLst/>
        </p:spPr>
        <p:txBody>
          <a:bodyPr wrap="none" anchor="ctr">
            <a:spAutoFit/>
          </a:bodyPr>
          <a:lstStyle/>
          <a:p>
            <a:pPr fontAlgn="base">
              <a:spcBef>
                <a:spcPct val="0"/>
              </a:spcBef>
              <a:spcAft>
                <a:spcPct val="0"/>
              </a:spcAft>
              <a:buFont typeface="Wingdings" pitchFamily="2" charset="2"/>
              <a:buChar char="q"/>
            </a:pPr>
            <a:r>
              <a:rPr lang="en-US" b="1" dirty="0" smtClean="0">
                <a:solidFill>
                  <a:srgbClr val="0B52FC"/>
                </a:solidFill>
                <a:latin typeface="Comic Sans MS" pitchFamily="66" charset="0"/>
                <a:ea typeface="Calibri" pitchFamily="34" charset="0"/>
                <a:cs typeface="Times New Roman" pitchFamily="18" charset="0"/>
              </a:rPr>
              <a:t>Complete </a:t>
            </a:r>
            <a:r>
              <a:rPr lang="en-US" b="1" dirty="0">
                <a:solidFill>
                  <a:srgbClr val="0B52FC"/>
                </a:solidFill>
                <a:latin typeface="Comic Sans MS" pitchFamily="66" charset="0"/>
                <a:ea typeface="Calibri" pitchFamily="34" charset="0"/>
                <a:cs typeface="Times New Roman" pitchFamily="18" charset="0"/>
              </a:rPr>
              <a:t>positron simulation from target to end of injector </a:t>
            </a:r>
            <a:r>
              <a:rPr lang="en-US" b="1" dirty="0" err="1" smtClean="0">
                <a:solidFill>
                  <a:srgbClr val="0B52FC"/>
                </a:solidFill>
                <a:latin typeface="Comic Sans MS" pitchFamily="66" charset="0"/>
                <a:ea typeface="Calibri" pitchFamily="34" charset="0"/>
                <a:cs typeface="Times New Roman" pitchFamily="18" charset="0"/>
              </a:rPr>
              <a:t>linac</a:t>
            </a:r>
            <a:r>
              <a:rPr lang="en-US" b="1" dirty="0" smtClean="0">
                <a:solidFill>
                  <a:srgbClr val="0B52FC"/>
                </a:solidFill>
                <a:latin typeface="Comic Sans MS" pitchFamily="66" charset="0"/>
                <a:ea typeface="Calibri" pitchFamily="34" charset="0"/>
                <a:cs typeface="Times New Roman" pitchFamily="18" charset="0"/>
              </a:rPr>
              <a:t>,</a:t>
            </a:r>
            <a:r>
              <a:rPr lang="en-US" b="1" dirty="0">
                <a:solidFill>
                  <a:srgbClr val="0B52FC"/>
                </a:solidFill>
                <a:latin typeface="Comic Sans MS" pitchFamily="66" charset="0"/>
                <a:ea typeface="Calibri" pitchFamily="34" charset="0"/>
                <a:cs typeface="Times New Roman" pitchFamily="18" charset="0"/>
              </a:rPr>
              <a:t/>
            </a:r>
            <a:br>
              <a:rPr lang="en-US" b="1" dirty="0">
                <a:solidFill>
                  <a:srgbClr val="0B52FC"/>
                </a:solidFill>
                <a:latin typeface="Comic Sans MS" pitchFamily="66" charset="0"/>
                <a:ea typeface="Calibri" pitchFamily="34" charset="0"/>
                <a:cs typeface="Times New Roman" pitchFamily="18" charset="0"/>
              </a:rPr>
            </a:br>
            <a:r>
              <a:rPr lang="en-US" b="1" dirty="0" smtClean="0">
                <a:solidFill>
                  <a:srgbClr val="0B52FC"/>
                </a:solidFill>
                <a:latin typeface="Comic Sans MS" pitchFamily="66" charset="0"/>
                <a:ea typeface="Calibri" pitchFamily="34" charset="0"/>
                <a:cs typeface="Times New Roman" pitchFamily="18" charset="0"/>
              </a:rPr>
              <a:t>   taking </a:t>
            </a:r>
            <a:r>
              <a:rPr lang="en-US" b="1" dirty="0">
                <a:solidFill>
                  <a:srgbClr val="0B52FC"/>
                </a:solidFill>
                <a:latin typeface="Comic Sans MS" pitchFamily="66" charset="0"/>
                <a:ea typeface="Calibri" pitchFamily="34" charset="0"/>
                <a:cs typeface="Times New Roman" pitchFamily="18" charset="0"/>
              </a:rPr>
              <a:t>into account recent changes</a:t>
            </a: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Injector </a:t>
            </a:r>
            <a:r>
              <a:rPr lang="en-US" b="1" dirty="0" err="1">
                <a:solidFill>
                  <a:srgbClr val="0B52FC"/>
                </a:solidFill>
                <a:latin typeface="Comic Sans MS" pitchFamily="66" charset="0"/>
                <a:ea typeface="Calibri" pitchFamily="34" charset="0"/>
                <a:cs typeface="Times New Roman" pitchFamily="18" charset="0"/>
              </a:rPr>
              <a:t>linac</a:t>
            </a:r>
            <a:r>
              <a:rPr lang="en-US" b="1" dirty="0">
                <a:solidFill>
                  <a:srgbClr val="0B52FC"/>
                </a:solidFill>
                <a:latin typeface="Comic Sans MS" pitchFamily="66" charset="0"/>
                <a:ea typeface="Calibri" pitchFamily="34" charset="0"/>
                <a:cs typeface="Times New Roman" pitchFamily="18" charset="0"/>
              </a:rPr>
              <a:t> optics optimization</a:t>
            </a: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Electron pre-injector </a:t>
            </a:r>
            <a:r>
              <a:rPr lang="en-US" b="1" dirty="0" err="1">
                <a:solidFill>
                  <a:srgbClr val="0B52FC"/>
                </a:solidFill>
                <a:latin typeface="Comic Sans MS" pitchFamily="66" charset="0"/>
                <a:ea typeface="Calibri" pitchFamily="34" charset="0"/>
                <a:cs typeface="Times New Roman" pitchFamily="18" charset="0"/>
              </a:rPr>
              <a:t>linac</a:t>
            </a:r>
            <a:r>
              <a:rPr lang="en-US" b="1" dirty="0">
                <a:solidFill>
                  <a:srgbClr val="0B52FC"/>
                </a:solidFill>
                <a:latin typeface="Comic Sans MS" pitchFamily="66" charset="0"/>
                <a:ea typeface="Calibri" pitchFamily="34" charset="0"/>
                <a:cs typeface="Times New Roman" pitchFamily="18" charset="0"/>
              </a:rPr>
              <a:t> design, optics and </a:t>
            </a:r>
            <a:r>
              <a:rPr lang="en-US" b="1" dirty="0" err="1">
                <a:solidFill>
                  <a:srgbClr val="0B52FC"/>
                </a:solidFill>
                <a:latin typeface="Comic Sans MS" pitchFamily="66" charset="0"/>
                <a:ea typeface="Calibri" pitchFamily="34" charset="0"/>
                <a:cs typeface="Times New Roman" pitchFamily="18" charset="0"/>
              </a:rPr>
              <a:t>rf</a:t>
            </a:r>
            <a:endParaRPr lang="en-US" b="1" dirty="0">
              <a:solidFill>
                <a:srgbClr val="0B52FC"/>
              </a:solidFill>
              <a:latin typeface="Comic Sans MS" pitchFamily="66" charset="0"/>
              <a:ea typeface="Calibri" pitchFamily="34" charset="0"/>
              <a:cs typeface="Times New Roman" pitchFamily="18" charset="0"/>
            </a:endParaRP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Positron pre-injector </a:t>
            </a:r>
            <a:r>
              <a:rPr lang="en-US" b="1" dirty="0" err="1">
                <a:solidFill>
                  <a:srgbClr val="0B52FC"/>
                </a:solidFill>
                <a:latin typeface="Comic Sans MS" pitchFamily="66" charset="0"/>
                <a:ea typeface="Calibri" pitchFamily="34" charset="0"/>
                <a:cs typeface="Times New Roman" pitchFamily="18" charset="0"/>
              </a:rPr>
              <a:t>linac</a:t>
            </a:r>
            <a:r>
              <a:rPr lang="en-US" b="1" dirty="0">
                <a:solidFill>
                  <a:srgbClr val="0B52FC"/>
                </a:solidFill>
                <a:latin typeface="Comic Sans MS" pitchFamily="66" charset="0"/>
                <a:ea typeface="Calibri" pitchFamily="34" charset="0"/>
                <a:cs typeface="Times New Roman" pitchFamily="18" charset="0"/>
              </a:rPr>
              <a:t> design, optics and </a:t>
            </a:r>
            <a:r>
              <a:rPr lang="en-US" b="1" dirty="0" err="1">
                <a:solidFill>
                  <a:srgbClr val="0B52FC"/>
                </a:solidFill>
                <a:latin typeface="Comic Sans MS" pitchFamily="66" charset="0"/>
                <a:ea typeface="Calibri" pitchFamily="34" charset="0"/>
                <a:cs typeface="Times New Roman" pitchFamily="18" charset="0"/>
              </a:rPr>
              <a:t>rf</a:t>
            </a:r>
            <a:endParaRPr lang="en-US" b="1" dirty="0">
              <a:solidFill>
                <a:srgbClr val="0B52FC"/>
              </a:solidFill>
              <a:latin typeface="Comic Sans MS" pitchFamily="66" charset="0"/>
              <a:ea typeface="Calibri" pitchFamily="34" charset="0"/>
              <a:cs typeface="Times New Roman" pitchFamily="18" charset="0"/>
            </a:endParaRP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Develop detailed target region concept, target, AMD etc</a:t>
            </a: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Technical design of polarized electron gun</a:t>
            </a: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Design positron driver </a:t>
            </a:r>
            <a:r>
              <a:rPr lang="en-US" b="1" dirty="0" err="1">
                <a:solidFill>
                  <a:srgbClr val="0B52FC"/>
                </a:solidFill>
                <a:latin typeface="Comic Sans MS" pitchFamily="66" charset="0"/>
                <a:ea typeface="Calibri" pitchFamily="34" charset="0"/>
                <a:cs typeface="Times New Roman" pitchFamily="18" charset="0"/>
              </a:rPr>
              <a:t>linac</a:t>
            </a:r>
            <a:endParaRPr lang="en-US" b="1" dirty="0">
              <a:solidFill>
                <a:srgbClr val="0B52FC"/>
              </a:solidFill>
              <a:latin typeface="Comic Sans MS" pitchFamily="66" charset="0"/>
              <a:ea typeface="Calibri" pitchFamily="34" charset="0"/>
              <a:cs typeface="Times New Roman" pitchFamily="18" charset="0"/>
            </a:endParaRP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Injector diagnostics, needs and specifications, diagnostic line design</a:t>
            </a: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Polarized positron production concept, converge to one?</a:t>
            </a: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Bunch charge stability feedback</a:t>
            </a: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More detailed conceptual laser design</a:t>
            </a:r>
          </a:p>
          <a:p>
            <a:pPr eaLnBrk="0" fontAlgn="base" hangingPunct="0">
              <a:spcBef>
                <a:spcPct val="0"/>
              </a:spcBef>
              <a:spcAft>
                <a:spcPct val="0"/>
              </a:spcAft>
              <a:buFont typeface="Wingdings" pitchFamily="2" charset="2"/>
              <a:buChar char="q"/>
            </a:pPr>
            <a:r>
              <a:rPr lang="en-US" b="1" dirty="0" smtClean="0">
                <a:solidFill>
                  <a:srgbClr val="0B52FC"/>
                </a:solidFill>
                <a:latin typeface="Comic Sans MS" pitchFamily="66" charset="0"/>
                <a:ea typeface="Calibri" pitchFamily="34" charset="0"/>
                <a:cs typeface="Times New Roman" pitchFamily="18" charset="0"/>
              </a:rPr>
              <a:t> Beam </a:t>
            </a:r>
            <a:r>
              <a:rPr lang="en-US" b="1" dirty="0">
                <a:solidFill>
                  <a:srgbClr val="0B52FC"/>
                </a:solidFill>
                <a:latin typeface="Comic Sans MS" pitchFamily="66" charset="0"/>
                <a:ea typeface="Calibri" pitchFamily="34" charset="0"/>
                <a:cs typeface="Times New Roman" pitchFamily="18" charset="0"/>
              </a:rPr>
              <a:t>loading compensation studies</a:t>
            </a:r>
          </a:p>
          <a:p>
            <a:pPr eaLnBrk="0" fontAlgn="base" hangingPunct="0">
              <a:spcBef>
                <a:spcPct val="0"/>
              </a:spcBef>
              <a:spcAft>
                <a:spcPct val="0"/>
              </a:spcAft>
              <a:buFont typeface="Wingdings" pitchFamily="2" charset="2"/>
              <a:buChar char="q"/>
            </a:pPr>
            <a:r>
              <a:rPr lang="en-US" b="1" dirty="0">
                <a:solidFill>
                  <a:srgbClr val="0B52FC"/>
                </a:solidFill>
                <a:latin typeface="Comic Sans MS" pitchFamily="66" charset="0"/>
                <a:ea typeface="Calibri" pitchFamily="34" charset="0"/>
                <a:cs typeface="Times New Roman" pitchFamily="18" charset="0"/>
              </a:rPr>
              <a:t> Study transfer </a:t>
            </a:r>
            <a:r>
              <a:rPr lang="en-US" b="1" dirty="0" smtClean="0">
                <a:solidFill>
                  <a:srgbClr val="0B52FC"/>
                </a:solidFill>
                <a:latin typeface="Comic Sans MS" pitchFamily="66" charset="0"/>
                <a:ea typeface="Calibri" pitchFamily="34" charset="0"/>
                <a:cs typeface="Times New Roman" pitchFamily="18" charset="0"/>
              </a:rPr>
              <a:t>lines</a:t>
            </a:r>
          </a:p>
          <a:p>
            <a:pPr eaLnBrk="0" fontAlgn="base" hangingPunct="0">
              <a:spcBef>
                <a:spcPct val="0"/>
              </a:spcBef>
              <a:spcAft>
                <a:spcPct val="0"/>
              </a:spcAft>
              <a:buFont typeface="Wingdings" pitchFamily="2" charset="2"/>
              <a:buChar char="q"/>
            </a:pPr>
            <a:r>
              <a:rPr lang="en-US" b="1" dirty="0" smtClean="0">
                <a:solidFill>
                  <a:srgbClr val="0B52FC"/>
                </a:solidFill>
                <a:latin typeface="Comic Sans MS" pitchFamily="66" charset="0"/>
                <a:ea typeface="Calibri" pitchFamily="34" charset="0"/>
                <a:cs typeface="Times New Roman" pitchFamily="18" charset="0"/>
              </a:rPr>
              <a:t> Hardware: AMD, target studies, 2 GHz </a:t>
            </a:r>
            <a:r>
              <a:rPr lang="en-US" b="1" dirty="0" err="1" smtClean="0">
                <a:solidFill>
                  <a:srgbClr val="0B52FC"/>
                </a:solidFill>
                <a:latin typeface="Comic Sans MS" pitchFamily="66" charset="0"/>
                <a:ea typeface="Calibri" pitchFamily="34" charset="0"/>
                <a:cs typeface="Times New Roman" pitchFamily="18" charset="0"/>
              </a:rPr>
              <a:t>rf</a:t>
            </a:r>
            <a:r>
              <a:rPr lang="en-US" b="1" dirty="0" smtClean="0">
                <a:solidFill>
                  <a:srgbClr val="0B52FC"/>
                </a:solidFill>
                <a:latin typeface="Comic Sans MS" pitchFamily="66" charset="0"/>
                <a:ea typeface="Calibri" pitchFamily="34" charset="0"/>
                <a:cs typeface="Times New Roman" pitchFamily="18" charset="0"/>
              </a:rPr>
              <a:t>, polarized electron gun ?</a:t>
            </a:r>
          </a:p>
          <a:p>
            <a:pPr eaLnBrk="0" fontAlgn="base" hangingPunct="0">
              <a:spcBef>
                <a:spcPct val="0"/>
              </a:spcBef>
              <a:spcAft>
                <a:spcPct val="0"/>
              </a:spcAft>
            </a:pPr>
            <a:endParaRPr lang="en-US" b="1" dirty="0">
              <a:solidFill>
                <a:srgbClr val="0B52FC"/>
              </a:solidFill>
              <a:latin typeface="Comic Sans MS" pitchFamily="66"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219200" y="152400"/>
            <a:ext cx="6781800" cy="914400"/>
          </a:xfrm>
          <a:prstGeom prst="rect">
            <a:avLst/>
          </a:prstGeom>
        </p:spPr>
        <p:txBody>
          <a:bodyPr/>
          <a:lstStyle/>
          <a:p>
            <a:pPr algn="ctr" eaLnBrk="0" hangingPunct="0">
              <a:lnSpc>
                <a:spcPct val="150000"/>
              </a:lnSpc>
              <a:defRPr/>
            </a:pPr>
            <a:r>
              <a:rPr lang="en-US" sz="3600" b="1" dirty="0">
                <a:solidFill>
                  <a:srgbClr val="0B52FC"/>
                </a:solidFill>
                <a:effectLst>
                  <a:outerShdw blurRad="38100" dist="38100" dir="2700000" algn="tl">
                    <a:srgbClr val="000000"/>
                  </a:outerShdw>
                </a:effectLst>
                <a:latin typeface="Comic Sans MS" pitchFamily="66" charset="0"/>
              </a:rPr>
              <a:t>Working packages and </a:t>
            </a:r>
            <a:r>
              <a:rPr lang="en-US" sz="3600" b="1" dirty="0" smtClean="0">
                <a:solidFill>
                  <a:srgbClr val="0B52FC"/>
                </a:solidFill>
                <a:effectLst>
                  <a:outerShdw blurRad="38100" dist="38100" dir="2700000" algn="tl">
                    <a:srgbClr val="000000"/>
                  </a:outerShdw>
                </a:effectLst>
                <a:latin typeface="Comic Sans MS" pitchFamily="66" charset="0"/>
              </a:rPr>
              <a:t>plans</a:t>
            </a:r>
            <a:endParaRPr lang="en-US" sz="3600" b="1" dirty="0">
              <a:solidFill>
                <a:srgbClr val="0B52FC"/>
              </a:solidFill>
              <a:effectLst>
                <a:outerShdw blurRad="38100" dist="38100" dir="2700000" algn="tl">
                  <a:srgbClr val="000000"/>
                </a:outerShdw>
              </a:effectLst>
              <a:latin typeface="Comic Sans MS" pitchFamily="66" charset="0"/>
            </a:endParaRPr>
          </a:p>
          <a:p>
            <a:pPr algn="ctr" eaLnBrk="0" hangingPunct="0">
              <a:lnSpc>
                <a:spcPct val="90000"/>
              </a:lnSpc>
              <a:defRPr/>
            </a:pPr>
            <a:r>
              <a:rPr lang="en-US" sz="2000" b="1" dirty="0">
                <a:solidFill>
                  <a:srgbClr val="0B52FC"/>
                </a:solidFill>
                <a:effectLst>
                  <a:outerShdw blurRad="38100" dist="38100" dir="2700000" algn="tl">
                    <a:srgbClr val="000000"/>
                  </a:outerShdw>
                </a:effectLst>
                <a:latin typeface="Comic Sans MS" pitchFamily="66" charset="0"/>
              </a:rPr>
              <a:t>WP</a:t>
            </a:r>
            <a:r>
              <a:rPr lang="en-US" sz="2000" b="1" dirty="0" smtClean="0">
                <a:solidFill>
                  <a:srgbClr val="0B52FC"/>
                </a:solidFill>
                <a:effectLst>
                  <a:outerShdw blurRad="38100" dist="38100" dir="2700000" algn="tl">
                    <a:srgbClr val="000000"/>
                  </a:outerShdw>
                </a:effectLst>
                <a:latin typeface="Comic Sans MS" pitchFamily="66" charset="0"/>
              </a:rPr>
              <a:t>: CLIC Drive Beam Injector 2012-2016</a:t>
            </a:r>
            <a:endParaRPr lang="en-US" sz="2000" b="1" dirty="0">
              <a:solidFill>
                <a:srgbClr val="0B52FC"/>
              </a:solidFill>
              <a:effectLst>
                <a:outerShdw blurRad="38100" dist="38100" dir="2700000" algn="tl">
                  <a:srgbClr val="000000"/>
                </a:outerShdw>
              </a:effectLst>
              <a:latin typeface="Comic Sans MS" pitchFamily="66" charset="0"/>
            </a:endParaRPr>
          </a:p>
        </p:txBody>
      </p:sp>
      <p:sp>
        <p:nvSpPr>
          <p:cNvPr id="3" name="TextBox 2"/>
          <p:cNvSpPr txBox="1"/>
          <p:nvPr/>
        </p:nvSpPr>
        <p:spPr>
          <a:xfrm>
            <a:off x="1143000" y="1219200"/>
            <a:ext cx="7848600" cy="5324535"/>
          </a:xfrm>
          <a:prstGeom prst="rect">
            <a:avLst/>
          </a:prstGeom>
          <a:noFill/>
        </p:spPr>
        <p:txBody>
          <a:bodyPr wrap="square">
            <a:spAutoFit/>
          </a:bodyPr>
          <a:lstStyle/>
          <a:p>
            <a:pPr fontAlgn="auto">
              <a:spcBef>
                <a:spcPts val="0"/>
              </a:spcBef>
              <a:spcAft>
                <a:spcPts val="0"/>
              </a:spcAft>
              <a:defRPr/>
            </a:pPr>
            <a:endParaRPr lang="en-US" sz="2000" b="1" dirty="0">
              <a:solidFill>
                <a:schemeClr val="accent1">
                  <a:lumMod val="75000"/>
                </a:schemeClr>
              </a:solidFill>
              <a:latin typeface="+mj-lt"/>
            </a:endParaRPr>
          </a:p>
          <a:p>
            <a:pPr fontAlgn="auto">
              <a:lnSpc>
                <a:spcPct val="150000"/>
              </a:lnSpc>
              <a:spcBef>
                <a:spcPts val="0"/>
              </a:spcBef>
              <a:spcAft>
                <a:spcPts val="0"/>
              </a:spcAft>
              <a:buFont typeface="Wingdings" pitchFamily="2" charset="2"/>
              <a:buChar char="§"/>
              <a:defRPr/>
            </a:pPr>
            <a:r>
              <a:rPr lang="en-US" sz="2000" b="1" dirty="0" smtClean="0">
                <a:solidFill>
                  <a:schemeClr val="accent1">
                    <a:lumMod val="75000"/>
                  </a:schemeClr>
                </a:solidFill>
                <a:latin typeface="+mj-lt"/>
              </a:rPr>
              <a:t> Detailed technical design of the injector</a:t>
            </a:r>
          </a:p>
          <a:p>
            <a:pPr fontAlgn="auto">
              <a:lnSpc>
                <a:spcPct val="150000"/>
              </a:lnSpc>
              <a:spcBef>
                <a:spcPts val="0"/>
              </a:spcBef>
              <a:spcAft>
                <a:spcPts val="0"/>
              </a:spcAft>
              <a:buFont typeface="Wingdings" pitchFamily="2" charset="2"/>
              <a:buChar char="§"/>
              <a:defRPr/>
            </a:pPr>
            <a:r>
              <a:rPr lang="en-US" sz="2000" b="1" dirty="0" smtClean="0">
                <a:solidFill>
                  <a:schemeClr val="accent1">
                    <a:lumMod val="75000"/>
                  </a:schemeClr>
                </a:solidFill>
                <a:latin typeface="+mj-lt"/>
              </a:rPr>
              <a:t> Thermionic gun, design and construction</a:t>
            </a:r>
          </a:p>
          <a:p>
            <a:pPr fontAlgn="auto">
              <a:spcBef>
                <a:spcPts val="0"/>
              </a:spcBef>
              <a:spcAft>
                <a:spcPts val="0"/>
              </a:spcAft>
              <a:buFont typeface="Wingdings" pitchFamily="2" charset="2"/>
              <a:buChar char="§"/>
              <a:defRPr/>
            </a:pPr>
            <a:r>
              <a:rPr lang="en-US" sz="2000" b="1" dirty="0" smtClean="0">
                <a:solidFill>
                  <a:schemeClr val="accent1">
                    <a:lumMod val="75000"/>
                  </a:schemeClr>
                </a:solidFill>
                <a:latin typeface="+mj-lt"/>
              </a:rPr>
              <a:t> RF-structures (</a:t>
            </a:r>
            <a:r>
              <a:rPr lang="en-US" sz="2000" b="1" dirty="0" err="1" smtClean="0">
                <a:solidFill>
                  <a:schemeClr val="accent1">
                    <a:lumMod val="75000"/>
                  </a:schemeClr>
                </a:solidFill>
                <a:latin typeface="+mj-lt"/>
              </a:rPr>
              <a:t>buncher</a:t>
            </a:r>
            <a:r>
              <a:rPr lang="en-US" sz="2000" b="1" dirty="0" smtClean="0">
                <a:solidFill>
                  <a:schemeClr val="accent1">
                    <a:lumMod val="75000"/>
                  </a:schemeClr>
                </a:solidFill>
                <a:latin typeface="+mj-lt"/>
              </a:rPr>
              <a:t> + accelerating structure),</a:t>
            </a:r>
            <a:br>
              <a:rPr lang="en-US" sz="2000" b="1" dirty="0" smtClean="0">
                <a:solidFill>
                  <a:schemeClr val="accent1">
                    <a:lumMod val="75000"/>
                  </a:schemeClr>
                </a:solidFill>
                <a:latin typeface="+mj-lt"/>
              </a:rPr>
            </a:br>
            <a:r>
              <a:rPr lang="en-US" sz="2000" b="1" dirty="0" smtClean="0">
                <a:solidFill>
                  <a:schemeClr val="accent1">
                    <a:lumMod val="75000"/>
                  </a:schemeClr>
                </a:solidFill>
                <a:latin typeface="+mj-lt"/>
              </a:rPr>
              <a:t>   design and construction</a:t>
            </a:r>
          </a:p>
          <a:p>
            <a:pPr fontAlgn="auto">
              <a:spcBef>
                <a:spcPts val="0"/>
              </a:spcBef>
              <a:spcAft>
                <a:spcPts val="0"/>
              </a:spcAft>
              <a:buFont typeface="Wingdings" pitchFamily="2" charset="2"/>
              <a:buChar char="§"/>
              <a:defRPr/>
            </a:pPr>
            <a:r>
              <a:rPr lang="en-US" sz="2000" b="1" dirty="0" smtClean="0">
                <a:solidFill>
                  <a:schemeClr val="accent1">
                    <a:lumMod val="75000"/>
                  </a:schemeClr>
                </a:solidFill>
                <a:latin typeface="+mj-lt"/>
              </a:rPr>
              <a:t> 1 GHz and 500 MHz high power system</a:t>
            </a:r>
            <a:br>
              <a:rPr lang="en-US" sz="2000" b="1" dirty="0" smtClean="0">
                <a:solidFill>
                  <a:schemeClr val="accent1">
                    <a:lumMod val="75000"/>
                  </a:schemeClr>
                </a:solidFill>
                <a:latin typeface="+mj-lt"/>
              </a:rPr>
            </a:br>
            <a:r>
              <a:rPr lang="en-US" sz="2000" b="1" dirty="0" smtClean="0">
                <a:solidFill>
                  <a:schemeClr val="accent1">
                    <a:lumMod val="75000"/>
                  </a:schemeClr>
                </a:solidFill>
                <a:latin typeface="+mj-lt"/>
              </a:rPr>
              <a:t>  (Klystron, Modulator, waveguide system)</a:t>
            </a:r>
          </a:p>
          <a:p>
            <a:pPr fontAlgn="auto">
              <a:lnSpc>
                <a:spcPct val="150000"/>
              </a:lnSpc>
              <a:spcBef>
                <a:spcPts val="0"/>
              </a:spcBef>
              <a:spcAft>
                <a:spcPts val="0"/>
              </a:spcAft>
              <a:buFont typeface="Wingdings" pitchFamily="2" charset="2"/>
              <a:buChar char="§"/>
              <a:defRPr/>
            </a:pPr>
            <a:r>
              <a:rPr lang="en-US" sz="2000" b="1" dirty="0" smtClean="0">
                <a:solidFill>
                  <a:schemeClr val="accent1">
                    <a:lumMod val="75000"/>
                  </a:schemeClr>
                </a:solidFill>
                <a:latin typeface="+mj-lt"/>
              </a:rPr>
              <a:t> LLRF system</a:t>
            </a:r>
          </a:p>
          <a:p>
            <a:pPr fontAlgn="auto">
              <a:lnSpc>
                <a:spcPct val="150000"/>
              </a:lnSpc>
              <a:spcBef>
                <a:spcPts val="0"/>
              </a:spcBef>
              <a:spcAft>
                <a:spcPts val="0"/>
              </a:spcAft>
              <a:buFont typeface="Wingdings" pitchFamily="2" charset="2"/>
              <a:buChar char="§"/>
              <a:defRPr/>
            </a:pPr>
            <a:r>
              <a:rPr lang="en-US" sz="2000" b="1" dirty="0" smtClean="0">
                <a:solidFill>
                  <a:schemeClr val="accent1">
                    <a:lumMod val="75000"/>
                  </a:schemeClr>
                </a:solidFill>
                <a:latin typeface="+mj-lt"/>
              </a:rPr>
              <a:t> Magnets, solenoids, </a:t>
            </a:r>
            <a:r>
              <a:rPr lang="en-US" sz="2000" b="1" dirty="0" err="1" smtClean="0">
                <a:solidFill>
                  <a:schemeClr val="accent1">
                    <a:lumMod val="75000"/>
                  </a:schemeClr>
                </a:solidFill>
                <a:latin typeface="+mj-lt"/>
              </a:rPr>
              <a:t>quadrupoles</a:t>
            </a:r>
            <a:r>
              <a:rPr lang="en-US" sz="2000" b="1" dirty="0" smtClean="0">
                <a:solidFill>
                  <a:schemeClr val="accent1">
                    <a:lumMod val="75000"/>
                  </a:schemeClr>
                </a:solidFill>
                <a:latin typeface="+mj-lt"/>
              </a:rPr>
              <a:t>, dipoles, correctors</a:t>
            </a:r>
          </a:p>
          <a:p>
            <a:pPr fontAlgn="auto">
              <a:lnSpc>
                <a:spcPct val="150000"/>
              </a:lnSpc>
              <a:spcBef>
                <a:spcPts val="0"/>
              </a:spcBef>
              <a:spcAft>
                <a:spcPts val="0"/>
              </a:spcAft>
              <a:buFont typeface="Wingdings" pitchFamily="2" charset="2"/>
              <a:buChar char="§"/>
              <a:defRPr/>
            </a:pPr>
            <a:r>
              <a:rPr lang="en-US" sz="2000" b="1" dirty="0" smtClean="0">
                <a:solidFill>
                  <a:schemeClr val="accent1">
                    <a:lumMod val="75000"/>
                  </a:schemeClr>
                </a:solidFill>
                <a:latin typeface="+mj-lt"/>
              </a:rPr>
              <a:t> Vacuum system including collimators</a:t>
            </a:r>
          </a:p>
          <a:p>
            <a:pPr fontAlgn="auto">
              <a:lnSpc>
                <a:spcPct val="150000"/>
              </a:lnSpc>
              <a:spcBef>
                <a:spcPts val="0"/>
              </a:spcBef>
              <a:spcAft>
                <a:spcPts val="0"/>
              </a:spcAft>
              <a:buFont typeface="Wingdings" pitchFamily="2" charset="2"/>
              <a:buChar char="§"/>
              <a:defRPr/>
            </a:pPr>
            <a:r>
              <a:rPr lang="en-US" sz="2000" b="1" dirty="0" smtClean="0">
                <a:solidFill>
                  <a:schemeClr val="accent1">
                    <a:lumMod val="75000"/>
                  </a:schemeClr>
                </a:solidFill>
                <a:latin typeface="+mj-lt"/>
              </a:rPr>
              <a:t> Diagnostics (high current, long pulse, very good resolution)</a:t>
            </a:r>
          </a:p>
          <a:p>
            <a:pPr fontAlgn="auto">
              <a:lnSpc>
                <a:spcPct val="150000"/>
              </a:lnSpc>
              <a:spcBef>
                <a:spcPts val="0"/>
              </a:spcBef>
              <a:spcAft>
                <a:spcPts val="0"/>
              </a:spcAft>
              <a:buFont typeface="Wingdings" pitchFamily="2" charset="2"/>
              <a:buChar char="§"/>
              <a:defRPr/>
            </a:pPr>
            <a:r>
              <a:rPr lang="en-US" sz="2000" b="1" dirty="0" smtClean="0">
                <a:solidFill>
                  <a:schemeClr val="accent1">
                    <a:lumMod val="75000"/>
                  </a:schemeClr>
                </a:solidFill>
                <a:latin typeface="+mj-lt"/>
              </a:rPr>
              <a:t> Controls</a:t>
            </a:r>
          </a:p>
          <a:p>
            <a:pPr fontAlgn="auto">
              <a:lnSpc>
                <a:spcPct val="150000"/>
              </a:lnSpc>
              <a:spcBef>
                <a:spcPts val="0"/>
              </a:spcBef>
              <a:spcAft>
                <a:spcPts val="0"/>
              </a:spcAft>
              <a:buFont typeface="Wingdings" pitchFamily="2" charset="2"/>
              <a:buChar char="§"/>
              <a:defRPr/>
            </a:pPr>
            <a:r>
              <a:rPr lang="en-US" sz="2000" b="1" dirty="0" smtClean="0">
                <a:solidFill>
                  <a:schemeClr val="accent1">
                    <a:lumMod val="75000"/>
                  </a:schemeClr>
                </a:solidFill>
                <a:latin typeface="+mj-lt"/>
              </a:rPr>
              <a:t> Commissioning and operation</a:t>
            </a:r>
            <a:endParaRPr lang="en-US" sz="2000" b="1" dirty="0">
              <a:solidFill>
                <a:schemeClr val="accent1">
                  <a:lumMod val="75000"/>
                </a:schemeClr>
              </a:solidFill>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219200" y="304800"/>
            <a:ext cx="6781800" cy="914400"/>
          </a:xfrm>
          <a:prstGeom prst="rect">
            <a:avLst/>
          </a:prstGeom>
        </p:spPr>
        <p:txBody>
          <a:bodyPr/>
          <a:lstStyle/>
          <a:p>
            <a:pPr algn="ctr" eaLnBrk="0" hangingPunct="0">
              <a:lnSpc>
                <a:spcPct val="90000"/>
              </a:lnSpc>
              <a:defRPr/>
            </a:pPr>
            <a:r>
              <a:rPr lang="en-US" sz="3600" b="1" kern="0" dirty="0" smtClean="0">
                <a:solidFill>
                  <a:schemeClr val="accent1">
                    <a:lumMod val="75000"/>
                  </a:schemeClr>
                </a:solidFill>
                <a:effectLst>
                  <a:outerShdw blurRad="38100" dist="38100" dir="2700000" algn="tl">
                    <a:srgbClr val="000000"/>
                  </a:outerShdw>
                </a:effectLst>
                <a:latin typeface="+mj-lt"/>
                <a:ea typeface="+mj-ea"/>
                <a:cs typeface="+mj-cs"/>
              </a:rPr>
              <a:t>Work package</a:t>
            </a:r>
            <a:endParaRPr lang="en-US" sz="3600" b="1" kern="0" dirty="0">
              <a:solidFill>
                <a:schemeClr val="accent1">
                  <a:lumMod val="75000"/>
                </a:schemeClr>
              </a:solidFill>
              <a:effectLst>
                <a:outerShdw blurRad="38100" dist="38100" dir="2700000" algn="tl">
                  <a:srgbClr val="000000"/>
                </a:outerShdw>
              </a:effectLst>
              <a:latin typeface="+mj-lt"/>
              <a:ea typeface="+mj-ea"/>
              <a:cs typeface="+mj-cs"/>
            </a:endParaRPr>
          </a:p>
          <a:p>
            <a:pPr algn="ctr" eaLnBrk="0" hangingPunct="0">
              <a:lnSpc>
                <a:spcPct val="90000"/>
              </a:lnSpc>
              <a:defRPr/>
            </a:pPr>
            <a:r>
              <a:rPr lang="en-US" sz="2000" b="1" kern="0" dirty="0">
                <a:solidFill>
                  <a:schemeClr val="accent1">
                    <a:lumMod val="75000"/>
                  </a:schemeClr>
                </a:solidFill>
                <a:effectLst>
                  <a:outerShdw blurRad="38100" dist="38100" dir="2700000" algn="tl">
                    <a:srgbClr val="000000"/>
                  </a:outerShdw>
                </a:effectLst>
                <a:latin typeface="+mj-lt"/>
                <a:ea typeface="+mj-ea"/>
                <a:cs typeface="+mj-cs"/>
              </a:rPr>
              <a:t>Photo injector </a:t>
            </a:r>
            <a:r>
              <a:rPr lang="en-US" sz="2000" b="1" kern="0" dirty="0" smtClean="0">
                <a:solidFill>
                  <a:schemeClr val="accent1">
                    <a:lumMod val="75000"/>
                  </a:schemeClr>
                </a:solidFill>
                <a:effectLst>
                  <a:outerShdw blurRad="38100" dist="38100" dir="2700000" algn="tl">
                    <a:srgbClr val="000000"/>
                  </a:outerShdw>
                </a:effectLst>
                <a:latin typeface="+mj-lt"/>
                <a:ea typeface="+mj-ea"/>
                <a:cs typeface="+mj-cs"/>
              </a:rPr>
              <a:t>option 2012-2016</a:t>
            </a:r>
            <a:endParaRPr lang="en-US" sz="2000" b="1" kern="0" dirty="0">
              <a:solidFill>
                <a:schemeClr val="accent1">
                  <a:lumMod val="75000"/>
                </a:schemeClr>
              </a:solidFill>
              <a:effectLst>
                <a:outerShdw blurRad="38100" dist="38100" dir="2700000" algn="tl">
                  <a:srgbClr val="000000"/>
                </a:outerShdw>
              </a:effectLst>
              <a:latin typeface="+mj-lt"/>
              <a:ea typeface="+mj-ea"/>
              <a:cs typeface="+mj-cs"/>
            </a:endParaRPr>
          </a:p>
        </p:txBody>
      </p:sp>
      <p:sp>
        <p:nvSpPr>
          <p:cNvPr id="4" name="TextBox 3"/>
          <p:cNvSpPr txBox="1"/>
          <p:nvPr/>
        </p:nvSpPr>
        <p:spPr>
          <a:xfrm>
            <a:off x="914400" y="1524000"/>
            <a:ext cx="7543800" cy="4708525"/>
          </a:xfrm>
          <a:prstGeom prst="rect">
            <a:avLst/>
          </a:prstGeom>
          <a:noFill/>
        </p:spPr>
        <p:txBody>
          <a:bodyPr>
            <a:spAutoFit/>
          </a:bodyPr>
          <a:lstStyle/>
          <a:p>
            <a:pPr fontAlgn="auto">
              <a:spcBef>
                <a:spcPts val="0"/>
              </a:spcBef>
              <a:spcAft>
                <a:spcPts val="0"/>
              </a:spcAft>
              <a:defRPr/>
            </a:pPr>
            <a:r>
              <a:rPr lang="en-US" sz="2000" b="1" dirty="0">
                <a:solidFill>
                  <a:schemeClr val="accent1">
                    <a:lumMod val="75000"/>
                  </a:schemeClr>
                </a:solidFill>
                <a:latin typeface="+mj-lt"/>
              </a:rPr>
              <a:t> </a:t>
            </a:r>
          </a:p>
          <a:p>
            <a:pPr fontAlgn="auto">
              <a:spcBef>
                <a:spcPts val="0"/>
              </a:spcBef>
              <a:spcAft>
                <a:spcPts val="0"/>
              </a:spcAft>
              <a:buFont typeface="Wingdings" pitchFamily="2" charset="2"/>
              <a:buChar char="§"/>
              <a:defRPr/>
            </a:pPr>
            <a:r>
              <a:rPr lang="en-US" sz="2000" b="1" dirty="0">
                <a:solidFill>
                  <a:schemeClr val="accent1">
                    <a:lumMod val="75000"/>
                  </a:schemeClr>
                </a:solidFill>
                <a:latin typeface="+mj-lt"/>
              </a:rPr>
              <a:t>Continue working with PHIN set up, </a:t>
            </a:r>
            <a:br>
              <a:rPr lang="en-US" sz="2000" b="1" dirty="0">
                <a:solidFill>
                  <a:schemeClr val="accent1">
                    <a:lumMod val="75000"/>
                  </a:schemeClr>
                </a:solidFill>
                <a:latin typeface="+mj-lt"/>
              </a:rPr>
            </a:br>
            <a:r>
              <a:rPr lang="en-US" sz="2000" b="1" dirty="0">
                <a:solidFill>
                  <a:schemeClr val="accent1">
                    <a:lumMod val="75000"/>
                  </a:schemeClr>
                </a:solidFill>
                <a:latin typeface="+mj-lt"/>
              </a:rPr>
              <a:t>  study increased bunch charge and cathode lifetime issues</a:t>
            </a:r>
          </a:p>
          <a:p>
            <a:pPr fontAlgn="auto">
              <a:spcBef>
                <a:spcPts val="0"/>
              </a:spcBef>
              <a:spcAft>
                <a:spcPts val="0"/>
              </a:spcAft>
              <a:defRPr/>
            </a:pPr>
            <a:endParaRPr lang="en-US" sz="2000" b="1" dirty="0">
              <a:solidFill>
                <a:schemeClr val="accent1">
                  <a:lumMod val="75000"/>
                </a:schemeClr>
              </a:solidFill>
              <a:latin typeface="+mj-lt"/>
            </a:endParaRPr>
          </a:p>
          <a:p>
            <a:pPr fontAlgn="auto">
              <a:spcBef>
                <a:spcPts val="0"/>
              </a:spcBef>
              <a:spcAft>
                <a:spcPts val="0"/>
              </a:spcAft>
              <a:buFont typeface="Wingdings" pitchFamily="2" charset="2"/>
              <a:buChar char="§"/>
              <a:defRPr/>
            </a:pPr>
            <a:r>
              <a:rPr lang="en-US" sz="2000" b="1" dirty="0">
                <a:solidFill>
                  <a:schemeClr val="accent1">
                    <a:lumMod val="75000"/>
                  </a:schemeClr>
                </a:solidFill>
                <a:latin typeface="+mj-lt"/>
              </a:rPr>
              <a:t> Laser Intensity feedback</a:t>
            </a:r>
          </a:p>
          <a:p>
            <a:pPr fontAlgn="auto">
              <a:spcBef>
                <a:spcPts val="0"/>
              </a:spcBef>
              <a:spcAft>
                <a:spcPts val="0"/>
              </a:spcAft>
              <a:defRPr/>
            </a:pPr>
            <a:endParaRPr lang="en-US" sz="2000" b="1" dirty="0">
              <a:solidFill>
                <a:schemeClr val="accent1">
                  <a:lumMod val="75000"/>
                </a:schemeClr>
              </a:solidFill>
              <a:latin typeface="+mj-lt"/>
            </a:endParaRPr>
          </a:p>
          <a:p>
            <a:pPr fontAlgn="auto">
              <a:spcBef>
                <a:spcPts val="0"/>
              </a:spcBef>
              <a:spcAft>
                <a:spcPts val="0"/>
              </a:spcAft>
              <a:buFont typeface="Wingdings" pitchFamily="2" charset="2"/>
              <a:buChar char="§"/>
              <a:defRPr/>
            </a:pPr>
            <a:r>
              <a:rPr lang="en-US" sz="2000" b="1" dirty="0">
                <a:solidFill>
                  <a:schemeClr val="accent1">
                    <a:lumMod val="75000"/>
                  </a:schemeClr>
                </a:solidFill>
                <a:latin typeface="+mj-lt"/>
              </a:rPr>
              <a:t> Try to generate CLIC-like laser pulses to study</a:t>
            </a:r>
            <a:br>
              <a:rPr lang="en-US" sz="2000" b="1" dirty="0">
                <a:solidFill>
                  <a:schemeClr val="accent1">
                    <a:lumMod val="75000"/>
                  </a:schemeClr>
                </a:solidFill>
                <a:latin typeface="+mj-lt"/>
              </a:rPr>
            </a:br>
            <a:r>
              <a:rPr lang="en-US" sz="2000" b="1" dirty="0">
                <a:solidFill>
                  <a:schemeClr val="accent1">
                    <a:lumMod val="75000"/>
                  </a:schemeClr>
                </a:solidFill>
                <a:latin typeface="+mj-lt"/>
              </a:rPr>
              <a:t>   average power and train stability issues</a:t>
            </a:r>
          </a:p>
          <a:p>
            <a:pPr fontAlgn="auto">
              <a:spcBef>
                <a:spcPts val="0"/>
              </a:spcBef>
              <a:spcAft>
                <a:spcPts val="0"/>
              </a:spcAft>
              <a:defRPr/>
            </a:pPr>
            <a:endParaRPr lang="en-US" sz="2000" b="1" dirty="0">
              <a:solidFill>
                <a:schemeClr val="accent1">
                  <a:lumMod val="75000"/>
                </a:schemeClr>
              </a:solidFill>
              <a:latin typeface="+mj-lt"/>
            </a:endParaRPr>
          </a:p>
          <a:p>
            <a:pPr fontAlgn="auto">
              <a:spcBef>
                <a:spcPts val="0"/>
              </a:spcBef>
              <a:spcAft>
                <a:spcPts val="0"/>
              </a:spcAft>
              <a:buFont typeface="Wingdings" pitchFamily="2" charset="2"/>
              <a:buChar char="§"/>
              <a:defRPr/>
            </a:pPr>
            <a:r>
              <a:rPr lang="en-US" sz="2000" b="1" dirty="0">
                <a:solidFill>
                  <a:schemeClr val="accent1">
                    <a:lumMod val="75000"/>
                  </a:schemeClr>
                </a:solidFill>
                <a:latin typeface="+mj-lt"/>
              </a:rPr>
              <a:t> Eventually design and realize 1 GHz </a:t>
            </a:r>
            <a:r>
              <a:rPr lang="en-US" sz="2000" b="1" dirty="0" err="1">
                <a:solidFill>
                  <a:schemeClr val="accent1">
                    <a:lumMod val="75000"/>
                  </a:schemeClr>
                </a:solidFill>
                <a:latin typeface="+mj-lt"/>
              </a:rPr>
              <a:t>rf</a:t>
            </a:r>
            <a:r>
              <a:rPr lang="en-US" sz="2000" b="1" dirty="0">
                <a:solidFill>
                  <a:schemeClr val="accent1">
                    <a:lumMod val="75000"/>
                  </a:schemeClr>
                </a:solidFill>
                <a:latin typeface="+mj-lt"/>
              </a:rPr>
              <a:t>-gun</a:t>
            </a:r>
          </a:p>
          <a:p>
            <a:pPr fontAlgn="auto">
              <a:spcBef>
                <a:spcPts val="0"/>
              </a:spcBef>
              <a:spcAft>
                <a:spcPts val="0"/>
              </a:spcAft>
              <a:defRPr/>
            </a:pPr>
            <a:endParaRPr lang="en-US" sz="2000" b="1" dirty="0">
              <a:solidFill>
                <a:schemeClr val="accent1">
                  <a:lumMod val="75000"/>
                </a:schemeClr>
              </a:solidFill>
              <a:latin typeface="+mj-lt"/>
            </a:endParaRPr>
          </a:p>
          <a:p>
            <a:pPr fontAlgn="auto">
              <a:spcBef>
                <a:spcPts val="0"/>
              </a:spcBef>
              <a:spcAft>
                <a:spcPts val="0"/>
              </a:spcAft>
              <a:buFont typeface="Wingdings" pitchFamily="2" charset="2"/>
              <a:buChar char="§"/>
              <a:defRPr/>
            </a:pPr>
            <a:r>
              <a:rPr lang="en-US" sz="2000" b="1" dirty="0">
                <a:solidFill>
                  <a:schemeClr val="accent1">
                    <a:lumMod val="75000"/>
                  </a:schemeClr>
                </a:solidFill>
                <a:latin typeface="+mj-lt"/>
              </a:rPr>
              <a:t> Full system test (1 GHz </a:t>
            </a:r>
            <a:r>
              <a:rPr lang="en-US" sz="2000" b="1" dirty="0" err="1">
                <a:solidFill>
                  <a:schemeClr val="accent1">
                    <a:lumMod val="75000"/>
                  </a:schemeClr>
                </a:solidFill>
                <a:latin typeface="+mj-lt"/>
              </a:rPr>
              <a:t>rf</a:t>
            </a:r>
            <a:r>
              <a:rPr lang="en-US" sz="2000" b="1" dirty="0">
                <a:solidFill>
                  <a:schemeClr val="accent1">
                    <a:lumMod val="75000"/>
                  </a:schemeClr>
                </a:solidFill>
                <a:latin typeface="+mj-lt"/>
              </a:rPr>
              <a:t> system needed)</a:t>
            </a:r>
          </a:p>
          <a:p>
            <a:pPr fontAlgn="auto">
              <a:spcBef>
                <a:spcPts val="0"/>
              </a:spcBef>
              <a:spcAft>
                <a:spcPts val="0"/>
              </a:spcAft>
              <a:defRPr/>
            </a:pPr>
            <a:endParaRPr lang="en-US" sz="2000" b="1" dirty="0">
              <a:solidFill>
                <a:schemeClr val="accent1">
                  <a:lumMod val="75000"/>
                </a:schemeClr>
              </a:solidFill>
              <a:latin typeface="+mj-lt"/>
            </a:endParaRPr>
          </a:p>
          <a:p>
            <a:pPr fontAlgn="auto">
              <a:spcBef>
                <a:spcPts val="0"/>
              </a:spcBef>
              <a:spcAft>
                <a:spcPts val="0"/>
              </a:spcAft>
              <a:buFont typeface="Wingdings" pitchFamily="2" charset="2"/>
              <a:buChar char="§"/>
              <a:defRPr/>
            </a:pPr>
            <a:r>
              <a:rPr lang="en-US" sz="2000" b="1" dirty="0">
                <a:solidFill>
                  <a:schemeClr val="accent1">
                    <a:lumMod val="75000"/>
                  </a:schemeClr>
                </a:solidFill>
                <a:latin typeface="+mj-lt"/>
              </a:rPr>
              <a:t> Some work on alternative (green) cathodes</a:t>
            </a:r>
          </a:p>
          <a:p>
            <a:pPr fontAlgn="auto">
              <a:spcBef>
                <a:spcPts val="0"/>
              </a:spcBef>
              <a:spcAft>
                <a:spcPts val="0"/>
              </a:spcAft>
              <a:buFont typeface="Wingdings" pitchFamily="2" charset="2"/>
              <a:buChar char="§"/>
              <a:defRPr/>
            </a:pPr>
            <a:endParaRPr lang="en-US" sz="2000" b="1" dirty="0">
              <a:solidFill>
                <a:schemeClr val="accent1">
                  <a:lumMod val="75000"/>
                </a:schemeClr>
              </a:solidFill>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219200" y="304800"/>
            <a:ext cx="6781800" cy="914400"/>
          </a:xfrm>
          <a:prstGeom prst="rect">
            <a:avLst/>
          </a:prstGeom>
        </p:spPr>
        <p:txBody>
          <a:bodyPr/>
          <a:lstStyle/>
          <a:p>
            <a:pPr algn="ctr" eaLnBrk="0" hangingPunct="0">
              <a:lnSpc>
                <a:spcPct val="90000"/>
              </a:lnSpc>
              <a:defRPr/>
            </a:pPr>
            <a:r>
              <a:rPr lang="en-US" sz="3600" b="1" kern="0" dirty="0" smtClean="0">
                <a:solidFill>
                  <a:schemeClr val="accent1">
                    <a:lumMod val="75000"/>
                  </a:schemeClr>
                </a:solidFill>
                <a:effectLst>
                  <a:outerShdw blurRad="38100" dist="38100" dir="2700000" algn="tl">
                    <a:srgbClr val="000000"/>
                  </a:outerShdw>
                </a:effectLst>
                <a:latin typeface="+mj-lt"/>
                <a:ea typeface="+mj-ea"/>
                <a:cs typeface="+mj-cs"/>
              </a:rPr>
              <a:t>List of critical issues for the CLIC main beam injectors</a:t>
            </a:r>
            <a:endParaRPr lang="en-US" sz="3600" b="1" kern="0" dirty="0">
              <a:solidFill>
                <a:schemeClr val="accent1">
                  <a:lumMod val="75000"/>
                </a:schemeClr>
              </a:solidFill>
              <a:effectLst>
                <a:outerShdw blurRad="38100" dist="38100" dir="2700000" algn="tl">
                  <a:srgbClr val="000000"/>
                </a:outerShdw>
              </a:effectLst>
              <a:latin typeface="+mj-lt"/>
              <a:ea typeface="+mj-ea"/>
              <a:cs typeface="+mj-cs"/>
            </a:endParaRPr>
          </a:p>
        </p:txBody>
      </p:sp>
      <p:sp>
        <p:nvSpPr>
          <p:cNvPr id="4" name="TextBox 3"/>
          <p:cNvSpPr txBox="1"/>
          <p:nvPr/>
        </p:nvSpPr>
        <p:spPr>
          <a:xfrm>
            <a:off x="886691" y="1905000"/>
            <a:ext cx="7543800" cy="4154984"/>
          </a:xfrm>
          <a:prstGeom prst="rect">
            <a:avLst/>
          </a:prstGeom>
          <a:noFill/>
        </p:spPr>
        <p:txBody>
          <a:bodyPr>
            <a:spAutoFit/>
          </a:bodyPr>
          <a:lstStyle/>
          <a:p>
            <a:pPr fontAlgn="auto">
              <a:spcBef>
                <a:spcPts val="0"/>
              </a:spcBef>
              <a:spcAft>
                <a:spcPts val="0"/>
              </a:spcAft>
              <a:defRPr/>
            </a:pPr>
            <a:r>
              <a:rPr lang="en-US" sz="1200" b="1" dirty="0" smtClean="0">
                <a:solidFill>
                  <a:schemeClr val="accent1">
                    <a:lumMod val="75000"/>
                  </a:schemeClr>
                </a:solidFill>
                <a:latin typeface="+mj-lt"/>
              </a:rPr>
              <a:t>The </a:t>
            </a:r>
            <a:r>
              <a:rPr lang="en-US" sz="1200" b="1" dirty="0">
                <a:solidFill>
                  <a:schemeClr val="accent1">
                    <a:lumMod val="75000"/>
                  </a:schemeClr>
                </a:solidFill>
                <a:latin typeface="+mj-lt"/>
              </a:rPr>
              <a:t>CLIC main beam injectors as described in the CDR have been found to be feasible. The technical systems are rather conservative and rely on existing technology. Nevertheless there are issues critical for the beam quality and performance of the collider. In the following three critical performance issues have been identified.</a:t>
            </a:r>
          </a:p>
          <a:p>
            <a:pPr fontAlgn="auto">
              <a:spcBef>
                <a:spcPts val="0"/>
              </a:spcBef>
              <a:spcAft>
                <a:spcPts val="0"/>
              </a:spcAft>
              <a:defRPr/>
            </a:pPr>
            <a:r>
              <a:rPr lang="en-US" sz="1200" b="1" dirty="0" smtClean="0">
                <a:solidFill>
                  <a:schemeClr val="accent1">
                    <a:lumMod val="75000"/>
                  </a:schemeClr>
                </a:solidFill>
                <a:latin typeface="+mj-lt"/>
              </a:rPr>
              <a:t>1.Reliability </a:t>
            </a:r>
            <a:r>
              <a:rPr lang="en-US" sz="1200" b="1" dirty="0">
                <a:solidFill>
                  <a:schemeClr val="accent1">
                    <a:lumMod val="75000"/>
                  </a:schemeClr>
                </a:solidFill>
                <a:latin typeface="+mj-lt"/>
              </a:rPr>
              <a:t>of positron production</a:t>
            </a:r>
          </a:p>
          <a:p>
            <a:pPr fontAlgn="auto">
              <a:spcBef>
                <a:spcPts val="0"/>
              </a:spcBef>
              <a:spcAft>
                <a:spcPts val="0"/>
              </a:spcAft>
              <a:defRPr/>
            </a:pPr>
            <a:r>
              <a:rPr lang="en-US" sz="1200" b="1" dirty="0">
                <a:solidFill>
                  <a:schemeClr val="accent1">
                    <a:lumMod val="75000"/>
                  </a:schemeClr>
                </a:solidFill>
                <a:latin typeface="+mj-lt"/>
              </a:rPr>
              <a:t>The positron production uses a hybrid target approach which has been tested at KEK but has not been used extensively during production runs yet. The life time of this system determined by the peak energy deposition might be shorter than expected. The problem can be mitigated by adding additional target stations in parallel. </a:t>
            </a:r>
          </a:p>
          <a:p>
            <a:pPr fontAlgn="auto">
              <a:spcBef>
                <a:spcPts val="0"/>
              </a:spcBef>
              <a:spcAft>
                <a:spcPts val="0"/>
              </a:spcAft>
              <a:defRPr/>
            </a:pPr>
            <a:r>
              <a:rPr lang="en-US" sz="1200" b="1" dirty="0" smtClean="0">
                <a:solidFill>
                  <a:schemeClr val="accent1">
                    <a:lumMod val="75000"/>
                  </a:schemeClr>
                </a:solidFill>
                <a:latin typeface="+mj-lt"/>
              </a:rPr>
              <a:t>2.Emittance </a:t>
            </a:r>
            <a:r>
              <a:rPr lang="en-US" sz="1200" b="1" dirty="0">
                <a:solidFill>
                  <a:schemeClr val="accent1">
                    <a:lumMod val="75000"/>
                  </a:schemeClr>
                </a:solidFill>
                <a:latin typeface="+mj-lt"/>
              </a:rPr>
              <a:t>preservation in the RTML</a:t>
            </a:r>
          </a:p>
          <a:p>
            <a:pPr fontAlgn="auto">
              <a:spcBef>
                <a:spcPts val="0"/>
              </a:spcBef>
              <a:spcAft>
                <a:spcPts val="0"/>
              </a:spcAft>
              <a:defRPr/>
            </a:pPr>
            <a:r>
              <a:rPr lang="en-US" sz="1200" b="1" dirty="0">
                <a:solidFill>
                  <a:schemeClr val="accent1">
                    <a:lumMod val="75000"/>
                  </a:schemeClr>
                </a:solidFill>
                <a:latin typeface="+mj-lt"/>
              </a:rPr>
              <a:t>Unprecedented small </a:t>
            </a:r>
            <a:r>
              <a:rPr lang="en-US" sz="1200" b="1" dirty="0" err="1">
                <a:solidFill>
                  <a:schemeClr val="accent1">
                    <a:lumMod val="75000"/>
                  </a:schemeClr>
                </a:solidFill>
                <a:latin typeface="+mj-lt"/>
              </a:rPr>
              <a:t>emittance</a:t>
            </a:r>
            <a:r>
              <a:rPr lang="en-US" sz="1200" b="1" dirty="0">
                <a:solidFill>
                  <a:schemeClr val="accent1">
                    <a:lumMod val="75000"/>
                  </a:schemeClr>
                </a:solidFill>
                <a:latin typeface="+mj-lt"/>
              </a:rPr>
              <a:t> will be generated by the CLIC damping rings, this small </a:t>
            </a:r>
            <a:r>
              <a:rPr lang="en-US" sz="1200" b="1" dirty="0" err="1">
                <a:solidFill>
                  <a:schemeClr val="accent1">
                    <a:lumMod val="75000"/>
                  </a:schemeClr>
                </a:solidFill>
                <a:latin typeface="+mj-lt"/>
              </a:rPr>
              <a:t>emittance</a:t>
            </a:r>
            <a:r>
              <a:rPr lang="en-US" sz="1200" b="1" dirty="0">
                <a:solidFill>
                  <a:schemeClr val="accent1">
                    <a:lumMod val="75000"/>
                  </a:schemeClr>
                </a:solidFill>
                <a:latin typeface="+mj-lt"/>
              </a:rPr>
              <a:t> has to be transported without too much </a:t>
            </a:r>
            <a:r>
              <a:rPr lang="en-US" sz="1200" b="1" dirty="0" err="1">
                <a:solidFill>
                  <a:schemeClr val="accent1">
                    <a:lumMod val="75000"/>
                  </a:schemeClr>
                </a:solidFill>
                <a:latin typeface="+mj-lt"/>
              </a:rPr>
              <a:t>emittance</a:t>
            </a:r>
            <a:r>
              <a:rPr lang="en-US" sz="1200" b="1" dirty="0">
                <a:solidFill>
                  <a:schemeClr val="accent1">
                    <a:lumMod val="75000"/>
                  </a:schemeClr>
                </a:solidFill>
                <a:latin typeface="+mj-lt"/>
              </a:rPr>
              <a:t> growth through the 9 </a:t>
            </a:r>
            <a:r>
              <a:rPr lang="en-US" sz="1200" b="1" dirty="0" err="1">
                <a:solidFill>
                  <a:schemeClr val="accent1">
                    <a:lumMod val="75000"/>
                  </a:schemeClr>
                </a:solidFill>
                <a:latin typeface="+mj-lt"/>
              </a:rPr>
              <a:t>GeV</a:t>
            </a:r>
            <a:r>
              <a:rPr lang="en-US" sz="1200" b="1" dirty="0">
                <a:solidFill>
                  <a:schemeClr val="accent1">
                    <a:lumMod val="75000"/>
                  </a:schemeClr>
                </a:solidFill>
                <a:latin typeface="+mj-lt"/>
              </a:rPr>
              <a:t> booster </a:t>
            </a:r>
            <a:r>
              <a:rPr lang="en-US" sz="1200" b="1" dirty="0" err="1">
                <a:solidFill>
                  <a:schemeClr val="accent1">
                    <a:lumMod val="75000"/>
                  </a:schemeClr>
                </a:solidFill>
                <a:latin typeface="+mj-lt"/>
              </a:rPr>
              <a:t>linac</a:t>
            </a:r>
            <a:r>
              <a:rPr lang="en-US" sz="1200" b="1" dirty="0">
                <a:solidFill>
                  <a:schemeClr val="accent1">
                    <a:lumMod val="75000"/>
                  </a:schemeClr>
                </a:solidFill>
                <a:latin typeface="+mj-lt"/>
              </a:rPr>
              <a:t> and the almost 30 km long transfer line to the end of the main </a:t>
            </a:r>
            <a:r>
              <a:rPr lang="en-US" sz="1200" b="1" dirty="0" err="1">
                <a:solidFill>
                  <a:schemeClr val="accent1">
                    <a:lumMod val="75000"/>
                  </a:schemeClr>
                </a:solidFill>
                <a:latin typeface="+mj-lt"/>
              </a:rPr>
              <a:t>linac</a:t>
            </a:r>
            <a:r>
              <a:rPr lang="en-US" sz="1200" b="1" dirty="0">
                <a:solidFill>
                  <a:schemeClr val="accent1">
                    <a:lumMod val="75000"/>
                  </a:schemeClr>
                </a:solidFill>
                <a:latin typeface="+mj-lt"/>
              </a:rPr>
              <a:t>. Simulations showed that this should be possible but it remains to be a challenge. If the system does not perform as simulated </a:t>
            </a:r>
            <a:r>
              <a:rPr lang="en-US" sz="1200" b="1" dirty="0" err="1">
                <a:solidFill>
                  <a:schemeClr val="accent1">
                    <a:lumMod val="75000"/>
                  </a:schemeClr>
                </a:solidFill>
                <a:latin typeface="+mj-lt"/>
              </a:rPr>
              <a:t>emittance</a:t>
            </a:r>
            <a:r>
              <a:rPr lang="en-US" sz="1200" b="1" dirty="0">
                <a:solidFill>
                  <a:schemeClr val="accent1">
                    <a:lumMod val="75000"/>
                  </a:schemeClr>
                </a:solidFill>
                <a:latin typeface="+mj-lt"/>
              </a:rPr>
              <a:t> growth and therefore luminosity loss could be a consequence.  The injector </a:t>
            </a:r>
            <a:r>
              <a:rPr lang="en-US" sz="1200" b="1" dirty="0" err="1">
                <a:solidFill>
                  <a:schemeClr val="accent1">
                    <a:lumMod val="75000"/>
                  </a:schemeClr>
                </a:solidFill>
                <a:latin typeface="+mj-lt"/>
              </a:rPr>
              <a:t>linacs</a:t>
            </a:r>
            <a:r>
              <a:rPr lang="en-US" sz="1200" b="1" dirty="0">
                <a:solidFill>
                  <a:schemeClr val="accent1">
                    <a:lumMod val="75000"/>
                  </a:schemeClr>
                </a:solidFill>
                <a:latin typeface="+mj-lt"/>
              </a:rPr>
              <a:t> could be installed at each end of the </a:t>
            </a:r>
            <a:r>
              <a:rPr lang="en-US" sz="1200" b="1" dirty="0" err="1">
                <a:solidFill>
                  <a:schemeClr val="accent1">
                    <a:lumMod val="75000"/>
                  </a:schemeClr>
                </a:solidFill>
                <a:latin typeface="+mj-lt"/>
              </a:rPr>
              <a:t>linac</a:t>
            </a:r>
            <a:r>
              <a:rPr lang="en-US" sz="1200" b="1" dirty="0">
                <a:solidFill>
                  <a:schemeClr val="accent1">
                    <a:lumMod val="75000"/>
                  </a:schemeClr>
                </a:solidFill>
                <a:latin typeface="+mj-lt"/>
              </a:rPr>
              <a:t> to avoid the long transport in order to mitigate such a problem.</a:t>
            </a:r>
          </a:p>
          <a:p>
            <a:pPr fontAlgn="auto">
              <a:spcBef>
                <a:spcPts val="0"/>
              </a:spcBef>
              <a:spcAft>
                <a:spcPts val="0"/>
              </a:spcAft>
              <a:defRPr/>
            </a:pPr>
            <a:r>
              <a:rPr lang="en-US" sz="1200" b="1" dirty="0" smtClean="0">
                <a:solidFill>
                  <a:schemeClr val="accent1">
                    <a:lumMod val="75000"/>
                  </a:schemeClr>
                </a:solidFill>
                <a:latin typeface="+mj-lt"/>
              </a:rPr>
              <a:t>3.Current </a:t>
            </a:r>
            <a:r>
              <a:rPr lang="en-US" sz="1200" b="1" dirty="0">
                <a:solidFill>
                  <a:schemeClr val="accent1">
                    <a:lumMod val="75000"/>
                  </a:schemeClr>
                </a:solidFill>
                <a:latin typeface="+mj-lt"/>
              </a:rPr>
              <a:t>stability, shot to shot and flat top</a:t>
            </a:r>
          </a:p>
          <a:p>
            <a:pPr fontAlgn="auto">
              <a:spcBef>
                <a:spcPts val="0"/>
              </a:spcBef>
              <a:spcAft>
                <a:spcPts val="0"/>
              </a:spcAft>
              <a:defRPr/>
            </a:pPr>
            <a:r>
              <a:rPr lang="en-US" sz="1200" b="1" dirty="0">
                <a:solidFill>
                  <a:schemeClr val="accent1">
                    <a:lumMod val="75000"/>
                  </a:schemeClr>
                </a:solidFill>
                <a:latin typeface="+mj-lt"/>
              </a:rPr>
              <a:t>The CLIC main beam demands quite tight tolerances of 0.2 % for the current stability. This depends on the stability of the laser for the polarized electrons and on the positron production stability in addition a well controlled beam loading compensation in the </a:t>
            </a:r>
            <a:r>
              <a:rPr lang="en-US" sz="1200" b="1" dirty="0" err="1">
                <a:solidFill>
                  <a:schemeClr val="accent1">
                    <a:lumMod val="75000"/>
                  </a:schemeClr>
                </a:solidFill>
                <a:latin typeface="+mj-lt"/>
              </a:rPr>
              <a:t>linac’s</a:t>
            </a:r>
            <a:r>
              <a:rPr lang="en-US" sz="1200" b="1" dirty="0">
                <a:solidFill>
                  <a:schemeClr val="accent1">
                    <a:lumMod val="75000"/>
                  </a:schemeClr>
                </a:solidFill>
                <a:latin typeface="+mj-lt"/>
              </a:rPr>
              <a:t> has to be insured. If not sufficient a current feedback has to be used to achieve the required stability.</a:t>
            </a:r>
            <a:endParaRPr lang="en-US" sz="1200" b="1" dirty="0">
              <a:solidFill>
                <a:schemeClr val="accent1">
                  <a:lumMod val="75000"/>
                </a:schemeClr>
              </a:solidFill>
              <a:latin typeface="+mj-lt"/>
            </a:endParaRPr>
          </a:p>
        </p:txBody>
      </p:sp>
    </p:spTree>
    <p:extLst>
      <p:ext uri="{BB962C8B-B14F-4D97-AF65-F5344CB8AC3E}">
        <p14:creationId xmlns:p14="http://schemas.microsoft.com/office/powerpoint/2010/main" val="4009863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Paper Presentation 1">
  <a:themeElements>
    <a:clrScheme name="">
      <a:dk1>
        <a:srgbClr val="000000"/>
      </a:dk1>
      <a:lt1>
        <a:srgbClr val="FFFFCC"/>
      </a:lt1>
      <a:dk2>
        <a:srgbClr val="000000"/>
      </a:dk2>
      <a:lt2>
        <a:srgbClr val="919191"/>
      </a:lt2>
      <a:accent1>
        <a:srgbClr val="618FFD"/>
      </a:accent1>
      <a:accent2>
        <a:srgbClr val="00AE00"/>
      </a:accent2>
      <a:accent3>
        <a:srgbClr val="FFFFE2"/>
      </a:accent3>
      <a:accent4>
        <a:srgbClr val="000000"/>
      </a:accent4>
      <a:accent5>
        <a:srgbClr val="B7C6FE"/>
      </a:accent5>
      <a:accent6>
        <a:srgbClr val="009D00"/>
      </a:accent6>
      <a:hlink>
        <a:srgbClr val="FC0128"/>
      </a:hlink>
      <a:folHlink>
        <a:srgbClr val="CECECE"/>
      </a:folHlink>
    </a:clrScheme>
    <a:fontScheme name="Paper Presentation 1">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Paper Presentation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TotalTime>
  <Words>403</Words>
  <Application>Microsoft Office PowerPoint</Application>
  <PresentationFormat>On-screen Show (4:3)</PresentationFormat>
  <Paragraphs>57</Paragraphs>
  <Slides>6</Slides>
  <Notes>0</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Paper Presentation 1</vt:lpstr>
      <vt:lpstr>Office Theme</vt:lpstr>
      <vt:lpstr>PowerPoint Presentation</vt:lpstr>
      <vt:lpstr>Work-package responsibilities</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doebert</dc:creator>
  <cp:lastModifiedBy>Steffen Doebert</cp:lastModifiedBy>
  <cp:revision>6</cp:revision>
  <dcterms:created xsi:type="dcterms:W3CDTF">2011-09-23T06:32:53Z</dcterms:created>
  <dcterms:modified xsi:type="dcterms:W3CDTF">2011-09-27T21:17:00Z</dcterms:modified>
</cp:coreProperties>
</file>