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notesSlides/notesSlide2.xml" ContentType="application/vnd.openxmlformats-officedocument.presentationml.notesSlide+xml"/>
  <Override PartName="/ppt/charts/chart14.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64" r:id="rId2"/>
    <p:sldId id="257" r:id="rId3"/>
    <p:sldId id="284" r:id="rId4"/>
    <p:sldId id="266" r:id="rId5"/>
    <p:sldId id="267" r:id="rId6"/>
    <p:sldId id="268" r:id="rId7"/>
    <p:sldId id="261" r:id="rId8"/>
    <p:sldId id="270" r:id="rId9"/>
    <p:sldId id="269" r:id="rId10"/>
    <p:sldId id="285" r:id="rId11"/>
    <p:sldId id="273" r:id="rId12"/>
    <p:sldId id="293" r:id="rId13"/>
    <p:sldId id="286" r:id="rId14"/>
    <p:sldId id="274" r:id="rId15"/>
    <p:sldId id="275" r:id="rId16"/>
    <p:sldId id="276" r:id="rId17"/>
    <p:sldId id="277" r:id="rId18"/>
    <p:sldId id="278" r:id="rId19"/>
    <p:sldId id="279" r:id="rId20"/>
    <p:sldId id="280" r:id="rId21"/>
    <p:sldId id="281" r:id="rId22"/>
    <p:sldId id="282" r:id="rId23"/>
    <p:sldId id="283" r:id="rId24"/>
    <p:sldId id="288" r:id="rId25"/>
    <p:sldId id="295" r:id="rId26"/>
    <p:sldId id="289" r:id="rId27"/>
    <p:sldId id="291" r:id="rId28"/>
    <p:sldId id="292" r:id="rId2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Hamed\CTF3-Project\one-cell.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E:\Hamed\CTF3-Project\beam-loading-power-nee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Hamed\CTF3-Project\one-cel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h\hshaker\Desktop\Book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h\hshaker\Desktop\Book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ern.ch\dfs\Users\h\hshaker\Desktop\75.5hcouplingswee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marker>
            <c:symbol val="none"/>
          </c:marker>
          <c:xVal>
            <c:numRef>
              <c:f>Sheet4!$D$8:$D$80</c:f>
              <c:numCache>
                <c:formatCode>General</c:formatCode>
                <c:ptCount val="7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numCache>
            </c:numRef>
          </c:xVal>
          <c:yVal>
            <c:numRef>
              <c:f>Sheet4!$G$8:$G$80</c:f>
              <c:numCache>
                <c:formatCode>General</c:formatCode>
                <c:ptCount val="73"/>
                <c:pt idx="0">
                  <c:v>0</c:v>
                </c:pt>
                <c:pt idx="1">
                  <c:v>8.3200401098929326</c:v>
                </c:pt>
                <c:pt idx="2">
                  <c:v>16.608420008729489</c:v>
                </c:pt>
                <c:pt idx="3">
                  <c:v>24.833640120730983</c:v>
                </c:pt>
                <c:pt idx="4">
                  <c:v>32.964521223776494</c:v>
                </c:pt>
                <c:pt idx="5">
                  <c:v>40.970362339572368</c:v>
                </c:pt>
                <c:pt idx="6">
                  <c:v>48.821095895423959</c:v>
                </c:pt>
                <c:pt idx="7">
                  <c:v>56.487439274033044</c:v>
                </c:pt>
                <c:pt idx="8">
                  <c:v>63.941041889718036</c:v>
                </c:pt>
                <c:pt idx="9">
                  <c:v>71.15462695666551</c:v>
                </c:pt>
                <c:pt idx="10">
                  <c:v>78.102127147087089</c:v>
                </c:pt>
                <c:pt idx="11">
                  <c:v>84.758813374288053</c:v>
                </c:pt>
                <c:pt idx="12">
                  <c:v>91.101415977383283</c:v>
                </c:pt>
                <c:pt idx="13">
                  <c:v>97.108237630510786</c:v>
                </c:pt>
                <c:pt idx="14">
                  <c:v>102.75925734954735</c:v>
                </c:pt>
                <c:pt idx="15">
                  <c:v>108.03622502323813</c:v>
                </c:pt>
                <c:pt idx="16">
                  <c:v>112.92274595298636</c:v>
                </c:pt>
                <c:pt idx="17">
                  <c:v>117.40435494588982</c:v>
                </c:pt>
                <c:pt idx="18">
                  <c:v>121.46857956863742</c:v>
                </c:pt>
                <c:pt idx="19">
                  <c:v>125.10499223519965</c:v>
                </c:pt>
                <c:pt idx="20">
                  <c:v>128.30525086835118</c:v>
                </c:pt>
                <c:pt idx="21">
                  <c:v>131.06312794367986</c:v>
                </c:pt>
                <c:pt idx="22">
                  <c:v>133.37452779429745</c:v>
                </c:pt>
                <c:pt idx="23">
                  <c:v>135.23749212465069</c:v>
                </c:pt>
                <c:pt idx="24">
                  <c:v>136.65219375205501</c:v>
                </c:pt>
                <c:pt idx="25">
                  <c:v>137.62091866460898</c:v>
                </c:pt>
                <c:pt idx="26">
                  <c:v>138.14803655332528</c:v>
                </c:pt>
                <c:pt idx="27">
                  <c:v>138.23996004435739</c:v>
                </c:pt>
                <c:pt idx="28">
                  <c:v>137.90509292368839</c:v>
                </c:pt>
                <c:pt idx="29">
                  <c:v>137.15376771100142</c:v>
                </c:pt>
                <c:pt idx="30">
                  <c:v>135.99817300159521</c:v>
                </c:pt>
                <c:pt idx="31">
                  <c:v>134.45227105431141</c:v>
                </c:pt>
                <c:pt idx="32">
                  <c:v>132.53170615964601</c:v>
                </c:pt>
                <c:pt idx="33">
                  <c:v>130.25370437473072</c:v>
                </c:pt>
                <c:pt idx="34">
                  <c:v>127.63696526070072</c:v>
                </c:pt>
                <c:pt idx="35">
                  <c:v>124.70154630262884</c:v>
                </c:pt>
                <c:pt idx="36">
                  <c:v>121.46874073252837</c:v>
                </c:pt>
                <c:pt idx="37">
                  <c:v>117.9609495116306</c:v>
                </c:pt>
                <c:pt idx="38">
                  <c:v>114.20154825904129</c:v>
                </c:pt>
                <c:pt idx="39">
                  <c:v>110.2147499397978</c:v>
                </c:pt>
                <c:pt idx="40">
                  <c:v>106.02546414610308</c:v>
                </c:pt>
                <c:pt idx="41">
                  <c:v>101.65915382107674</c:v>
                </c:pt>
                <c:pt idx="42">
                  <c:v>97.141690284552396</c:v>
                </c:pt>
                <c:pt idx="43">
                  <c:v>92.49920742533395</c:v>
                </c:pt>
                <c:pt idx="44">
                  <c:v>87.757955923793475</c:v>
                </c:pt>
                <c:pt idx="45">
                  <c:v>82.944158362864982</c:v>
                </c:pt>
                <c:pt idx="46">
                  <c:v>78.083866074334608</c:v>
                </c:pt>
                <c:pt idx="47">
                  <c:v>73.202818551044288</c:v>
                </c:pt>
                <c:pt idx="48">
                  <c:v>68.326306234234139</c:v>
                </c:pt>
                <c:pt idx="49">
                  <c:v>63.479037458993844</c:v>
                </c:pt>
                <c:pt idx="50">
                  <c:v>58.685010309806763</c:v>
                </c:pt>
                <c:pt idx="51">
                  <c:v>53.96739010272735</c:v>
                </c:pt>
                <c:pt idx="52">
                  <c:v>49.348393171003835</c:v>
                </c:pt>
                <c:pt idx="53">
                  <c:v>44.849177587303288</c:v>
                </c:pt>
                <c:pt idx="54">
                  <c:v>40.489741408352749</c:v>
                </c:pt>
                <c:pt idx="55">
                  <c:v>36.288828977110967</c:v>
                </c:pt>
                <c:pt idx="56">
                  <c:v>32.263845763898374</c:v>
                </c:pt>
                <c:pt idx="57">
                  <c:v>28.430782171550259</c:v>
                </c:pt>
                <c:pt idx="58">
                  <c:v>24.804146671033859</c:v>
                </c:pt>
                <c:pt idx="59">
                  <c:v>21.396908573447096</c:v>
                </c:pt>
                <c:pt idx="60">
                  <c:v>18.220450682298964</c:v>
                </c:pt>
                <c:pt idx="61">
                  <c:v>15.284532006863754</c:v>
                </c:pt>
                <c:pt idx="62">
                  <c:v>12.597260653606646</c:v>
                </c:pt>
                <c:pt idx="63">
                  <c:v>10.16507694861915</c:v>
                </c:pt>
                <c:pt idx="64">
                  <c:v>7.9927467800777094</c:v>
                </c:pt>
                <c:pt idx="65">
                  <c:v>6.0833650863652293</c:v>
                </c:pt>
                <c:pt idx="66">
                  <c:v>4.4383693530690653</c:v>
                </c:pt>
                <c:pt idx="67">
                  <c:v>3.0575629209890067</c:v>
                </c:pt>
                <c:pt idx="68">
                  <c:v>1.9391478479337465</c:v>
                </c:pt>
                <c:pt idx="69">
                  <c:v>1.0797670098250105</c:v>
                </c:pt>
                <c:pt idx="70">
                  <c:v>0.47455507182183432</c:v>
                </c:pt>
                <c:pt idx="71">
                  <c:v>0.11719790815325914</c:v>
                </c:pt>
                <c:pt idx="72">
                  <c:v>4.2766342490521669E-10</c:v>
                </c:pt>
              </c:numCache>
            </c:numRef>
          </c:yVal>
          <c:smooth val="1"/>
        </c:ser>
        <c:dLbls>
          <c:showLegendKey val="0"/>
          <c:showVal val="0"/>
          <c:showCatName val="0"/>
          <c:showSerName val="0"/>
          <c:showPercent val="0"/>
          <c:showBubbleSize val="0"/>
        </c:dLbls>
        <c:axId val="81469824"/>
        <c:axId val="81471744"/>
      </c:scatterChart>
      <c:valAx>
        <c:axId val="81469824"/>
        <c:scaling>
          <c:orientation val="minMax"/>
          <c:max val="360"/>
          <c:min val="0"/>
        </c:scaling>
        <c:delete val="0"/>
        <c:axPos val="b"/>
        <c:title>
          <c:tx>
            <c:rich>
              <a:bodyPr/>
              <a:lstStyle/>
              <a:p>
                <a:pPr>
                  <a:defRPr/>
                </a:pPr>
                <a:r>
                  <a:rPr lang="en-GB"/>
                  <a:t>Phase advance per cell (deg)</a:t>
                </a:r>
              </a:p>
            </c:rich>
          </c:tx>
          <c:layout/>
          <c:overlay val="0"/>
        </c:title>
        <c:numFmt formatCode="General" sourceLinked="1"/>
        <c:majorTickMark val="out"/>
        <c:minorTickMark val="none"/>
        <c:tickLblPos val="nextTo"/>
        <c:crossAx val="81471744"/>
        <c:crosses val="autoZero"/>
        <c:crossBetween val="midCat"/>
      </c:valAx>
      <c:valAx>
        <c:axId val="81471744"/>
        <c:scaling>
          <c:orientation val="minMax"/>
          <c:max val="150"/>
          <c:min val="0"/>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1469824"/>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Sheet1!$T$162:$T$166</c:f>
              <c:numCache>
                <c:formatCode>0</c:formatCode>
                <c:ptCount val="5"/>
                <c:pt idx="0">
                  <c:v>3</c:v>
                </c:pt>
                <c:pt idx="1">
                  <c:v>4</c:v>
                </c:pt>
                <c:pt idx="2">
                  <c:v>5</c:v>
                </c:pt>
                <c:pt idx="3">
                  <c:v>6</c:v>
                </c:pt>
                <c:pt idx="4">
                  <c:v>7</c:v>
                </c:pt>
              </c:numCache>
            </c:numRef>
          </c:xVal>
          <c:yVal>
            <c:numRef>
              <c:f>Sheet1!$X$162:$X$166</c:f>
              <c:numCache>
                <c:formatCode>General</c:formatCode>
                <c:ptCount val="5"/>
                <c:pt idx="0">
                  <c:v>1183.3</c:v>
                </c:pt>
                <c:pt idx="1">
                  <c:v>1160.21</c:v>
                </c:pt>
                <c:pt idx="2">
                  <c:v>1161.44</c:v>
                </c:pt>
                <c:pt idx="3">
                  <c:v>1124.49</c:v>
                </c:pt>
                <c:pt idx="4">
                  <c:v>1035.47</c:v>
                </c:pt>
              </c:numCache>
            </c:numRef>
          </c:yVal>
          <c:smooth val="0"/>
        </c:ser>
        <c:dLbls>
          <c:showLegendKey val="0"/>
          <c:showVal val="0"/>
          <c:showCatName val="0"/>
          <c:showSerName val="0"/>
          <c:showPercent val="0"/>
          <c:showBubbleSize val="0"/>
        </c:dLbls>
        <c:axId val="84964480"/>
        <c:axId val="84966400"/>
      </c:scatterChart>
      <c:valAx>
        <c:axId val="84964480"/>
        <c:scaling>
          <c:orientation val="minMax"/>
          <c:max val="7"/>
          <c:min val="3"/>
        </c:scaling>
        <c:delete val="0"/>
        <c:axPos val="b"/>
        <c:title>
          <c:tx>
            <c:rich>
              <a:bodyPr/>
              <a:lstStyle/>
              <a:p>
                <a:pPr>
                  <a:defRPr/>
                </a:pPr>
                <a:r>
                  <a:rPr lang="en-GB" sz="900" dirty="0"/>
                  <a:t>Number of cells</a:t>
                </a:r>
              </a:p>
            </c:rich>
          </c:tx>
          <c:layout/>
          <c:overlay val="0"/>
        </c:title>
        <c:numFmt formatCode="0" sourceLinked="1"/>
        <c:majorTickMark val="out"/>
        <c:minorTickMark val="none"/>
        <c:tickLblPos val="nextTo"/>
        <c:txPr>
          <a:bodyPr/>
          <a:lstStyle/>
          <a:p>
            <a:pPr>
              <a:defRPr sz="900"/>
            </a:pPr>
            <a:endParaRPr lang="en-US"/>
          </a:p>
        </c:txPr>
        <c:crossAx val="84966400"/>
        <c:crosses val="autoZero"/>
        <c:crossBetween val="midCat"/>
        <c:majorUnit val="1"/>
      </c:valAx>
      <c:valAx>
        <c:axId val="84966400"/>
        <c:scaling>
          <c:orientation val="minMax"/>
        </c:scaling>
        <c:delete val="0"/>
        <c:axPos val="l"/>
        <c:title>
          <c:tx>
            <c:rich>
              <a:bodyPr rot="-5400000" vert="horz"/>
              <a:lstStyle/>
              <a:p>
                <a:pPr>
                  <a:defRPr sz="900"/>
                </a:pPr>
                <a:r>
                  <a:rPr lang="en-GB" sz="900"/>
                  <a:t>R'/Q (</a:t>
                </a:r>
                <a:r>
                  <a:rPr lang="el-GR" sz="900"/>
                  <a:t>Ω</a:t>
                </a:r>
                <a:r>
                  <a:rPr lang="en-GB" sz="900"/>
                  <a:t>/m)</a:t>
                </a:r>
              </a:p>
            </c:rich>
          </c:tx>
          <c:layout/>
          <c:overlay val="0"/>
        </c:title>
        <c:numFmt formatCode="General" sourceLinked="1"/>
        <c:majorTickMark val="out"/>
        <c:minorTickMark val="none"/>
        <c:tickLblPos val="nextTo"/>
        <c:txPr>
          <a:bodyPr/>
          <a:lstStyle/>
          <a:p>
            <a:pPr>
              <a:defRPr sz="900"/>
            </a:pPr>
            <a:endParaRPr lang="en-US"/>
          </a:p>
        </c:txPr>
        <c:crossAx val="84964480"/>
        <c:crosses val="autoZero"/>
        <c:crossBetween val="midCat"/>
        <c:majorUnit val="50"/>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rtl="0">
        <a:defRPr>
          <a:solidFill>
            <a:schemeClr val="dk1"/>
          </a:solidFill>
          <a:latin typeface="+mn-lt"/>
          <a:ea typeface="+mn-ea"/>
          <a:cs typeface="+mn-cs"/>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BTW cells</c:v>
          </c:tx>
          <c:xVal>
            <c:numRef>
              <c:f>Sheet1!$U$162:$U$166</c:f>
              <c:numCache>
                <c:formatCode>General</c:formatCode>
                <c:ptCount val="5"/>
                <c:pt idx="0">
                  <c:v>122</c:v>
                </c:pt>
                <c:pt idx="1">
                  <c:v>110</c:v>
                </c:pt>
                <c:pt idx="2">
                  <c:v>98</c:v>
                </c:pt>
                <c:pt idx="3">
                  <c:v>86</c:v>
                </c:pt>
                <c:pt idx="4">
                  <c:v>62</c:v>
                </c:pt>
              </c:numCache>
            </c:numRef>
          </c:xVal>
          <c:yVal>
            <c:numRef>
              <c:f>Sheet1!$W$162:$W$166</c:f>
              <c:numCache>
                <c:formatCode>General</c:formatCode>
                <c:ptCount val="5"/>
                <c:pt idx="0">
                  <c:v>149.15</c:v>
                </c:pt>
                <c:pt idx="1">
                  <c:v>131.82000000000048</c:v>
                </c:pt>
                <c:pt idx="2">
                  <c:v>117.59</c:v>
                </c:pt>
                <c:pt idx="3">
                  <c:v>99.910000000000025</c:v>
                </c:pt>
                <c:pt idx="4">
                  <c:v>66.33</c:v>
                </c:pt>
              </c:numCache>
            </c:numRef>
          </c:yVal>
          <c:smooth val="1"/>
        </c:ser>
        <c:ser>
          <c:idx val="1"/>
          <c:order val="1"/>
          <c:tx>
            <c:v>SW cells</c:v>
          </c:tx>
          <c:xVal>
            <c:numRef>
              <c:f>Sheet1!$A$164:$A$171</c:f>
              <c:numCache>
                <c:formatCode>General</c:formatCode>
                <c:ptCount val="8"/>
                <c:pt idx="0">
                  <c:v>140</c:v>
                </c:pt>
                <c:pt idx="1">
                  <c:v>151</c:v>
                </c:pt>
                <c:pt idx="2">
                  <c:v>160</c:v>
                </c:pt>
                <c:pt idx="3">
                  <c:v>180</c:v>
                </c:pt>
                <c:pt idx="4">
                  <c:v>200</c:v>
                </c:pt>
                <c:pt idx="5">
                  <c:v>230</c:v>
                </c:pt>
                <c:pt idx="6">
                  <c:v>250</c:v>
                </c:pt>
                <c:pt idx="7">
                  <c:v>280</c:v>
                </c:pt>
              </c:numCache>
            </c:numRef>
          </c:xVal>
          <c:yVal>
            <c:numRef>
              <c:f>Sheet1!$B$164:$B$171</c:f>
              <c:numCache>
                <c:formatCode>General</c:formatCode>
                <c:ptCount val="8"/>
                <c:pt idx="0">
                  <c:v>173.68</c:v>
                </c:pt>
                <c:pt idx="1">
                  <c:v>186.09</c:v>
                </c:pt>
                <c:pt idx="2">
                  <c:v>193.20999999999998</c:v>
                </c:pt>
                <c:pt idx="3">
                  <c:v>209.06</c:v>
                </c:pt>
                <c:pt idx="4">
                  <c:v>219.44</c:v>
                </c:pt>
                <c:pt idx="5">
                  <c:v>226.68</c:v>
                </c:pt>
                <c:pt idx="6">
                  <c:v>223.62</c:v>
                </c:pt>
                <c:pt idx="7">
                  <c:v>212.45000000000007</c:v>
                </c:pt>
              </c:numCache>
            </c:numRef>
          </c:yVal>
          <c:smooth val="1"/>
        </c:ser>
        <c:dLbls>
          <c:showLegendKey val="0"/>
          <c:showVal val="0"/>
          <c:showCatName val="0"/>
          <c:showSerName val="0"/>
          <c:showPercent val="0"/>
          <c:showBubbleSize val="0"/>
        </c:dLbls>
        <c:axId val="85033728"/>
        <c:axId val="85035648"/>
      </c:scatterChart>
      <c:valAx>
        <c:axId val="85033728"/>
        <c:scaling>
          <c:orientation val="minMax"/>
          <c:min val="50"/>
        </c:scaling>
        <c:delete val="0"/>
        <c:axPos val="b"/>
        <c:title>
          <c:tx>
            <c:rich>
              <a:bodyPr/>
              <a:lstStyle/>
              <a:p>
                <a:pPr>
                  <a:defRPr/>
                </a:pPr>
                <a:r>
                  <a:rPr lang="en-US" dirty="0"/>
                  <a:t>Phase advance per cell (deg</a:t>
                </a:r>
                <a:r>
                  <a:rPr lang="en-US" dirty="0" smtClean="0"/>
                  <a:t>) = kg/</a:t>
                </a:r>
                <a:r>
                  <a:rPr lang="el-GR" dirty="0" smtClean="0"/>
                  <a:t>β</a:t>
                </a:r>
                <a:endParaRPr lang="en-US" dirty="0"/>
              </a:p>
            </c:rich>
          </c:tx>
          <c:layout/>
          <c:overlay val="0"/>
        </c:title>
        <c:numFmt formatCode="General" sourceLinked="1"/>
        <c:majorTickMark val="out"/>
        <c:minorTickMark val="none"/>
        <c:tickLblPos val="nextTo"/>
        <c:crossAx val="85035648"/>
        <c:crosses val="autoZero"/>
        <c:crossBetween val="midCat"/>
      </c:valAx>
      <c:valAx>
        <c:axId val="85035648"/>
        <c:scaling>
          <c:orientation val="minMax"/>
          <c:min val="50"/>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5033728"/>
        <c:crosses val="autoZero"/>
        <c:crossBetween val="midCat"/>
      </c:valAx>
      <c:spPr>
        <a:noFill/>
        <a:ln w="25400">
          <a:noFill/>
        </a:ln>
      </c:spPr>
    </c:plotArea>
    <c:legend>
      <c:legendPos val="r"/>
      <c:layout/>
      <c:overlay val="1"/>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BTW cells</c:v>
          </c:tx>
          <c:spPr>
            <a:ln w="28575">
              <a:noFill/>
            </a:ln>
          </c:spPr>
          <c:xVal>
            <c:numRef>
              <c:f>Sheet1!$T$162:$T$166</c:f>
              <c:numCache>
                <c:formatCode>0</c:formatCode>
                <c:ptCount val="5"/>
                <c:pt idx="0">
                  <c:v>3</c:v>
                </c:pt>
                <c:pt idx="1">
                  <c:v>4</c:v>
                </c:pt>
                <c:pt idx="2">
                  <c:v>5</c:v>
                </c:pt>
                <c:pt idx="3">
                  <c:v>6</c:v>
                </c:pt>
                <c:pt idx="4">
                  <c:v>7</c:v>
                </c:pt>
              </c:numCache>
            </c:numRef>
          </c:xVal>
          <c:yVal>
            <c:numRef>
              <c:f>Sheet1!$Y$162:$Y$166</c:f>
              <c:numCache>
                <c:formatCode>General</c:formatCode>
                <c:ptCount val="5"/>
                <c:pt idx="0">
                  <c:v>453.71</c:v>
                </c:pt>
                <c:pt idx="1">
                  <c:v>527.73</c:v>
                </c:pt>
                <c:pt idx="2">
                  <c:v>582.92999999999938</c:v>
                </c:pt>
                <c:pt idx="3">
                  <c:v>599.61</c:v>
                </c:pt>
                <c:pt idx="4">
                  <c:v>466.31</c:v>
                </c:pt>
              </c:numCache>
            </c:numRef>
          </c:yVal>
          <c:smooth val="0"/>
        </c:ser>
        <c:ser>
          <c:idx val="1"/>
          <c:order val="1"/>
          <c:tx>
            <c:v>SW cells</c:v>
          </c:tx>
          <c:spPr>
            <a:ln w="28575">
              <a:noFill/>
            </a:ln>
          </c:spPr>
          <c:xVal>
            <c:numRef>
              <c:f>Sheet1!$G$169</c:f>
              <c:numCache>
                <c:formatCode>General</c:formatCode>
                <c:ptCount val="1"/>
                <c:pt idx="0">
                  <c:v>2</c:v>
                </c:pt>
              </c:numCache>
            </c:numRef>
          </c:xVal>
          <c:yVal>
            <c:numRef>
              <c:f>Sheet1!$H$169</c:f>
              <c:numCache>
                <c:formatCode>General</c:formatCode>
                <c:ptCount val="1"/>
                <c:pt idx="0">
                  <c:v>453.36</c:v>
                </c:pt>
              </c:numCache>
            </c:numRef>
          </c:yVal>
          <c:smooth val="0"/>
        </c:ser>
        <c:dLbls>
          <c:showLegendKey val="0"/>
          <c:showVal val="0"/>
          <c:showCatName val="0"/>
          <c:showSerName val="0"/>
          <c:showPercent val="0"/>
          <c:showBubbleSize val="0"/>
        </c:dLbls>
        <c:axId val="85044608"/>
        <c:axId val="85087744"/>
      </c:scatterChart>
      <c:valAx>
        <c:axId val="85044608"/>
        <c:scaling>
          <c:orientation val="minMax"/>
          <c:max val="7"/>
          <c:min val="2"/>
        </c:scaling>
        <c:delete val="0"/>
        <c:axPos val="b"/>
        <c:title>
          <c:tx>
            <c:rich>
              <a:bodyPr/>
              <a:lstStyle/>
              <a:p>
                <a:pPr>
                  <a:defRPr/>
                </a:pPr>
                <a:r>
                  <a:rPr lang="en-GB"/>
                  <a:t>Number of cells</a:t>
                </a:r>
              </a:p>
            </c:rich>
          </c:tx>
          <c:layout/>
          <c:overlay val="0"/>
        </c:title>
        <c:numFmt formatCode="0" sourceLinked="1"/>
        <c:majorTickMark val="out"/>
        <c:minorTickMark val="none"/>
        <c:tickLblPos val="nextTo"/>
        <c:crossAx val="85087744"/>
        <c:crosses val="autoZero"/>
        <c:crossBetween val="midCat"/>
        <c:majorUnit val="1"/>
      </c:valAx>
      <c:valAx>
        <c:axId val="85087744"/>
        <c:scaling>
          <c:orientation val="minMax"/>
          <c:max val="620"/>
          <c:min val="450"/>
        </c:scaling>
        <c:delete val="0"/>
        <c:axPos val="l"/>
        <c:title>
          <c:tx>
            <c:rich>
              <a:bodyPr rot="-5400000" vert="horz"/>
              <a:lstStyle/>
              <a:p>
                <a:pPr>
                  <a:defRPr/>
                </a:pPr>
                <a:r>
                  <a:rPr lang="en-GB"/>
                  <a:t>R/Q (</a:t>
                </a:r>
                <a:r>
                  <a:rPr lang="el-GR"/>
                  <a:t>Ω</a:t>
                </a:r>
                <a:r>
                  <a:rPr lang="en-GB"/>
                  <a:t>)</a:t>
                </a:r>
              </a:p>
            </c:rich>
          </c:tx>
          <c:layout/>
          <c:overlay val="0"/>
        </c:title>
        <c:numFmt formatCode="General" sourceLinked="1"/>
        <c:majorTickMark val="out"/>
        <c:minorTickMark val="none"/>
        <c:tickLblPos val="nextTo"/>
        <c:crossAx val="85044608"/>
        <c:crosses val="autoZero"/>
        <c:crossBetween val="midCat"/>
      </c:valAx>
      <c:spPr>
        <a:noFill/>
        <a:ln w="25400">
          <a:noFill/>
        </a:ln>
      </c:spPr>
    </c:plotArea>
    <c:legend>
      <c:legendPos val="r"/>
      <c:layout>
        <c:manualLayout>
          <c:xMode val="edge"/>
          <c:yMode val="edge"/>
          <c:x val="0.23395095580396524"/>
          <c:y val="8.2040652890419577E-2"/>
          <c:w val="0.23318862915940783"/>
          <c:h val="0.17616715426680984"/>
        </c:manualLayout>
      </c:layout>
      <c:overlay val="1"/>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BTW cells</c:v>
          </c:tx>
          <c:spPr>
            <a:ln w="28575">
              <a:noFill/>
            </a:ln>
          </c:spPr>
          <c:xVal>
            <c:numRef>
              <c:f>Sheet1!$T$162:$T$166</c:f>
              <c:numCache>
                <c:formatCode>0</c:formatCode>
                <c:ptCount val="5"/>
                <c:pt idx="0">
                  <c:v>3</c:v>
                </c:pt>
                <c:pt idx="1">
                  <c:v>4</c:v>
                </c:pt>
                <c:pt idx="2">
                  <c:v>5</c:v>
                </c:pt>
                <c:pt idx="3">
                  <c:v>6</c:v>
                </c:pt>
                <c:pt idx="4">
                  <c:v>7</c:v>
                </c:pt>
              </c:numCache>
            </c:numRef>
          </c:xVal>
          <c:yVal>
            <c:numRef>
              <c:f>Sheet1!$Z$162:$Z$166</c:f>
              <c:numCache>
                <c:formatCode>General</c:formatCode>
                <c:ptCount val="5"/>
                <c:pt idx="0">
                  <c:v>93.460000000000022</c:v>
                </c:pt>
                <c:pt idx="1">
                  <c:v>80.34</c:v>
                </c:pt>
                <c:pt idx="2">
                  <c:v>72.739999999999995</c:v>
                </c:pt>
                <c:pt idx="3">
                  <c:v>70.790000000000006</c:v>
                </c:pt>
                <c:pt idx="4">
                  <c:v>90.98</c:v>
                </c:pt>
              </c:numCache>
            </c:numRef>
          </c:yVal>
          <c:smooth val="0"/>
        </c:ser>
        <c:ser>
          <c:idx val="1"/>
          <c:order val="1"/>
          <c:tx>
            <c:v>SW cells</c:v>
          </c:tx>
          <c:spPr>
            <a:ln w="28575">
              <a:noFill/>
            </a:ln>
          </c:spPr>
          <c:xVal>
            <c:numRef>
              <c:f>Sheet1!$G$169</c:f>
              <c:numCache>
                <c:formatCode>General</c:formatCode>
                <c:ptCount val="1"/>
                <c:pt idx="0">
                  <c:v>2</c:v>
                </c:pt>
              </c:numCache>
            </c:numRef>
          </c:xVal>
          <c:yVal>
            <c:numRef>
              <c:f>Sheet1!$K$169</c:f>
              <c:numCache>
                <c:formatCode>General</c:formatCode>
                <c:ptCount val="1"/>
                <c:pt idx="0">
                  <c:v>93.551639370478185</c:v>
                </c:pt>
              </c:numCache>
            </c:numRef>
          </c:yVal>
          <c:smooth val="0"/>
        </c:ser>
        <c:dLbls>
          <c:showLegendKey val="0"/>
          <c:showVal val="0"/>
          <c:showCatName val="0"/>
          <c:showSerName val="0"/>
          <c:showPercent val="0"/>
          <c:showBubbleSize val="0"/>
        </c:dLbls>
        <c:axId val="85121280"/>
        <c:axId val="85127552"/>
      </c:scatterChart>
      <c:valAx>
        <c:axId val="85121280"/>
        <c:scaling>
          <c:orientation val="minMax"/>
          <c:max val="7"/>
          <c:min val="2"/>
        </c:scaling>
        <c:delete val="0"/>
        <c:axPos val="b"/>
        <c:title>
          <c:tx>
            <c:rich>
              <a:bodyPr/>
              <a:lstStyle/>
              <a:p>
                <a:pPr>
                  <a:defRPr/>
                </a:pPr>
                <a:r>
                  <a:rPr lang="en-GB"/>
                  <a:t>Number of cells</a:t>
                </a:r>
              </a:p>
            </c:rich>
          </c:tx>
          <c:layout/>
          <c:overlay val="0"/>
        </c:title>
        <c:numFmt formatCode="0" sourceLinked="1"/>
        <c:majorTickMark val="out"/>
        <c:minorTickMark val="none"/>
        <c:tickLblPos val="nextTo"/>
        <c:crossAx val="85127552"/>
        <c:crosses val="autoZero"/>
        <c:crossBetween val="midCat"/>
        <c:majorUnit val="1"/>
      </c:valAx>
      <c:valAx>
        <c:axId val="85127552"/>
        <c:scaling>
          <c:orientation val="minMax"/>
          <c:min val="70"/>
        </c:scaling>
        <c:delete val="0"/>
        <c:axPos val="l"/>
        <c:title>
          <c:tx>
            <c:rich>
              <a:bodyPr rot="-5400000" vert="horz"/>
              <a:lstStyle/>
              <a:p>
                <a:pPr>
                  <a:defRPr/>
                </a:pPr>
                <a:r>
                  <a:rPr lang="en-GB"/>
                  <a:t>Input power (KW)</a:t>
                </a:r>
              </a:p>
            </c:rich>
          </c:tx>
          <c:layout/>
          <c:overlay val="0"/>
        </c:title>
        <c:numFmt formatCode="General" sourceLinked="1"/>
        <c:majorTickMark val="out"/>
        <c:minorTickMark val="none"/>
        <c:tickLblPos val="nextTo"/>
        <c:crossAx val="85121280"/>
        <c:crosses val="autoZero"/>
        <c:crossBetween val="midCat"/>
      </c:valAx>
      <c:spPr>
        <a:noFill/>
        <a:ln w="25400">
          <a:noFill/>
        </a:ln>
      </c:spPr>
    </c:plotArea>
    <c:legend>
      <c:legendPos val="r"/>
      <c:layout>
        <c:manualLayout>
          <c:xMode val="edge"/>
          <c:yMode val="edge"/>
          <c:x val="0.56306748745088964"/>
          <c:y val="4.4224252860793282E-2"/>
          <c:w val="0.24117001184265577"/>
          <c:h val="0.17686357894390337"/>
        </c:manualLayout>
      </c:layout>
      <c:overlay val="1"/>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600"/>
              <a:t>Detuning angle vs. Input power for</a:t>
            </a:r>
            <a:r>
              <a:rPr lang="en-GB" sz="1600" baseline="0"/>
              <a:t> 10ns filling time</a:t>
            </a:r>
            <a:endParaRPr lang="en-GB" sz="1600"/>
          </a:p>
        </c:rich>
      </c:tx>
      <c:layout>
        <c:manualLayout>
          <c:xMode val="edge"/>
          <c:yMode val="edge"/>
          <c:x val="0.18492979639681043"/>
          <c:y val="4.2440318302387266E-2"/>
        </c:manualLayout>
      </c:layout>
      <c:overlay val="1"/>
    </c:title>
    <c:autoTitleDeleted val="0"/>
    <c:plotArea>
      <c:layout>
        <c:manualLayout>
          <c:layoutTarget val="inner"/>
          <c:xMode val="edge"/>
          <c:yMode val="edge"/>
          <c:x val="0.12000186869845145"/>
          <c:y val="2.1582739823304602E-2"/>
          <c:w val="0.84849323446220004"/>
          <c:h val="0.7708632176946093"/>
        </c:manualLayout>
      </c:layout>
      <c:scatterChart>
        <c:scatterStyle val="smoothMarker"/>
        <c:varyColors val="0"/>
        <c:ser>
          <c:idx val="0"/>
          <c:order val="0"/>
          <c:marker>
            <c:symbol val="none"/>
          </c:marker>
          <c:xVal>
            <c:numRef>
              <c:f>Sheet1!$E$14:$E$46</c:f>
              <c:numCache>
                <c:formatCode>General</c:formatCode>
                <c:ptCount val="33"/>
                <c:pt idx="0">
                  <c:v>40</c:v>
                </c:pt>
                <c:pt idx="1">
                  <c:v>45</c:v>
                </c:pt>
                <c:pt idx="2">
                  <c:v>50</c:v>
                </c:pt>
                <c:pt idx="3">
                  <c:v>55</c:v>
                </c:pt>
                <c:pt idx="4">
                  <c:v>60</c:v>
                </c:pt>
                <c:pt idx="5">
                  <c:v>65</c:v>
                </c:pt>
                <c:pt idx="6">
                  <c:v>70</c:v>
                </c:pt>
                <c:pt idx="7">
                  <c:v>75</c:v>
                </c:pt>
                <c:pt idx="8">
                  <c:v>80</c:v>
                </c:pt>
                <c:pt idx="9">
                  <c:v>85</c:v>
                </c:pt>
                <c:pt idx="10">
                  <c:v>90</c:v>
                </c:pt>
                <c:pt idx="11">
                  <c:v>95</c:v>
                </c:pt>
                <c:pt idx="12">
                  <c:v>100</c:v>
                </c:pt>
                <c:pt idx="13">
                  <c:v>105</c:v>
                </c:pt>
                <c:pt idx="14">
                  <c:v>110</c:v>
                </c:pt>
                <c:pt idx="15">
                  <c:v>115</c:v>
                </c:pt>
                <c:pt idx="16">
                  <c:v>120</c:v>
                </c:pt>
                <c:pt idx="17">
                  <c:v>125</c:v>
                </c:pt>
                <c:pt idx="18">
                  <c:v>130</c:v>
                </c:pt>
                <c:pt idx="19">
                  <c:v>135</c:v>
                </c:pt>
                <c:pt idx="20">
                  <c:v>140</c:v>
                </c:pt>
                <c:pt idx="21">
                  <c:v>145</c:v>
                </c:pt>
                <c:pt idx="22">
                  <c:v>150</c:v>
                </c:pt>
                <c:pt idx="23">
                  <c:v>155</c:v>
                </c:pt>
                <c:pt idx="24">
                  <c:v>160</c:v>
                </c:pt>
                <c:pt idx="25">
                  <c:v>165</c:v>
                </c:pt>
                <c:pt idx="26">
                  <c:v>170</c:v>
                </c:pt>
                <c:pt idx="27">
                  <c:v>175</c:v>
                </c:pt>
                <c:pt idx="28">
                  <c:v>180</c:v>
                </c:pt>
                <c:pt idx="29">
                  <c:v>185</c:v>
                </c:pt>
                <c:pt idx="30">
                  <c:v>190</c:v>
                </c:pt>
                <c:pt idx="31">
                  <c:v>195</c:v>
                </c:pt>
                <c:pt idx="32">
                  <c:v>200</c:v>
                </c:pt>
              </c:numCache>
            </c:numRef>
          </c:xVal>
          <c:yVal>
            <c:numRef>
              <c:f>Sheet1!$G$14:$G$46</c:f>
              <c:numCache>
                <c:formatCode>General</c:formatCode>
                <c:ptCount val="33"/>
                <c:pt idx="0">
                  <c:v>31.385158359246397</c:v>
                </c:pt>
                <c:pt idx="1">
                  <c:v>27.897918541552357</c:v>
                </c:pt>
                <c:pt idx="2">
                  <c:v>25.108126687397089</c:v>
                </c:pt>
                <c:pt idx="3">
                  <c:v>22.825569715815565</c:v>
                </c:pt>
                <c:pt idx="4">
                  <c:v>20.923438906164137</c:v>
                </c:pt>
                <c:pt idx="5">
                  <c:v>19.313943605690095</c:v>
                </c:pt>
                <c:pt idx="6">
                  <c:v>17.934376205283659</c:v>
                </c:pt>
                <c:pt idx="7">
                  <c:v>16.738751124931415</c:v>
                </c:pt>
                <c:pt idx="8">
                  <c:v>15.692579179623239</c:v>
                </c:pt>
                <c:pt idx="9">
                  <c:v>14.769486286704277</c:v>
                </c:pt>
                <c:pt idx="10">
                  <c:v>13.948959270776168</c:v>
                </c:pt>
                <c:pt idx="11">
                  <c:v>13.2148035196827</c:v>
                </c:pt>
                <c:pt idx="12">
                  <c:v>12.554063343698548</c:v>
                </c:pt>
                <c:pt idx="13">
                  <c:v>11.956250803522456</c:v>
                </c:pt>
                <c:pt idx="14">
                  <c:v>11.412784857907866</c:v>
                </c:pt>
                <c:pt idx="15">
                  <c:v>10.916576820607474</c:v>
                </c:pt>
                <c:pt idx="16">
                  <c:v>10.461719453082134</c:v>
                </c:pt>
                <c:pt idx="17">
                  <c:v>10.043250674958848</c:v>
                </c:pt>
                <c:pt idx="18">
                  <c:v>9.656971802845046</c:v>
                </c:pt>
                <c:pt idx="19">
                  <c:v>9.2993061805174122</c:v>
                </c:pt>
                <c:pt idx="20">
                  <c:v>8.9671881026418259</c:v>
                </c:pt>
                <c:pt idx="21">
                  <c:v>8.657974719792108</c:v>
                </c:pt>
                <c:pt idx="22">
                  <c:v>8.3693755624657058</c:v>
                </c:pt>
                <c:pt idx="23">
                  <c:v>8.0993957056119719</c:v>
                </c:pt>
                <c:pt idx="24">
                  <c:v>7.8462895898115992</c:v>
                </c:pt>
                <c:pt idx="25">
                  <c:v>7.6085232386051755</c:v>
                </c:pt>
                <c:pt idx="26">
                  <c:v>7.3847431433520994</c:v>
                </c:pt>
                <c:pt idx="27">
                  <c:v>7.1737504821134834</c:v>
                </c:pt>
                <c:pt idx="28">
                  <c:v>6.9744796353880893</c:v>
                </c:pt>
                <c:pt idx="29">
                  <c:v>6.7859801857830124</c:v>
                </c:pt>
                <c:pt idx="30">
                  <c:v>6.6074017598413475</c:v>
                </c:pt>
                <c:pt idx="31">
                  <c:v>6.4379812018966955</c:v>
                </c:pt>
                <c:pt idx="32">
                  <c:v>6.2770316718492785</c:v>
                </c:pt>
              </c:numCache>
            </c:numRef>
          </c:yVal>
          <c:smooth val="1"/>
        </c:ser>
        <c:dLbls>
          <c:showLegendKey val="0"/>
          <c:showVal val="0"/>
          <c:showCatName val="0"/>
          <c:showSerName val="0"/>
          <c:showPercent val="0"/>
          <c:showBubbleSize val="0"/>
        </c:dLbls>
        <c:axId val="71135232"/>
        <c:axId val="71137152"/>
      </c:scatterChart>
      <c:valAx>
        <c:axId val="71135232"/>
        <c:scaling>
          <c:orientation val="minMax"/>
          <c:max val="200"/>
          <c:min val="40"/>
        </c:scaling>
        <c:delete val="0"/>
        <c:axPos val="b"/>
        <c:title>
          <c:tx>
            <c:rich>
              <a:bodyPr/>
              <a:lstStyle/>
              <a:p>
                <a:pPr>
                  <a:defRPr/>
                </a:pPr>
                <a:r>
                  <a:rPr lang="en-GB"/>
                  <a:t>Input power (KW)</a:t>
                </a:r>
              </a:p>
            </c:rich>
          </c:tx>
          <c:layout/>
          <c:overlay val="0"/>
        </c:title>
        <c:numFmt formatCode="General" sourceLinked="1"/>
        <c:majorTickMark val="out"/>
        <c:minorTickMark val="none"/>
        <c:tickLblPos val="nextTo"/>
        <c:crossAx val="71137152"/>
        <c:crosses val="autoZero"/>
        <c:crossBetween val="midCat"/>
      </c:valAx>
      <c:valAx>
        <c:axId val="71137152"/>
        <c:scaling>
          <c:orientation val="minMax"/>
          <c:min val="5"/>
        </c:scaling>
        <c:delete val="0"/>
        <c:axPos val="l"/>
        <c:title>
          <c:tx>
            <c:rich>
              <a:bodyPr rot="-5400000" vert="horz"/>
              <a:lstStyle/>
              <a:p>
                <a:pPr>
                  <a:defRPr/>
                </a:pPr>
                <a:r>
                  <a:rPr lang="en-GB"/>
                  <a:t>detuning angle (deg)</a:t>
                </a:r>
              </a:p>
            </c:rich>
          </c:tx>
          <c:layout/>
          <c:overlay val="0"/>
        </c:title>
        <c:numFmt formatCode="General" sourceLinked="1"/>
        <c:majorTickMark val="out"/>
        <c:minorTickMark val="none"/>
        <c:tickLblPos val="nextTo"/>
        <c:crossAx val="71135232"/>
        <c:crosses val="autoZero"/>
        <c:crossBetween val="midCat"/>
      </c:valAx>
      <c:spPr>
        <a:noFill/>
        <a:ln w="25400">
          <a:no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marker>
            <c:symbol val="none"/>
          </c:marker>
          <c:xVal>
            <c:numRef>
              <c:f>Sheet4!$D$8:$D$44</c:f>
              <c:numCache>
                <c:formatCode>General</c:formatCode>
                <c:ptCount val="3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numCache>
            </c:numRef>
          </c:xVal>
          <c:yVal>
            <c:numRef>
              <c:f>Sheet4!$J$8:$J$44</c:f>
              <c:numCache>
                <c:formatCode>General</c:formatCode>
                <c:ptCount val="37"/>
                <c:pt idx="0">
                  <c:v>0</c:v>
                </c:pt>
                <c:pt idx="1">
                  <c:v>8.7100372751165264E-2</c:v>
                </c:pt>
                <c:pt idx="2">
                  <c:v>0.17320767877433191</c:v>
                </c:pt>
                <c:pt idx="3">
                  <c:v>0.25734394355967288</c:v>
                </c:pt>
                <c:pt idx="4">
                  <c:v>0.33856110629658348</c:v>
                </c:pt>
                <c:pt idx="5">
                  <c:v>0.41595530528141988</c:v>
                </c:pt>
                <c:pt idx="6">
                  <c:v>0.48868037260175223</c:v>
                </c:pt>
                <c:pt idx="7">
                  <c:v>0.55596029918912993</c:v>
                </c:pt>
                <c:pt idx="8">
                  <c:v>0.61710045179357753</c:v>
                </c:pt>
                <c:pt idx="9">
                  <c:v>0.67149734817583662</c:v>
                </c:pt>
                <c:pt idx="10">
                  <c:v>0.71864682530997526</c:v>
                </c:pt>
                <c:pt idx="11">
                  <c:v>0.75815046703202871</c:v>
                </c:pt>
                <c:pt idx="12">
                  <c:v>0.78972019168907903</c:v>
                </c:pt>
                <c:pt idx="13">
                  <c:v>0.81318093621445364</c:v>
                </c:pt>
                <c:pt idx="14">
                  <c:v>0.82847140992424639</c:v>
                </c:pt>
                <c:pt idx="15">
                  <c:v>0.8356429284239657</c:v>
                </c:pt>
                <c:pt idx="16">
                  <c:v>0.83485637456028894</c:v>
                </c:pt>
                <c:pt idx="17">
                  <c:v>0.82637736859511135</c:v>
                </c:pt>
                <c:pt idx="18">
                  <c:v>0.81056976299595063</c:v>
                </c:pt>
                <c:pt idx="19">
                  <c:v>0.78788760775565259</c:v>
                </c:pt>
                <c:pt idx="20">
                  <c:v>0.75886575936648781</c:v>
                </c:pt>
                <c:pt idx="21">
                  <c:v>0.72410932994776656</c:v>
                </c:pt>
                <c:pt idx="22">
                  <c:v>0.68428219211785657</c:v>
                </c:pt>
                <c:pt idx="23">
                  <c:v>0.6400947696644409</c:v>
                </c:pt>
                <c:pt idx="24">
                  <c:v>0.59229135365840113</c:v>
                </c:pt>
                <c:pt idx="25">
                  <c:v>0.54163718824136242</c:v>
                </c:pt>
                <c:pt idx="26">
                  <c:v>0.48890556987072004</c:v>
                </c:pt>
                <c:pt idx="27">
                  <c:v>0.43486519841297433</c:v>
                </c:pt>
                <c:pt idx="28">
                  <c:v>0.38026800832787627</c:v>
                </c:pt>
                <c:pt idx="29">
                  <c:v>0.32583769357295062</c:v>
                </c:pt>
                <c:pt idx="30">
                  <c:v>0.27225912116612</c:v>
                </c:pt>
                <c:pt idx="31">
                  <c:v>0.2201688060401488</c:v>
                </c:pt>
                <c:pt idx="32">
                  <c:v>0.17014659444635041</c:v>
                </c:pt>
                <c:pt idx="33">
                  <c:v>0.12270867531435022</c:v>
                </c:pt>
                <c:pt idx="34">
                  <c:v>7.8302009291456823E-2</c:v>
                </c:pt>
                <c:pt idx="35">
                  <c:v>3.7300234341272151E-2</c:v>
                </c:pt>
                <c:pt idx="36">
                  <c:v>1.0754612518587801E-6</c:v>
                </c:pt>
              </c:numCache>
            </c:numRef>
          </c:yVal>
          <c:smooth val="1"/>
        </c:ser>
        <c:dLbls>
          <c:showLegendKey val="0"/>
          <c:showVal val="0"/>
          <c:showCatName val="0"/>
          <c:showSerName val="0"/>
          <c:showPercent val="0"/>
          <c:showBubbleSize val="0"/>
        </c:dLbls>
        <c:axId val="81496320"/>
        <c:axId val="81514880"/>
      </c:scatterChart>
      <c:valAx>
        <c:axId val="81496320"/>
        <c:scaling>
          <c:orientation val="minMax"/>
          <c:max val="180"/>
          <c:min val="0"/>
        </c:scaling>
        <c:delete val="0"/>
        <c:axPos val="b"/>
        <c:title>
          <c:tx>
            <c:rich>
              <a:bodyPr/>
              <a:lstStyle/>
              <a:p>
                <a:pPr>
                  <a:defRPr/>
                </a:pPr>
                <a:r>
                  <a:rPr lang="en-GB"/>
                  <a:t>Phase advance per cell (deg)</a:t>
                </a:r>
              </a:p>
            </c:rich>
          </c:tx>
          <c:layout/>
          <c:overlay val="0"/>
        </c:title>
        <c:numFmt formatCode="General" sourceLinked="1"/>
        <c:majorTickMark val="out"/>
        <c:minorTickMark val="none"/>
        <c:tickLblPos val="nextTo"/>
        <c:crossAx val="81514880"/>
        <c:crosses val="autoZero"/>
        <c:crossBetween val="midCat"/>
      </c:valAx>
      <c:valAx>
        <c:axId val="81514880"/>
        <c:scaling>
          <c:orientation val="minMax"/>
        </c:scaling>
        <c:delete val="0"/>
        <c:axPos val="l"/>
        <c:title>
          <c:tx>
            <c:rich>
              <a:bodyPr rot="-5400000" vert="horz"/>
              <a:lstStyle/>
              <a:p>
                <a:pPr>
                  <a:defRPr/>
                </a:pPr>
                <a:r>
                  <a:rPr lang="en-GB" dirty="0"/>
                  <a:t>sin(x).T2</a:t>
                </a:r>
              </a:p>
            </c:rich>
          </c:tx>
          <c:layout>
            <c:manualLayout>
              <c:xMode val="edge"/>
              <c:yMode val="edge"/>
              <c:x val="2.4242424242424229E-2"/>
              <c:y val="0.3959993298710015"/>
            </c:manualLayout>
          </c:layout>
          <c:overlay val="0"/>
        </c:title>
        <c:numFmt formatCode="General" sourceLinked="1"/>
        <c:majorTickMark val="out"/>
        <c:minorTickMark val="none"/>
        <c:tickLblPos val="nextTo"/>
        <c:crossAx val="81496320"/>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R/Q per cell for 75.5° phase advance per cell</a:t>
            </a:r>
          </a:p>
        </c:rich>
      </c:tx>
      <c:layout>
        <c:manualLayout>
          <c:xMode val="edge"/>
          <c:yMode val="edge"/>
          <c:x val="0.23418736302027046"/>
          <c:y val="8.5780501512903784E-2"/>
        </c:manualLayout>
      </c:layout>
      <c:overlay val="1"/>
    </c:title>
    <c:autoTitleDeleted val="0"/>
    <c:plotArea>
      <c:layout/>
      <c:scatterChart>
        <c:scatterStyle val="smoothMarker"/>
        <c:varyColors val="0"/>
        <c:ser>
          <c:idx val="0"/>
          <c:order val="0"/>
          <c:tx>
            <c:v>HFSS simulation</c:v>
          </c:tx>
          <c:marker>
            <c:symbol val="diamond"/>
            <c:size val="9"/>
          </c:marker>
          <c:xVal>
            <c:numRef>
              <c:f>Sheet1!$H$48:$H$58</c:f>
              <c:numCache>
                <c:formatCode>General</c:formatCode>
                <c:ptCount val="11"/>
                <c:pt idx="0">
                  <c:v>0.13</c:v>
                </c:pt>
                <c:pt idx="1">
                  <c:v>0.78</c:v>
                </c:pt>
                <c:pt idx="2">
                  <c:v>2.09</c:v>
                </c:pt>
                <c:pt idx="3">
                  <c:v>2.94</c:v>
                </c:pt>
                <c:pt idx="4">
                  <c:v>3.8</c:v>
                </c:pt>
                <c:pt idx="5">
                  <c:v>4.9000000000000004</c:v>
                </c:pt>
                <c:pt idx="6">
                  <c:v>5.95</c:v>
                </c:pt>
                <c:pt idx="7">
                  <c:v>6.74</c:v>
                </c:pt>
                <c:pt idx="8">
                  <c:v>7.99</c:v>
                </c:pt>
                <c:pt idx="9">
                  <c:v>8.9500000000000028</c:v>
                </c:pt>
                <c:pt idx="10">
                  <c:v>9.9</c:v>
                </c:pt>
              </c:numCache>
            </c:numRef>
          </c:xVal>
          <c:yVal>
            <c:numRef>
              <c:f>Sheet1!$G$48:$G$58</c:f>
              <c:numCache>
                <c:formatCode>General</c:formatCode>
                <c:ptCount val="11"/>
                <c:pt idx="0">
                  <c:v>73.28</c:v>
                </c:pt>
                <c:pt idx="1">
                  <c:v>55.449999999999996</c:v>
                </c:pt>
                <c:pt idx="2">
                  <c:v>38.64</c:v>
                </c:pt>
                <c:pt idx="3">
                  <c:v>31.53</c:v>
                </c:pt>
                <c:pt idx="4">
                  <c:v>26</c:v>
                </c:pt>
                <c:pt idx="5">
                  <c:v>20.329999999999988</c:v>
                </c:pt>
                <c:pt idx="6">
                  <c:v>16.02</c:v>
                </c:pt>
                <c:pt idx="7">
                  <c:v>13.47</c:v>
                </c:pt>
                <c:pt idx="8">
                  <c:v>9.99</c:v>
                </c:pt>
                <c:pt idx="9">
                  <c:v>7.79</c:v>
                </c:pt>
                <c:pt idx="10">
                  <c:v>6.08</c:v>
                </c:pt>
              </c:numCache>
            </c:numRef>
          </c:yVal>
          <c:smooth val="1"/>
        </c:ser>
        <c:ser>
          <c:idx val="1"/>
          <c:order val="1"/>
          <c:tx>
            <c:v>Pill Box model</c:v>
          </c:tx>
          <c:marker>
            <c:symbol val="circle"/>
            <c:size val="7"/>
          </c:marker>
          <c:xVal>
            <c:numRef>
              <c:f>Sheet1!$H$47</c:f>
              <c:numCache>
                <c:formatCode>General</c:formatCode>
                <c:ptCount val="1"/>
                <c:pt idx="0">
                  <c:v>0</c:v>
                </c:pt>
              </c:numCache>
            </c:numRef>
          </c:xVal>
          <c:yVal>
            <c:numRef>
              <c:f>Sheet1!$G$47</c:f>
              <c:numCache>
                <c:formatCode>General</c:formatCode>
                <c:ptCount val="1"/>
                <c:pt idx="0">
                  <c:v>88.7</c:v>
                </c:pt>
              </c:numCache>
            </c:numRef>
          </c:yVal>
          <c:smooth val="1"/>
        </c:ser>
        <c:dLbls>
          <c:showLegendKey val="0"/>
          <c:showVal val="0"/>
          <c:showCatName val="0"/>
          <c:showSerName val="0"/>
          <c:showPercent val="0"/>
          <c:showBubbleSize val="0"/>
        </c:dLbls>
        <c:axId val="81417728"/>
        <c:axId val="81419648"/>
      </c:scatterChart>
      <c:valAx>
        <c:axId val="81417728"/>
        <c:scaling>
          <c:orientation val="minMax"/>
          <c:max val="10"/>
        </c:scaling>
        <c:delete val="0"/>
        <c:axPos val="b"/>
        <c:title>
          <c:tx>
            <c:rich>
              <a:bodyPr/>
              <a:lstStyle/>
              <a:p>
                <a:pPr>
                  <a:defRPr/>
                </a:pPr>
                <a:r>
                  <a:rPr lang="en-GB"/>
                  <a:t>Vg/c (%)</a:t>
                </a:r>
              </a:p>
            </c:rich>
          </c:tx>
          <c:layout/>
          <c:overlay val="0"/>
        </c:title>
        <c:numFmt formatCode="General" sourceLinked="1"/>
        <c:majorTickMark val="out"/>
        <c:minorTickMark val="none"/>
        <c:tickLblPos val="nextTo"/>
        <c:crossAx val="81419648"/>
        <c:crosses val="autoZero"/>
        <c:crossBetween val="midCat"/>
      </c:valAx>
      <c:valAx>
        <c:axId val="81419648"/>
        <c:scaling>
          <c:orientation val="minMax"/>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1417728"/>
        <c:crosses val="autoZero"/>
        <c:crossBetween val="midCat"/>
      </c:valAx>
      <c:spPr>
        <a:noFill/>
        <a:ln w="25400">
          <a:noFill/>
        </a:ln>
      </c:spPr>
    </c:plotArea>
    <c:legend>
      <c:legendPos val="r"/>
      <c:layout/>
      <c:overlay val="1"/>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100" dirty="0"/>
              <a:t>Total R/Q for 75.5° phase advance per cell</a:t>
            </a:r>
          </a:p>
        </c:rich>
      </c:tx>
      <c:layout>
        <c:manualLayout>
          <c:xMode val="edge"/>
          <c:yMode val="edge"/>
          <c:x val="0.27886111111111112"/>
          <c:y val="5.0925925925925923E-2"/>
        </c:manualLayout>
      </c:layout>
      <c:overlay val="1"/>
    </c:title>
    <c:autoTitleDeleted val="0"/>
    <c:plotArea>
      <c:layout/>
      <c:scatterChart>
        <c:scatterStyle val="smoothMarker"/>
        <c:varyColors val="0"/>
        <c:ser>
          <c:idx val="0"/>
          <c:order val="0"/>
          <c:tx>
            <c:v>HFSS simulation</c:v>
          </c:tx>
          <c:marker>
            <c:symbol val="diamond"/>
            <c:size val="9"/>
          </c:marker>
          <c:xVal>
            <c:numRef>
              <c:f>Sheet1!$H$48:$H$58</c:f>
              <c:numCache>
                <c:formatCode>General</c:formatCode>
                <c:ptCount val="11"/>
                <c:pt idx="0">
                  <c:v>0.13</c:v>
                </c:pt>
                <c:pt idx="1">
                  <c:v>0.78</c:v>
                </c:pt>
                <c:pt idx="2">
                  <c:v>2.09</c:v>
                </c:pt>
                <c:pt idx="3">
                  <c:v>2.94</c:v>
                </c:pt>
                <c:pt idx="4">
                  <c:v>3.8</c:v>
                </c:pt>
                <c:pt idx="5">
                  <c:v>4.9000000000000004</c:v>
                </c:pt>
                <c:pt idx="6">
                  <c:v>5.95</c:v>
                </c:pt>
                <c:pt idx="7">
                  <c:v>6.74</c:v>
                </c:pt>
                <c:pt idx="8">
                  <c:v>7.99</c:v>
                </c:pt>
                <c:pt idx="9">
                  <c:v>8.9500000000000028</c:v>
                </c:pt>
                <c:pt idx="10">
                  <c:v>9.9</c:v>
                </c:pt>
              </c:numCache>
            </c:numRef>
          </c:xVal>
          <c:yVal>
            <c:numRef>
              <c:f>Sheet1!$L$48:$L$58</c:f>
              <c:numCache>
                <c:formatCode>General</c:formatCode>
                <c:ptCount val="11"/>
                <c:pt idx="0">
                  <c:v>3.6614651226666663</c:v>
                </c:pt>
                <c:pt idx="1">
                  <c:v>16.6234913525</c:v>
                </c:pt>
                <c:pt idx="2">
                  <c:v>31.039126615538457</c:v>
                </c:pt>
                <c:pt idx="3">
                  <c:v>35.628487805884625</c:v>
                </c:pt>
                <c:pt idx="4">
                  <c:v>37.973710333333329</c:v>
                </c:pt>
                <c:pt idx="5">
                  <c:v>38.287723707243337</c:v>
                </c:pt>
                <c:pt idx="6">
                  <c:v>36.635790437884609</c:v>
                </c:pt>
                <c:pt idx="7">
                  <c:v>34.894226912961535</c:v>
                </c:pt>
                <c:pt idx="8">
                  <c:v>30.678799151596152</c:v>
                </c:pt>
                <c:pt idx="9">
                  <c:v>26.797025013108971</c:v>
                </c:pt>
                <c:pt idx="10">
                  <c:v>23.134752756923074</c:v>
                </c:pt>
              </c:numCache>
            </c:numRef>
          </c:yVal>
          <c:smooth val="1"/>
        </c:ser>
        <c:ser>
          <c:idx val="1"/>
          <c:order val="1"/>
          <c:tx>
            <c:v>Pill Box model</c:v>
          </c:tx>
          <c:marker>
            <c:symbol val="circle"/>
            <c:size val="7"/>
          </c:marker>
          <c:xVal>
            <c:numRef>
              <c:f>Sheet1!$H$47</c:f>
              <c:numCache>
                <c:formatCode>General</c:formatCode>
                <c:ptCount val="1"/>
                <c:pt idx="0">
                  <c:v>0</c:v>
                </c:pt>
              </c:numCache>
            </c:numRef>
          </c:xVal>
          <c:yVal>
            <c:numRef>
              <c:f>Sheet1!$L$47</c:f>
              <c:numCache>
                <c:formatCode>General</c:formatCode>
                <c:ptCount val="1"/>
                <c:pt idx="0">
                  <c:v>0</c:v>
                </c:pt>
              </c:numCache>
            </c:numRef>
          </c:yVal>
          <c:smooth val="1"/>
        </c:ser>
        <c:dLbls>
          <c:showLegendKey val="0"/>
          <c:showVal val="0"/>
          <c:showCatName val="0"/>
          <c:showSerName val="0"/>
          <c:showPercent val="0"/>
          <c:showBubbleSize val="0"/>
        </c:dLbls>
        <c:axId val="81449728"/>
        <c:axId val="81451648"/>
      </c:scatterChart>
      <c:valAx>
        <c:axId val="81449728"/>
        <c:scaling>
          <c:orientation val="minMax"/>
          <c:max val="10"/>
        </c:scaling>
        <c:delete val="0"/>
        <c:axPos val="b"/>
        <c:title>
          <c:tx>
            <c:rich>
              <a:bodyPr/>
              <a:lstStyle/>
              <a:p>
                <a:pPr>
                  <a:defRPr/>
                </a:pPr>
                <a:r>
                  <a:rPr lang="en-GB"/>
                  <a:t>Vg/c(%)</a:t>
                </a:r>
              </a:p>
            </c:rich>
          </c:tx>
          <c:layout/>
          <c:overlay val="0"/>
        </c:title>
        <c:numFmt formatCode="General" sourceLinked="1"/>
        <c:majorTickMark val="out"/>
        <c:minorTickMark val="none"/>
        <c:tickLblPos val="nextTo"/>
        <c:crossAx val="81451648"/>
        <c:crosses val="autoZero"/>
        <c:crossBetween val="midCat"/>
      </c:valAx>
      <c:valAx>
        <c:axId val="81451648"/>
        <c:scaling>
          <c:orientation val="minMax"/>
        </c:scaling>
        <c:delete val="0"/>
        <c:axPos val="l"/>
        <c:title>
          <c:tx>
            <c:rich>
              <a:bodyPr rot="-5400000" vert="horz"/>
              <a:lstStyle/>
              <a:p>
                <a:pPr>
                  <a:defRPr/>
                </a:pPr>
                <a:r>
                  <a:rPr lang="en-GB"/>
                  <a:t>R/Q (</a:t>
                </a:r>
                <a:r>
                  <a:rPr lang="el-GR"/>
                  <a:t>Ω</a:t>
                </a:r>
                <a:r>
                  <a:rPr lang="en-GB"/>
                  <a:t>)</a:t>
                </a:r>
              </a:p>
            </c:rich>
          </c:tx>
          <c:layout/>
          <c:overlay val="0"/>
        </c:title>
        <c:numFmt formatCode="General" sourceLinked="1"/>
        <c:majorTickMark val="out"/>
        <c:minorTickMark val="none"/>
        <c:tickLblPos val="nextTo"/>
        <c:crossAx val="81449728"/>
        <c:crosses val="autoZero"/>
        <c:crossBetween val="midCat"/>
      </c:valAx>
    </c:plotArea>
    <c:legend>
      <c:legendPos val="r"/>
      <c:layout>
        <c:manualLayout>
          <c:xMode val="edge"/>
          <c:yMode val="edge"/>
          <c:x val="0.70878306365206123"/>
          <c:y val="0.41645086820418803"/>
          <c:w val="0.26384733158355206"/>
          <c:h val="0.29193039008737592"/>
        </c:manualLayout>
      </c:layout>
      <c:overlay val="1"/>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000" dirty="0"/>
              <a:t>Group velocity vs. Coupling angle</a:t>
            </a:r>
          </a:p>
        </c:rich>
      </c:tx>
      <c:layout>
        <c:manualLayout>
          <c:xMode val="edge"/>
          <c:yMode val="edge"/>
          <c:x val="0.27547618822495129"/>
          <c:y val="7.4617777511900504E-2"/>
        </c:manualLayout>
      </c:layout>
      <c:overlay val="1"/>
    </c:title>
    <c:autoTitleDeleted val="0"/>
    <c:plotArea>
      <c:layout/>
      <c:scatterChart>
        <c:scatterStyle val="smoothMarker"/>
        <c:varyColors val="0"/>
        <c:ser>
          <c:idx val="0"/>
          <c:order val="0"/>
          <c:marker>
            <c:symbol val="diamond"/>
            <c:size val="9"/>
          </c:marker>
          <c:xVal>
            <c:numRef>
              <c:f>Sheet1!$C$36:$C$42</c:f>
              <c:numCache>
                <c:formatCode>General</c:formatCode>
                <c:ptCount val="7"/>
                <c:pt idx="0">
                  <c:v>90</c:v>
                </c:pt>
                <c:pt idx="1">
                  <c:v>80</c:v>
                </c:pt>
                <c:pt idx="2">
                  <c:v>70</c:v>
                </c:pt>
                <c:pt idx="3">
                  <c:v>60</c:v>
                </c:pt>
                <c:pt idx="4">
                  <c:v>50</c:v>
                </c:pt>
                <c:pt idx="5">
                  <c:v>40</c:v>
                </c:pt>
                <c:pt idx="6">
                  <c:v>30</c:v>
                </c:pt>
              </c:numCache>
            </c:numRef>
          </c:xVal>
          <c:yVal>
            <c:numRef>
              <c:f>Sheet1!$D$36:$D$42</c:f>
              <c:numCache>
                <c:formatCode>General</c:formatCode>
                <c:ptCount val="7"/>
                <c:pt idx="0">
                  <c:v>16.89</c:v>
                </c:pt>
                <c:pt idx="1">
                  <c:v>12.23</c:v>
                </c:pt>
                <c:pt idx="2">
                  <c:v>7.9700000000000024</c:v>
                </c:pt>
                <c:pt idx="3">
                  <c:v>4.9000000000000004</c:v>
                </c:pt>
                <c:pt idx="4">
                  <c:v>2.74</c:v>
                </c:pt>
                <c:pt idx="5">
                  <c:v>1.34</c:v>
                </c:pt>
                <c:pt idx="6">
                  <c:v>0.52</c:v>
                </c:pt>
              </c:numCache>
            </c:numRef>
          </c:yVal>
          <c:smooth val="1"/>
        </c:ser>
        <c:dLbls>
          <c:showLegendKey val="0"/>
          <c:showVal val="0"/>
          <c:showCatName val="0"/>
          <c:showSerName val="0"/>
          <c:showPercent val="0"/>
          <c:showBubbleSize val="0"/>
        </c:dLbls>
        <c:axId val="84800256"/>
        <c:axId val="84802176"/>
      </c:scatterChart>
      <c:valAx>
        <c:axId val="84800256"/>
        <c:scaling>
          <c:orientation val="minMax"/>
          <c:max val="90"/>
          <c:min val="30"/>
        </c:scaling>
        <c:delete val="0"/>
        <c:axPos val="b"/>
        <c:title>
          <c:tx>
            <c:rich>
              <a:bodyPr/>
              <a:lstStyle/>
              <a:p>
                <a:pPr>
                  <a:defRPr/>
                </a:pPr>
                <a:r>
                  <a:rPr lang="en-GB"/>
                  <a:t>Coupling angle (</a:t>
                </a:r>
                <a:r>
                  <a:rPr lang="el-GR"/>
                  <a:t>θ</a:t>
                </a:r>
                <a:r>
                  <a:rPr lang="en-GB"/>
                  <a:t>c) - deg</a:t>
                </a:r>
              </a:p>
            </c:rich>
          </c:tx>
          <c:layout/>
          <c:overlay val="0"/>
        </c:title>
        <c:numFmt formatCode="General" sourceLinked="1"/>
        <c:majorTickMark val="out"/>
        <c:minorTickMark val="none"/>
        <c:tickLblPos val="nextTo"/>
        <c:crossAx val="84802176"/>
        <c:crosses val="autoZero"/>
        <c:crossBetween val="midCat"/>
      </c:valAx>
      <c:valAx>
        <c:axId val="84802176"/>
        <c:scaling>
          <c:orientation val="minMax"/>
        </c:scaling>
        <c:delete val="0"/>
        <c:axPos val="l"/>
        <c:title>
          <c:tx>
            <c:rich>
              <a:bodyPr rot="-5400000" vert="horz"/>
              <a:lstStyle/>
              <a:p>
                <a:pPr>
                  <a:defRPr/>
                </a:pPr>
                <a:r>
                  <a:rPr lang="en-GB"/>
                  <a:t>Vg/c (%)</a:t>
                </a:r>
              </a:p>
            </c:rich>
          </c:tx>
          <c:layout/>
          <c:overlay val="0"/>
        </c:title>
        <c:numFmt formatCode="General" sourceLinked="1"/>
        <c:majorTickMark val="out"/>
        <c:minorTickMark val="none"/>
        <c:tickLblPos val="nextTo"/>
        <c:crossAx val="84800256"/>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000" dirty="0"/>
              <a:t>R/Q </a:t>
            </a:r>
            <a:r>
              <a:rPr lang="en-GB" sz="1000" dirty="0" smtClean="0"/>
              <a:t>per cell vs</a:t>
            </a:r>
            <a:r>
              <a:rPr lang="en-GB" sz="1000" dirty="0"/>
              <a:t>. Group velocity</a:t>
            </a:r>
          </a:p>
        </c:rich>
      </c:tx>
      <c:layout>
        <c:manualLayout>
          <c:xMode val="edge"/>
          <c:yMode val="edge"/>
          <c:x val="0.57139096604803963"/>
          <c:y val="3.1094652993159284E-2"/>
        </c:manualLayout>
      </c:layout>
      <c:overlay val="1"/>
    </c:title>
    <c:autoTitleDeleted val="0"/>
    <c:plotArea>
      <c:layout/>
      <c:scatterChart>
        <c:scatterStyle val="smoothMarker"/>
        <c:varyColors val="0"/>
        <c:ser>
          <c:idx val="0"/>
          <c:order val="0"/>
          <c:marker>
            <c:symbol val="diamond"/>
            <c:size val="9"/>
          </c:marker>
          <c:xVal>
            <c:numRef>
              <c:f>Sheet1!$D$36:$D$42</c:f>
              <c:numCache>
                <c:formatCode>General</c:formatCode>
                <c:ptCount val="7"/>
                <c:pt idx="0">
                  <c:v>16.89</c:v>
                </c:pt>
                <c:pt idx="1">
                  <c:v>12.23</c:v>
                </c:pt>
                <c:pt idx="2">
                  <c:v>7.9700000000000024</c:v>
                </c:pt>
                <c:pt idx="3">
                  <c:v>4.9000000000000004</c:v>
                </c:pt>
                <c:pt idx="4">
                  <c:v>2.74</c:v>
                </c:pt>
                <c:pt idx="5">
                  <c:v>1.34</c:v>
                </c:pt>
                <c:pt idx="6">
                  <c:v>0.52</c:v>
                </c:pt>
              </c:numCache>
            </c:numRef>
          </c:xVal>
          <c:yVal>
            <c:numRef>
              <c:f>Sheet1!$E$36:$E$42</c:f>
              <c:numCache>
                <c:formatCode>General</c:formatCode>
                <c:ptCount val="7"/>
                <c:pt idx="0">
                  <c:v>87.08</c:v>
                </c:pt>
                <c:pt idx="1">
                  <c:v>90.28</c:v>
                </c:pt>
                <c:pt idx="2">
                  <c:v>90.93</c:v>
                </c:pt>
                <c:pt idx="3">
                  <c:v>90.05</c:v>
                </c:pt>
                <c:pt idx="4">
                  <c:v>88.42</c:v>
                </c:pt>
                <c:pt idx="5">
                  <c:v>86.63</c:v>
                </c:pt>
                <c:pt idx="6">
                  <c:v>84.34</c:v>
                </c:pt>
              </c:numCache>
            </c:numRef>
          </c:yVal>
          <c:smooth val="1"/>
        </c:ser>
        <c:dLbls>
          <c:showLegendKey val="0"/>
          <c:showVal val="0"/>
          <c:showCatName val="0"/>
          <c:showSerName val="0"/>
          <c:showPercent val="0"/>
          <c:showBubbleSize val="0"/>
        </c:dLbls>
        <c:axId val="84818560"/>
        <c:axId val="84828928"/>
      </c:scatterChart>
      <c:valAx>
        <c:axId val="84818560"/>
        <c:scaling>
          <c:orientation val="minMax"/>
        </c:scaling>
        <c:delete val="0"/>
        <c:axPos val="b"/>
        <c:title>
          <c:tx>
            <c:rich>
              <a:bodyPr/>
              <a:lstStyle/>
              <a:p>
                <a:pPr>
                  <a:defRPr/>
                </a:pPr>
                <a:r>
                  <a:rPr lang="en-GB"/>
                  <a:t>Vg/c (%)</a:t>
                </a:r>
              </a:p>
            </c:rich>
          </c:tx>
          <c:layout/>
          <c:overlay val="0"/>
        </c:title>
        <c:numFmt formatCode="General" sourceLinked="1"/>
        <c:majorTickMark val="out"/>
        <c:minorTickMark val="none"/>
        <c:tickLblPos val="nextTo"/>
        <c:crossAx val="84828928"/>
        <c:crosses val="autoZero"/>
        <c:crossBetween val="midCat"/>
      </c:valAx>
      <c:valAx>
        <c:axId val="84828928"/>
        <c:scaling>
          <c:orientation val="minMax"/>
        </c:scaling>
        <c:delete val="0"/>
        <c:axPos val="l"/>
        <c:title>
          <c:tx>
            <c:rich>
              <a:bodyPr rot="-5400000" vert="horz"/>
              <a:lstStyle/>
              <a:p>
                <a:pPr>
                  <a:defRPr/>
                </a:pPr>
                <a:r>
                  <a:rPr lang="en-GB"/>
                  <a:t>R/Q per cell (</a:t>
                </a:r>
                <a:r>
                  <a:rPr lang="el-GR"/>
                  <a:t>Ω</a:t>
                </a:r>
                <a:r>
                  <a:rPr lang="en-GB"/>
                  <a:t>)</a:t>
                </a:r>
              </a:p>
            </c:rich>
          </c:tx>
          <c:layout/>
          <c:overlay val="0"/>
        </c:title>
        <c:numFmt formatCode="General" sourceLinked="1"/>
        <c:majorTickMark val="out"/>
        <c:minorTickMark val="none"/>
        <c:tickLblPos val="nextTo"/>
        <c:crossAx val="84818560"/>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000" dirty="0" smtClean="0"/>
              <a:t>R/Q </a:t>
            </a:r>
            <a:r>
              <a:rPr lang="en-GB" sz="1000" dirty="0"/>
              <a:t>vs. Group velocity</a:t>
            </a:r>
          </a:p>
        </c:rich>
      </c:tx>
      <c:layout>
        <c:manualLayout>
          <c:xMode val="edge"/>
          <c:yMode val="edge"/>
          <c:x val="0.25009750074065845"/>
          <c:y val="3.040849867256129E-2"/>
        </c:manualLayout>
      </c:layout>
      <c:overlay val="1"/>
    </c:title>
    <c:autoTitleDeleted val="0"/>
    <c:plotArea>
      <c:layout/>
      <c:scatterChart>
        <c:scatterStyle val="lineMarker"/>
        <c:varyColors val="0"/>
        <c:ser>
          <c:idx val="0"/>
          <c:order val="0"/>
          <c:spPr>
            <a:ln w="28575">
              <a:noFill/>
            </a:ln>
          </c:spPr>
          <c:xVal>
            <c:numRef>
              <c:f>Sheet1!$D$36:$D$42</c:f>
              <c:numCache>
                <c:formatCode>General</c:formatCode>
                <c:ptCount val="7"/>
                <c:pt idx="0">
                  <c:v>16.89</c:v>
                </c:pt>
                <c:pt idx="1">
                  <c:v>12.23</c:v>
                </c:pt>
                <c:pt idx="2">
                  <c:v>7.9700000000000024</c:v>
                </c:pt>
                <c:pt idx="3">
                  <c:v>4.9000000000000004</c:v>
                </c:pt>
                <c:pt idx="4">
                  <c:v>2.74</c:v>
                </c:pt>
                <c:pt idx="5">
                  <c:v>1.34</c:v>
                </c:pt>
                <c:pt idx="6">
                  <c:v>0.52</c:v>
                </c:pt>
              </c:numCache>
            </c:numRef>
          </c:xVal>
          <c:yVal>
            <c:numRef>
              <c:f>Sheet1!$G$36:$G$42</c:f>
              <c:numCache>
                <c:formatCode>General</c:formatCode>
                <c:ptCount val="7"/>
                <c:pt idx="0">
                  <c:v>565.41</c:v>
                </c:pt>
                <c:pt idx="1">
                  <c:v>424.46</c:v>
                </c:pt>
                <c:pt idx="2">
                  <c:v>278.60000000000002</c:v>
                </c:pt>
                <c:pt idx="3">
                  <c:v>169.55</c:v>
                </c:pt>
                <c:pt idx="4">
                  <c:v>93.01</c:v>
                </c:pt>
                <c:pt idx="5">
                  <c:v>44.63</c:v>
                </c:pt>
                <c:pt idx="6">
                  <c:v>16.829999999999988</c:v>
                </c:pt>
              </c:numCache>
            </c:numRef>
          </c:yVal>
          <c:smooth val="0"/>
        </c:ser>
        <c:dLbls>
          <c:showLegendKey val="0"/>
          <c:showVal val="0"/>
          <c:showCatName val="0"/>
          <c:showSerName val="0"/>
          <c:showPercent val="0"/>
          <c:showBubbleSize val="0"/>
        </c:dLbls>
        <c:axId val="84865792"/>
        <c:axId val="84867712"/>
      </c:scatterChart>
      <c:valAx>
        <c:axId val="84865792"/>
        <c:scaling>
          <c:orientation val="minMax"/>
        </c:scaling>
        <c:delete val="0"/>
        <c:axPos val="b"/>
        <c:title>
          <c:tx>
            <c:rich>
              <a:bodyPr/>
              <a:lstStyle/>
              <a:p>
                <a:pPr>
                  <a:defRPr/>
                </a:pPr>
                <a:r>
                  <a:rPr lang="en-GB"/>
                  <a:t>Vg/c (%)</a:t>
                </a:r>
              </a:p>
            </c:rich>
          </c:tx>
          <c:layout/>
          <c:overlay val="0"/>
        </c:title>
        <c:numFmt formatCode="General" sourceLinked="1"/>
        <c:majorTickMark val="out"/>
        <c:minorTickMark val="none"/>
        <c:tickLblPos val="nextTo"/>
        <c:crossAx val="84867712"/>
        <c:crosses val="autoZero"/>
        <c:crossBetween val="midCat"/>
      </c:valAx>
      <c:valAx>
        <c:axId val="84867712"/>
        <c:scaling>
          <c:orientation val="minMax"/>
        </c:scaling>
        <c:delete val="0"/>
        <c:axPos val="l"/>
        <c:title>
          <c:tx>
            <c:rich>
              <a:bodyPr rot="-5400000" vert="horz"/>
              <a:lstStyle/>
              <a:p>
                <a:pPr>
                  <a:defRPr/>
                </a:pPr>
                <a:r>
                  <a:rPr lang="en-GB" dirty="0"/>
                  <a:t>R/Q </a:t>
                </a:r>
                <a:r>
                  <a:rPr lang="en-GB" dirty="0" smtClean="0"/>
                  <a:t>(</a:t>
                </a:r>
                <a:r>
                  <a:rPr lang="el-GR" dirty="0"/>
                  <a:t>Ω</a:t>
                </a:r>
                <a:r>
                  <a:rPr lang="en-GB" dirty="0" smtClean="0"/>
                  <a:t>)</a:t>
                </a:r>
                <a:r>
                  <a:rPr lang="en-GB" baseline="0" dirty="0" smtClean="0"/>
                  <a:t> =n x R/Q per cell</a:t>
                </a:r>
                <a:endParaRPr lang="en-GB" dirty="0"/>
              </a:p>
            </c:rich>
          </c:tx>
          <c:layout/>
          <c:overlay val="0"/>
        </c:title>
        <c:numFmt formatCode="General" sourceLinked="1"/>
        <c:majorTickMark val="out"/>
        <c:minorTickMark val="none"/>
        <c:tickLblPos val="nextTo"/>
        <c:crossAx val="84865792"/>
        <c:crosses val="autoZero"/>
        <c:crossBetween val="midCat"/>
      </c:valAx>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Sheet1!$T$162:$T$166</c:f>
              <c:numCache>
                <c:formatCode>0</c:formatCode>
                <c:ptCount val="5"/>
                <c:pt idx="0">
                  <c:v>3</c:v>
                </c:pt>
                <c:pt idx="1">
                  <c:v>4</c:v>
                </c:pt>
                <c:pt idx="2">
                  <c:v>5</c:v>
                </c:pt>
                <c:pt idx="3">
                  <c:v>6</c:v>
                </c:pt>
                <c:pt idx="4">
                  <c:v>7</c:v>
                </c:pt>
              </c:numCache>
            </c:numRef>
          </c:xVal>
          <c:yVal>
            <c:numRef>
              <c:f>Sheet1!$Z$162:$Z$166</c:f>
              <c:numCache>
                <c:formatCode>General</c:formatCode>
                <c:ptCount val="5"/>
                <c:pt idx="0">
                  <c:v>93.460000000000022</c:v>
                </c:pt>
                <c:pt idx="1">
                  <c:v>80.34</c:v>
                </c:pt>
                <c:pt idx="2">
                  <c:v>72.739999999999995</c:v>
                </c:pt>
                <c:pt idx="3">
                  <c:v>70.790000000000006</c:v>
                </c:pt>
                <c:pt idx="4">
                  <c:v>90.98</c:v>
                </c:pt>
              </c:numCache>
            </c:numRef>
          </c:yVal>
          <c:smooth val="0"/>
        </c:ser>
        <c:dLbls>
          <c:showLegendKey val="0"/>
          <c:showVal val="0"/>
          <c:showCatName val="0"/>
          <c:showSerName val="0"/>
          <c:showPercent val="0"/>
          <c:showBubbleSize val="0"/>
        </c:dLbls>
        <c:axId val="84916096"/>
        <c:axId val="84922368"/>
      </c:scatterChart>
      <c:valAx>
        <c:axId val="84916096"/>
        <c:scaling>
          <c:orientation val="minMax"/>
          <c:max val="7"/>
          <c:min val="3"/>
        </c:scaling>
        <c:delete val="0"/>
        <c:axPos val="b"/>
        <c:title>
          <c:tx>
            <c:rich>
              <a:bodyPr/>
              <a:lstStyle/>
              <a:p>
                <a:pPr>
                  <a:defRPr/>
                </a:pPr>
                <a:r>
                  <a:rPr lang="en-GB" sz="900" dirty="0"/>
                  <a:t>Number of cells</a:t>
                </a:r>
              </a:p>
            </c:rich>
          </c:tx>
          <c:layout/>
          <c:overlay val="0"/>
        </c:title>
        <c:numFmt formatCode="0" sourceLinked="1"/>
        <c:majorTickMark val="out"/>
        <c:minorTickMark val="none"/>
        <c:tickLblPos val="nextTo"/>
        <c:txPr>
          <a:bodyPr/>
          <a:lstStyle/>
          <a:p>
            <a:pPr>
              <a:defRPr sz="900"/>
            </a:pPr>
            <a:endParaRPr lang="en-US"/>
          </a:p>
        </c:txPr>
        <c:crossAx val="84922368"/>
        <c:crosses val="autoZero"/>
        <c:crossBetween val="midCat"/>
        <c:majorUnit val="1"/>
      </c:valAx>
      <c:valAx>
        <c:axId val="84922368"/>
        <c:scaling>
          <c:orientation val="minMax"/>
          <c:min val="70"/>
        </c:scaling>
        <c:delete val="0"/>
        <c:axPos val="l"/>
        <c:title>
          <c:tx>
            <c:rich>
              <a:bodyPr rot="-5400000" vert="horz"/>
              <a:lstStyle/>
              <a:p>
                <a:pPr>
                  <a:defRPr/>
                </a:pPr>
                <a:r>
                  <a:rPr lang="en-GB" sz="900" dirty="0"/>
                  <a:t>Input power (KW)</a:t>
                </a:r>
              </a:p>
            </c:rich>
          </c:tx>
          <c:layout/>
          <c:overlay val="0"/>
        </c:title>
        <c:numFmt formatCode="General" sourceLinked="1"/>
        <c:majorTickMark val="out"/>
        <c:minorTickMark val="none"/>
        <c:tickLblPos val="nextTo"/>
        <c:txPr>
          <a:bodyPr/>
          <a:lstStyle/>
          <a:p>
            <a:pPr>
              <a:defRPr sz="900"/>
            </a:pPr>
            <a:endParaRPr lang="en-US"/>
          </a:p>
        </c:txPr>
        <c:crossAx val="84916096"/>
        <c:crosses val="autoZero"/>
        <c:crossBetween val="midCat"/>
      </c:valAx>
      <c:spPr>
        <a:noFill/>
        <a:ln w="25400">
          <a:noFill/>
        </a:ln>
      </c:spPr>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xVal>
            <c:numRef>
              <c:f>Sheet1!$T$162:$T$166</c:f>
              <c:numCache>
                <c:formatCode>0</c:formatCode>
                <c:ptCount val="5"/>
                <c:pt idx="0">
                  <c:v>3</c:v>
                </c:pt>
                <c:pt idx="1">
                  <c:v>4</c:v>
                </c:pt>
                <c:pt idx="2">
                  <c:v>5</c:v>
                </c:pt>
                <c:pt idx="3">
                  <c:v>6</c:v>
                </c:pt>
                <c:pt idx="4">
                  <c:v>7</c:v>
                </c:pt>
              </c:numCache>
            </c:numRef>
          </c:xVal>
          <c:yVal>
            <c:numRef>
              <c:f>Sheet1!$Y$162:$Y$166</c:f>
              <c:numCache>
                <c:formatCode>General</c:formatCode>
                <c:ptCount val="5"/>
                <c:pt idx="0">
                  <c:v>453.71</c:v>
                </c:pt>
                <c:pt idx="1">
                  <c:v>527.73</c:v>
                </c:pt>
                <c:pt idx="2">
                  <c:v>582.92999999999938</c:v>
                </c:pt>
                <c:pt idx="3">
                  <c:v>599.61</c:v>
                </c:pt>
                <c:pt idx="4">
                  <c:v>466.31</c:v>
                </c:pt>
              </c:numCache>
            </c:numRef>
          </c:yVal>
          <c:smooth val="0"/>
        </c:ser>
        <c:dLbls>
          <c:showLegendKey val="0"/>
          <c:showVal val="0"/>
          <c:showCatName val="0"/>
          <c:showSerName val="0"/>
          <c:showPercent val="0"/>
          <c:showBubbleSize val="0"/>
        </c:dLbls>
        <c:axId val="84934016"/>
        <c:axId val="84940288"/>
      </c:scatterChart>
      <c:valAx>
        <c:axId val="84934016"/>
        <c:scaling>
          <c:orientation val="minMax"/>
          <c:max val="7"/>
          <c:min val="3"/>
        </c:scaling>
        <c:delete val="0"/>
        <c:axPos val="b"/>
        <c:title>
          <c:tx>
            <c:rich>
              <a:bodyPr/>
              <a:lstStyle/>
              <a:p>
                <a:pPr>
                  <a:defRPr/>
                </a:pPr>
                <a:r>
                  <a:rPr lang="en-GB" sz="900" dirty="0"/>
                  <a:t>Number of cells</a:t>
                </a:r>
              </a:p>
            </c:rich>
          </c:tx>
          <c:layout/>
          <c:overlay val="0"/>
        </c:title>
        <c:numFmt formatCode="0" sourceLinked="1"/>
        <c:majorTickMark val="out"/>
        <c:minorTickMark val="none"/>
        <c:tickLblPos val="nextTo"/>
        <c:txPr>
          <a:bodyPr/>
          <a:lstStyle/>
          <a:p>
            <a:pPr>
              <a:defRPr sz="900"/>
            </a:pPr>
            <a:endParaRPr lang="en-US"/>
          </a:p>
        </c:txPr>
        <c:crossAx val="84940288"/>
        <c:crosses val="autoZero"/>
        <c:crossBetween val="midCat"/>
        <c:majorUnit val="1"/>
      </c:valAx>
      <c:valAx>
        <c:axId val="84940288"/>
        <c:scaling>
          <c:orientation val="minMax"/>
          <c:max val="620"/>
          <c:min val="450"/>
        </c:scaling>
        <c:delete val="0"/>
        <c:axPos val="l"/>
        <c:title>
          <c:tx>
            <c:rich>
              <a:bodyPr rot="-5400000" vert="horz"/>
              <a:lstStyle/>
              <a:p>
                <a:pPr>
                  <a:defRPr/>
                </a:pPr>
                <a:r>
                  <a:rPr lang="en-GB" sz="900" dirty="0"/>
                  <a:t>R/Q (</a:t>
                </a:r>
                <a:r>
                  <a:rPr lang="el-GR" sz="900" dirty="0"/>
                  <a:t>Ω</a:t>
                </a:r>
                <a:r>
                  <a:rPr lang="en-GB" sz="900" dirty="0"/>
                  <a:t>)</a:t>
                </a:r>
              </a:p>
            </c:rich>
          </c:tx>
          <c:layout/>
          <c:overlay val="0"/>
        </c:title>
        <c:numFmt formatCode="General" sourceLinked="1"/>
        <c:majorTickMark val="out"/>
        <c:minorTickMark val="none"/>
        <c:tickLblPos val="nextTo"/>
        <c:crossAx val="84934016"/>
        <c:crosses val="autoZero"/>
        <c:crossBetween val="midCat"/>
      </c:valAx>
      <c:spPr>
        <a:noFill/>
        <a:ln w="25400">
          <a:noFill/>
        </a:ln>
      </c:spPr>
    </c:plotArea>
    <c:plotVisOnly val="1"/>
    <c:dispBlanksAs val="gap"/>
    <c:showDLblsOverMax val="0"/>
  </c:chart>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9C425AC0-813F-4B7B-B71B-4E97CF48B72B}" type="datetimeFigureOut">
              <a:rPr lang="en-GB" smtClean="0"/>
              <a:pPr/>
              <a:t>28/09/2011</a:t>
            </a:fld>
            <a:endParaRPr lang="en-GB"/>
          </a:p>
        </p:txBody>
      </p:sp>
      <p:sp>
        <p:nvSpPr>
          <p:cNvPr id="4" name="Footer Placeholder 3"/>
          <p:cNvSpPr>
            <a:spLocks noGrp="1"/>
          </p:cNvSpPr>
          <p:nvPr>
            <p:ph type="ftr" sz="quarter" idx="2"/>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1440" tIns="45720" rIns="91440" bIns="45720" rtlCol="0" anchor="b"/>
          <a:lstStyle>
            <a:lvl1pPr algn="r">
              <a:defRPr sz="1200"/>
            </a:lvl1pPr>
          </a:lstStyle>
          <a:p>
            <a:fld id="{4CD8D7E1-5C17-41DB-9ECA-C6E2515AEBC5}" type="slidenum">
              <a:rPr lang="en-GB" smtClean="0"/>
              <a:pPr/>
              <a:t>‹#›</a:t>
            </a:fld>
            <a:endParaRPr lang="en-GB"/>
          </a:p>
        </p:txBody>
      </p:sp>
    </p:spTree>
    <p:extLst>
      <p:ext uri="{BB962C8B-B14F-4D97-AF65-F5344CB8AC3E}">
        <p14:creationId xmlns:p14="http://schemas.microsoft.com/office/powerpoint/2010/main" val="2549650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C53870EC-5E78-42EF-93AE-BD7F8BE8D8A4}" type="datetimeFigureOut">
              <a:rPr lang="en-GB" smtClean="0"/>
              <a:pPr/>
              <a:t>28/09/2011</a:t>
            </a:fld>
            <a:endParaRPr lang="en-GB"/>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14F1EE6D-64BE-450C-AE7D-E23F81611376}" type="slidenum">
              <a:rPr lang="en-GB" smtClean="0"/>
              <a:pPr/>
              <a:t>‹#›</a:t>
            </a:fld>
            <a:endParaRPr lang="en-GB"/>
          </a:p>
        </p:txBody>
      </p:sp>
    </p:spTree>
    <p:extLst>
      <p:ext uri="{BB962C8B-B14F-4D97-AF65-F5344CB8AC3E}">
        <p14:creationId xmlns:p14="http://schemas.microsoft.com/office/powerpoint/2010/main" val="114248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F1EE6D-64BE-450C-AE7D-E23F81611376}" type="slidenum">
              <a:rPr lang="en-GB" smtClean="0"/>
              <a:pPr/>
              <a:t>8</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2261A81-6CBF-48C4-86B0-E8A258E30725}" type="slidenum">
              <a:rPr lang="en-GB" smtClean="0"/>
              <a:pPr/>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2261A81-6CBF-48C4-86B0-E8A258E30725}" type="slidenum">
              <a:rPr lang="en-GB" smtClean="0"/>
              <a:pPr/>
              <a:t>27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r>
              <a:rPr lang="en-GB" smtClean="0">
                <a:solidFill>
                  <a:srgbClr val="E3DED1">
                    <a:shade val="50000"/>
                  </a:srgbClr>
                </a:solidFill>
              </a:rPr>
              <a:t>Hamed Shaker</a:t>
            </a:r>
            <a:endParaRPr lang="en-GB" dirty="0">
              <a:solidFill>
                <a:srgbClr val="E3DED1">
                  <a:shade val="50000"/>
                </a:srgbClr>
              </a:solidFill>
            </a:endParaRPr>
          </a:p>
        </p:txBody>
      </p:sp>
      <p:sp>
        <p:nvSpPr>
          <p:cNvPr id="9" name="Slide Number Placeholder 8"/>
          <p:cNvSpPr>
            <a:spLocks noGrp="1"/>
          </p:cNvSpPr>
          <p:nvPr>
            <p:ph type="sldNum" sz="quarter" idx="11"/>
          </p:nvPr>
        </p:nvSpPr>
        <p:spPr/>
        <p:txBody>
          <a:bodyPr/>
          <a:lstStyle>
            <a:lvl1pPr>
              <a:defRPr>
                <a:latin typeface="+mn-lt"/>
              </a:defRPr>
            </a:lvl1pPr>
          </a:lstStyle>
          <a:p>
            <a:fld id="{66D67C4A-828F-4BB9-92D8-54FEEA45536A}" type="slidenum">
              <a:rPr lang="en-GB" smtClean="0">
                <a:solidFill>
                  <a:srgbClr val="E3DED1">
                    <a:shade val="50000"/>
                  </a:srgbClr>
                </a:solidFill>
              </a:rPr>
              <a:pPr/>
              <a:t>‹#›</a:t>
            </a:fld>
            <a:endParaRPr lang="en-GB" dirty="0">
              <a:solidFill>
                <a:srgbClr val="E3DED1">
                  <a:shade val="50000"/>
                </a:srgbClr>
              </a:solidFill>
            </a:endParaRPr>
          </a:p>
        </p:txBody>
      </p:sp>
      <p:sp>
        <p:nvSpPr>
          <p:cNvPr id="10" name="Footer Placeholder 9"/>
          <p:cNvSpPr>
            <a:spLocks noGrp="1"/>
          </p:cNvSpPr>
          <p:nvPr>
            <p:ph type="ftr" sz="quarter" idx="12"/>
          </p:nvPr>
        </p:nvSpPr>
        <p:spPr/>
        <p:txBody>
          <a:bodyPr/>
          <a:lstStyle/>
          <a:p>
            <a:r>
              <a:rPr lang="en-GB" smtClean="0">
                <a:solidFill>
                  <a:srgbClr val="E3DED1">
                    <a:shade val="50000"/>
                  </a:srgbClr>
                </a:solidFill>
              </a:rPr>
              <a:t>LCWS 2011 - Granada</a:t>
            </a:r>
            <a:endParaRPr lang="en-GB" dirty="0">
              <a:solidFill>
                <a:srgbClr val="E3DED1">
                  <a:shade val="50000"/>
                </a:srgbClr>
              </a:solidFill>
            </a:endParaRPr>
          </a:p>
        </p:txBody>
      </p:sp>
      <p:sp>
        <p:nvSpPr>
          <p:cNvPr id="12" name="Content Placeholder 11"/>
          <p:cNvSpPr>
            <a:spLocks noGrp="1"/>
          </p:cNvSpPr>
          <p:nvPr>
            <p:ph sz="quarter" idx="13"/>
          </p:nvPr>
        </p:nvSpPr>
        <p:spPr>
          <a:xfrm>
            <a:off x="541338" y="849313"/>
            <a:ext cx="8081962" cy="5537200"/>
          </a:xfrm>
        </p:spPr>
        <p:txBody>
          <a:bodyPr/>
          <a:lstStyle>
            <a:lvl1pPr>
              <a:buClrTx/>
              <a:defRPr/>
            </a:lvl1pPr>
            <a:lvl2pPr>
              <a:buClrTx/>
              <a:defRPr/>
            </a:lvl2pPr>
            <a:lvl3pPr>
              <a:buClrTx/>
              <a:defRPr/>
            </a:lvl3pPr>
            <a:lvl4pPr>
              <a:buClrTx/>
              <a:defRPr/>
            </a:lvl4pPr>
            <a:lvl5pPr>
              <a:buClrTx/>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Hamed Shaker</a:t>
            </a:r>
            <a:endParaRPr lang="en-GB"/>
          </a:p>
        </p:txBody>
      </p:sp>
      <p:sp>
        <p:nvSpPr>
          <p:cNvPr id="6" name="Footer Placeholder 5"/>
          <p:cNvSpPr>
            <a:spLocks noGrp="1"/>
          </p:cNvSpPr>
          <p:nvPr>
            <p:ph type="ftr" sz="quarter" idx="11"/>
          </p:nvPr>
        </p:nvSpPr>
        <p:spPr/>
        <p:txBody>
          <a:bodyPr/>
          <a:lstStyle/>
          <a:p>
            <a:r>
              <a:rPr lang="en-GB" smtClean="0"/>
              <a:t>LCWS 2011 - Granada</a:t>
            </a:r>
            <a:endParaRPr lang="en-GB"/>
          </a:p>
        </p:txBody>
      </p:sp>
      <p:sp>
        <p:nvSpPr>
          <p:cNvPr id="7" name="Slide Number Placeholder 6"/>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Hamed Shaker</a:t>
            </a:r>
            <a:endParaRPr lang="en-GB"/>
          </a:p>
        </p:txBody>
      </p:sp>
      <p:sp>
        <p:nvSpPr>
          <p:cNvPr id="8" name="Footer Placeholder 7"/>
          <p:cNvSpPr>
            <a:spLocks noGrp="1"/>
          </p:cNvSpPr>
          <p:nvPr>
            <p:ph type="ftr" sz="quarter" idx="11"/>
          </p:nvPr>
        </p:nvSpPr>
        <p:spPr/>
        <p:txBody>
          <a:bodyPr/>
          <a:lstStyle/>
          <a:p>
            <a:r>
              <a:rPr lang="en-GB" smtClean="0"/>
              <a:t>LCWS 2011 - Granada</a:t>
            </a:r>
            <a:endParaRPr lang="en-GB"/>
          </a:p>
        </p:txBody>
      </p:sp>
      <p:sp>
        <p:nvSpPr>
          <p:cNvPr id="9" name="Slide Number Placeholder 8"/>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Hamed Shaker</a:t>
            </a:r>
            <a:endParaRPr lang="en-GB"/>
          </a:p>
        </p:txBody>
      </p:sp>
      <p:sp>
        <p:nvSpPr>
          <p:cNvPr id="4" name="Footer Placeholder 3"/>
          <p:cNvSpPr>
            <a:spLocks noGrp="1"/>
          </p:cNvSpPr>
          <p:nvPr>
            <p:ph type="ftr" sz="quarter" idx="11"/>
          </p:nvPr>
        </p:nvSpPr>
        <p:spPr/>
        <p:txBody>
          <a:bodyPr/>
          <a:lstStyle/>
          <a:p>
            <a:r>
              <a:rPr lang="en-GB" smtClean="0"/>
              <a:t>LCWS 2011 - Granada</a:t>
            </a:r>
            <a:endParaRPr lang="en-GB"/>
          </a:p>
        </p:txBody>
      </p:sp>
      <p:sp>
        <p:nvSpPr>
          <p:cNvPr id="5" name="Slide Number Placeholder 4"/>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Hamed Shaker</a:t>
            </a:r>
            <a:endParaRPr lang="en-GB"/>
          </a:p>
        </p:txBody>
      </p:sp>
      <p:sp>
        <p:nvSpPr>
          <p:cNvPr id="3" name="Footer Placeholder 2"/>
          <p:cNvSpPr>
            <a:spLocks noGrp="1"/>
          </p:cNvSpPr>
          <p:nvPr>
            <p:ph type="ftr" sz="quarter" idx="11"/>
          </p:nvPr>
        </p:nvSpPr>
        <p:spPr/>
        <p:txBody>
          <a:bodyPr/>
          <a:lstStyle/>
          <a:p>
            <a:r>
              <a:rPr lang="en-GB" smtClean="0"/>
              <a:t>LCWS 2011 - Granada</a:t>
            </a:r>
            <a:endParaRPr lang="en-GB"/>
          </a:p>
        </p:txBody>
      </p:sp>
      <p:sp>
        <p:nvSpPr>
          <p:cNvPr id="4" name="Slide Number Placeholder 3"/>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Hamed Shaker</a:t>
            </a:r>
            <a:endParaRPr lang="en-GB"/>
          </a:p>
        </p:txBody>
      </p:sp>
      <p:sp>
        <p:nvSpPr>
          <p:cNvPr id="6" name="Footer Placeholder 5"/>
          <p:cNvSpPr>
            <a:spLocks noGrp="1"/>
          </p:cNvSpPr>
          <p:nvPr>
            <p:ph type="ftr" sz="quarter" idx="11"/>
          </p:nvPr>
        </p:nvSpPr>
        <p:spPr/>
        <p:txBody>
          <a:bodyPr/>
          <a:lstStyle/>
          <a:p>
            <a:r>
              <a:rPr lang="en-GB" smtClean="0"/>
              <a:t>LCWS 2011 - Granada</a:t>
            </a:r>
            <a:endParaRPr lang="en-GB"/>
          </a:p>
        </p:txBody>
      </p:sp>
      <p:sp>
        <p:nvSpPr>
          <p:cNvPr id="7" name="Slide Number Placeholder 6"/>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Hamed Shaker</a:t>
            </a:r>
            <a:endParaRPr lang="en-GB"/>
          </a:p>
        </p:txBody>
      </p:sp>
      <p:sp>
        <p:nvSpPr>
          <p:cNvPr id="6" name="Footer Placeholder 5"/>
          <p:cNvSpPr>
            <a:spLocks noGrp="1"/>
          </p:cNvSpPr>
          <p:nvPr>
            <p:ph type="ftr" sz="quarter" idx="11"/>
          </p:nvPr>
        </p:nvSpPr>
        <p:spPr/>
        <p:txBody>
          <a:bodyPr/>
          <a:lstStyle/>
          <a:p>
            <a:r>
              <a:rPr lang="en-GB" smtClean="0"/>
              <a:t>LCWS 2011 - Granada</a:t>
            </a:r>
            <a:endParaRPr lang="en-GB"/>
          </a:p>
        </p:txBody>
      </p:sp>
      <p:sp>
        <p:nvSpPr>
          <p:cNvPr id="7" name="Slide Number Placeholder 6"/>
          <p:cNvSpPr>
            <a:spLocks noGrp="1"/>
          </p:cNvSpPr>
          <p:nvPr>
            <p:ph type="sldNum" sz="quarter" idx="12"/>
          </p:nvPr>
        </p:nvSpPr>
        <p:spPr/>
        <p:txBody>
          <a:bodyPr/>
          <a:lstStyle/>
          <a:p>
            <a:fld id="{E88829A8-DA49-4AE3-829D-6CC8E347847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Hamed Shaker</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LCWS 2011 - Granada</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8829A8-DA49-4AE3-829D-6CC8E347847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3.jpeg"/><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2.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image" Target="../media/image27.png"/><Relationship Id="rId10" Type="http://schemas.openxmlformats.org/officeDocument/2006/relationships/chart" Target="../charts/chart2.xml"/><Relationship Id="rId4" Type="http://schemas.openxmlformats.org/officeDocument/2006/relationships/image" Target="../media/image26.pn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02900" y="1700808"/>
            <a:ext cx="6048672" cy="1470025"/>
          </a:xfrm>
        </p:spPr>
        <p:txBody>
          <a:bodyPr/>
          <a:lstStyle/>
          <a:p>
            <a:pPr algn="l"/>
            <a:r>
              <a:rPr lang="en-GB" dirty="0" smtClean="0"/>
              <a:t>Drive Beam Injector RF Structures</a:t>
            </a:r>
            <a:endParaRPr lang="en-GB" dirty="0"/>
          </a:p>
        </p:txBody>
      </p:sp>
      <p:sp>
        <p:nvSpPr>
          <p:cNvPr id="3" name="Subtitle 2"/>
          <p:cNvSpPr>
            <a:spLocks noGrp="1"/>
          </p:cNvSpPr>
          <p:nvPr>
            <p:ph type="subTitle" idx="1"/>
          </p:nvPr>
        </p:nvSpPr>
        <p:spPr>
          <a:xfrm>
            <a:off x="3030804" y="3501008"/>
            <a:ext cx="5256584" cy="1008112"/>
          </a:xfrm>
        </p:spPr>
        <p:txBody>
          <a:bodyPr>
            <a:noAutofit/>
          </a:bodyPr>
          <a:lstStyle/>
          <a:p>
            <a:pPr algn="l"/>
            <a:r>
              <a:rPr lang="en-GB" sz="2400" dirty="0" smtClean="0"/>
              <a:t>Hamed Shaker</a:t>
            </a:r>
          </a:p>
          <a:p>
            <a:pPr algn="l"/>
            <a:r>
              <a:rPr lang="en-GB" sz="1600" dirty="0" smtClean="0"/>
              <a:t>School of Particles and Accelerators, Institute for Research in Fundamental Sciences, Iran ; CERN , Switzerland</a:t>
            </a:r>
            <a:endParaRPr lang="en-GB" sz="1600" dirty="0"/>
          </a:p>
        </p:txBody>
      </p:sp>
      <p:pic>
        <p:nvPicPr>
          <p:cNvPr id="5" name="Picture 4" descr="CLIC-Logo-Color-72.png"/>
          <p:cNvPicPr>
            <a:picLocks noChangeAspect="1"/>
          </p:cNvPicPr>
          <p:nvPr/>
        </p:nvPicPr>
        <p:blipFill>
          <a:blip r:embed="rId2" cstate="print"/>
          <a:stretch>
            <a:fillRect/>
          </a:stretch>
        </p:blipFill>
        <p:spPr>
          <a:xfrm>
            <a:off x="7740352" y="1"/>
            <a:ext cx="1403648" cy="1403648"/>
          </a:xfrm>
          <a:prstGeom prst="rect">
            <a:avLst/>
          </a:prstGeom>
        </p:spPr>
      </p:pic>
      <p:pic>
        <p:nvPicPr>
          <p:cNvPr id="13314" name="Picture 2" descr="http://www.erbzine.com/mag18/yaqz52h6.jpg"/>
          <p:cNvPicPr>
            <a:picLocks noChangeAspect="1" noChangeArrowheads="1"/>
          </p:cNvPicPr>
          <p:nvPr/>
        </p:nvPicPr>
        <p:blipFill>
          <a:blip r:embed="rId3" cstate="print"/>
          <a:srcRect/>
          <a:stretch>
            <a:fillRect/>
          </a:stretch>
        </p:blipFill>
        <p:spPr bwMode="auto">
          <a:xfrm>
            <a:off x="179512" y="1114399"/>
            <a:ext cx="2609850" cy="4114801"/>
          </a:xfrm>
          <a:prstGeom prst="rect">
            <a:avLst/>
          </a:prstGeom>
          <a:noFill/>
        </p:spPr>
      </p:pic>
      <p:sp>
        <p:nvSpPr>
          <p:cNvPr id="7" name="TextBox 6"/>
          <p:cNvSpPr txBox="1"/>
          <p:nvPr/>
        </p:nvSpPr>
        <p:spPr>
          <a:xfrm>
            <a:off x="98785" y="420165"/>
            <a:ext cx="2758975"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200" dirty="0" smtClean="0"/>
              <a:t>“</a:t>
            </a:r>
            <a:r>
              <a:rPr lang="en-GB" sz="1200" dirty="0" err="1" smtClean="0"/>
              <a:t>Hayy</a:t>
            </a:r>
            <a:r>
              <a:rPr lang="en-GB" sz="1200" dirty="0" smtClean="0"/>
              <a:t> </a:t>
            </a:r>
            <a:r>
              <a:rPr lang="en-GB" sz="1200" dirty="0" err="1" smtClean="0"/>
              <a:t>Ibn</a:t>
            </a:r>
            <a:r>
              <a:rPr lang="en-GB" sz="1200" dirty="0" smtClean="0"/>
              <a:t> </a:t>
            </a:r>
            <a:r>
              <a:rPr lang="en-GB" sz="1200" dirty="0" err="1" smtClean="0"/>
              <a:t>Yaqzân</a:t>
            </a:r>
            <a:r>
              <a:rPr lang="en-GB" sz="1200" dirty="0" smtClean="0"/>
              <a:t>” </a:t>
            </a:r>
          </a:p>
          <a:p>
            <a:pPr algn="ctr"/>
            <a:r>
              <a:rPr lang="en-GB" sz="1200" dirty="0" smtClean="0"/>
              <a:t>by “</a:t>
            </a:r>
            <a:r>
              <a:rPr lang="en-GB" sz="1200" dirty="0" err="1" smtClean="0"/>
              <a:t>Ibn</a:t>
            </a:r>
            <a:r>
              <a:rPr lang="en-GB" sz="1200" dirty="0" smtClean="0"/>
              <a:t> </a:t>
            </a:r>
            <a:r>
              <a:rPr lang="en-GB" sz="1200" dirty="0" err="1" smtClean="0"/>
              <a:t>Tufail</a:t>
            </a:r>
            <a:r>
              <a:rPr lang="en-GB" sz="1200" dirty="0" smtClean="0"/>
              <a:t>” from Granada region</a:t>
            </a:r>
          </a:p>
          <a:p>
            <a:pPr algn="ctr"/>
            <a:r>
              <a:rPr lang="en-GB" sz="1200" dirty="0" smtClean="0"/>
              <a:t>Translated by Simon </a:t>
            </a:r>
            <a:r>
              <a:rPr lang="en-GB" sz="1200" dirty="0" err="1" smtClean="0"/>
              <a:t>Ockley</a:t>
            </a:r>
            <a:endParaRPr lang="en-GB" sz="1200" dirty="0" smtClean="0"/>
          </a:p>
        </p:txBody>
      </p:sp>
      <p:sp>
        <p:nvSpPr>
          <p:cNvPr id="8" name="Slide Number Placeholder 7"/>
          <p:cNvSpPr>
            <a:spLocks noGrp="1"/>
          </p:cNvSpPr>
          <p:nvPr>
            <p:ph type="sldNum" sz="quarter" idx="12"/>
          </p:nvPr>
        </p:nvSpPr>
        <p:spPr/>
        <p:txBody>
          <a:bodyPr/>
          <a:lstStyle/>
          <a:p>
            <a:fld id="{E88829A8-DA49-4AE3-829D-6CC8E347847B}" type="slidenum">
              <a:rPr lang="en-GB" smtClean="0"/>
              <a:pPr/>
              <a:t>1</a:t>
            </a:fld>
            <a:endParaRPr lang="en-GB"/>
          </a:p>
        </p:txBody>
      </p:sp>
      <p:sp>
        <p:nvSpPr>
          <p:cNvPr id="9" name="Footer Placeholder 8"/>
          <p:cNvSpPr>
            <a:spLocks noGrp="1"/>
          </p:cNvSpPr>
          <p:nvPr>
            <p:ph type="ftr" sz="quarter" idx="11"/>
          </p:nvPr>
        </p:nvSpPr>
        <p:spPr/>
        <p:txBody>
          <a:bodyPr/>
          <a:lstStyle/>
          <a:p>
            <a:r>
              <a:rPr lang="en-GB" dirty="0" smtClean="0"/>
              <a:t>LCWS 2011 - Granada</a:t>
            </a:r>
            <a:endParaRPr lang="en-GB" dirty="0"/>
          </a:p>
        </p:txBody>
      </p:sp>
      <p:sp>
        <p:nvSpPr>
          <p:cNvPr id="10" name="Date Placeholder 9"/>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fig1.png"/>
          <p:cNvPicPr>
            <a:picLocks noChangeAspect="1"/>
          </p:cNvPicPr>
          <p:nvPr/>
        </p:nvPicPr>
        <p:blipFill>
          <a:blip r:embed="rId2" cstate="print"/>
          <a:stretch>
            <a:fillRect/>
          </a:stretch>
        </p:blipFill>
        <p:spPr>
          <a:xfrm>
            <a:off x="179512" y="1987715"/>
            <a:ext cx="3634286" cy="3314286"/>
          </a:xfrm>
          <a:prstGeom prst="rect">
            <a:avLst/>
          </a:prstGeom>
        </p:spPr>
      </p:pic>
      <p:sp>
        <p:nvSpPr>
          <p:cNvPr id="2" name="Title 1"/>
          <p:cNvSpPr>
            <a:spLocks noGrp="1"/>
          </p:cNvSpPr>
          <p:nvPr>
            <p:ph type="title"/>
          </p:nvPr>
        </p:nvSpPr>
        <p:spPr>
          <a:xfrm>
            <a:off x="457200" y="0"/>
            <a:ext cx="8229600" cy="1556792"/>
          </a:xfrm>
        </p:spPr>
        <p:txBody>
          <a:bodyPr>
            <a:normAutofit/>
          </a:bodyPr>
          <a:lstStyle/>
          <a:p>
            <a:r>
              <a:rPr lang="en-US" sz="4000" dirty="0" smtClean="0"/>
              <a:t>Phase Switching Model and the Power Source Bandwidth</a:t>
            </a:r>
            <a:endParaRPr lang="en-US" sz="4000" dirty="0"/>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10</a:t>
            </a:fld>
            <a:endParaRPr lang="en-GB"/>
          </a:p>
        </p:txBody>
      </p:sp>
      <p:sp>
        <p:nvSpPr>
          <p:cNvPr id="8" name="TextBox 7"/>
          <p:cNvSpPr txBox="1"/>
          <p:nvPr/>
        </p:nvSpPr>
        <p:spPr>
          <a:xfrm>
            <a:off x="3074346"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C</a:t>
            </a:r>
            <a:endParaRPr lang="en-US" dirty="0"/>
          </a:p>
        </p:txBody>
      </p:sp>
      <p:sp>
        <p:nvSpPr>
          <p:cNvPr id="9" name="TextBox 8"/>
          <p:cNvSpPr txBox="1"/>
          <p:nvPr/>
        </p:nvSpPr>
        <p:spPr>
          <a:xfrm>
            <a:off x="1979712"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B</a:t>
            </a:r>
            <a:endParaRPr lang="en-US" dirty="0"/>
          </a:p>
        </p:txBody>
      </p:sp>
      <p:sp>
        <p:nvSpPr>
          <p:cNvPr id="10" name="TextBox 9"/>
          <p:cNvSpPr txBox="1"/>
          <p:nvPr/>
        </p:nvSpPr>
        <p:spPr>
          <a:xfrm>
            <a:off x="856612" y="1700808"/>
            <a:ext cx="36004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A</a:t>
            </a:r>
            <a:endParaRPr lang="en-US" dirty="0"/>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p:cNvSpPr txBox="1"/>
          <p:nvPr/>
        </p:nvSpPr>
        <p:spPr>
          <a:xfrm>
            <a:off x="3707904" y="3645024"/>
            <a:ext cx="4896544"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At f</a:t>
            </a:r>
            <a:r>
              <a:rPr lang="en-US" sz="1600" baseline="-25000" dirty="0" smtClean="0"/>
              <a:t>0</a:t>
            </a:r>
            <a:r>
              <a:rPr lang="en-US" sz="1600" dirty="0" smtClean="0">
                <a:sym typeface="Symbol"/>
              </a:rPr>
              <a:t></a:t>
            </a:r>
            <a:r>
              <a:rPr lang="en-US" sz="1600" dirty="0" smtClean="0"/>
              <a:t>f</a:t>
            </a:r>
            <a:r>
              <a:rPr lang="en-US" sz="1600" baseline="-25000" dirty="0" smtClean="0"/>
              <a:t>s</a:t>
            </a:r>
            <a:r>
              <a:rPr lang="en-US" sz="1600" dirty="0" smtClean="0"/>
              <a:t> (499.75</a:t>
            </a:r>
            <a:r>
              <a:rPr lang="en-US" sz="1600" dirty="0" smtClean="0">
                <a:sym typeface="Symbol"/>
              </a:rPr>
              <a:t>  50 MHz) </a:t>
            </a:r>
            <a:r>
              <a:rPr lang="en-US" sz="1600" dirty="0" smtClean="0"/>
              <a:t>frequencies the amplitude is half of f</a:t>
            </a:r>
            <a:r>
              <a:rPr lang="en-US" sz="1600" baseline="-25000" dirty="0" smtClean="0"/>
              <a:t>0</a:t>
            </a:r>
            <a:r>
              <a:rPr lang="en-US" sz="1600" dirty="0" smtClean="0"/>
              <a:t> frequency. By this fact that the bandwidth is measured from the frequencies that power consumption is half , the BW is about </a:t>
            </a:r>
            <a:r>
              <a:rPr lang="en-US" sz="1600" dirty="0" smtClean="0">
                <a:sym typeface="Symbol"/>
              </a:rPr>
              <a:t>57.7 MHz or 11.5%.</a:t>
            </a:r>
            <a:r>
              <a:rPr lang="en-US" sz="1600" dirty="0" smtClean="0"/>
              <a:t>    </a:t>
            </a:r>
            <a:endParaRPr lang="en-US" sz="1600" dirty="0"/>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 name="Oval 17"/>
          <p:cNvSpPr/>
          <p:nvPr/>
        </p:nvSpPr>
        <p:spPr>
          <a:xfrm>
            <a:off x="6444208" y="2780366"/>
            <a:ext cx="1728192"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H="1">
            <a:off x="6256650" y="3299498"/>
            <a:ext cx="28803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707904" y="4797152"/>
            <a:ext cx="489654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The BW of CTF3 SHBs sources  - that are TWT structures -are about 160 MHz (10.7 %)  then they have capability of phase switching at less than 4 ns.    </a:t>
            </a:r>
            <a:endParaRPr lang="en-US" sz="1600" dirty="0"/>
          </a:p>
        </p:txBody>
      </p:sp>
      <p:sp>
        <p:nvSpPr>
          <p:cNvPr id="3"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16213" y="1946920"/>
            <a:ext cx="5248275" cy="762000"/>
          </a:xfrm>
          <a:prstGeom prst="rect">
            <a:avLst/>
          </a:prstGeom>
          <a:noFill/>
        </p:spPr>
      </p:pic>
      <p:sp>
        <p:nvSpPr>
          <p:cNvPr id="11"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50884" y="2924944"/>
            <a:ext cx="4381500" cy="4000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1143000"/>
          </a:xfrm>
        </p:spPr>
        <p:txBody>
          <a:bodyPr>
            <a:normAutofit/>
          </a:bodyPr>
          <a:lstStyle/>
          <a:p>
            <a:r>
              <a:rPr lang="en-US" sz="4000" dirty="0" smtClean="0"/>
              <a:t>Effective filling time in a SW structure</a:t>
            </a:r>
            <a:endParaRPr lang="en-GB" sz="4000" dirty="0"/>
          </a:p>
        </p:txBody>
      </p:sp>
      <p:sp>
        <p:nvSpPr>
          <p:cNvPr id="5" name="TextBox 4"/>
          <p:cNvSpPr txBox="1"/>
          <p:nvPr/>
        </p:nvSpPr>
        <p:spPr>
          <a:xfrm>
            <a:off x="885919" y="1715884"/>
            <a:ext cx="3888432"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To see what is the behaviour of a single cell SW structure I used a simple RF circuit [7] with the input from last slide. </a:t>
            </a:r>
            <a:r>
              <a:rPr lang="el-GR" sz="1600" dirty="0" smtClean="0"/>
              <a:t>τ</a:t>
            </a:r>
            <a:r>
              <a:rPr lang="en-US" sz="1600" dirty="0" smtClean="0"/>
              <a:t>=10 ns and </a:t>
            </a:r>
            <a:r>
              <a:rPr lang="en-GB" sz="1600" dirty="0" smtClean="0"/>
              <a:t>Q=</a:t>
            </a:r>
            <a:r>
              <a:rPr lang="el-GR" sz="1600" dirty="0" smtClean="0"/>
              <a:t>ωτ</a:t>
            </a:r>
            <a:r>
              <a:rPr lang="en-US" sz="1600" dirty="0" smtClean="0"/>
              <a:t>=10</a:t>
            </a:r>
            <a:r>
              <a:rPr lang="el-GR" sz="1600" dirty="0" smtClean="0"/>
              <a:t>π</a:t>
            </a:r>
            <a:r>
              <a:rPr lang="en-US" sz="1600" dirty="0" smtClean="0"/>
              <a:t>. It is about </a:t>
            </a:r>
            <a:r>
              <a:rPr lang="en-GB" sz="1600" dirty="0" smtClean="0"/>
              <a:t>39 ns between two 80% electric field level after phase switching.</a:t>
            </a:r>
            <a:endParaRPr lang="en-GB" sz="1600" dirty="0"/>
          </a:p>
        </p:txBody>
      </p:sp>
      <p:sp>
        <p:nvSpPr>
          <p:cNvPr id="6" name="Slide Number Placeholder 5"/>
          <p:cNvSpPr>
            <a:spLocks noGrp="1"/>
          </p:cNvSpPr>
          <p:nvPr>
            <p:ph type="sldNum" sz="quarter" idx="12"/>
          </p:nvPr>
        </p:nvSpPr>
        <p:spPr/>
        <p:txBody>
          <a:bodyPr/>
          <a:lstStyle/>
          <a:p>
            <a:fld id="{E88829A8-DA49-4AE3-829D-6CC8E347847B}" type="slidenum">
              <a:rPr lang="en-GB" smtClean="0"/>
              <a:pPr/>
              <a:t>11</a:t>
            </a:fld>
            <a:endParaRPr lang="en-GB"/>
          </a:p>
        </p:txBody>
      </p:sp>
      <p:sp>
        <p:nvSpPr>
          <p:cNvPr id="7" name="Footer Placeholder 6"/>
          <p:cNvSpPr>
            <a:spLocks noGrp="1"/>
          </p:cNvSpPr>
          <p:nvPr>
            <p:ph type="ftr" sz="quarter" idx="11"/>
          </p:nvPr>
        </p:nvSpPr>
        <p:spPr/>
        <p:txBody>
          <a:bodyPr/>
          <a:lstStyle/>
          <a:p>
            <a:r>
              <a:rPr lang="en-GB" smtClean="0"/>
              <a:t>LCWS 2011 - Granada</a:t>
            </a:r>
            <a:endParaRPr lang="en-GB"/>
          </a:p>
        </p:txBody>
      </p:sp>
      <p:sp>
        <p:nvSpPr>
          <p:cNvPr id="8" name="Date Placeholder 7"/>
          <p:cNvSpPr>
            <a:spLocks noGrp="1"/>
          </p:cNvSpPr>
          <p:nvPr>
            <p:ph type="dt" sz="half" idx="10"/>
          </p:nvPr>
        </p:nvSpPr>
        <p:spPr/>
        <p:txBody>
          <a:bodyPr/>
          <a:lstStyle/>
          <a:p>
            <a:r>
              <a:rPr lang="en-GB" smtClean="0"/>
              <a:t>Hamed Shaker</a:t>
            </a:r>
            <a:endParaRPr lang="en-GB"/>
          </a:p>
        </p:txBody>
      </p:sp>
      <p:sp>
        <p:nvSpPr>
          <p:cNvPr id="870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11" descr="fig3.png"/>
          <p:cNvPicPr>
            <a:picLocks noChangeAspect="1"/>
          </p:cNvPicPr>
          <p:nvPr/>
        </p:nvPicPr>
        <p:blipFill>
          <a:blip r:embed="rId2" cstate="print"/>
          <a:stretch>
            <a:fillRect/>
          </a:stretch>
        </p:blipFill>
        <p:spPr>
          <a:xfrm>
            <a:off x="7592" y="3244145"/>
            <a:ext cx="5485715" cy="2777143"/>
          </a:xfrm>
          <a:prstGeom prst="rect">
            <a:avLst/>
          </a:prstGeom>
        </p:spPr>
      </p:pic>
      <p:sp>
        <p:nvSpPr>
          <p:cNvPr id="890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90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909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996522" y="4874865"/>
            <a:ext cx="2200275" cy="714375"/>
          </a:xfrm>
          <a:prstGeom prst="rect">
            <a:avLst/>
          </a:prstGeom>
          <a:noFill/>
        </p:spPr>
      </p:pic>
      <p:sp>
        <p:nvSpPr>
          <p:cNvPr id="16" name="TextBox 15"/>
          <p:cNvSpPr txBox="1"/>
          <p:nvPr/>
        </p:nvSpPr>
        <p:spPr>
          <a:xfrm>
            <a:off x="4917526" y="1602020"/>
            <a:ext cx="4032448"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It can be introduced by this fact that the BW/f</a:t>
            </a:r>
            <a:r>
              <a:rPr lang="en-US" sz="1600" baseline="-25000" dirty="0" smtClean="0"/>
              <a:t>0</a:t>
            </a:r>
            <a:r>
              <a:rPr lang="en-US" sz="1600" dirty="0" smtClean="0"/>
              <a:t> is equal to 1/Q then the BW is equal to  15.9 </a:t>
            </a:r>
            <a:r>
              <a:rPr lang="en-US" sz="1600" dirty="0" err="1" smtClean="0"/>
              <a:t>MHz.</a:t>
            </a:r>
            <a:r>
              <a:rPr lang="en-US" sz="1600" dirty="0" smtClean="0"/>
              <a:t> By the fact that 57.7 MHz bandwidth is needed for 10ns phase switching, the phase switch for this SW structure should be around 36 ns – close to 39 ns - . </a:t>
            </a:r>
            <a:endParaRPr lang="en-GB" sz="1600" dirty="0"/>
          </a:p>
        </p:txBody>
      </p:sp>
      <p:pic>
        <p:nvPicPr>
          <p:cNvPr id="83969" name="Picture 1"/>
          <p:cNvPicPr>
            <a:picLocks noChangeAspect="1" noChangeArrowheads="1"/>
          </p:cNvPicPr>
          <p:nvPr/>
        </p:nvPicPr>
        <p:blipFill>
          <a:blip r:embed="rId4" cstate="print"/>
          <a:srcRect/>
          <a:stretch>
            <a:fillRect/>
          </a:stretch>
        </p:blipFill>
        <p:spPr bwMode="auto">
          <a:xfrm>
            <a:off x="5076056" y="3518787"/>
            <a:ext cx="3987165" cy="1293495"/>
          </a:xfrm>
          <a:prstGeom prst="rect">
            <a:avLst/>
          </a:prstGeom>
          <a:noFill/>
          <a:ln w="9525">
            <a:noFill/>
            <a:miter lim="800000"/>
            <a:headEnd/>
            <a:tailEnd/>
          </a:ln>
        </p:spPr>
      </p:pic>
      <p:cxnSp>
        <p:nvCxnSpPr>
          <p:cNvPr id="18" name="Straight Arrow Connector 17"/>
          <p:cNvCxnSpPr/>
          <p:nvPr/>
        </p:nvCxnSpPr>
        <p:spPr>
          <a:xfrm>
            <a:off x="1603067" y="3806819"/>
            <a:ext cx="2761488" cy="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Effective filling time in a TW structure-I</a:t>
            </a:r>
            <a:endParaRPr lang="en-US" sz="4000" dirty="0"/>
          </a:p>
        </p:txBody>
      </p:sp>
      <p:sp>
        <p:nvSpPr>
          <p:cNvPr id="4" name="Date Placeholder 3"/>
          <p:cNvSpPr>
            <a:spLocks noGrp="1"/>
          </p:cNvSpPr>
          <p:nvPr>
            <p:ph type="dt" sz="half" idx="10"/>
          </p:nvPr>
        </p:nvSpPr>
        <p:spPr/>
        <p:txBody>
          <a:bodyPr/>
          <a:lstStyle/>
          <a:p>
            <a:r>
              <a:rPr lang="en-GB" dirty="0" smtClean="0"/>
              <a:t>Hamed Shaker</a:t>
            </a:r>
            <a:endParaRPr lang="en-GB" dirty="0"/>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12</a:t>
            </a:fld>
            <a:endParaRPr lang="en-GB" dirty="0"/>
          </a:p>
        </p:txBody>
      </p:sp>
      <p:sp>
        <p:nvSpPr>
          <p:cNvPr id="7" name="TextBox 6"/>
          <p:cNvSpPr txBox="1"/>
          <p:nvPr/>
        </p:nvSpPr>
        <p:spPr>
          <a:xfrm>
            <a:off x="164998" y="1615468"/>
            <a:ext cx="4392488"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In a TW structure with n cells and the total  filling time(</a:t>
            </a:r>
            <a:r>
              <a:rPr lang="el-GR" sz="1600" dirty="0" smtClean="0"/>
              <a:t>τ</a:t>
            </a:r>
            <a:r>
              <a:rPr lang="en-GB" sz="1600" dirty="0" smtClean="0"/>
              <a:t>) defined by length/group velocity, the filling time of each cell is equal to </a:t>
            </a:r>
            <a:r>
              <a:rPr lang="el-GR" sz="1600" dirty="0" smtClean="0"/>
              <a:t>τ</a:t>
            </a:r>
            <a:r>
              <a:rPr lang="en-US" sz="1600" dirty="0" smtClean="0"/>
              <a:t>/n. Then the external Q for one cell is equal to </a:t>
            </a:r>
            <a:r>
              <a:rPr lang="el-GR" sz="1600" dirty="0" smtClean="0"/>
              <a:t>ωτ</a:t>
            </a:r>
            <a:r>
              <a:rPr lang="en-US" sz="1600" dirty="0" smtClean="0"/>
              <a:t>/n. It means that the BW for this structure is n times more than a single cell SW structure. The pass band is about two times more than the BW for these structure. Now if we use 4 cells structure with 10ns filling time the BW is equal to 63.7 MHz and the pass band is equal to  127.3 </a:t>
            </a:r>
            <a:r>
              <a:rPr lang="en-US" sz="1600" dirty="0" err="1" smtClean="0"/>
              <a:t>MHz.</a:t>
            </a:r>
            <a:r>
              <a:rPr lang="en-US" sz="1600" dirty="0" smtClean="0"/>
              <a:t> It means this structure accept all the frequencies are needed for 10ns phase switching or less but still it takes 10ns to fill the whole structure. It is a description why  for a TW structure, effective filling time is more or less equal to standard filling time.</a:t>
            </a:r>
            <a:endParaRPr lang="en-GB" sz="1600" dirty="0"/>
          </a:p>
        </p:txBody>
      </p:sp>
      <p:sp>
        <p:nvSpPr>
          <p:cNvPr id="8" name="TextBox 7"/>
          <p:cNvSpPr txBox="1"/>
          <p:nvPr/>
        </p:nvSpPr>
        <p:spPr>
          <a:xfrm>
            <a:off x="4666006" y="1628800"/>
            <a:ext cx="4326948"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I haven’t modeled a TW structure during phase switching but we have data from CTF3 SHBs at the moment. The filling time is about 11ns for CTF SHBs. In these structures, group velocity and phase velocity are 4.8% and  ~62% of light speed, respectively and in the same direction. It means the beam sees 10ns for the phase switching. </a:t>
            </a:r>
            <a:endParaRPr lang="en-GB" sz="1600" dirty="0"/>
          </a:p>
        </p:txBody>
      </p:sp>
      <p:sp>
        <p:nvSpPr>
          <p:cNvPr id="9" name="TextBox 8"/>
          <p:cNvSpPr txBox="1"/>
          <p:nvPr/>
        </p:nvSpPr>
        <p:spPr>
          <a:xfrm>
            <a:off x="4672474" y="3573016"/>
            <a:ext cx="4326948"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For CTF3 SHBs with 6 cells the structure pass-band is equal to 173.6 MHz and the BW is equal to 86.8 MHz (75.5±(20,22.5)°). A raw calculation – but not exactly correct - gives us about 6.6 ns for the transient time for the phase switching that is close to streak camera measurement that you can see in the next slide. </a:t>
            </a:r>
            <a:endParaRPr lang="en-GB"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Effective filling time in a TW structure-II</a:t>
            </a:r>
            <a:endParaRPr lang="en-US" sz="4000" dirty="0"/>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13</a:t>
            </a:fld>
            <a:endParaRPr lang="en-GB" dirty="0"/>
          </a:p>
        </p:txBody>
      </p:sp>
      <p:graphicFrame>
        <p:nvGraphicFramePr>
          <p:cNvPr id="43010" name="Object 4"/>
          <p:cNvGraphicFramePr>
            <a:graphicFrameLocks noChangeAspect="1"/>
          </p:cNvGraphicFramePr>
          <p:nvPr/>
        </p:nvGraphicFramePr>
        <p:xfrm>
          <a:off x="539552" y="1223532"/>
          <a:ext cx="3560763" cy="3430588"/>
        </p:xfrm>
        <a:graphic>
          <a:graphicData uri="http://schemas.openxmlformats.org/presentationml/2006/ole">
            <mc:AlternateContent xmlns:mc="http://schemas.openxmlformats.org/markup-compatibility/2006">
              <mc:Choice xmlns:v="urn:schemas-microsoft-com:vml" Requires="v">
                <p:oleObj spid="_x0000_s43011" name="Acrobat Document" r:id="rId3" imgW="4016160" imgH="3920400" progId="AcroExch.Document.7">
                  <p:embed/>
                </p:oleObj>
              </mc:Choice>
              <mc:Fallback>
                <p:oleObj name="Acrobat Document" r:id="rId3" imgW="4016160" imgH="3920400" progId="AcroExch.Document.7">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223532"/>
                        <a:ext cx="3560763" cy="343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4" descr="stab_1_05.jpg"/>
          <p:cNvPicPr>
            <a:picLocks noChangeAspect="1"/>
          </p:cNvPicPr>
          <p:nvPr/>
        </p:nvPicPr>
        <p:blipFill>
          <a:blip r:embed="rId5" cstate="print"/>
          <a:srcRect/>
          <a:stretch>
            <a:fillRect/>
          </a:stretch>
        </p:blipFill>
        <p:spPr bwMode="auto">
          <a:xfrm>
            <a:off x="4716016" y="1196752"/>
            <a:ext cx="3733800" cy="2800350"/>
          </a:xfrm>
          <a:prstGeom prst="rect">
            <a:avLst/>
          </a:prstGeom>
          <a:noFill/>
          <a:ln w="9525">
            <a:noFill/>
            <a:miter lim="800000"/>
            <a:headEnd/>
            <a:tailEnd/>
          </a:ln>
        </p:spPr>
      </p:pic>
      <p:sp>
        <p:nvSpPr>
          <p:cNvPr id="11" name="TextBox 10"/>
          <p:cNvSpPr txBox="1"/>
          <p:nvPr/>
        </p:nvSpPr>
        <p:spPr>
          <a:xfrm>
            <a:off x="554066" y="4797714"/>
            <a:ext cx="3888432"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The streak camera measurement at the end of the CTF3 linac shows  transient time  less than 10 ns(~ 6 ns). </a:t>
            </a:r>
            <a:endParaRPr lang="en-GB" sz="1600" dirty="0"/>
          </a:p>
        </p:txBody>
      </p:sp>
      <p:sp>
        <p:nvSpPr>
          <p:cNvPr id="12" name="TextBox 11"/>
          <p:cNvSpPr txBox="1"/>
          <p:nvPr/>
        </p:nvSpPr>
        <p:spPr>
          <a:xfrm>
            <a:off x="4499992" y="4077072"/>
            <a:ext cx="4499992"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There is one description by Roberto Corsini from the sensitivity studies done by A. Vivoli [8] . This graph shows the final phase variation (end of the linac) around 0° and 180° SHBs input phase. This graph shows it takes at least 40° less for the final phase switching then it is about 7.7 ns. </a:t>
            </a:r>
            <a:endParaRPr lang="en-GB" sz="1600" dirty="0"/>
          </a:p>
        </p:txBody>
      </p:sp>
      <p:sp>
        <p:nvSpPr>
          <p:cNvPr id="13" name="TextBox 12"/>
          <p:cNvSpPr txBox="1"/>
          <p:nvPr/>
        </p:nvSpPr>
        <p:spPr>
          <a:xfrm>
            <a:off x="539552" y="5733256"/>
            <a:ext cx="8458200"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With similar filling time for a single cell SW structure and a TW structure, it seems the effective filling time for the SW case is about four times more. Then a TW structure should be our choose.</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20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Pill Box Model – TM</a:t>
            </a:r>
            <a:r>
              <a:rPr lang="en-GB" sz="4000" baseline="-25000" dirty="0" smtClean="0"/>
              <a:t>010</a:t>
            </a:r>
            <a:r>
              <a:rPr lang="en-GB" sz="4000" dirty="0" smtClean="0"/>
              <a:t> mode</a:t>
            </a:r>
            <a:endParaRPr lang="en-GB" sz="4000" dirty="0"/>
          </a:p>
        </p:txBody>
      </p:sp>
      <p:sp>
        <p:nvSpPr>
          <p:cNvPr id="307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3080" name="Rectangle 8"/>
          <p:cNvSpPr>
            <a:spLocks noChangeArrowheads="1"/>
          </p:cNvSpPr>
          <p:nvPr/>
        </p:nvSpPr>
        <p:spPr bwMode="auto">
          <a:xfrm>
            <a:off x="0" y="819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1" name="Rectangle 9"/>
          <p:cNvSpPr>
            <a:spLocks noChangeArrowheads="1"/>
          </p:cNvSpPr>
          <p:nvPr/>
        </p:nvSpPr>
        <p:spPr bwMode="auto">
          <a:xfrm>
            <a:off x="0" y="1285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2" name="Rectangle 10"/>
          <p:cNvSpPr>
            <a:spLocks noChangeArrowheads="1"/>
          </p:cNvSpPr>
          <p:nvPr/>
        </p:nvSpPr>
        <p:spPr bwMode="auto">
          <a:xfrm>
            <a:off x="0" y="1943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3" name="Rectangle 11"/>
          <p:cNvSpPr>
            <a:spLocks noChangeArrowheads="1"/>
          </p:cNvSpPr>
          <p:nvPr/>
        </p:nvSpPr>
        <p:spPr bwMode="auto">
          <a:xfrm>
            <a:off x="0" y="2495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4" name="Rectangle 12"/>
          <p:cNvSpPr>
            <a:spLocks noChangeArrowheads="1"/>
          </p:cNvSpPr>
          <p:nvPr/>
        </p:nvSpPr>
        <p:spPr bwMode="auto">
          <a:xfrm>
            <a:off x="0" y="2962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5" name="Rectangle 13"/>
          <p:cNvSpPr>
            <a:spLocks noChangeArrowheads="1"/>
          </p:cNvSpPr>
          <p:nvPr/>
        </p:nvSpPr>
        <p:spPr bwMode="auto">
          <a:xfrm>
            <a:off x="0" y="3429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153" name="Rectangle 9"/>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4" name="Rectangle 10"/>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6" name="Rectangle 12"/>
          <p:cNvSpPr>
            <a:spLocks noChangeArrowheads="1"/>
          </p:cNvSpPr>
          <p:nvPr/>
        </p:nvSpPr>
        <p:spPr bwMode="auto">
          <a:xfrm>
            <a:off x="0" y="1857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7" name="Rectangle 13"/>
          <p:cNvSpPr>
            <a:spLocks noChangeArrowheads="1"/>
          </p:cNvSpPr>
          <p:nvPr/>
        </p:nvSpPr>
        <p:spPr bwMode="auto">
          <a:xfrm>
            <a:off x="0" y="2247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58" name="Rectangle 14"/>
          <p:cNvSpPr>
            <a:spLocks noChangeArrowheads="1"/>
          </p:cNvSpPr>
          <p:nvPr/>
        </p:nvSpPr>
        <p:spPr bwMode="auto">
          <a:xfrm>
            <a:off x="0" y="2619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3"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5" name="Rectangle 3"/>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8" name="Rectangle 6"/>
          <p:cNvSpPr>
            <a:spLocks noChangeArrowheads="1"/>
          </p:cNvSpPr>
          <p:nvPr/>
        </p:nvSpPr>
        <p:spPr bwMode="auto">
          <a:xfrm>
            <a:off x="0" y="1114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3"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7"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16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4" name="Group 24"/>
          <p:cNvGrpSpPr/>
          <p:nvPr/>
        </p:nvGrpSpPr>
        <p:grpSpPr>
          <a:xfrm>
            <a:off x="467544" y="4797152"/>
            <a:ext cx="2664296" cy="1584176"/>
            <a:chOff x="4211960" y="2204864"/>
            <a:chExt cx="2664296" cy="1584176"/>
          </a:xfrm>
        </p:grpSpPr>
        <p:sp>
          <p:nvSpPr>
            <p:cNvPr id="16" name="Rectangle 15"/>
            <p:cNvSpPr/>
            <p:nvPr/>
          </p:nvSpPr>
          <p:spPr>
            <a:xfrm>
              <a:off x="4860032" y="2204864"/>
              <a:ext cx="1512168" cy="1584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4283968" y="2996952"/>
              <a:ext cx="259228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4247964" y="2600908"/>
              <a:ext cx="79208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211960" y="2420888"/>
              <a:ext cx="216024" cy="338554"/>
            </a:xfrm>
            <a:prstGeom prst="rect">
              <a:avLst/>
            </a:prstGeom>
            <a:noFill/>
          </p:spPr>
          <p:txBody>
            <a:bodyPr wrap="square" rtlCol="0">
              <a:spAutoFit/>
            </a:bodyPr>
            <a:lstStyle/>
            <a:p>
              <a:pPr algn="ctr"/>
              <a:r>
                <a:rPr lang="en-GB" sz="1600" dirty="0" smtClean="0"/>
                <a:t>a</a:t>
              </a:r>
              <a:endParaRPr lang="en-GB" sz="1600" dirty="0"/>
            </a:p>
          </p:txBody>
        </p:sp>
        <p:cxnSp>
          <p:nvCxnSpPr>
            <p:cNvPr id="23" name="Straight Arrow Connector 22"/>
            <p:cNvCxnSpPr/>
            <p:nvPr/>
          </p:nvCxnSpPr>
          <p:spPr>
            <a:xfrm>
              <a:off x="4860032" y="2708920"/>
              <a:ext cx="151216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436096" y="2276872"/>
              <a:ext cx="360040" cy="369332"/>
            </a:xfrm>
            <a:prstGeom prst="rect">
              <a:avLst/>
            </a:prstGeom>
            <a:noFill/>
          </p:spPr>
          <p:txBody>
            <a:bodyPr wrap="square" rtlCol="0">
              <a:spAutoFit/>
            </a:bodyPr>
            <a:lstStyle/>
            <a:p>
              <a:pPr algn="ctr"/>
              <a:r>
                <a:rPr lang="en-GB" dirty="0" smtClean="0"/>
                <a:t>g</a:t>
              </a:r>
              <a:endParaRPr lang="en-GB" dirty="0"/>
            </a:p>
          </p:txBody>
        </p:sp>
      </p:grpSp>
      <p:pic>
        <p:nvPicPr>
          <p:cNvPr id="10"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1520" y="1556792"/>
            <a:ext cx="3486150" cy="533400"/>
          </a:xfrm>
          <a:prstGeom prst="rect">
            <a:avLst/>
          </a:prstGeom>
          <a:noFill/>
        </p:spPr>
      </p:pic>
      <p:pic>
        <p:nvPicPr>
          <p:cNvPr id="12"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520" y="2841501"/>
            <a:ext cx="1952625" cy="371475"/>
          </a:xfrm>
          <a:prstGeom prst="rect">
            <a:avLst/>
          </a:prstGeom>
          <a:noFill/>
        </p:spPr>
      </p:pic>
      <p:pic>
        <p:nvPicPr>
          <p:cNvPr id="6155"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520" y="3278882"/>
            <a:ext cx="1647825" cy="438150"/>
          </a:xfrm>
          <a:prstGeom prst="rect">
            <a:avLst/>
          </a:prstGeom>
          <a:noFill/>
        </p:spPr>
      </p:pic>
      <p:pic>
        <p:nvPicPr>
          <p:cNvPr id="15" name="Picture 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1520" y="2204864"/>
            <a:ext cx="2733675" cy="657225"/>
          </a:xfrm>
          <a:prstGeom prst="rect">
            <a:avLst/>
          </a:prstGeom>
          <a:noFill/>
        </p:spPr>
      </p:pic>
      <p:pic>
        <p:nvPicPr>
          <p:cNvPr id="6159" name="Picture 1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51520" y="3838947"/>
            <a:ext cx="2428875" cy="238125"/>
          </a:xfrm>
          <a:prstGeom prst="rect">
            <a:avLst/>
          </a:prstGeom>
          <a:noFill/>
        </p:spPr>
      </p:pic>
      <p:pic>
        <p:nvPicPr>
          <p:cNvPr id="6161" name="Picture 1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51520" y="4246612"/>
            <a:ext cx="2600325" cy="190500"/>
          </a:xfrm>
          <a:prstGeom prst="rect">
            <a:avLst/>
          </a:prstGeom>
          <a:noFill/>
        </p:spPr>
      </p:pic>
      <p:sp>
        <p:nvSpPr>
          <p:cNvPr id="59" name="Rectangle 58"/>
          <p:cNvSpPr/>
          <p:nvPr/>
        </p:nvSpPr>
        <p:spPr>
          <a:xfrm>
            <a:off x="179512" y="1340768"/>
            <a:ext cx="3672408" cy="52565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1" name="Chart 60"/>
          <p:cNvGraphicFramePr/>
          <p:nvPr/>
        </p:nvGraphicFramePr>
        <p:xfrm>
          <a:off x="4067944" y="1340768"/>
          <a:ext cx="4104456" cy="2304256"/>
        </p:xfrm>
        <a:graphic>
          <a:graphicData uri="http://schemas.openxmlformats.org/drawingml/2006/chart">
            <c:chart xmlns:c="http://schemas.openxmlformats.org/drawingml/2006/chart" xmlns:r="http://schemas.openxmlformats.org/officeDocument/2006/relationships" r:id="rId8"/>
          </a:graphicData>
        </a:graphic>
      </p:graphicFrame>
      <p:sp>
        <p:nvSpPr>
          <p:cNvPr id="616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17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17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6171" name="Picture 27"/>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067944" y="3789040"/>
            <a:ext cx="4686300" cy="371475"/>
          </a:xfrm>
          <a:prstGeom prst="rect">
            <a:avLst/>
          </a:prstGeom>
          <a:noFill/>
        </p:spPr>
      </p:pic>
      <p:graphicFrame>
        <p:nvGraphicFramePr>
          <p:cNvPr id="72" name="Chart 71"/>
          <p:cNvGraphicFramePr/>
          <p:nvPr/>
        </p:nvGraphicFramePr>
        <p:xfrm>
          <a:off x="4067944" y="4221088"/>
          <a:ext cx="4104456" cy="2376263"/>
        </p:xfrm>
        <a:graphic>
          <a:graphicData uri="http://schemas.openxmlformats.org/drawingml/2006/chart">
            <c:chart xmlns:c="http://schemas.openxmlformats.org/drawingml/2006/chart" xmlns:r="http://schemas.openxmlformats.org/officeDocument/2006/relationships" r:id="rId10"/>
          </a:graphicData>
        </a:graphic>
      </p:graphicFrame>
      <p:sp>
        <p:nvSpPr>
          <p:cNvPr id="73" name="TextBox 72"/>
          <p:cNvSpPr txBox="1"/>
          <p:nvPr/>
        </p:nvSpPr>
        <p:spPr>
          <a:xfrm>
            <a:off x="6876256" y="1484784"/>
            <a:ext cx="1152128"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t>Maximum at 133.5°</a:t>
            </a:r>
            <a:endParaRPr lang="en-GB" sz="1600" dirty="0"/>
          </a:p>
        </p:txBody>
      </p:sp>
      <p:sp>
        <p:nvSpPr>
          <p:cNvPr id="74" name="TextBox 73"/>
          <p:cNvSpPr txBox="1"/>
          <p:nvPr/>
        </p:nvSpPr>
        <p:spPr>
          <a:xfrm>
            <a:off x="6948264" y="4293096"/>
            <a:ext cx="1152128"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t>Maximum at 77°</a:t>
            </a:r>
            <a:endParaRPr lang="en-GB" sz="1600" dirty="0"/>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89" name="Picture 1"/>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699792" y="2924944"/>
            <a:ext cx="533400" cy="190500"/>
          </a:xfrm>
          <a:prstGeom prst="rect">
            <a:avLst/>
          </a:prstGeom>
          <a:noFill/>
        </p:spPr>
      </p:pic>
      <p:sp>
        <p:nvSpPr>
          <p:cNvPr id="12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91" name="Picture 3"/>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2699792" y="3284984"/>
            <a:ext cx="428625" cy="314325"/>
          </a:xfrm>
          <a:prstGeom prst="rect">
            <a:avLst/>
          </a:prstGeom>
          <a:noFill/>
        </p:spPr>
      </p:pic>
      <p:sp>
        <p:nvSpPr>
          <p:cNvPr id="53" name="Slide Number Placeholder 52"/>
          <p:cNvSpPr>
            <a:spLocks noGrp="1"/>
          </p:cNvSpPr>
          <p:nvPr>
            <p:ph type="sldNum" sz="quarter" idx="12"/>
          </p:nvPr>
        </p:nvSpPr>
        <p:spPr/>
        <p:txBody>
          <a:bodyPr/>
          <a:lstStyle/>
          <a:p>
            <a:fld id="{E88829A8-DA49-4AE3-829D-6CC8E347847B}" type="slidenum">
              <a:rPr lang="en-GB" smtClean="0"/>
              <a:pPr/>
              <a:t>14</a:t>
            </a:fld>
            <a:endParaRPr lang="en-GB"/>
          </a:p>
        </p:txBody>
      </p:sp>
      <p:sp>
        <p:nvSpPr>
          <p:cNvPr id="54" name="Footer Placeholder 53"/>
          <p:cNvSpPr>
            <a:spLocks noGrp="1"/>
          </p:cNvSpPr>
          <p:nvPr>
            <p:ph type="ftr" sz="quarter" idx="11"/>
          </p:nvPr>
        </p:nvSpPr>
        <p:spPr/>
        <p:txBody>
          <a:bodyPr/>
          <a:lstStyle/>
          <a:p>
            <a:r>
              <a:rPr lang="en-GB" smtClean="0"/>
              <a:t>LCWS 2011 - Granada</a:t>
            </a:r>
            <a:endParaRPr lang="en-GB"/>
          </a:p>
        </p:txBody>
      </p:sp>
      <p:sp>
        <p:nvSpPr>
          <p:cNvPr id="55" name="Date Placeholder 54"/>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CTF3 case – Forward TW structure</a:t>
            </a:r>
            <a:endParaRPr lang="en-GB" sz="4000" dirty="0"/>
          </a:p>
        </p:txBody>
      </p:sp>
      <p:sp>
        <p:nvSpPr>
          <p:cNvPr id="17" name="TextBox 16"/>
          <p:cNvSpPr txBox="1"/>
          <p:nvPr/>
        </p:nvSpPr>
        <p:spPr>
          <a:xfrm>
            <a:off x="5508104" y="4398203"/>
            <a:ext cx="3096344" cy="73866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It means the minimum input power needs using the fundamental equation is around 1.11MW for CLIC DB injector. </a:t>
            </a:r>
            <a:endParaRPr lang="en-GB" sz="1400" dirty="0"/>
          </a:p>
        </p:txBody>
      </p:sp>
      <p:sp>
        <p:nvSpPr>
          <p:cNvPr id="20" name="TextBox 19"/>
          <p:cNvSpPr txBox="1"/>
          <p:nvPr/>
        </p:nvSpPr>
        <p:spPr>
          <a:xfrm>
            <a:off x="323528" y="1196752"/>
            <a:ext cx="828092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Related to pill-box model and by attention to the disk thickness, the maximum R/Q is at 85° phase advance but 75.5° was chosen for CTF3 SHBs before detuning for beam loading compensation. </a:t>
            </a:r>
            <a:endParaRPr lang="en-GB" sz="1600" dirty="0"/>
          </a:p>
        </p:txBody>
      </p:sp>
      <p:sp>
        <p:nvSpPr>
          <p:cNvPr id="23" name="TextBox 22"/>
          <p:cNvSpPr txBox="1"/>
          <p:nvPr/>
        </p:nvSpPr>
        <p:spPr>
          <a:xfrm>
            <a:off x="3923928" y="5262299"/>
            <a:ext cx="4680520"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The best thing was done for the CTF3 SHBs with Forward TW structure and it can not be reduced so much then we should look for another structure type.</a:t>
            </a:r>
            <a:endParaRPr lang="en-GB" sz="1600" dirty="0"/>
          </a:p>
        </p:txBody>
      </p:sp>
      <p:graphicFrame>
        <p:nvGraphicFramePr>
          <p:cNvPr id="21" name="Chart 20"/>
          <p:cNvGraphicFramePr/>
          <p:nvPr/>
        </p:nvGraphicFramePr>
        <p:xfrm>
          <a:off x="323528" y="1844824"/>
          <a:ext cx="3960440"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p:cNvGraphicFramePr/>
          <p:nvPr/>
        </p:nvGraphicFramePr>
        <p:xfrm>
          <a:off x="4355976" y="1844824"/>
          <a:ext cx="4248472" cy="2448272"/>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6012160" y="2453987"/>
            <a:ext cx="1224136" cy="830997"/>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200" dirty="0" smtClean="0"/>
              <a:t>Maximum is  around 4.8%   that was chosen for CTF3 SHBs.</a:t>
            </a:r>
            <a:endParaRPr lang="en-GB" sz="1200" dirty="0"/>
          </a:p>
        </p:txBody>
      </p:sp>
      <p:cxnSp>
        <p:nvCxnSpPr>
          <p:cNvPr id="27" name="Straight Arrow Connector 26"/>
          <p:cNvCxnSpPr/>
          <p:nvPr/>
        </p:nvCxnSpPr>
        <p:spPr>
          <a:xfrm rot="5400000">
            <a:off x="6624228" y="3839467"/>
            <a:ext cx="108091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cstate="print"/>
          <a:srcRect/>
          <a:stretch>
            <a:fillRect/>
          </a:stretch>
        </p:blipFill>
        <p:spPr bwMode="auto">
          <a:xfrm>
            <a:off x="1751657" y="4332159"/>
            <a:ext cx="2100263" cy="2503170"/>
          </a:xfrm>
          <a:prstGeom prst="rect">
            <a:avLst/>
          </a:prstGeom>
          <a:noFill/>
          <a:ln w="9525">
            <a:noFill/>
            <a:miter lim="800000"/>
            <a:headEnd/>
            <a:tailEnd/>
          </a:ln>
        </p:spPr>
      </p:pic>
      <p:sp>
        <p:nvSpPr>
          <p:cNvPr id="13" name="TextBox 12"/>
          <p:cNvSpPr txBox="1"/>
          <p:nvPr/>
        </p:nvSpPr>
        <p:spPr>
          <a:xfrm>
            <a:off x="54605" y="4349990"/>
            <a:ext cx="1728192" cy="116955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400" dirty="0" smtClean="0"/>
              <a:t>From </a:t>
            </a:r>
            <a:r>
              <a:rPr lang="it-IT" sz="1400" dirty="0" smtClean="0"/>
              <a:t>L. Thorndahl presentation [2] for 4 cells model. Finally 6 cells structure was chosen.</a:t>
            </a:r>
            <a:endParaRPr lang="en-GB" sz="1400" dirty="0"/>
          </a:p>
        </p:txBody>
      </p:sp>
      <p:sp>
        <p:nvSpPr>
          <p:cNvPr id="14" name="TextBox 13"/>
          <p:cNvSpPr txBox="1"/>
          <p:nvPr/>
        </p:nvSpPr>
        <p:spPr>
          <a:xfrm>
            <a:off x="3347864" y="4387775"/>
            <a:ext cx="2088232" cy="76944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100" dirty="0" smtClean="0"/>
              <a:t>The group velocity is increased by increasing the iris radius. The iris radius is about 10cm for 4.8% group velocity.</a:t>
            </a:r>
            <a:endParaRPr lang="en-GB" sz="1100" dirty="0"/>
          </a:p>
        </p:txBody>
      </p:sp>
      <p:sp>
        <p:nvSpPr>
          <p:cNvPr id="15" name="Slide Number Placeholder 14"/>
          <p:cNvSpPr>
            <a:spLocks noGrp="1"/>
          </p:cNvSpPr>
          <p:nvPr>
            <p:ph type="sldNum" sz="quarter" idx="12"/>
          </p:nvPr>
        </p:nvSpPr>
        <p:spPr/>
        <p:txBody>
          <a:bodyPr/>
          <a:lstStyle/>
          <a:p>
            <a:fld id="{E88829A8-DA49-4AE3-829D-6CC8E347847B}" type="slidenum">
              <a:rPr lang="en-GB" smtClean="0"/>
              <a:pPr/>
              <a:t>15</a:t>
            </a:fld>
            <a:endParaRPr lang="en-GB"/>
          </a:p>
        </p:txBody>
      </p:sp>
      <p:sp>
        <p:nvSpPr>
          <p:cNvPr id="18" name="Footer Placeholder 17"/>
          <p:cNvSpPr>
            <a:spLocks noGrp="1"/>
          </p:cNvSpPr>
          <p:nvPr>
            <p:ph type="ftr" sz="quarter" idx="11"/>
          </p:nvPr>
        </p:nvSpPr>
        <p:spPr/>
        <p:txBody>
          <a:bodyPr/>
          <a:lstStyle/>
          <a:p>
            <a:r>
              <a:rPr lang="en-GB" smtClean="0"/>
              <a:t>LCWS 2011 - Granada</a:t>
            </a:r>
            <a:endParaRPr lang="en-GB"/>
          </a:p>
        </p:txBody>
      </p:sp>
      <p:sp>
        <p:nvSpPr>
          <p:cNvPr id="19" name="Date Placeholder 18"/>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bg/>
                                          </p:spTgt>
                                        </p:tgtEl>
                                        <p:attrNameLst>
                                          <p:attrName>style.visibility</p:attrName>
                                        </p:attrNameLst>
                                      </p:cBhvr>
                                      <p:to>
                                        <p:strVal val="visible"/>
                                      </p:to>
                                    </p:set>
                                    <p:animEffect transition="in" filter="fade">
                                      <p:cBhvr>
                                        <p:cTn id="7" dur="2000"/>
                                        <p:tgtEl>
                                          <p:spTgt spid="2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20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allAtOnce"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Backward TW structure</a:t>
            </a:r>
            <a:endParaRPr lang="en-GB" sz="4000" dirty="0"/>
          </a:p>
        </p:txBody>
      </p:sp>
      <p:grpSp>
        <p:nvGrpSpPr>
          <p:cNvPr id="3" name="Group 68"/>
          <p:cNvGrpSpPr/>
          <p:nvPr/>
        </p:nvGrpSpPr>
        <p:grpSpPr>
          <a:xfrm>
            <a:off x="16446" y="1124744"/>
            <a:ext cx="4267522" cy="5172571"/>
            <a:chOff x="827584" y="1052736"/>
            <a:chExt cx="4267522" cy="5172571"/>
          </a:xfrm>
        </p:grpSpPr>
        <p:pic>
          <p:nvPicPr>
            <p:cNvPr id="4" name="Picture 3" descr="pic1.bmp"/>
            <p:cNvPicPr>
              <a:picLocks noChangeAspect="1"/>
            </p:cNvPicPr>
            <p:nvPr/>
          </p:nvPicPr>
          <p:blipFill>
            <a:blip r:embed="rId2" cstate="print"/>
            <a:stretch>
              <a:fillRect/>
            </a:stretch>
          </p:blipFill>
          <p:spPr>
            <a:xfrm>
              <a:off x="971600" y="1340768"/>
              <a:ext cx="3429000" cy="4846320"/>
            </a:xfrm>
            <a:prstGeom prst="rect">
              <a:avLst/>
            </a:prstGeom>
          </p:spPr>
        </p:pic>
        <p:cxnSp>
          <p:nvCxnSpPr>
            <p:cNvPr id="6" name="Straight Arrow Connector 5"/>
            <p:cNvCxnSpPr/>
            <p:nvPr/>
          </p:nvCxnSpPr>
          <p:spPr>
            <a:xfrm>
              <a:off x="1187624" y="5949280"/>
              <a:ext cx="288032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3924325" y="5524392"/>
              <a:ext cx="576064" cy="79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907704" y="5137577"/>
              <a:ext cx="144016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837068" y="4494268"/>
              <a:ext cx="504056" cy="28803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837631" y="4787626"/>
              <a:ext cx="50405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1" name="Arc 20"/>
            <p:cNvSpPr/>
            <p:nvPr/>
          </p:nvSpPr>
          <p:spPr>
            <a:xfrm>
              <a:off x="3775149" y="4595417"/>
              <a:ext cx="360040" cy="360040"/>
            </a:xfrm>
            <a:prstGeom prst="arc">
              <a:avLst>
                <a:gd name="adj1" fmla="val 18956130"/>
                <a:gd name="adj2" fmla="val 5653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3" name="Straight Arrow Connector 22"/>
            <p:cNvCxnSpPr/>
            <p:nvPr/>
          </p:nvCxnSpPr>
          <p:spPr>
            <a:xfrm rot="16200000" flipV="1">
              <a:off x="3376442" y="5056606"/>
              <a:ext cx="72000" cy="72000"/>
            </a:xfrm>
            <a:prstGeom prst="straightConnector1">
              <a:avLst/>
            </a:prstGeom>
            <a:ln>
              <a:headEnd w="sm" len="sm"/>
              <a:tailEnd type="arrow" w="sm"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038803" y="5819553"/>
              <a:ext cx="1044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flipH="1" flipV="1">
              <a:off x="2483768" y="3789040"/>
              <a:ext cx="403244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2642609" y="3638037"/>
              <a:ext cx="4320000" cy="79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203848" y="1772816"/>
              <a:ext cx="1296144" cy="635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347864" y="1465734"/>
              <a:ext cx="172819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Arc 44"/>
            <p:cNvSpPr/>
            <p:nvPr/>
          </p:nvSpPr>
          <p:spPr>
            <a:xfrm rot="13436140">
              <a:off x="3447274" y="1590544"/>
              <a:ext cx="360040" cy="360040"/>
            </a:xfrm>
            <a:prstGeom prst="arc">
              <a:avLst>
                <a:gd name="adj1" fmla="val 18956130"/>
                <a:gd name="adj2" fmla="val 5653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6" name="Straight Arrow Connector 45"/>
            <p:cNvCxnSpPr/>
            <p:nvPr/>
          </p:nvCxnSpPr>
          <p:spPr>
            <a:xfrm>
              <a:off x="1907704" y="1370484"/>
              <a:ext cx="144016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nvGrpSpPr>
            <p:cNvPr id="5" name="Group 53"/>
            <p:cNvGrpSpPr/>
            <p:nvPr/>
          </p:nvGrpSpPr>
          <p:grpSpPr>
            <a:xfrm>
              <a:off x="3422030" y="5097884"/>
              <a:ext cx="72000" cy="72000"/>
              <a:chOff x="6306542" y="4195564"/>
              <a:chExt cx="72000" cy="72000"/>
            </a:xfrm>
          </p:grpSpPr>
          <p:cxnSp>
            <p:nvCxnSpPr>
              <p:cNvPr id="49" name="Straight Connector 48"/>
              <p:cNvCxnSpPr/>
              <p:nvPr/>
            </p:nvCxnSpPr>
            <p:spPr>
              <a:xfrm>
                <a:off x="6306542" y="4233788"/>
                <a:ext cx="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6306484" y="4231564"/>
                <a:ext cx="72000"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56" name="Straight Connector 55"/>
            <p:cNvCxnSpPr/>
            <p:nvPr/>
          </p:nvCxnSpPr>
          <p:spPr>
            <a:xfrm rot="5400000" flipH="1" flipV="1">
              <a:off x="774674" y="4803206"/>
              <a:ext cx="864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206674" y="4581128"/>
              <a:ext cx="198000" cy="1588"/>
            </a:xfrm>
            <a:prstGeom prst="straightConnector1">
              <a:avLst/>
            </a:prstGeom>
            <a:ln>
              <a:headEnd type="arrow" w="med" len="sm"/>
              <a:tailEnd type="arrow" w="med" len="sm"/>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500660" y="5917530"/>
              <a:ext cx="288032"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l</a:t>
              </a:r>
              <a:endParaRPr lang="en-GB" sz="1400" dirty="0">
                <a:latin typeface="Times New Roman" pitchFamily="18" charset="0"/>
                <a:cs typeface="Times New Roman" pitchFamily="18" charset="0"/>
              </a:endParaRPr>
            </a:p>
          </p:txBody>
        </p:sp>
        <p:sp>
          <p:nvSpPr>
            <p:cNvPr id="60" name="TextBox 59"/>
            <p:cNvSpPr txBox="1"/>
            <p:nvPr/>
          </p:nvSpPr>
          <p:spPr>
            <a:xfrm>
              <a:off x="2483768" y="4797152"/>
              <a:ext cx="288032"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g</a:t>
              </a:r>
              <a:endParaRPr lang="en-GB" sz="1400" dirty="0">
                <a:latin typeface="Times New Roman" pitchFamily="18" charset="0"/>
                <a:cs typeface="Times New Roman" pitchFamily="18" charset="0"/>
              </a:endParaRPr>
            </a:p>
          </p:txBody>
        </p:sp>
        <p:sp>
          <p:nvSpPr>
            <p:cNvPr id="61" name="TextBox 60"/>
            <p:cNvSpPr txBox="1"/>
            <p:nvPr/>
          </p:nvSpPr>
          <p:spPr>
            <a:xfrm>
              <a:off x="2515518" y="1052736"/>
              <a:ext cx="288032"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g</a:t>
              </a:r>
              <a:endParaRPr lang="en-GB" sz="1400" dirty="0">
                <a:latin typeface="Times New Roman" pitchFamily="18" charset="0"/>
                <a:cs typeface="Times New Roman" pitchFamily="18" charset="0"/>
              </a:endParaRPr>
            </a:p>
          </p:txBody>
        </p:sp>
        <p:sp>
          <p:nvSpPr>
            <p:cNvPr id="62" name="TextBox 61"/>
            <p:cNvSpPr txBox="1"/>
            <p:nvPr/>
          </p:nvSpPr>
          <p:spPr>
            <a:xfrm>
              <a:off x="4139952" y="5373216"/>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r</a:t>
              </a:r>
              <a:r>
                <a:rPr lang="en-GB" sz="1400" baseline="-25000" dirty="0" smtClean="0">
                  <a:latin typeface="Times New Roman" pitchFamily="18" charset="0"/>
                  <a:cs typeface="Times New Roman" pitchFamily="18" charset="0"/>
                </a:rPr>
                <a:t>b</a:t>
              </a:r>
              <a:endParaRPr lang="en-GB" sz="1400" baseline="-25000" dirty="0">
                <a:latin typeface="Times New Roman" pitchFamily="18" charset="0"/>
                <a:cs typeface="Times New Roman" pitchFamily="18" charset="0"/>
              </a:endParaRPr>
            </a:p>
          </p:txBody>
        </p:sp>
        <p:sp>
          <p:nvSpPr>
            <p:cNvPr id="63" name="TextBox 62"/>
            <p:cNvSpPr txBox="1"/>
            <p:nvPr/>
          </p:nvSpPr>
          <p:spPr>
            <a:xfrm>
              <a:off x="3400822" y="4890368"/>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r</a:t>
              </a:r>
              <a:r>
                <a:rPr lang="en-GB" sz="1400" baseline="-25000" dirty="0" smtClean="0">
                  <a:latin typeface="Times New Roman" pitchFamily="18" charset="0"/>
                  <a:cs typeface="Times New Roman" pitchFamily="18" charset="0"/>
                </a:rPr>
                <a:t>n</a:t>
              </a:r>
              <a:endParaRPr lang="en-GB" sz="1400" baseline="-25000" dirty="0">
                <a:latin typeface="Times New Roman" pitchFamily="18" charset="0"/>
                <a:cs typeface="Times New Roman" pitchFamily="18" charset="0"/>
              </a:endParaRPr>
            </a:p>
          </p:txBody>
        </p:sp>
        <p:sp>
          <p:nvSpPr>
            <p:cNvPr id="64" name="TextBox 63"/>
            <p:cNvSpPr txBox="1"/>
            <p:nvPr/>
          </p:nvSpPr>
          <p:spPr>
            <a:xfrm>
              <a:off x="4067944" y="4509120"/>
              <a:ext cx="360040" cy="307777"/>
            </a:xfrm>
            <a:prstGeom prst="rect">
              <a:avLst/>
            </a:prstGeom>
            <a:noFill/>
          </p:spPr>
          <p:txBody>
            <a:bodyPr wrap="square" rtlCol="0">
              <a:spAutoFit/>
            </a:bodyPr>
            <a:lstStyle/>
            <a:p>
              <a:pPr algn="ctr"/>
              <a:r>
                <a:rPr lang="el-GR" sz="1400" dirty="0" smtClean="0">
                  <a:latin typeface="Times New Roman" pitchFamily="18" charset="0"/>
                  <a:cs typeface="Times New Roman" pitchFamily="18" charset="0"/>
                </a:rPr>
                <a:t>θ</a:t>
              </a:r>
              <a:r>
                <a:rPr lang="en-GB" sz="1400" baseline="-25000" dirty="0" smtClean="0">
                  <a:latin typeface="Times New Roman" pitchFamily="18" charset="0"/>
                  <a:cs typeface="Times New Roman" pitchFamily="18" charset="0"/>
                </a:rPr>
                <a:t>1</a:t>
              </a:r>
              <a:endParaRPr lang="en-GB" sz="1400" baseline="-25000" dirty="0">
                <a:latin typeface="Times New Roman" pitchFamily="18" charset="0"/>
                <a:cs typeface="Times New Roman" pitchFamily="18" charset="0"/>
              </a:endParaRPr>
            </a:p>
          </p:txBody>
        </p:sp>
        <p:sp>
          <p:nvSpPr>
            <p:cNvPr id="65" name="TextBox 64"/>
            <p:cNvSpPr txBox="1"/>
            <p:nvPr/>
          </p:nvSpPr>
          <p:spPr>
            <a:xfrm>
              <a:off x="3131840" y="1484784"/>
              <a:ext cx="360040" cy="307777"/>
            </a:xfrm>
            <a:prstGeom prst="rect">
              <a:avLst/>
            </a:prstGeom>
            <a:noFill/>
          </p:spPr>
          <p:txBody>
            <a:bodyPr wrap="square" rtlCol="0">
              <a:spAutoFit/>
            </a:bodyPr>
            <a:lstStyle/>
            <a:p>
              <a:pPr algn="ctr"/>
              <a:r>
                <a:rPr lang="el-GR" sz="1400" dirty="0" smtClean="0">
                  <a:latin typeface="Times New Roman" pitchFamily="18" charset="0"/>
                  <a:cs typeface="Times New Roman" pitchFamily="18" charset="0"/>
                </a:rPr>
                <a:t>θ</a:t>
              </a:r>
              <a:r>
                <a:rPr lang="en-GB" sz="1400" baseline="-25000" dirty="0" smtClean="0">
                  <a:latin typeface="Times New Roman" pitchFamily="18" charset="0"/>
                  <a:cs typeface="Times New Roman" pitchFamily="18" charset="0"/>
                </a:rPr>
                <a:t>2</a:t>
              </a:r>
              <a:endParaRPr lang="en-GB" sz="1400" baseline="-25000" dirty="0">
                <a:latin typeface="Times New Roman" pitchFamily="18" charset="0"/>
                <a:cs typeface="Times New Roman" pitchFamily="18" charset="0"/>
              </a:endParaRPr>
            </a:p>
          </p:txBody>
        </p:sp>
        <p:sp>
          <p:nvSpPr>
            <p:cNvPr id="66" name="TextBox 65"/>
            <p:cNvSpPr txBox="1"/>
            <p:nvPr/>
          </p:nvSpPr>
          <p:spPr>
            <a:xfrm>
              <a:off x="4211960" y="3356992"/>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r</a:t>
              </a:r>
              <a:r>
                <a:rPr lang="en-GB" sz="1400" baseline="-25000" dirty="0" smtClean="0">
                  <a:latin typeface="Times New Roman" pitchFamily="18" charset="0"/>
                  <a:cs typeface="Times New Roman" pitchFamily="18" charset="0"/>
                </a:rPr>
                <a:t>1</a:t>
              </a:r>
              <a:endParaRPr lang="en-GB" sz="1400" baseline="-25000" dirty="0">
                <a:latin typeface="Times New Roman" pitchFamily="18" charset="0"/>
                <a:cs typeface="Times New Roman" pitchFamily="18" charset="0"/>
              </a:endParaRPr>
            </a:p>
          </p:txBody>
        </p:sp>
        <p:sp>
          <p:nvSpPr>
            <p:cNvPr id="67" name="TextBox 66"/>
            <p:cNvSpPr txBox="1"/>
            <p:nvPr/>
          </p:nvSpPr>
          <p:spPr>
            <a:xfrm>
              <a:off x="4735066" y="3356992"/>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r</a:t>
              </a:r>
              <a:r>
                <a:rPr lang="en-GB" sz="1400" baseline="-25000" dirty="0" smtClean="0">
                  <a:latin typeface="Times New Roman" pitchFamily="18" charset="0"/>
                  <a:cs typeface="Times New Roman" pitchFamily="18" charset="0"/>
                </a:rPr>
                <a:t>2</a:t>
              </a:r>
              <a:endParaRPr lang="en-GB" sz="1400" baseline="-25000" dirty="0">
                <a:latin typeface="Times New Roman" pitchFamily="18" charset="0"/>
                <a:cs typeface="Times New Roman" pitchFamily="18" charset="0"/>
              </a:endParaRPr>
            </a:p>
          </p:txBody>
        </p:sp>
        <p:sp>
          <p:nvSpPr>
            <p:cNvPr id="68" name="TextBox 67"/>
            <p:cNvSpPr txBox="1"/>
            <p:nvPr/>
          </p:nvSpPr>
          <p:spPr>
            <a:xfrm>
              <a:off x="827584" y="4424412"/>
              <a:ext cx="432048"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t/2</a:t>
              </a:r>
              <a:endParaRPr lang="en-GB" sz="1400" baseline="-25000" dirty="0">
                <a:latin typeface="Times New Roman" pitchFamily="18" charset="0"/>
                <a:cs typeface="Times New Roman" pitchFamily="18" charset="0"/>
              </a:endParaRPr>
            </a:p>
          </p:txBody>
        </p:sp>
      </p:grpSp>
      <p:grpSp>
        <p:nvGrpSpPr>
          <p:cNvPr id="7" name="Group 90"/>
          <p:cNvGrpSpPr/>
          <p:nvPr/>
        </p:nvGrpSpPr>
        <p:grpSpPr>
          <a:xfrm>
            <a:off x="6228184" y="1484784"/>
            <a:ext cx="2697480" cy="4234815"/>
            <a:chOff x="5364088" y="1916832"/>
            <a:chExt cx="2697480" cy="4234815"/>
          </a:xfrm>
        </p:grpSpPr>
        <p:pic>
          <p:nvPicPr>
            <p:cNvPr id="70" name="Picture 69" descr="pic2.bmp"/>
            <p:cNvPicPr>
              <a:picLocks noChangeAspect="1"/>
            </p:cNvPicPr>
            <p:nvPr/>
          </p:nvPicPr>
          <p:blipFill>
            <a:blip r:embed="rId3" cstate="print"/>
            <a:stretch>
              <a:fillRect/>
            </a:stretch>
          </p:blipFill>
          <p:spPr>
            <a:xfrm>
              <a:off x="5364088" y="1916832"/>
              <a:ext cx="2697480" cy="4234815"/>
            </a:xfrm>
            <a:prstGeom prst="rect">
              <a:avLst/>
            </a:prstGeom>
          </p:spPr>
        </p:pic>
        <p:cxnSp>
          <p:nvCxnSpPr>
            <p:cNvPr id="72" name="Straight Connector 71"/>
            <p:cNvCxnSpPr/>
            <p:nvPr/>
          </p:nvCxnSpPr>
          <p:spPr>
            <a:xfrm rot="16200000" flipV="1">
              <a:off x="5674837" y="2892702"/>
              <a:ext cx="1257477" cy="8803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flipH="1" flipV="1">
              <a:off x="6564092" y="2896120"/>
              <a:ext cx="1256400" cy="882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rot="5400000" flipH="1" flipV="1">
              <a:off x="6175228" y="2655964"/>
              <a:ext cx="1872208"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4" name="Arc 83"/>
            <p:cNvSpPr/>
            <p:nvPr/>
          </p:nvSpPr>
          <p:spPr>
            <a:xfrm rot="17994386">
              <a:off x="6256952" y="3529777"/>
              <a:ext cx="1008112" cy="1008112"/>
            </a:xfrm>
            <a:prstGeom prst="arc">
              <a:avLst>
                <a:gd name="adj1" fmla="val 17885433"/>
                <a:gd name="adj2" fmla="val 0"/>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87" name="Straight Arrow Connector 86"/>
            <p:cNvCxnSpPr/>
            <p:nvPr/>
          </p:nvCxnSpPr>
          <p:spPr>
            <a:xfrm rot="16200000" flipH="1">
              <a:off x="6488170" y="2200225"/>
              <a:ext cx="5400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6895365" y="2610246"/>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r</a:t>
              </a:r>
              <a:r>
                <a:rPr lang="en-GB" sz="1400" baseline="-25000" dirty="0" smtClean="0">
                  <a:latin typeface="Times New Roman" pitchFamily="18" charset="0"/>
                  <a:cs typeface="Times New Roman" pitchFamily="18" charset="0"/>
                </a:rPr>
                <a:t>c</a:t>
              </a:r>
              <a:endParaRPr lang="en-GB" sz="1400" baseline="-25000" dirty="0">
                <a:latin typeface="Times New Roman" pitchFamily="18" charset="0"/>
                <a:cs typeface="Times New Roman" pitchFamily="18" charset="0"/>
              </a:endParaRPr>
            </a:p>
          </p:txBody>
        </p:sp>
        <p:sp>
          <p:nvSpPr>
            <p:cNvPr id="89" name="TextBox 88"/>
            <p:cNvSpPr txBox="1"/>
            <p:nvPr/>
          </p:nvSpPr>
          <p:spPr>
            <a:xfrm>
              <a:off x="6387314" y="2007949"/>
              <a:ext cx="360040" cy="307777"/>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l</a:t>
              </a:r>
              <a:r>
                <a:rPr lang="en-GB" sz="1400" baseline="-25000" dirty="0" smtClean="0">
                  <a:latin typeface="Times New Roman" pitchFamily="18" charset="0"/>
                  <a:cs typeface="Times New Roman" pitchFamily="18" charset="0"/>
                </a:rPr>
                <a:t>c</a:t>
              </a:r>
              <a:endParaRPr lang="en-GB" sz="1400" baseline="-25000" dirty="0">
                <a:latin typeface="Times New Roman" pitchFamily="18" charset="0"/>
                <a:cs typeface="Times New Roman" pitchFamily="18" charset="0"/>
              </a:endParaRPr>
            </a:p>
          </p:txBody>
        </p:sp>
        <p:sp>
          <p:nvSpPr>
            <p:cNvPr id="90" name="TextBox 89"/>
            <p:cNvSpPr txBox="1"/>
            <p:nvPr/>
          </p:nvSpPr>
          <p:spPr>
            <a:xfrm>
              <a:off x="6588224" y="3212976"/>
              <a:ext cx="360040" cy="307777"/>
            </a:xfrm>
            <a:prstGeom prst="rect">
              <a:avLst/>
            </a:prstGeom>
            <a:noFill/>
          </p:spPr>
          <p:txBody>
            <a:bodyPr wrap="square" rtlCol="0">
              <a:spAutoFit/>
            </a:bodyPr>
            <a:lstStyle/>
            <a:p>
              <a:pPr algn="ctr"/>
              <a:r>
                <a:rPr lang="el-GR" sz="1400" dirty="0" smtClean="0">
                  <a:latin typeface="Times New Roman" pitchFamily="18" charset="0"/>
                  <a:cs typeface="Times New Roman" pitchFamily="18" charset="0"/>
                </a:rPr>
                <a:t>θ</a:t>
              </a:r>
              <a:r>
                <a:rPr lang="en-GB" sz="1400" baseline="-25000" dirty="0" smtClean="0">
                  <a:latin typeface="Times New Roman" pitchFamily="18" charset="0"/>
                  <a:cs typeface="Times New Roman" pitchFamily="18" charset="0"/>
                </a:rPr>
                <a:t>c</a:t>
              </a:r>
              <a:endParaRPr lang="en-GB" sz="1400" baseline="-25000" dirty="0">
                <a:latin typeface="Times New Roman" pitchFamily="18" charset="0"/>
                <a:cs typeface="Times New Roman" pitchFamily="18" charset="0"/>
              </a:endParaRPr>
            </a:p>
          </p:txBody>
        </p:sp>
      </p:grpSp>
      <p:graphicFrame>
        <p:nvGraphicFramePr>
          <p:cNvPr id="92" name="Table 91"/>
          <p:cNvGraphicFramePr>
            <a:graphicFrameLocks noGrp="1"/>
          </p:cNvGraphicFramePr>
          <p:nvPr/>
        </p:nvGraphicFramePr>
        <p:xfrm>
          <a:off x="4427984" y="1700808"/>
          <a:ext cx="1728192" cy="1607264"/>
        </p:xfrm>
        <a:graphic>
          <a:graphicData uri="http://schemas.openxmlformats.org/drawingml/2006/table">
            <a:tbl>
              <a:tblPr bandRow="1">
                <a:tableStyleId>{5C22544A-7EE6-4342-B048-85BDC9FD1C3A}</a:tableStyleId>
              </a:tblPr>
              <a:tblGrid>
                <a:gridCol w="1152128"/>
                <a:gridCol w="576064"/>
              </a:tblGrid>
              <a:tr h="228731">
                <a:tc>
                  <a:txBody>
                    <a:bodyPr/>
                    <a:lstStyle/>
                    <a:p>
                      <a:pPr algn="ctr"/>
                      <a:r>
                        <a:rPr lang="en-GB" sz="1000" dirty="0" smtClean="0"/>
                        <a:t>g/l</a:t>
                      </a:r>
                      <a:endParaRPr lang="en-GB" sz="1000" dirty="0"/>
                    </a:p>
                  </a:txBody>
                  <a:tcPr/>
                </a:tc>
                <a:tc>
                  <a:txBody>
                    <a:bodyPr/>
                    <a:lstStyle/>
                    <a:p>
                      <a:pPr algn="ctr"/>
                      <a:r>
                        <a:rPr lang="en-GB" sz="1000" dirty="0" smtClean="0"/>
                        <a:t>≈0.51</a:t>
                      </a:r>
                      <a:endParaRPr lang="en-GB" sz="1000" dirty="0"/>
                    </a:p>
                  </a:txBody>
                  <a:tcPr/>
                </a:tc>
              </a:tr>
              <a:tr h="2602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r</a:t>
                      </a:r>
                      <a:r>
                        <a:rPr lang="en-GB" sz="1000" baseline="-25000" dirty="0" smtClean="0"/>
                        <a:t>b </a:t>
                      </a:r>
                    </a:p>
                  </a:txBody>
                  <a:tcPr/>
                </a:tc>
                <a:tc>
                  <a:txBody>
                    <a:bodyPr/>
                    <a:lstStyle/>
                    <a:p>
                      <a:pPr algn="ctr"/>
                      <a:r>
                        <a:rPr lang="en-GB" sz="1000" dirty="0" smtClean="0"/>
                        <a:t>25 mm</a:t>
                      </a:r>
                      <a:endParaRPr lang="en-GB" sz="1000" dirty="0"/>
                    </a:p>
                  </a:txBody>
                  <a:tcPr/>
                </a:tc>
              </a:tr>
              <a:tr h="228731">
                <a:tc>
                  <a:txBody>
                    <a:bodyPr/>
                    <a:lstStyle/>
                    <a:p>
                      <a:pPr algn="ctr"/>
                      <a:r>
                        <a:rPr lang="en-GB" sz="1000" baseline="0" dirty="0" smtClean="0"/>
                        <a:t>r</a:t>
                      </a:r>
                      <a:r>
                        <a:rPr lang="en-GB" sz="1000" baseline="-25000" dirty="0" smtClean="0"/>
                        <a:t>n</a:t>
                      </a:r>
                      <a:endParaRPr lang="en-GB" sz="1000" dirty="0"/>
                    </a:p>
                  </a:txBody>
                  <a:tcPr/>
                </a:tc>
                <a:tc>
                  <a:txBody>
                    <a:bodyPr/>
                    <a:lstStyle/>
                    <a:p>
                      <a:pPr algn="ctr"/>
                      <a:r>
                        <a:rPr lang="en-GB" sz="1000" dirty="0" smtClean="0"/>
                        <a:t>5 mm</a:t>
                      </a:r>
                      <a:endParaRPr lang="en-GB" sz="1000" dirty="0"/>
                    </a:p>
                  </a:txBody>
                  <a:tcPr/>
                </a:tc>
              </a:tr>
              <a:tr h="228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000" dirty="0" smtClean="0"/>
                        <a:t>θ</a:t>
                      </a:r>
                      <a:r>
                        <a:rPr lang="en-GB" sz="1000" baseline="-25000" dirty="0" smtClean="0"/>
                        <a:t>1</a:t>
                      </a:r>
                      <a:endParaRPr lang="en-GB" sz="1000" dirty="0"/>
                    </a:p>
                  </a:txBody>
                  <a:tcPr/>
                </a:tc>
                <a:tc>
                  <a:txBody>
                    <a:bodyPr/>
                    <a:lstStyle/>
                    <a:p>
                      <a:pPr algn="ctr"/>
                      <a:r>
                        <a:rPr lang="en-GB" sz="1000" dirty="0" smtClean="0"/>
                        <a:t>30°</a:t>
                      </a:r>
                      <a:endParaRPr lang="en-GB" sz="1000" dirty="0"/>
                    </a:p>
                  </a:txBody>
                  <a:tcPr/>
                </a:tc>
              </a:tr>
              <a:tr h="228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000" dirty="0" smtClean="0"/>
                        <a:t>θ</a:t>
                      </a:r>
                      <a:r>
                        <a:rPr lang="en-GB" sz="1000" baseline="-25000" dirty="0" smtClean="0"/>
                        <a:t>2</a:t>
                      </a:r>
                      <a:endParaRPr lang="en-GB" sz="1000" dirty="0"/>
                    </a:p>
                  </a:txBody>
                  <a:tcPr/>
                </a:tc>
                <a:tc>
                  <a:txBody>
                    <a:bodyPr/>
                    <a:lstStyle/>
                    <a:p>
                      <a:pPr algn="ctr"/>
                      <a:r>
                        <a:rPr lang="en-GB" sz="1000" dirty="0" smtClean="0"/>
                        <a:t>24°</a:t>
                      </a:r>
                      <a:endParaRPr lang="en-GB" sz="1000" dirty="0"/>
                    </a:p>
                  </a:txBody>
                  <a:tcPr/>
                </a:tc>
              </a:tr>
              <a:tr h="371688">
                <a:tc>
                  <a:txBody>
                    <a:bodyPr/>
                    <a:lstStyle/>
                    <a:p>
                      <a:pPr algn="ctr"/>
                      <a:r>
                        <a:rPr lang="en-GB" sz="1000" baseline="0" dirty="0" smtClean="0"/>
                        <a:t>t (disk thickness)</a:t>
                      </a:r>
                      <a:endParaRPr lang="en-GB" sz="1000" dirty="0"/>
                    </a:p>
                  </a:txBody>
                  <a:tcPr/>
                </a:tc>
                <a:tc>
                  <a:txBody>
                    <a:bodyPr/>
                    <a:lstStyle/>
                    <a:p>
                      <a:pPr algn="ctr"/>
                      <a:r>
                        <a:rPr lang="en-GB" sz="1000" dirty="0" smtClean="0"/>
                        <a:t>18 mm</a:t>
                      </a:r>
                      <a:endParaRPr lang="en-GB" sz="1000" dirty="0"/>
                    </a:p>
                  </a:txBody>
                  <a:tcPr/>
                </a:tc>
              </a:tr>
            </a:tbl>
          </a:graphicData>
        </a:graphic>
      </p:graphicFrame>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614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427984" y="3429000"/>
            <a:ext cx="1752600" cy="342900"/>
          </a:xfrm>
          <a:prstGeom prst="rect">
            <a:avLst/>
          </a:prstGeom>
          <a:noFill/>
        </p:spPr>
      </p:pic>
      <p:sp>
        <p:nvSpPr>
          <p:cNvPr id="95" name="TextBox 94"/>
          <p:cNvSpPr txBox="1"/>
          <p:nvPr/>
        </p:nvSpPr>
        <p:spPr>
          <a:xfrm>
            <a:off x="4139952" y="4077072"/>
            <a:ext cx="2448272"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This design is based on the LEP cavity [9].</a:t>
            </a:r>
            <a:endParaRPr lang="en-GB" sz="1600" dirty="0"/>
          </a:p>
        </p:txBody>
      </p:sp>
      <p:sp>
        <p:nvSpPr>
          <p:cNvPr id="48" name="Slide Number Placeholder 47"/>
          <p:cNvSpPr>
            <a:spLocks noGrp="1"/>
          </p:cNvSpPr>
          <p:nvPr>
            <p:ph type="sldNum" sz="quarter" idx="12"/>
          </p:nvPr>
        </p:nvSpPr>
        <p:spPr/>
        <p:txBody>
          <a:bodyPr/>
          <a:lstStyle/>
          <a:p>
            <a:fld id="{E88829A8-DA49-4AE3-829D-6CC8E347847B}" type="slidenum">
              <a:rPr lang="en-GB" smtClean="0"/>
              <a:pPr/>
              <a:t>16</a:t>
            </a:fld>
            <a:endParaRPr lang="en-GB"/>
          </a:p>
        </p:txBody>
      </p:sp>
      <p:sp>
        <p:nvSpPr>
          <p:cNvPr id="51" name="Footer Placeholder 50"/>
          <p:cNvSpPr>
            <a:spLocks noGrp="1"/>
          </p:cNvSpPr>
          <p:nvPr>
            <p:ph type="ftr" sz="quarter" idx="11"/>
          </p:nvPr>
        </p:nvSpPr>
        <p:spPr/>
        <p:txBody>
          <a:bodyPr/>
          <a:lstStyle/>
          <a:p>
            <a:r>
              <a:rPr lang="en-GB" smtClean="0"/>
              <a:t>LCWS 2011 - Granada</a:t>
            </a:r>
            <a:endParaRPr lang="en-GB"/>
          </a:p>
        </p:txBody>
      </p:sp>
      <p:sp>
        <p:nvSpPr>
          <p:cNvPr id="52" name="Date Placeholder 51"/>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GB" sz="4000" dirty="0" smtClean="0"/>
              <a:t>R/Q and V</a:t>
            </a:r>
            <a:r>
              <a:rPr lang="en-GB" sz="4000" baseline="-25000" dirty="0" smtClean="0"/>
              <a:t>g</a:t>
            </a:r>
            <a:r>
              <a:rPr lang="en-GB" sz="4000" dirty="0" smtClean="0"/>
              <a:t> vs. Coupling angle</a:t>
            </a:r>
            <a:endParaRPr lang="en-GB" sz="4000" dirty="0"/>
          </a:p>
        </p:txBody>
      </p:sp>
      <p:graphicFrame>
        <p:nvGraphicFramePr>
          <p:cNvPr id="4" name="Table 3"/>
          <p:cNvGraphicFramePr>
            <a:graphicFrameLocks noGrp="1"/>
          </p:cNvGraphicFramePr>
          <p:nvPr/>
        </p:nvGraphicFramePr>
        <p:xfrm>
          <a:off x="827584" y="1124744"/>
          <a:ext cx="2088233" cy="1387976"/>
        </p:xfrm>
        <a:graphic>
          <a:graphicData uri="http://schemas.openxmlformats.org/drawingml/2006/table">
            <a:tbl>
              <a:tblPr bandRow="1">
                <a:tableStyleId>{5C22544A-7EE6-4342-B048-85BDC9FD1C3A}</a:tableStyleId>
              </a:tblPr>
              <a:tblGrid>
                <a:gridCol w="1080120"/>
                <a:gridCol w="1008113"/>
              </a:tblGrid>
              <a:tr h="228731">
                <a:tc>
                  <a:txBody>
                    <a:bodyPr/>
                    <a:lstStyle/>
                    <a:p>
                      <a:pPr algn="ctr"/>
                      <a:r>
                        <a:rPr lang="en-GB" sz="1000" dirty="0" smtClean="0"/>
                        <a:t>Frequency</a:t>
                      </a:r>
                      <a:endParaRPr lang="en-GB" sz="1000" dirty="0"/>
                    </a:p>
                  </a:txBody>
                  <a:tcPr/>
                </a:tc>
                <a:tc>
                  <a:txBody>
                    <a:bodyPr/>
                    <a:lstStyle/>
                    <a:p>
                      <a:pPr algn="ctr"/>
                      <a:r>
                        <a:rPr lang="en-GB" sz="1000" dirty="0" smtClean="0"/>
                        <a:t>499.75 MHz</a:t>
                      </a:r>
                      <a:endParaRPr lang="en-GB" sz="1000" dirty="0"/>
                    </a:p>
                  </a:txBody>
                  <a:tcPr/>
                </a:tc>
              </a:tr>
              <a:tr h="228731">
                <a:tc>
                  <a:txBody>
                    <a:bodyPr/>
                    <a:lstStyle/>
                    <a:p>
                      <a:pPr algn="ctr"/>
                      <a:r>
                        <a:rPr lang="en-GB" sz="1000" dirty="0" smtClean="0"/>
                        <a:t>l</a:t>
                      </a:r>
                      <a:r>
                        <a:rPr lang="en-GB" sz="1000" baseline="0" dirty="0" smtClean="0"/>
                        <a:t> (for 75.5° phase advance per cell)</a:t>
                      </a:r>
                      <a:endParaRPr lang="en-GB" sz="1000" dirty="0"/>
                    </a:p>
                  </a:txBody>
                  <a:tcPr/>
                </a:tc>
                <a:tc>
                  <a:txBody>
                    <a:bodyPr/>
                    <a:lstStyle/>
                    <a:p>
                      <a:pPr algn="ctr"/>
                      <a:r>
                        <a:rPr lang="en-GB" sz="1000" dirty="0" smtClean="0"/>
                        <a:t>78mm</a:t>
                      </a:r>
                      <a:endParaRPr lang="en-GB" sz="1000" dirty="0"/>
                    </a:p>
                  </a:txBody>
                  <a:tcPr/>
                </a:tc>
              </a:tr>
              <a:tr h="2602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r</a:t>
                      </a:r>
                      <a:r>
                        <a:rPr lang="en-GB" sz="1000" baseline="-25000" dirty="0" smtClean="0"/>
                        <a:t>1 </a:t>
                      </a:r>
                    </a:p>
                  </a:txBody>
                  <a:tcPr/>
                </a:tc>
                <a:tc>
                  <a:txBody>
                    <a:bodyPr/>
                    <a:lstStyle/>
                    <a:p>
                      <a:pPr algn="ctr"/>
                      <a:r>
                        <a:rPr lang="en-GB" sz="1000" dirty="0" smtClean="0"/>
                        <a:t>176 mm</a:t>
                      </a:r>
                      <a:endParaRPr lang="en-GB" sz="1000" dirty="0"/>
                    </a:p>
                  </a:txBody>
                  <a:tcPr/>
                </a:tc>
              </a:tr>
              <a:tr h="228731">
                <a:tc>
                  <a:txBody>
                    <a:bodyPr/>
                    <a:lstStyle/>
                    <a:p>
                      <a:pPr algn="ctr"/>
                      <a:r>
                        <a:rPr lang="en-GB" sz="1000" dirty="0" smtClean="0"/>
                        <a:t>r</a:t>
                      </a:r>
                      <a:r>
                        <a:rPr lang="en-GB" sz="1000" baseline="-25000" dirty="0" smtClean="0"/>
                        <a:t>c</a:t>
                      </a:r>
                      <a:endParaRPr lang="en-GB" sz="1000" dirty="0"/>
                    </a:p>
                  </a:txBody>
                  <a:tcPr/>
                </a:tc>
                <a:tc>
                  <a:txBody>
                    <a:bodyPr/>
                    <a:lstStyle/>
                    <a:p>
                      <a:pPr algn="ctr"/>
                      <a:r>
                        <a:rPr lang="en-GB" sz="1000" dirty="0" smtClean="0"/>
                        <a:t>171 mm</a:t>
                      </a:r>
                      <a:endParaRPr lang="en-GB" sz="1000" dirty="0"/>
                    </a:p>
                  </a:txBody>
                  <a:tcPr/>
                </a:tc>
              </a:tr>
              <a:tr h="228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l</a:t>
                      </a:r>
                      <a:r>
                        <a:rPr lang="en-GB" sz="1000" baseline="-25000" dirty="0" smtClean="0"/>
                        <a:t>c</a:t>
                      </a:r>
                      <a:endParaRPr lang="en-GB" sz="1000" dirty="0"/>
                    </a:p>
                  </a:txBody>
                  <a:tcPr/>
                </a:tc>
                <a:tc>
                  <a:txBody>
                    <a:bodyPr/>
                    <a:lstStyle/>
                    <a:p>
                      <a:pPr algn="ctr"/>
                      <a:r>
                        <a:rPr lang="en-GB" sz="1000" dirty="0" smtClean="0"/>
                        <a:t>45 mm</a:t>
                      </a:r>
                      <a:endParaRPr lang="en-GB" sz="1000" dirty="0"/>
                    </a:p>
                  </a:txBody>
                  <a:tcPr/>
                </a:tc>
              </a:tr>
            </a:tbl>
          </a:graphicData>
        </a:graphic>
      </p:graphicFrame>
      <p:sp>
        <p:nvSpPr>
          <p:cNvPr id="6" name="Rectangle 5"/>
          <p:cNvSpPr/>
          <p:nvPr/>
        </p:nvSpPr>
        <p:spPr>
          <a:xfrm>
            <a:off x="827584" y="2564904"/>
            <a:ext cx="2088232"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400" dirty="0" smtClean="0"/>
              <a:t>r</a:t>
            </a:r>
            <a:r>
              <a:rPr lang="en-GB" sz="1400" baseline="-25000" dirty="0" smtClean="0"/>
              <a:t>2</a:t>
            </a:r>
            <a:r>
              <a:rPr lang="en-GB" sz="1400" dirty="0" smtClean="0"/>
              <a:t> is changed to keep resonant frequency constant.</a:t>
            </a:r>
            <a:endParaRPr lang="en-GB" sz="1400" dirty="0"/>
          </a:p>
        </p:txBody>
      </p:sp>
      <p:graphicFrame>
        <p:nvGraphicFramePr>
          <p:cNvPr id="7" name="Chart 6"/>
          <p:cNvGraphicFramePr/>
          <p:nvPr/>
        </p:nvGraphicFramePr>
        <p:xfrm>
          <a:off x="4427984" y="1196752"/>
          <a:ext cx="3456384" cy="20882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827584" y="3356992"/>
          <a:ext cx="3510136" cy="20196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4427984" y="3356992"/>
          <a:ext cx="3456384" cy="2016224"/>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4427984" y="5445224"/>
            <a:ext cx="3600400" cy="954107"/>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R/Q  per cell is weakly depend on the magnetic coupling angle. It means that total R/Q is linear vs. group velocity because  the cell numbers is linearly dependent on group velocity.</a:t>
            </a:r>
            <a:endParaRPr lang="en-GB" sz="1400" dirty="0"/>
          </a:p>
        </p:txBody>
      </p:sp>
      <p:sp>
        <p:nvSpPr>
          <p:cNvPr id="11" name="TextBox 10"/>
          <p:cNvSpPr txBox="1"/>
          <p:nvPr/>
        </p:nvSpPr>
        <p:spPr>
          <a:xfrm>
            <a:off x="539552" y="5445224"/>
            <a:ext cx="3816424"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We can keep the beam hole radius as small as possible(r</a:t>
            </a:r>
            <a:r>
              <a:rPr lang="en-GB" sz="1400" baseline="-25000" dirty="0" smtClean="0"/>
              <a:t>b</a:t>
            </a:r>
            <a:r>
              <a:rPr lang="en-GB" sz="1400" dirty="0" smtClean="0"/>
              <a:t>) to have higher R/Q per cell. Then we can increase the group velocity by using magnetic coupling holes and it means more cell numbers.</a:t>
            </a:r>
            <a:endParaRPr lang="en-GB" sz="1400" dirty="0"/>
          </a:p>
        </p:txBody>
      </p:sp>
      <p:sp>
        <p:nvSpPr>
          <p:cNvPr id="12" name="Slide Number Placeholder 11"/>
          <p:cNvSpPr>
            <a:spLocks noGrp="1"/>
          </p:cNvSpPr>
          <p:nvPr>
            <p:ph type="sldNum" sz="quarter" idx="12"/>
          </p:nvPr>
        </p:nvSpPr>
        <p:spPr/>
        <p:txBody>
          <a:bodyPr/>
          <a:lstStyle/>
          <a:p>
            <a:fld id="{E88829A8-DA49-4AE3-829D-6CC8E347847B}" type="slidenum">
              <a:rPr lang="en-GB" smtClean="0"/>
              <a:pPr/>
              <a:t>17</a:t>
            </a:fld>
            <a:endParaRPr lang="en-GB"/>
          </a:p>
        </p:txBody>
      </p:sp>
      <p:sp>
        <p:nvSpPr>
          <p:cNvPr id="13" name="Footer Placeholder 12"/>
          <p:cNvSpPr>
            <a:spLocks noGrp="1"/>
          </p:cNvSpPr>
          <p:nvPr>
            <p:ph type="ftr" sz="quarter" idx="11"/>
          </p:nvPr>
        </p:nvSpPr>
        <p:spPr/>
        <p:txBody>
          <a:bodyPr/>
          <a:lstStyle/>
          <a:p>
            <a:r>
              <a:rPr lang="en-GB" smtClean="0"/>
              <a:t>LCWS 2011 - Granada</a:t>
            </a:r>
            <a:endParaRPr lang="en-GB"/>
          </a:p>
        </p:txBody>
      </p:sp>
      <p:sp>
        <p:nvSpPr>
          <p:cNvPr id="14" name="Date Placeholder 13"/>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GB" sz="4000" dirty="0" smtClean="0"/>
              <a:t>Optimization</a:t>
            </a:r>
            <a:endParaRPr lang="en-GB" sz="4000" dirty="0"/>
          </a:p>
        </p:txBody>
      </p:sp>
      <p:graphicFrame>
        <p:nvGraphicFramePr>
          <p:cNvPr id="5" name="Table 4"/>
          <p:cNvGraphicFramePr>
            <a:graphicFrameLocks noGrp="1"/>
          </p:cNvGraphicFramePr>
          <p:nvPr/>
        </p:nvGraphicFramePr>
        <p:xfrm>
          <a:off x="179512" y="908720"/>
          <a:ext cx="7056782" cy="1440159"/>
        </p:xfrm>
        <a:graphic>
          <a:graphicData uri="http://schemas.openxmlformats.org/drawingml/2006/table">
            <a:tbl>
              <a:tblPr>
                <a:tableStyleId>{3C2FFA5D-87B4-456A-9821-1D502468CF0F}</a:tableStyleId>
              </a:tblPr>
              <a:tblGrid>
                <a:gridCol w="833571"/>
                <a:gridCol w="1000285"/>
                <a:gridCol w="666856"/>
                <a:gridCol w="750213"/>
                <a:gridCol w="666856"/>
                <a:gridCol w="833571"/>
                <a:gridCol w="750213"/>
                <a:gridCol w="514585"/>
                <a:gridCol w="520316"/>
                <a:gridCol w="520316"/>
              </a:tblGrid>
              <a:tr h="411474">
                <a:tc>
                  <a:txBody>
                    <a:bodyPr/>
                    <a:lstStyle/>
                    <a:p>
                      <a:pPr algn="ctr" fontAlgn="b"/>
                      <a:r>
                        <a:rPr lang="en-GB" sz="1000" u="none" strike="noStrike" dirty="0"/>
                        <a:t>number of </a:t>
                      </a:r>
                      <a:r>
                        <a:rPr lang="en-GB" sz="1000" u="none" strike="noStrike" dirty="0" smtClean="0"/>
                        <a:t>cells</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Phase advance</a:t>
                      </a:r>
                      <a:r>
                        <a:rPr lang="en-GB" sz="1000" b="0" i="0" u="none" strike="noStrike" baseline="0" dirty="0" smtClean="0">
                          <a:solidFill>
                            <a:srgbClr val="000000"/>
                          </a:solidFill>
                          <a:latin typeface="Calibri"/>
                        </a:rPr>
                        <a:t> per cell (deg)</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smtClean="0"/>
                        <a:t>V</a:t>
                      </a:r>
                      <a:r>
                        <a:rPr lang="en-GB" sz="1000" u="none" strike="noStrike" baseline="-25000" dirty="0" smtClean="0"/>
                        <a:t>g</a:t>
                      </a:r>
                      <a:r>
                        <a:rPr lang="en-GB" sz="1000" u="none" strike="noStrike" dirty="0" smtClean="0"/>
                        <a:t>/c(%)</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smtClean="0"/>
                        <a:t>R/Q</a:t>
                      </a:r>
                      <a:r>
                        <a:rPr lang="en-GB" sz="1000" u="none" strike="noStrike" baseline="0" dirty="0" smtClean="0"/>
                        <a:t> - </a:t>
                      </a:r>
                      <a:r>
                        <a:rPr lang="en-GB" sz="1000" u="none" strike="noStrike" dirty="0" smtClean="0"/>
                        <a:t>cell (</a:t>
                      </a:r>
                      <a:r>
                        <a:rPr lang="el-GR" sz="1000" u="none" strike="noStrike" dirty="0" smtClean="0">
                          <a:latin typeface="Calibri"/>
                          <a:cs typeface="Calibri"/>
                        </a:rPr>
                        <a:t>Ω</a:t>
                      </a:r>
                      <a:r>
                        <a:rPr lang="en-GB" sz="1000" u="none" strike="noStrike" dirty="0" smtClean="0"/>
                        <a:t>)</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a:t>R'/Q </a:t>
                      </a:r>
                      <a:r>
                        <a:rPr lang="en-GB" sz="1000" u="none" strike="noStrike" dirty="0" smtClean="0"/>
                        <a:t>(</a:t>
                      </a:r>
                      <a:r>
                        <a:rPr lang="el-GR" sz="1000" u="none" strike="noStrike" dirty="0" smtClean="0">
                          <a:latin typeface="Calibri"/>
                          <a:cs typeface="Calibri"/>
                        </a:rPr>
                        <a:t>Ω</a:t>
                      </a:r>
                      <a:r>
                        <a:rPr lang="en-GB" sz="1000" u="none" strike="noStrike" dirty="0" smtClean="0">
                          <a:latin typeface="Calibri"/>
                          <a:cs typeface="Calibri"/>
                        </a:rPr>
                        <a:t>/m</a:t>
                      </a:r>
                      <a:r>
                        <a:rPr lang="en-GB" sz="1000" u="none" strike="noStrike" dirty="0" smtClean="0"/>
                        <a:t>)</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a:t>R/Q </a:t>
                      </a:r>
                      <a:r>
                        <a:rPr lang="en-GB" sz="1000" u="none" strike="noStrike" dirty="0" smtClean="0"/>
                        <a:t>(</a:t>
                      </a:r>
                      <a:r>
                        <a:rPr lang="el-GR" sz="1000" u="none" strike="noStrike" dirty="0" smtClean="0">
                          <a:latin typeface="Calibri"/>
                          <a:cs typeface="Calibri"/>
                        </a:rPr>
                        <a:t>Ω</a:t>
                      </a:r>
                      <a:r>
                        <a:rPr lang="en-GB" sz="1000" u="none" strike="noStrike" dirty="0" smtClean="0"/>
                        <a:t>)</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Input power (KW)</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dirty="0" smtClean="0"/>
                        <a:t>r</a:t>
                      </a:r>
                      <a:r>
                        <a:rPr lang="en-GB" sz="1000" u="none" strike="noStrike" baseline="-25000" dirty="0" smtClean="0"/>
                        <a:t>1</a:t>
                      </a:r>
                      <a:r>
                        <a:rPr lang="en-GB" sz="1000" u="none" strike="noStrike" dirty="0" smtClean="0"/>
                        <a:t>  (mm)</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smtClean="0"/>
                        <a:t>r</a:t>
                      </a:r>
                      <a:r>
                        <a:rPr lang="en-GB" sz="1000" u="none" strike="noStrike" baseline="-25000" dirty="0" smtClean="0"/>
                        <a:t>2</a:t>
                      </a:r>
                      <a:r>
                        <a:rPr lang="en-GB" sz="1000" u="none" strike="noStrike" dirty="0" smtClean="0"/>
                        <a:t>  (mm)</a:t>
                      </a:r>
                    </a:p>
                    <a:p>
                      <a:pPr algn="ctr" fontAlgn="b"/>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smtClean="0"/>
                        <a:t>r</a:t>
                      </a:r>
                      <a:r>
                        <a:rPr lang="en-GB" sz="1000" u="none" strike="noStrike" baseline="-25000" dirty="0" smtClean="0"/>
                        <a:t>c</a:t>
                      </a:r>
                      <a:r>
                        <a:rPr lang="en-GB" sz="1000" u="none" strike="noStrike" dirty="0" smtClean="0"/>
                        <a:t> (mm)</a:t>
                      </a:r>
                    </a:p>
                    <a:p>
                      <a:pPr algn="ctr" fontAlgn="b"/>
                      <a:endParaRPr lang="en-GB" sz="1000" b="0" i="0" u="none" strike="noStrike" dirty="0">
                        <a:solidFill>
                          <a:srgbClr val="000000"/>
                        </a:solidFill>
                        <a:latin typeface="Calibri"/>
                      </a:endParaRPr>
                    </a:p>
                  </a:txBody>
                  <a:tcPr marL="0" marR="0" marT="0" marB="0" anchor="b"/>
                </a:tc>
              </a:tr>
              <a:tr h="205737">
                <a:tc>
                  <a:txBody>
                    <a:bodyPr/>
                    <a:lstStyle/>
                    <a:p>
                      <a:pPr algn="ctr" fontAlgn="b"/>
                      <a:r>
                        <a:rPr lang="en-GB" sz="1000" u="none" strike="noStrike"/>
                        <a:t>3</a:t>
                      </a:r>
                      <a:endParaRPr lang="en-GB" sz="1000" b="0" i="0" u="none" strike="noStrike">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122</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12.79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149.15</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dirty="0"/>
                        <a:t>1183.3</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453.71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93.46</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159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174</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154</a:t>
                      </a:r>
                      <a:endParaRPr lang="en-GB" sz="1000" b="0" i="0" u="none" strike="noStrike">
                        <a:solidFill>
                          <a:srgbClr val="000000"/>
                        </a:solidFill>
                        <a:latin typeface="Calibri"/>
                      </a:endParaRPr>
                    </a:p>
                  </a:txBody>
                  <a:tcPr marL="0" marR="0" marT="0" marB="0" anchor="b"/>
                </a:tc>
              </a:tr>
              <a:tr h="205737">
                <a:tc>
                  <a:txBody>
                    <a:bodyPr/>
                    <a:lstStyle/>
                    <a:p>
                      <a:pPr algn="ctr" fontAlgn="b"/>
                      <a:r>
                        <a:rPr lang="en-GB" sz="1000" u="none" strike="noStrike"/>
                        <a:t>4</a:t>
                      </a:r>
                      <a:endParaRPr lang="en-GB" sz="1000" b="0" i="0" u="none" strike="noStrike">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110</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15.17</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131.82</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1160.21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527.73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80.34</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163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173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158</a:t>
                      </a:r>
                      <a:endParaRPr lang="en-GB" sz="1000" b="0" i="0" u="none" strike="noStrike">
                        <a:solidFill>
                          <a:srgbClr val="000000"/>
                        </a:solidFill>
                        <a:latin typeface="Calibri"/>
                      </a:endParaRPr>
                    </a:p>
                  </a:txBody>
                  <a:tcPr marL="0" marR="0" marT="0" marB="0" anchor="b"/>
                </a:tc>
              </a:tr>
              <a:tr h="205737">
                <a:tc>
                  <a:txBody>
                    <a:bodyPr/>
                    <a:lstStyle/>
                    <a:p>
                      <a:pPr algn="ctr" fontAlgn="b"/>
                      <a:r>
                        <a:rPr lang="en-GB" sz="1000" u="none" strike="noStrike"/>
                        <a:t>5</a:t>
                      </a:r>
                      <a:endParaRPr lang="en-GB" sz="1000" b="0" i="0" u="none" strike="noStrike">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98</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dirty="0"/>
                        <a:t>16.74</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117.59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1161.44</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582.93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72.74</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166</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177.7</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161</a:t>
                      </a:r>
                      <a:endParaRPr lang="en-GB" sz="1000" b="0" i="0" u="none" strike="noStrike">
                        <a:solidFill>
                          <a:srgbClr val="000000"/>
                        </a:solidFill>
                        <a:latin typeface="Calibri"/>
                      </a:endParaRPr>
                    </a:p>
                  </a:txBody>
                  <a:tcPr marL="0" marR="0" marT="0" marB="0" anchor="b"/>
                </a:tc>
              </a:tr>
              <a:tr h="205737">
                <a:tc>
                  <a:txBody>
                    <a:bodyPr/>
                    <a:lstStyle/>
                    <a:p>
                      <a:pPr algn="ctr" fontAlgn="b"/>
                      <a:r>
                        <a:rPr lang="en-GB" sz="1000" u="none" strike="noStrike"/>
                        <a:t>6</a:t>
                      </a:r>
                      <a:endParaRPr lang="en-GB" sz="1000" b="0" i="0" u="none" strike="noStrike">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86</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17.79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99.91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1124.49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599.61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70.79</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173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178.8</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167.8</a:t>
                      </a:r>
                      <a:endParaRPr lang="en-GB" sz="1000" b="0" i="0" u="none" strike="noStrike">
                        <a:solidFill>
                          <a:srgbClr val="000000"/>
                        </a:solidFill>
                        <a:latin typeface="Calibri"/>
                      </a:endParaRPr>
                    </a:p>
                  </a:txBody>
                  <a:tcPr marL="0" marR="0" marT="0" marB="0" anchor="b"/>
                </a:tc>
              </a:tr>
              <a:tr h="205737">
                <a:tc>
                  <a:txBody>
                    <a:bodyPr/>
                    <a:lstStyle/>
                    <a:p>
                      <a:pPr algn="ctr" fontAlgn="b"/>
                      <a:r>
                        <a:rPr lang="en-GB" sz="1000" u="none" strike="noStrike"/>
                        <a:t>7</a:t>
                      </a:r>
                      <a:endParaRPr lang="en-GB" sz="1000" b="0" i="0" u="none" strike="noStrike">
                        <a:solidFill>
                          <a:srgbClr val="000000"/>
                        </a:solidFill>
                        <a:latin typeface="Calibri"/>
                      </a:endParaRPr>
                    </a:p>
                  </a:txBody>
                  <a:tcPr marL="0" marR="0" marT="0" marB="0" anchor="b"/>
                </a:tc>
                <a:tc>
                  <a:txBody>
                    <a:bodyPr/>
                    <a:lstStyle/>
                    <a:p>
                      <a:pPr algn="ctr" fontAlgn="b"/>
                      <a:r>
                        <a:rPr lang="en-GB" sz="1000" b="0" i="0" u="none" strike="noStrike" dirty="0" smtClean="0">
                          <a:solidFill>
                            <a:srgbClr val="000000"/>
                          </a:solidFill>
                          <a:latin typeface="Calibri"/>
                        </a:rPr>
                        <a:t>62</a:t>
                      </a:r>
                      <a:endParaRPr lang="en-GB" sz="1000" b="0" i="0" u="none" strike="noStrike" dirty="0">
                        <a:solidFill>
                          <a:srgbClr val="000000"/>
                        </a:solidFill>
                        <a:latin typeface="Calibri"/>
                      </a:endParaRPr>
                    </a:p>
                  </a:txBody>
                  <a:tcPr marL="0" marR="0" marT="0" marB="0" anchor="b"/>
                </a:tc>
                <a:tc>
                  <a:txBody>
                    <a:bodyPr/>
                    <a:lstStyle/>
                    <a:p>
                      <a:pPr algn="ctr" fontAlgn="b"/>
                      <a:r>
                        <a:rPr lang="en-GB" sz="1000" u="none" strike="noStrike"/>
                        <a:t>15.02</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66.33</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1035.47</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466.31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90.98</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187</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a:t>191</a:t>
                      </a:r>
                      <a:endParaRPr lang="en-GB" sz="1000" b="0" i="0" u="none" strike="noStrike">
                        <a:solidFill>
                          <a:srgbClr val="000000"/>
                        </a:solidFill>
                        <a:latin typeface="Calibri"/>
                      </a:endParaRPr>
                    </a:p>
                  </a:txBody>
                  <a:tcPr marL="0" marR="0" marT="0" marB="0" anchor="b"/>
                </a:tc>
                <a:tc>
                  <a:txBody>
                    <a:bodyPr/>
                    <a:lstStyle/>
                    <a:p>
                      <a:pPr algn="ctr" fontAlgn="b"/>
                      <a:r>
                        <a:rPr lang="en-GB" sz="1000" u="none" strike="noStrike" dirty="0"/>
                        <a:t>182</a:t>
                      </a:r>
                      <a:endParaRPr lang="en-GB" sz="1000" b="0" i="0" u="none" strike="noStrike" dirty="0">
                        <a:solidFill>
                          <a:srgbClr val="000000"/>
                        </a:solidFill>
                        <a:latin typeface="Calibri"/>
                      </a:endParaRPr>
                    </a:p>
                  </a:txBody>
                  <a:tcPr marL="0" marR="0" marT="0" marB="0" anchor="b"/>
                </a:tc>
              </a:tr>
            </a:tbl>
          </a:graphicData>
        </a:graphic>
      </p:graphicFrame>
      <p:sp>
        <p:nvSpPr>
          <p:cNvPr id="7" name="Rectangle 6"/>
          <p:cNvSpPr/>
          <p:nvPr/>
        </p:nvSpPr>
        <p:spPr>
          <a:xfrm>
            <a:off x="7308304" y="939381"/>
            <a:ext cx="1656184" cy="95410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400" dirty="0" smtClean="0">
                <a:latin typeface="Times New Roman" pitchFamily="18" charset="0"/>
                <a:cs typeface="Times New Roman" pitchFamily="18" charset="0"/>
              </a:rPr>
              <a:t>The maximum R/Q was found with HFSS for each cell numbers for </a:t>
            </a:r>
            <a:r>
              <a:rPr lang="el-GR" sz="1400" dirty="0" smtClean="0">
                <a:latin typeface="Times New Roman" pitchFamily="18" charset="0"/>
                <a:cs typeface="Times New Roman" pitchFamily="18" charset="0"/>
              </a:rPr>
              <a:t>θ</a:t>
            </a:r>
            <a:r>
              <a:rPr lang="en-GB" sz="1400" baseline="-25000" dirty="0" smtClean="0">
                <a:latin typeface="Times New Roman" pitchFamily="18" charset="0"/>
                <a:cs typeface="Times New Roman" pitchFamily="18" charset="0"/>
              </a:rPr>
              <a:t>c</a:t>
            </a:r>
            <a:r>
              <a:rPr lang="en-GB" sz="1400" dirty="0" smtClean="0">
                <a:latin typeface="Times New Roman" pitchFamily="18" charset="0"/>
                <a:cs typeface="Times New Roman" pitchFamily="18" charset="0"/>
              </a:rPr>
              <a:t>=90°</a:t>
            </a:r>
            <a:endParaRPr lang="en-GB" sz="1400" dirty="0">
              <a:latin typeface="Times New Roman" pitchFamily="18" charset="0"/>
              <a:cs typeface="Times New Roman" pitchFamily="18" charset="0"/>
            </a:endParaRPr>
          </a:p>
        </p:txBody>
      </p:sp>
      <p:graphicFrame>
        <p:nvGraphicFramePr>
          <p:cNvPr id="8" name="Chart 7"/>
          <p:cNvGraphicFramePr/>
          <p:nvPr/>
        </p:nvGraphicFramePr>
        <p:xfrm>
          <a:off x="3779912" y="2451549"/>
          <a:ext cx="3456384" cy="18722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nvGraphicFramePr>
        <p:xfrm>
          <a:off x="179512" y="2451549"/>
          <a:ext cx="3456384" cy="18722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nvGraphicFramePr>
        <p:xfrm>
          <a:off x="179512" y="4395765"/>
          <a:ext cx="3456384" cy="1975048"/>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3779912" y="4611789"/>
            <a:ext cx="2379826" cy="156966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R’/Q seems to be constant then we can imagine that the maximum R/Q is close to 90° phase advance because the group velocity is maximum.</a:t>
            </a:r>
            <a:endParaRPr lang="en-GB" sz="1600" dirty="0"/>
          </a:p>
        </p:txBody>
      </p:sp>
      <p:sp>
        <p:nvSpPr>
          <p:cNvPr id="12" name="TextBox 11"/>
          <p:cNvSpPr txBox="1"/>
          <p:nvPr/>
        </p:nvSpPr>
        <p:spPr>
          <a:xfrm>
            <a:off x="7308304" y="4035725"/>
            <a:ext cx="1728192"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I think the best option to have limited cell numbers is the 4 cells structure with 110° phase advance that needs 80 KW input power.</a:t>
            </a:r>
            <a:endParaRPr lang="en-GB" sz="1600" dirty="0"/>
          </a:p>
        </p:txBody>
      </p:sp>
      <p:sp>
        <p:nvSpPr>
          <p:cNvPr id="13" name="Oval 12"/>
          <p:cNvSpPr/>
          <p:nvPr/>
        </p:nvSpPr>
        <p:spPr>
          <a:xfrm>
            <a:off x="4873384" y="3128049"/>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p:cNvCxnSpPr/>
          <p:nvPr/>
        </p:nvCxnSpPr>
        <p:spPr>
          <a:xfrm rot="10800000">
            <a:off x="5191044" y="3388215"/>
            <a:ext cx="2016224" cy="15841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380312" y="2379541"/>
            <a:ext cx="1584176" cy="156966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If we have allowed to increase filling time, then by using 4 and 5(6) cells for 122° and 110° structures, respectively, we can reach to 52.6 KW and 51.2(35.6) KW power.</a:t>
            </a:r>
            <a:endParaRPr lang="en-GB" sz="1200" dirty="0"/>
          </a:p>
        </p:txBody>
      </p:sp>
      <p:sp>
        <p:nvSpPr>
          <p:cNvPr id="15" name="Slide Number Placeholder 14"/>
          <p:cNvSpPr>
            <a:spLocks noGrp="1"/>
          </p:cNvSpPr>
          <p:nvPr>
            <p:ph type="sldNum" sz="quarter" idx="12"/>
          </p:nvPr>
        </p:nvSpPr>
        <p:spPr/>
        <p:txBody>
          <a:bodyPr/>
          <a:lstStyle/>
          <a:p>
            <a:fld id="{E88829A8-DA49-4AE3-829D-6CC8E347847B}" type="slidenum">
              <a:rPr lang="en-GB" smtClean="0"/>
              <a:pPr/>
              <a:t>18</a:t>
            </a:fld>
            <a:endParaRPr lang="en-GB"/>
          </a:p>
        </p:txBody>
      </p:sp>
      <p:sp>
        <p:nvSpPr>
          <p:cNvPr id="16" name="Footer Placeholder 15"/>
          <p:cNvSpPr>
            <a:spLocks noGrp="1"/>
          </p:cNvSpPr>
          <p:nvPr>
            <p:ph type="ftr" sz="quarter" idx="11"/>
          </p:nvPr>
        </p:nvSpPr>
        <p:spPr/>
        <p:txBody>
          <a:bodyPr/>
          <a:lstStyle/>
          <a:p>
            <a:r>
              <a:rPr lang="en-GB" smtClean="0"/>
              <a:t>LCWS 2011 - Granada</a:t>
            </a:r>
            <a:endParaRPr lang="en-GB"/>
          </a:p>
        </p:txBody>
      </p:sp>
      <p:sp>
        <p:nvSpPr>
          <p:cNvPr id="18" name="Date Placeholder 17"/>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animEffect transition="in" filter="fade">
                                      <p:cBhvr>
                                        <p:cTn id="7" dur="2000"/>
                                        <p:tgtEl>
                                          <p:spTgt spid="1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GB" sz="4000" dirty="0" smtClean="0"/>
              <a:t>Optimization - II</a:t>
            </a:r>
            <a:endParaRPr lang="en-GB" sz="4000" dirty="0"/>
          </a:p>
        </p:txBody>
      </p:sp>
      <p:graphicFrame>
        <p:nvGraphicFramePr>
          <p:cNvPr id="5" name="Table 4"/>
          <p:cNvGraphicFramePr>
            <a:graphicFrameLocks noGrp="1"/>
          </p:cNvGraphicFramePr>
          <p:nvPr/>
        </p:nvGraphicFramePr>
        <p:xfrm>
          <a:off x="251520" y="1529408"/>
          <a:ext cx="8640961" cy="822960"/>
        </p:xfrm>
        <a:graphic>
          <a:graphicData uri="http://schemas.openxmlformats.org/drawingml/2006/table">
            <a:tbl>
              <a:tblPr>
                <a:tableStyleId>{3C2FFA5D-87B4-456A-9821-1D502468CF0F}</a:tableStyleId>
              </a:tblPr>
              <a:tblGrid>
                <a:gridCol w="682182"/>
                <a:gridCol w="658659"/>
                <a:gridCol w="565443"/>
                <a:gridCol w="733185"/>
                <a:gridCol w="638140"/>
                <a:gridCol w="636966"/>
                <a:gridCol w="756563"/>
                <a:gridCol w="468747"/>
                <a:gridCol w="446946"/>
                <a:gridCol w="446946"/>
                <a:gridCol w="446946"/>
                <a:gridCol w="446946"/>
                <a:gridCol w="446946"/>
                <a:gridCol w="446946"/>
                <a:gridCol w="315344"/>
                <a:gridCol w="504056"/>
              </a:tblGrid>
              <a:tr h="90000">
                <a:tc>
                  <a:txBody>
                    <a:bodyPr/>
                    <a:lstStyle/>
                    <a:p>
                      <a:pPr algn="ctr" fontAlgn="b"/>
                      <a:r>
                        <a:rPr lang="en-GB" sz="900" u="none" strike="noStrike" dirty="0"/>
                        <a:t>number of cells</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phase(deg</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vg/c</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 cell (</a:t>
                      </a:r>
                      <a:r>
                        <a:rPr lang="el-GR" sz="900" u="none" strike="noStrike" dirty="0"/>
                        <a:t>Ω</a:t>
                      </a:r>
                      <a:r>
                        <a:rPr lang="el-GR" sz="900" u="none" strike="noStrike" dirty="0" smtClean="0"/>
                        <a:t>)</a:t>
                      </a:r>
                      <a:endParaRPr lang="en-GB" sz="900" u="none" strike="noStrike" dirty="0" smtClean="0"/>
                    </a:p>
                    <a:p>
                      <a:pPr algn="ctr" fontAlgn="b"/>
                      <a:endParaRPr lang="el-GR"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a:t>
                      </a:r>
                      <a:r>
                        <a:rPr lang="el-GR" sz="900" u="none" strike="noStrike" dirty="0"/>
                        <a:t>Ω/</a:t>
                      </a:r>
                      <a:r>
                        <a:rPr lang="en-GB" sz="900" u="none" strike="noStrike" dirty="0"/>
                        <a:t>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R/Q (</a:t>
                      </a:r>
                      <a:r>
                        <a:rPr lang="el-GR" sz="900" u="none" strike="noStrike" dirty="0"/>
                        <a:t>Ω</a:t>
                      </a:r>
                      <a:r>
                        <a:rPr lang="el-GR" sz="900" u="none" strike="noStrike" dirty="0" smtClean="0"/>
                        <a:t>)</a:t>
                      </a:r>
                      <a:endParaRPr lang="en-GB" sz="900" u="none" strike="noStrike" dirty="0" smtClean="0"/>
                    </a:p>
                    <a:p>
                      <a:pPr algn="ctr" fontAlgn="b"/>
                      <a:endParaRPr lang="el-GR" sz="900" b="0" i="0" u="none" strike="noStrike" dirty="0">
                        <a:solidFill>
                          <a:srgbClr val="000000"/>
                        </a:solidFill>
                        <a:latin typeface="Calibri"/>
                      </a:endParaRPr>
                    </a:p>
                  </a:txBody>
                  <a:tcPr marL="0" marR="0" marT="0" marB="0" anchor="b"/>
                </a:tc>
                <a:tc>
                  <a:txBody>
                    <a:bodyPr/>
                    <a:lstStyle/>
                    <a:p>
                      <a:pPr algn="ctr" fontAlgn="b"/>
                      <a:r>
                        <a:rPr lang="en-GB" sz="900" u="none" strike="noStrike"/>
                        <a:t>Input power (KW)</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1</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2</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c</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l-GR" sz="900" u="none" strike="noStrike" dirty="0"/>
                        <a:t>θ</a:t>
                      </a:r>
                      <a:r>
                        <a:rPr lang="en-GB" sz="900" u="none" strike="noStrike" baseline="-25000" dirty="0"/>
                        <a:t>c</a:t>
                      </a:r>
                      <a:r>
                        <a:rPr lang="en-GB" sz="900" u="none" strike="noStrike" dirty="0"/>
                        <a:t>(deg</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l</a:t>
                      </a:r>
                      <a:r>
                        <a:rPr lang="en-GB" sz="900" u="none" strike="noStrike" baseline="-25000" dirty="0"/>
                        <a:t>c</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r</a:t>
                      </a:r>
                      <a:r>
                        <a:rPr lang="en-GB" sz="900" u="none" strike="noStrike" baseline="-25000" dirty="0"/>
                        <a:t>n</a:t>
                      </a:r>
                      <a:r>
                        <a:rPr lang="en-GB" sz="900" u="none" strike="noStrike" dirty="0"/>
                        <a: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t(mm</a:t>
                      </a:r>
                      <a:r>
                        <a:rPr lang="en-GB" sz="900" u="none" strike="noStrike" dirty="0" smtClean="0"/>
                        <a:t>)</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smtClean="0"/>
                        <a:t>g/l</a:t>
                      </a:r>
                    </a:p>
                    <a:p>
                      <a:pPr algn="ctr" fontAlgn="b"/>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a:t>phase velocity/c</a:t>
                      </a:r>
                      <a:endParaRPr lang="en-GB" sz="900" b="0" i="0" u="none" strike="noStrike">
                        <a:solidFill>
                          <a:srgbClr val="000000"/>
                        </a:solidFill>
                        <a:latin typeface="Calibri"/>
                      </a:endParaRPr>
                    </a:p>
                  </a:txBody>
                  <a:tcPr marL="0" marR="0" marT="0" marB="0" anchor="b"/>
                </a:tc>
              </a:tr>
              <a:tr h="127248">
                <a:tc>
                  <a:txBody>
                    <a:bodyPr/>
                    <a:lstStyle/>
                    <a:p>
                      <a:pPr algn="ctr" fontAlgn="b"/>
                      <a:r>
                        <a:rPr lang="en-GB" sz="900" u="none" strike="noStrike"/>
                        <a:t>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10.86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142.76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1337.61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428.28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100.79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169.8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186.35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164.9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75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49.04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6.13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12.26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120</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163</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1336.35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86.81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152.9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167.8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148.49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44.16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5.52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14.34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142.16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1331.96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568.64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75.04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159.55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175.1</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154.94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87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46.08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11.52</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0.46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0.61</a:t>
                      </a:r>
                      <a:endParaRPr lang="en-GB" sz="900" b="0" i="0" u="none" strike="noStrike">
                        <a:solidFill>
                          <a:srgbClr val="000000"/>
                        </a:solidFill>
                        <a:latin typeface="Calibri"/>
                      </a:endParaRPr>
                    </a:p>
                  </a:txBody>
                  <a:tcPr marL="0" marR="0" marT="0" marB="0" anchor="b"/>
                </a:tc>
              </a:tr>
              <a:tr h="90000">
                <a:tc>
                  <a:txBody>
                    <a:bodyPr/>
                    <a:lstStyle/>
                    <a:p>
                      <a:pPr algn="ctr" fontAlgn="b"/>
                      <a:r>
                        <a:rPr lang="en-GB" sz="900" u="none" strike="noStrike"/>
                        <a:t>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105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16.14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126.89</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1314.05</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dirty="0"/>
                        <a:t>634.45</a:t>
                      </a:r>
                      <a:endParaRPr lang="en-GB" sz="900" b="0" i="0" u="none" strike="noStrike" dirty="0">
                        <a:solidFill>
                          <a:srgbClr val="000000"/>
                        </a:solidFill>
                        <a:latin typeface="Calibri"/>
                      </a:endParaRPr>
                    </a:p>
                  </a:txBody>
                  <a:tcPr marL="0" marR="0" marT="0" marB="0" anchor="b"/>
                </a:tc>
                <a:tc>
                  <a:txBody>
                    <a:bodyPr/>
                    <a:lstStyle/>
                    <a:p>
                      <a:pPr algn="ctr" fontAlgn="b"/>
                      <a:r>
                        <a:rPr lang="en-GB" sz="900" u="none" strike="noStrike"/>
                        <a:t>67.07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162.88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178.75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158.17</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95</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47.04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5.88</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11.76</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a:t>0.54</a:t>
                      </a:r>
                      <a:endParaRPr lang="en-GB" sz="900" b="0" i="0" u="none" strike="noStrike">
                        <a:solidFill>
                          <a:srgbClr val="000000"/>
                        </a:solidFill>
                        <a:latin typeface="Calibri"/>
                      </a:endParaRPr>
                    </a:p>
                  </a:txBody>
                  <a:tcPr marL="0" marR="0" marT="0" marB="0" anchor="b"/>
                </a:tc>
                <a:tc>
                  <a:txBody>
                    <a:bodyPr/>
                    <a:lstStyle/>
                    <a:p>
                      <a:pPr algn="ctr" fontAlgn="b"/>
                      <a:r>
                        <a:rPr lang="en-GB" sz="900" u="none" strike="noStrike" dirty="0"/>
                        <a:t>0.61</a:t>
                      </a:r>
                      <a:endParaRPr lang="en-GB" sz="900" b="0" i="0" u="none" strike="noStrike" dirty="0">
                        <a:solidFill>
                          <a:srgbClr val="000000"/>
                        </a:solidFill>
                        <a:latin typeface="Calibri"/>
                      </a:endParaRPr>
                    </a:p>
                  </a:txBody>
                  <a:tcPr marL="0" marR="0" marT="0" marB="0" anchor="b"/>
                </a:tc>
              </a:tr>
            </a:tbl>
          </a:graphicData>
        </a:graphic>
      </p:graphicFrame>
      <p:pic>
        <p:nvPicPr>
          <p:cNvPr id="7" name="Picture 6" descr="pic3.bmp"/>
          <p:cNvPicPr>
            <a:picLocks noChangeAspect="1"/>
          </p:cNvPicPr>
          <p:nvPr/>
        </p:nvPicPr>
        <p:blipFill>
          <a:blip r:embed="rId2" cstate="print"/>
          <a:stretch>
            <a:fillRect/>
          </a:stretch>
        </p:blipFill>
        <p:spPr>
          <a:xfrm>
            <a:off x="179512" y="2393504"/>
            <a:ext cx="3070860" cy="2305050"/>
          </a:xfrm>
          <a:prstGeom prst="rect">
            <a:avLst/>
          </a:prstGeom>
        </p:spPr>
      </p:pic>
      <p:pic>
        <p:nvPicPr>
          <p:cNvPr id="8" name="Picture 7" descr="pic4.bmp"/>
          <p:cNvPicPr>
            <a:picLocks noChangeAspect="1"/>
          </p:cNvPicPr>
          <p:nvPr/>
        </p:nvPicPr>
        <p:blipFill>
          <a:blip r:embed="rId3" cstate="print"/>
          <a:stretch>
            <a:fillRect/>
          </a:stretch>
        </p:blipFill>
        <p:spPr>
          <a:xfrm>
            <a:off x="3635896" y="2393504"/>
            <a:ext cx="2560320" cy="2933700"/>
          </a:xfrm>
          <a:prstGeom prst="rect">
            <a:avLst/>
          </a:prstGeom>
        </p:spPr>
      </p:pic>
      <p:sp>
        <p:nvSpPr>
          <p:cNvPr id="10" name="Rectangle 9"/>
          <p:cNvSpPr/>
          <p:nvPr/>
        </p:nvSpPr>
        <p:spPr>
          <a:xfrm>
            <a:off x="251520" y="1097360"/>
            <a:ext cx="3883692" cy="338554"/>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sz="1600" dirty="0" smtClean="0"/>
              <a:t>another HFSS models with a little better R/Q</a:t>
            </a:r>
            <a:endParaRPr lang="en-GB" sz="1600" dirty="0"/>
          </a:p>
        </p:txBody>
      </p:sp>
      <p:sp>
        <p:nvSpPr>
          <p:cNvPr id="11" name="TextBox 10"/>
          <p:cNvSpPr txBox="1"/>
          <p:nvPr/>
        </p:nvSpPr>
        <p:spPr>
          <a:xfrm>
            <a:off x="6516216" y="2609528"/>
            <a:ext cx="2232248" cy="1077218"/>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It is possible to reduce the power a little. For example to 75 KW from 80 KW in last slide.</a:t>
            </a:r>
            <a:endParaRPr lang="en-GB" sz="1600" dirty="0"/>
          </a:p>
        </p:txBody>
      </p:sp>
      <p:sp>
        <p:nvSpPr>
          <p:cNvPr id="12" name="Oval 11"/>
          <p:cNvSpPr/>
          <p:nvPr/>
        </p:nvSpPr>
        <p:spPr>
          <a:xfrm>
            <a:off x="4333305" y="2078806"/>
            <a:ext cx="432048" cy="14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a:stCxn id="12" idx="5"/>
            <a:endCxn id="11" idx="1"/>
          </p:cNvCxnSpPr>
          <p:nvPr/>
        </p:nvCxnSpPr>
        <p:spPr>
          <a:xfrm rot="16200000" flipH="1">
            <a:off x="5135945" y="1767866"/>
            <a:ext cx="946406" cy="1814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372200" y="3833664"/>
            <a:ext cx="2520280" cy="20621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After choosing the structure we can work to optimize cells depend on all parameters affect the design like beam loading, HOMs, minimum wall thickness for cooling water pipe holes and ...</a:t>
            </a:r>
            <a:endParaRPr lang="en-GB" sz="1600" dirty="0"/>
          </a:p>
        </p:txBody>
      </p:sp>
      <p:sp>
        <p:nvSpPr>
          <p:cNvPr id="13" name="TextBox 12"/>
          <p:cNvSpPr txBox="1"/>
          <p:nvPr/>
        </p:nvSpPr>
        <p:spPr>
          <a:xfrm>
            <a:off x="191064" y="5201816"/>
            <a:ext cx="4164912"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It is the definition of drain time as was introduce by L. Thorndahl et al.[2] . This time is used to find the number of bunches passages during phase switching. For FTW case it is about 8% less (</a:t>
            </a:r>
            <a:r>
              <a:rPr lang="el-GR" sz="1400" dirty="0" smtClean="0"/>
              <a:t>τ</a:t>
            </a:r>
            <a:r>
              <a:rPr lang="en-GB" sz="1400" dirty="0" smtClean="0"/>
              <a:t>’≈9ns) and for BTW case it is about 20 % more than filling time(</a:t>
            </a:r>
            <a:r>
              <a:rPr lang="el-GR" sz="1400" dirty="0" smtClean="0"/>
              <a:t>τ</a:t>
            </a:r>
            <a:r>
              <a:rPr lang="en-GB" sz="1400" dirty="0" smtClean="0"/>
              <a:t>’≈12ns).</a:t>
            </a:r>
            <a:endParaRPr lang="en-GB" sz="1400" dirty="0"/>
          </a:p>
        </p:txBody>
      </p:sp>
      <p:sp>
        <p:nvSpPr>
          <p:cNvPr id="5122" name="Rectangle 2"/>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5124" name="Rectangle 4"/>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5123"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520" y="4841776"/>
            <a:ext cx="2543175" cy="342900"/>
          </a:xfrm>
          <a:prstGeom prst="rect">
            <a:avLst/>
          </a:prstGeom>
          <a:noFill/>
        </p:spPr>
      </p:pic>
      <p:sp>
        <p:nvSpPr>
          <p:cNvPr id="15" name="Slide Number Placeholder 14"/>
          <p:cNvSpPr>
            <a:spLocks noGrp="1"/>
          </p:cNvSpPr>
          <p:nvPr>
            <p:ph type="sldNum" sz="quarter" idx="12"/>
          </p:nvPr>
        </p:nvSpPr>
        <p:spPr/>
        <p:txBody>
          <a:bodyPr/>
          <a:lstStyle/>
          <a:p>
            <a:fld id="{E88829A8-DA49-4AE3-829D-6CC8E347847B}" type="slidenum">
              <a:rPr lang="en-GB" smtClean="0"/>
              <a:pPr/>
              <a:t>19</a:t>
            </a:fld>
            <a:endParaRPr lang="en-GB"/>
          </a:p>
        </p:txBody>
      </p:sp>
      <p:sp>
        <p:nvSpPr>
          <p:cNvPr id="17" name="Footer Placeholder 16"/>
          <p:cNvSpPr>
            <a:spLocks noGrp="1"/>
          </p:cNvSpPr>
          <p:nvPr>
            <p:ph type="ftr" sz="quarter" idx="11"/>
          </p:nvPr>
        </p:nvSpPr>
        <p:spPr/>
        <p:txBody>
          <a:bodyPr/>
          <a:lstStyle/>
          <a:p>
            <a:r>
              <a:rPr lang="en-GB" smtClean="0"/>
              <a:t>LCWS 2011 - Granada</a:t>
            </a:r>
            <a:endParaRPr lang="en-GB"/>
          </a:p>
        </p:txBody>
      </p:sp>
      <p:sp>
        <p:nvSpPr>
          <p:cNvPr id="18" name="Date Placeholder 17"/>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5" presetClass="entr" presetSubtype="1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checkerboard(across)">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bg/>
                                          </p:spTgt>
                                        </p:tgtEl>
                                        <p:attrNameLst>
                                          <p:attrName>style.visibility</p:attrName>
                                        </p:attrNameLst>
                                      </p:cBhvr>
                                      <p:to>
                                        <p:strVal val="visible"/>
                                      </p:to>
                                    </p:set>
                                    <p:animEffect transition="in" filter="fade">
                                      <p:cBhvr>
                                        <p:cTn id="18" dur="2000"/>
                                        <p:tgtEl>
                                          <p:spTgt spid="1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fade">
                                      <p:cBhvr>
                                        <p:cTn id="21" dur="20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build="allAtOnce"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GB" sz="4000" dirty="0" smtClean="0"/>
              <a:t>CLIC Drive Beam Injector Layout</a:t>
            </a:r>
            <a:endParaRPr lang="en-GB" sz="4000" dirty="0"/>
          </a:p>
        </p:txBody>
      </p:sp>
      <p:grpSp>
        <p:nvGrpSpPr>
          <p:cNvPr id="4" name="Group 3"/>
          <p:cNvGrpSpPr/>
          <p:nvPr/>
        </p:nvGrpSpPr>
        <p:grpSpPr>
          <a:xfrm>
            <a:off x="-180975" y="1052835"/>
            <a:ext cx="9324975" cy="2016125"/>
            <a:chOff x="-180975" y="836613"/>
            <a:chExt cx="9324975" cy="2016125"/>
          </a:xfrm>
        </p:grpSpPr>
        <p:cxnSp>
          <p:nvCxnSpPr>
            <p:cNvPr id="5" name="Straight Connector 4"/>
            <p:cNvCxnSpPr>
              <a:stCxn id="42" idx="3"/>
              <a:endCxn id="43" idx="1"/>
            </p:cNvCxnSpPr>
            <p:nvPr/>
          </p:nvCxnSpPr>
          <p:spPr>
            <a:xfrm>
              <a:off x="5435600" y="1773238"/>
              <a:ext cx="144463"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43" idx="3"/>
              <a:endCxn id="44" idx="1"/>
            </p:cNvCxnSpPr>
            <p:nvPr/>
          </p:nvCxnSpPr>
          <p:spPr>
            <a:xfrm>
              <a:off x="5724525" y="1773238"/>
              <a:ext cx="71438" cy="21590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41" idx="3"/>
              <a:endCxn id="42" idx="1"/>
            </p:cNvCxnSpPr>
            <p:nvPr/>
          </p:nvCxnSpPr>
          <p:spPr>
            <a:xfrm flipV="1">
              <a:off x="5219700" y="1773238"/>
              <a:ext cx="73025" cy="21590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4" idx="3"/>
            </p:cNvCxnSpPr>
            <p:nvPr/>
          </p:nvCxnSpPr>
          <p:spPr>
            <a:xfrm>
              <a:off x="5940425" y="1989138"/>
              <a:ext cx="3203575" cy="1587"/>
            </a:xfrm>
            <a:prstGeom prst="straightConnector1">
              <a:avLst/>
            </a:prstGeom>
            <a:ln w="127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0" idx="3"/>
              <a:endCxn id="41" idx="1"/>
            </p:cNvCxnSpPr>
            <p:nvPr/>
          </p:nvCxnSpPr>
          <p:spPr>
            <a:xfrm>
              <a:off x="107950" y="1989138"/>
              <a:ext cx="4968875"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1844675"/>
              <a:ext cx="107950" cy="2889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250825" y="1341438"/>
              <a:ext cx="3744913" cy="2159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250825" y="2349500"/>
              <a:ext cx="3744913" cy="2159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3" name="Straight Connector 12"/>
            <p:cNvCxnSpPr/>
            <p:nvPr/>
          </p:nvCxnSpPr>
          <p:spPr>
            <a:xfrm>
              <a:off x="250825" y="1341438"/>
              <a:ext cx="3744913" cy="215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50825" y="1341438"/>
              <a:ext cx="3744913" cy="215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0825" y="2349500"/>
              <a:ext cx="3744913" cy="215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0825" y="2349500"/>
              <a:ext cx="3744913" cy="215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95288" y="1844675"/>
              <a:ext cx="73025"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539750" y="1844675"/>
              <a:ext cx="71438"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684213" y="1844675"/>
              <a:ext cx="71437"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971550" y="1844675"/>
              <a:ext cx="46038"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ectangle 20"/>
            <p:cNvSpPr/>
            <p:nvPr/>
          </p:nvSpPr>
          <p:spPr>
            <a:xfrm>
              <a:off x="1187450" y="1844675"/>
              <a:ext cx="360363"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Rectangle 21"/>
            <p:cNvSpPr/>
            <p:nvPr/>
          </p:nvSpPr>
          <p:spPr>
            <a:xfrm>
              <a:off x="1763713" y="1844675"/>
              <a:ext cx="287337"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2268538" y="1844675"/>
              <a:ext cx="287337"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2771775" y="1844675"/>
              <a:ext cx="287338"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a:off x="3276600" y="1844675"/>
              <a:ext cx="287338"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ectangle 25"/>
            <p:cNvSpPr/>
            <p:nvPr/>
          </p:nvSpPr>
          <p:spPr>
            <a:xfrm>
              <a:off x="3779838" y="1844675"/>
              <a:ext cx="287337"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Rectangle 26"/>
            <p:cNvSpPr/>
            <p:nvPr/>
          </p:nvSpPr>
          <p:spPr>
            <a:xfrm>
              <a:off x="4140200" y="1844675"/>
              <a:ext cx="46038"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ectangle 27"/>
            <p:cNvSpPr/>
            <p:nvPr/>
          </p:nvSpPr>
          <p:spPr>
            <a:xfrm>
              <a:off x="4211638"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4284663" y="1844675"/>
              <a:ext cx="44450"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4356100" y="1844675"/>
              <a:ext cx="46038"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a:off x="4859338"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4932363"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5003800" y="1844675"/>
              <a:ext cx="46038"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6011863"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6084888" y="1844675"/>
              <a:ext cx="44450"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6156325" y="1844675"/>
              <a:ext cx="46038"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6227763"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7092950" y="1844675"/>
              <a:ext cx="44450"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7164388"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8027988" y="1844675"/>
              <a:ext cx="46037"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40"/>
            <p:cNvSpPr/>
            <p:nvPr/>
          </p:nvSpPr>
          <p:spPr>
            <a:xfrm>
              <a:off x="5076825" y="1916113"/>
              <a:ext cx="142875" cy="14446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41"/>
            <p:cNvSpPr/>
            <p:nvPr/>
          </p:nvSpPr>
          <p:spPr>
            <a:xfrm>
              <a:off x="5292725" y="1700213"/>
              <a:ext cx="142875" cy="14446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42"/>
            <p:cNvSpPr/>
            <p:nvPr/>
          </p:nvSpPr>
          <p:spPr>
            <a:xfrm>
              <a:off x="5580063" y="1700213"/>
              <a:ext cx="144462" cy="14446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5795963" y="1916113"/>
              <a:ext cx="144462" cy="14446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500563" y="1844675"/>
              <a:ext cx="287337"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8604250" y="1844675"/>
              <a:ext cx="288925"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8243888" y="1844675"/>
              <a:ext cx="288925"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7667625" y="1844675"/>
              <a:ext cx="288925"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Rectangle 48"/>
            <p:cNvSpPr/>
            <p:nvPr/>
          </p:nvSpPr>
          <p:spPr>
            <a:xfrm>
              <a:off x="7308850" y="1844675"/>
              <a:ext cx="287338"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Rectangle 49"/>
            <p:cNvSpPr/>
            <p:nvPr/>
          </p:nvSpPr>
          <p:spPr>
            <a:xfrm>
              <a:off x="6732588" y="1844675"/>
              <a:ext cx="287337"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Rectangle 50"/>
            <p:cNvSpPr/>
            <p:nvPr/>
          </p:nvSpPr>
          <p:spPr>
            <a:xfrm>
              <a:off x="6372225" y="1844675"/>
              <a:ext cx="287338" cy="28892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Rectangle 51"/>
            <p:cNvSpPr/>
            <p:nvPr/>
          </p:nvSpPr>
          <p:spPr>
            <a:xfrm>
              <a:off x="8101013" y="1844675"/>
              <a:ext cx="44450" cy="288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3" name="Straight Connector 52"/>
            <p:cNvCxnSpPr/>
            <p:nvPr/>
          </p:nvCxnSpPr>
          <p:spPr>
            <a:xfrm rot="5400000">
              <a:off x="71438" y="1736725"/>
              <a:ext cx="215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71438" y="2241550"/>
              <a:ext cx="215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5436393" y="1916907"/>
              <a:ext cx="1444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5437187" y="1628776"/>
              <a:ext cx="1428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157"/>
            <p:cNvSpPr txBox="1">
              <a:spLocks noChangeArrowheads="1"/>
            </p:cNvSpPr>
            <p:nvPr/>
          </p:nvSpPr>
          <p:spPr bwMode="auto">
            <a:xfrm>
              <a:off x="-180975" y="1412875"/>
              <a:ext cx="504825"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    Gun</a:t>
              </a:r>
            </a:p>
          </p:txBody>
        </p:sp>
        <p:sp>
          <p:nvSpPr>
            <p:cNvPr id="58" name="TextBox 158"/>
            <p:cNvSpPr txBox="1">
              <a:spLocks noChangeArrowheads="1"/>
            </p:cNvSpPr>
            <p:nvPr/>
          </p:nvSpPr>
          <p:spPr bwMode="auto">
            <a:xfrm>
              <a:off x="0" y="2133600"/>
              <a:ext cx="927100" cy="214313"/>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     Bucking coil</a:t>
              </a:r>
            </a:p>
          </p:txBody>
        </p:sp>
        <p:sp>
          <p:nvSpPr>
            <p:cNvPr id="59" name="TextBox 160"/>
            <p:cNvSpPr txBox="1">
              <a:spLocks noChangeArrowheads="1"/>
            </p:cNvSpPr>
            <p:nvPr/>
          </p:nvSpPr>
          <p:spPr bwMode="auto">
            <a:xfrm>
              <a:off x="755650" y="1628775"/>
              <a:ext cx="503238"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    PB</a:t>
              </a:r>
            </a:p>
          </p:txBody>
        </p:sp>
        <p:sp>
          <p:nvSpPr>
            <p:cNvPr id="60" name="TextBox 161"/>
            <p:cNvSpPr txBox="1">
              <a:spLocks noChangeArrowheads="1"/>
            </p:cNvSpPr>
            <p:nvPr/>
          </p:nvSpPr>
          <p:spPr bwMode="auto">
            <a:xfrm>
              <a:off x="1042988" y="1628775"/>
              <a:ext cx="649287"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  Buncher</a:t>
              </a:r>
            </a:p>
          </p:txBody>
        </p:sp>
        <p:sp>
          <p:nvSpPr>
            <p:cNvPr id="61" name="TextBox 162"/>
            <p:cNvSpPr txBox="1">
              <a:spLocks noChangeArrowheads="1"/>
            </p:cNvSpPr>
            <p:nvPr/>
          </p:nvSpPr>
          <p:spPr bwMode="auto">
            <a:xfrm>
              <a:off x="250825" y="1628775"/>
              <a:ext cx="649288"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SHB 1-2-3</a:t>
              </a:r>
            </a:p>
          </p:txBody>
        </p:sp>
        <p:sp>
          <p:nvSpPr>
            <p:cNvPr id="62" name="TextBox 163"/>
            <p:cNvSpPr txBox="1">
              <a:spLocks noChangeArrowheads="1"/>
            </p:cNvSpPr>
            <p:nvPr/>
          </p:nvSpPr>
          <p:spPr bwMode="auto">
            <a:xfrm>
              <a:off x="2195513" y="1628775"/>
              <a:ext cx="936625"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Acc. Structures</a:t>
              </a:r>
            </a:p>
          </p:txBody>
        </p:sp>
        <p:sp>
          <p:nvSpPr>
            <p:cNvPr id="63" name="TextBox 164"/>
            <p:cNvSpPr txBox="1">
              <a:spLocks noChangeArrowheads="1"/>
            </p:cNvSpPr>
            <p:nvPr/>
          </p:nvSpPr>
          <p:spPr bwMode="auto">
            <a:xfrm>
              <a:off x="3995738" y="1557338"/>
              <a:ext cx="936625" cy="214312"/>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Quadrupoles</a:t>
              </a:r>
            </a:p>
          </p:txBody>
        </p:sp>
        <p:sp>
          <p:nvSpPr>
            <p:cNvPr id="64" name="TextBox 168"/>
            <p:cNvSpPr txBox="1">
              <a:spLocks noChangeArrowheads="1"/>
            </p:cNvSpPr>
            <p:nvPr/>
          </p:nvSpPr>
          <p:spPr bwMode="auto">
            <a:xfrm>
              <a:off x="5076825" y="1341438"/>
              <a:ext cx="935038" cy="214312"/>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Magnetic chicane</a:t>
              </a:r>
            </a:p>
          </p:txBody>
        </p:sp>
        <p:sp>
          <p:nvSpPr>
            <p:cNvPr id="65" name="TextBox 169"/>
            <p:cNvSpPr txBox="1">
              <a:spLocks noChangeArrowheads="1"/>
            </p:cNvSpPr>
            <p:nvPr/>
          </p:nvSpPr>
          <p:spPr bwMode="auto">
            <a:xfrm>
              <a:off x="5292725" y="1989138"/>
              <a:ext cx="431800"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  Slit</a:t>
              </a:r>
            </a:p>
          </p:txBody>
        </p:sp>
        <p:sp>
          <p:nvSpPr>
            <p:cNvPr id="66" name="TextBox 172"/>
            <p:cNvSpPr txBox="1">
              <a:spLocks noChangeArrowheads="1"/>
            </p:cNvSpPr>
            <p:nvPr/>
          </p:nvSpPr>
          <p:spPr bwMode="auto">
            <a:xfrm>
              <a:off x="323850" y="2636838"/>
              <a:ext cx="935038" cy="215900"/>
            </a:xfrm>
            <a:prstGeom prst="rect">
              <a:avLst/>
            </a:prstGeom>
            <a:noFill/>
            <a:ln w="9525">
              <a:noFill/>
              <a:miter lim="800000"/>
              <a:headEnd/>
              <a:tailEnd/>
            </a:ln>
          </p:spPr>
          <p:txBody>
            <a:bodyPr>
              <a:spAutoFit/>
            </a:bodyPr>
            <a:lstStyle/>
            <a:p>
              <a:r>
                <a:rPr lang="en-US" sz="800">
                  <a:latin typeface="Times New Roman" pitchFamily="18" charset="0"/>
                  <a:cs typeface="Times New Roman" pitchFamily="18" charset="0"/>
                </a:rPr>
                <a:t>Solenoids</a:t>
              </a:r>
            </a:p>
          </p:txBody>
        </p:sp>
        <p:cxnSp>
          <p:nvCxnSpPr>
            <p:cNvPr id="67" name="Straight Arrow Connector 66"/>
            <p:cNvCxnSpPr/>
            <p:nvPr/>
          </p:nvCxnSpPr>
          <p:spPr>
            <a:xfrm rot="5400000">
              <a:off x="-72231" y="1448594"/>
              <a:ext cx="863600" cy="2174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TextBox 176"/>
            <p:cNvSpPr txBox="1">
              <a:spLocks noChangeArrowheads="1"/>
            </p:cNvSpPr>
            <p:nvPr/>
          </p:nvSpPr>
          <p:spPr bwMode="auto">
            <a:xfrm>
              <a:off x="179388" y="836613"/>
              <a:ext cx="2016125" cy="277812"/>
            </a:xfrm>
            <a:prstGeom prst="rect">
              <a:avLst/>
            </a:prstGeom>
            <a:noFill/>
            <a:ln w="9525">
              <a:noFill/>
              <a:miter lim="800000"/>
              <a:headEnd/>
              <a:tailEnd/>
            </a:ln>
          </p:spPr>
          <p:txBody>
            <a:bodyPr>
              <a:spAutoFit/>
            </a:bodyPr>
            <a:lstStyle/>
            <a:p>
              <a:r>
                <a:rPr lang="en-US" sz="1200" dirty="0">
                  <a:latin typeface="Calibri" pitchFamily="34" charset="0"/>
                </a:rPr>
                <a:t>Energy = 140 KeV</a:t>
              </a:r>
            </a:p>
          </p:txBody>
        </p:sp>
        <p:sp>
          <p:nvSpPr>
            <p:cNvPr id="69" name="TextBox 177"/>
            <p:cNvSpPr txBox="1">
              <a:spLocks noChangeArrowheads="1"/>
            </p:cNvSpPr>
            <p:nvPr/>
          </p:nvSpPr>
          <p:spPr bwMode="auto">
            <a:xfrm>
              <a:off x="7812088" y="1125538"/>
              <a:ext cx="1331912" cy="276225"/>
            </a:xfrm>
            <a:prstGeom prst="rect">
              <a:avLst/>
            </a:prstGeom>
            <a:noFill/>
            <a:ln w="9525">
              <a:noFill/>
              <a:miter lim="800000"/>
              <a:headEnd/>
              <a:tailEnd/>
            </a:ln>
          </p:spPr>
          <p:txBody>
            <a:bodyPr>
              <a:spAutoFit/>
            </a:bodyPr>
            <a:lstStyle/>
            <a:p>
              <a:r>
                <a:rPr lang="en-US" sz="1200">
                  <a:latin typeface="Calibri" pitchFamily="34" charset="0"/>
                </a:rPr>
                <a:t>Energy = 53 MeV</a:t>
              </a:r>
            </a:p>
          </p:txBody>
        </p:sp>
        <p:cxnSp>
          <p:nvCxnSpPr>
            <p:cNvPr id="70" name="Straight Arrow Connector 69"/>
            <p:cNvCxnSpPr/>
            <p:nvPr/>
          </p:nvCxnSpPr>
          <p:spPr>
            <a:xfrm rot="16200000" flipH="1">
              <a:off x="8676481" y="1556544"/>
              <a:ext cx="503238" cy="2159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TextBox 199"/>
            <p:cNvSpPr txBox="1">
              <a:spLocks noChangeArrowheads="1"/>
            </p:cNvSpPr>
            <p:nvPr/>
          </p:nvSpPr>
          <p:spPr bwMode="auto">
            <a:xfrm>
              <a:off x="4500563" y="908050"/>
              <a:ext cx="1331912" cy="277813"/>
            </a:xfrm>
            <a:prstGeom prst="rect">
              <a:avLst/>
            </a:prstGeom>
            <a:noFill/>
            <a:ln w="9525">
              <a:noFill/>
              <a:miter lim="800000"/>
              <a:headEnd/>
              <a:tailEnd/>
            </a:ln>
          </p:spPr>
          <p:txBody>
            <a:bodyPr>
              <a:spAutoFit/>
            </a:bodyPr>
            <a:lstStyle/>
            <a:p>
              <a:r>
                <a:rPr lang="en-US" sz="1200" dirty="0">
                  <a:latin typeface="Calibri" pitchFamily="34" charset="0"/>
                </a:rPr>
                <a:t>Energy = 26 MeV</a:t>
              </a:r>
            </a:p>
          </p:txBody>
        </p:sp>
        <p:cxnSp>
          <p:nvCxnSpPr>
            <p:cNvPr id="72" name="Straight Arrow Connector 71"/>
            <p:cNvCxnSpPr/>
            <p:nvPr/>
          </p:nvCxnSpPr>
          <p:spPr>
            <a:xfrm rot="16200000" flipH="1">
              <a:off x="4787900" y="1341438"/>
              <a:ext cx="576263" cy="28733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13" name="Table 112"/>
          <p:cNvGraphicFramePr>
            <a:graphicFrameLocks noGrp="1"/>
          </p:cNvGraphicFramePr>
          <p:nvPr/>
        </p:nvGraphicFramePr>
        <p:xfrm>
          <a:off x="386040" y="3789040"/>
          <a:ext cx="3912096" cy="2560320"/>
        </p:xfrm>
        <a:graphic>
          <a:graphicData uri="http://schemas.openxmlformats.org/drawingml/2006/table">
            <a:tbl>
              <a:tblPr firstRow="1" bandRow="1">
                <a:tableStyleId>{5C22544A-7EE6-4342-B048-85BDC9FD1C3A}</a:tableStyleId>
              </a:tblPr>
              <a:tblGrid>
                <a:gridCol w="1175792"/>
                <a:gridCol w="780256"/>
                <a:gridCol w="731912"/>
                <a:gridCol w="1224136"/>
              </a:tblGrid>
              <a:tr h="430232">
                <a:tc>
                  <a:txBody>
                    <a:bodyPr/>
                    <a:lstStyle/>
                    <a:p>
                      <a:pPr algn="ctr"/>
                      <a:r>
                        <a:rPr lang="en-GB" sz="1200" dirty="0" smtClean="0"/>
                        <a:t>CLIC DB Injector</a:t>
                      </a:r>
                      <a:r>
                        <a:rPr lang="en-GB" sz="1200" baseline="0" dirty="0" smtClean="0"/>
                        <a:t> (CDR)</a:t>
                      </a:r>
                      <a:endParaRPr lang="en-GB" sz="1200" dirty="0"/>
                    </a:p>
                  </a:txBody>
                  <a:tcPr/>
                </a:tc>
                <a:tc>
                  <a:txBody>
                    <a:bodyPr/>
                    <a:lstStyle/>
                    <a:p>
                      <a:pPr algn="ctr"/>
                      <a:r>
                        <a:rPr lang="en-GB" sz="1200" dirty="0" smtClean="0"/>
                        <a:t>Field</a:t>
                      </a:r>
                      <a:r>
                        <a:rPr lang="en-GB" sz="1200" baseline="0" dirty="0" smtClean="0"/>
                        <a:t> (MV/m)</a:t>
                      </a:r>
                      <a:endParaRPr lang="en-GB" sz="1200" dirty="0"/>
                    </a:p>
                  </a:txBody>
                  <a:tcPr/>
                </a:tc>
                <a:tc>
                  <a:txBody>
                    <a:bodyPr/>
                    <a:lstStyle/>
                    <a:p>
                      <a:pPr algn="ctr"/>
                      <a:r>
                        <a:rPr lang="en-GB" sz="1200" dirty="0" smtClean="0"/>
                        <a:t>Length (cm)</a:t>
                      </a:r>
                      <a:endParaRPr lang="en-GB" sz="1200" dirty="0"/>
                    </a:p>
                  </a:txBody>
                  <a:tcPr/>
                </a:tc>
                <a:tc>
                  <a:txBody>
                    <a:bodyPr/>
                    <a:lstStyle/>
                    <a:p>
                      <a:pPr algn="ctr"/>
                      <a:r>
                        <a:rPr lang="en-GB" sz="1200" dirty="0" smtClean="0"/>
                        <a:t>Voltage (KV)</a:t>
                      </a:r>
                      <a:endParaRPr lang="en-GB" sz="1200" dirty="0"/>
                    </a:p>
                  </a:txBody>
                  <a:tcPr/>
                </a:tc>
              </a:tr>
              <a:tr h="258139">
                <a:tc>
                  <a:txBody>
                    <a:bodyPr/>
                    <a:lstStyle/>
                    <a:p>
                      <a:pPr algn="ctr"/>
                      <a:r>
                        <a:rPr lang="en-GB" sz="1200" dirty="0" smtClean="0"/>
                        <a:t>Gun</a:t>
                      </a:r>
                      <a:endParaRPr lang="en-GB" sz="1200" dirty="0"/>
                    </a:p>
                  </a:txBody>
                  <a:tcPr/>
                </a:tc>
                <a:tc>
                  <a:txBody>
                    <a:bodyPr/>
                    <a:lstStyle/>
                    <a:p>
                      <a:pPr algn="ctr"/>
                      <a:endParaRPr lang="en-GB" sz="1200" dirty="0"/>
                    </a:p>
                  </a:txBody>
                  <a:tcPr/>
                </a:tc>
                <a:tc>
                  <a:txBody>
                    <a:bodyPr/>
                    <a:lstStyle/>
                    <a:p>
                      <a:pPr algn="ctr"/>
                      <a:endParaRPr lang="en-GB" sz="1200" dirty="0"/>
                    </a:p>
                  </a:txBody>
                  <a:tcPr/>
                </a:tc>
                <a:tc>
                  <a:txBody>
                    <a:bodyPr/>
                    <a:lstStyle/>
                    <a:p>
                      <a:pPr algn="ctr"/>
                      <a:r>
                        <a:rPr lang="en-GB" sz="1200" dirty="0" smtClean="0"/>
                        <a:t>140 (</a:t>
                      </a:r>
                      <a:r>
                        <a:rPr lang="el-GR" sz="1200" dirty="0" smtClean="0"/>
                        <a:t>β</a:t>
                      </a:r>
                      <a:r>
                        <a:rPr lang="en-GB" sz="1200" dirty="0" smtClean="0"/>
                        <a:t>=0.62)</a:t>
                      </a:r>
                      <a:endParaRPr lang="en-GB" sz="1200" dirty="0"/>
                    </a:p>
                  </a:txBody>
                  <a:tcPr/>
                </a:tc>
              </a:tr>
              <a:tr h="258139">
                <a:tc>
                  <a:txBody>
                    <a:bodyPr/>
                    <a:lstStyle/>
                    <a:p>
                      <a:pPr algn="ctr"/>
                      <a:r>
                        <a:rPr lang="en-GB" sz="1200" dirty="0" smtClean="0"/>
                        <a:t>SHB</a:t>
                      </a:r>
                      <a:r>
                        <a:rPr lang="en-GB" sz="1200" baseline="0" dirty="0" smtClean="0"/>
                        <a:t> - I</a:t>
                      </a:r>
                      <a:endParaRPr lang="en-GB" sz="1200" dirty="0"/>
                    </a:p>
                  </a:txBody>
                  <a:tcPr/>
                </a:tc>
                <a:tc>
                  <a:txBody>
                    <a:bodyPr/>
                    <a:lstStyle/>
                    <a:p>
                      <a:pPr algn="ctr"/>
                      <a:r>
                        <a:rPr lang="en-GB" sz="1200" dirty="0" smtClean="0"/>
                        <a:t>0.224</a:t>
                      </a:r>
                      <a:endParaRPr lang="en-GB" sz="1200" dirty="0"/>
                    </a:p>
                  </a:txBody>
                  <a:tcPr/>
                </a:tc>
                <a:tc>
                  <a:txBody>
                    <a:bodyPr/>
                    <a:lstStyle/>
                    <a:p>
                      <a:pPr algn="ctr"/>
                      <a:r>
                        <a:rPr lang="en-GB" sz="1200" dirty="0" smtClean="0"/>
                        <a:t>15.6</a:t>
                      </a:r>
                      <a:endParaRPr lang="en-GB" sz="1200" dirty="0"/>
                    </a:p>
                  </a:txBody>
                  <a:tcPr/>
                </a:tc>
                <a:tc>
                  <a:txBody>
                    <a:bodyPr/>
                    <a:lstStyle/>
                    <a:p>
                      <a:pPr algn="ctr"/>
                      <a:r>
                        <a:rPr lang="en-GB" sz="1200" dirty="0" smtClean="0"/>
                        <a:t>35</a:t>
                      </a:r>
                      <a:endParaRPr lang="en-GB" sz="12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SHB</a:t>
                      </a:r>
                      <a:r>
                        <a:rPr lang="en-GB" sz="1200" baseline="0" dirty="0" smtClean="0"/>
                        <a:t> - II</a:t>
                      </a:r>
                      <a:endParaRPr lang="en-GB" sz="1200" dirty="0"/>
                    </a:p>
                  </a:txBody>
                  <a:tcPr/>
                </a:tc>
                <a:tc>
                  <a:txBody>
                    <a:bodyPr/>
                    <a:lstStyle/>
                    <a:p>
                      <a:pPr algn="ctr"/>
                      <a:r>
                        <a:rPr lang="en-GB" sz="1200" dirty="0" smtClean="0"/>
                        <a:t>0.234</a:t>
                      </a:r>
                      <a:endParaRPr lang="en-GB" sz="1200" dirty="0"/>
                    </a:p>
                  </a:txBody>
                  <a:tcPr/>
                </a:tc>
                <a:tc>
                  <a:txBody>
                    <a:bodyPr/>
                    <a:lstStyle/>
                    <a:p>
                      <a:pPr algn="ctr"/>
                      <a:r>
                        <a:rPr lang="en-GB" sz="1200" dirty="0" smtClean="0"/>
                        <a:t>15.6</a:t>
                      </a:r>
                      <a:endParaRPr lang="en-GB" sz="1200" dirty="0"/>
                    </a:p>
                  </a:txBody>
                  <a:tcPr/>
                </a:tc>
                <a:tc>
                  <a:txBody>
                    <a:bodyPr/>
                    <a:lstStyle/>
                    <a:p>
                      <a:pPr algn="ctr"/>
                      <a:r>
                        <a:rPr lang="en-GB" sz="1200" dirty="0" smtClean="0"/>
                        <a:t>36.5</a:t>
                      </a:r>
                      <a:endParaRPr lang="en-GB" sz="12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SHB</a:t>
                      </a:r>
                      <a:r>
                        <a:rPr lang="en-GB" sz="1200" baseline="0" dirty="0" smtClean="0"/>
                        <a:t> - III</a:t>
                      </a:r>
                      <a:endParaRPr lang="en-GB" sz="1200" dirty="0"/>
                    </a:p>
                  </a:txBody>
                  <a:tcPr/>
                </a:tc>
                <a:tc>
                  <a:txBody>
                    <a:bodyPr/>
                    <a:lstStyle/>
                    <a:p>
                      <a:pPr algn="ctr"/>
                      <a:r>
                        <a:rPr lang="en-GB" sz="1200" dirty="0" smtClean="0"/>
                        <a:t>0.249</a:t>
                      </a:r>
                      <a:endParaRPr lang="en-GB" sz="1200" dirty="0"/>
                    </a:p>
                  </a:txBody>
                  <a:tcPr/>
                </a:tc>
                <a:tc>
                  <a:txBody>
                    <a:bodyPr/>
                    <a:lstStyle/>
                    <a:p>
                      <a:pPr algn="ctr"/>
                      <a:r>
                        <a:rPr lang="en-GB" sz="1200" dirty="0" smtClean="0"/>
                        <a:t>15.6</a:t>
                      </a:r>
                      <a:endParaRPr lang="en-GB" sz="1200" dirty="0"/>
                    </a:p>
                  </a:txBody>
                  <a:tcPr/>
                </a:tc>
                <a:tc>
                  <a:txBody>
                    <a:bodyPr/>
                    <a:lstStyle/>
                    <a:p>
                      <a:pPr algn="ctr"/>
                      <a:r>
                        <a:rPr lang="en-GB" sz="1200" dirty="0" smtClean="0"/>
                        <a:t>38.8</a:t>
                      </a:r>
                      <a:endParaRPr lang="en-GB" sz="1200" dirty="0"/>
                    </a:p>
                  </a:txBody>
                  <a:tcPr/>
                </a:tc>
              </a:tr>
              <a:tr h="258139">
                <a:tc>
                  <a:txBody>
                    <a:bodyPr/>
                    <a:lstStyle/>
                    <a:p>
                      <a:pPr algn="ctr"/>
                      <a:r>
                        <a:rPr lang="en-GB" sz="1200" dirty="0" smtClean="0"/>
                        <a:t>PB</a:t>
                      </a:r>
                      <a:endParaRPr lang="en-GB" sz="1200" dirty="0"/>
                    </a:p>
                  </a:txBody>
                  <a:tcPr/>
                </a:tc>
                <a:tc>
                  <a:txBody>
                    <a:bodyPr/>
                    <a:lstStyle/>
                    <a:p>
                      <a:pPr algn="ctr"/>
                      <a:r>
                        <a:rPr lang="en-GB" sz="1200" dirty="0" smtClean="0"/>
                        <a:t>1.2</a:t>
                      </a:r>
                      <a:endParaRPr lang="en-GB" sz="1200" dirty="0"/>
                    </a:p>
                  </a:txBody>
                  <a:tcPr/>
                </a:tc>
                <a:tc>
                  <a:txBody>
                    <a:bodyPr/>
                    <a:lstStyle/>
                    <a:p>
                      <a:pPr algn="ctr"/>
                      <a:r>
                        <a:rPr lang="en-GB" sz="1200" dirty="0" smtClean="0"/>
                        <a:t>6</a:t>
                      </a:r>
                      <a:endParaRPr lang="en-GB" sz="1200" dirty="0"/>
                    </a:p>
                  </a:txBody>
                  <a:tcPr/>
                </a:tc>
                <a:tc>
                  <a:txBody>
                    <a:bodyPr/>
                    <a:lstStyle/>
                    <a:p>
                      <a:pPr algn="ctr"/>
                      <a:r>
                        <a:rPr lang="en-GB" sz="1200" dirty="0" smtClean="0"/>
                        <a:t>72</a:t>
                      </a:r>
                      <a:endParaRPr lang="en-GB" sz="1200" dirty="0"/>
                    </a:p>
                  </a:txBody>
                  <a:tcPr/>
                </a:tc>
              </a:tr>
              <a:tr h="258139">
                <a:tc>
                  <a:txBody>
                    <a:bodyPr/>
                    <a:lstStyle/>
                    <a:p>
                      <a:pPr algn="ctr"/>
                      <a:r>
                        <a:rPr lang="en-GB" sz="1200" dirty="0" err="1" smtClean="0"/>
                        <a:t>Buncher</a:t>
                      </a:r>
                      <a:endParaRPr lang="en-GB" sz="1200" dirty="0"/>
                    </a:p>
                  </a:txBody>
                  <a:tcPr/>
                </a:tc>
                <a:tc>
                  <a:txBody>
                    <a:bodyPr/>
                    <a:lstStyle/>
                    <a:p>
                      <a:pPr algn="ctr"/>
                      <a:r>
                        <a:rPr lang="en-GB" sz="1200" dirty="0" smtClean="0"/>
                        <a:t>4.2</a:t>
                      </a:r>
                      <a:endParaRPr lang="en-GB" sz="1200" dirty="0"/>
                    </a:p>
                  </a:txBody>
                  <a:tcPr/>
                </a:tc>
                <a:tc>
                  <a:txBody>
                    <a:bodyPr/>
                    <a:lstStyle/>
                    <a:p>
                      <a:pPr algn="ctr"/>
                      <a:r>
                        <a:rPr lang="en-GB" sz="1200" dirty="0" smtClean="0"/>
                        <a:t>168.1</a:t>
                      </a:r>
                      <a:endParaRPr lang="en-GB" sz="1200" dirty="0"/>
                    </a:p>
                  </a:txBody>
                  <a:tcPr/>
                </a:tc>
                <a:tc>
                  <a:txBody>
                    <a:bodyPr/>
                    <a:lstStyle/>
                    <a:p>
                      <a:pPr algn="ctr"/>
                      <a:endParaRPr lang="en-GB" sz="1200" dirty="0"/>
                    </a:p>
                  </a:txBody>
                  <a:tcPr/>
                </a:tc>
              </a:tr>
              <a:tr h="318522">
                <a:tc>
                  <a:txBody>
                    <a:bodyPr/>
                    <a:lstStyle/>
                    <a:p>
                      <a:pPr algn="ctr"/>
                      <a:r>
                        <a:rPr lang="en-GB" sz="1200" dirty="0" smtClean="0"/>
                        <a:t>Acc</a:t>
                      </a:r>
                      <a:r>
                        <a:rPr lang="en-GB" sz="1200" baseline="0" dirty="0" smtClean="0"/>
                        <a:t> Cavity - I</a:t>
                      </a:r>
                      <a:endParaRPr lang="en-GB" sz="1200" dirty="0"/>
                    </a:p>
                  </a:txBody>
                  <a:tcPr/>
                </a:tc>
                <a:tc>
                  <a:txBody>
                    <a:bodyPr/>
                    <a:lstStyle/>
                    <a:p>
                      <a:pPr algn="ctr"/>
                      <a:r>
                        <a:rPr lang="en-GB" sz="1200" dirty="0" smtClean="0"/>
                        <a:t>4.</a:t>
                      </a:r>
                      <a:r>
                        <a:rPr lang="en-GB" sz="1200" baseline="0" dirty="0" smtClean="0"/>
                        <a:t>6 (Average)</a:t>
                      </a:r>
                      <a:endParaRPr lang="en-GB" sz="1200" dirty="0"/>
                    </a:p>
                  </a:txBody>
                  <a:tcPr/>
                </a:tc>
                <a:tc>
                  <a:txBody>
                    <a:bodyPr/>
                    <a:lstStyle/>
                    <a:p>
                      <a:pPr algn="ctr"/>
                      <a:r>
                        <a:rPr lang="en-GB" sz="1200" dirty="0" smtClean="0"/>
                        <a:t>99.98</a:t>
                      </a:r>
                      <a:endParaRPr lang="en-GB" sz="1200" dirty="0"/>
                    </a:p>
                  </a:txBody>
                  <a:tcPr/>
                </a:tc>
                <a:tc>
                  <a:txBody>
                    <a:bodyPr/>
                    <a:lstStyle/>
                    <a:p>
                      <a:pPr algn="ctr"/>
                      <a:endParaRPr lang="en-GB" sz="1200" dirty="0"/>
                    </a:p>
                  </a:txBody>
                  <a:tcPr/>
                </a:tc>
              </a:tr>
            </a:tbl>
          </a:graphicData>
        </a:graphic>
      </p:graphicFrame>
      <p:sp>
        <p:nvSpPr>
          <p:cNvPr id="114" name="TextBox 113"/>
          <p:cNvSpPr txBox="1"/>
          <p:nvPr/>
        </p:nvSpPr>
        <p:spPr>
          <a:xfrm>
            <a:off x="101598" y="3140968"/>
            <a:ext cx="4499992"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The values was found by S. Bettoni et al. [1] during CLIC DB Injector design and optimization.</a:t>
            </a:r>
            <a:endParaRPr lang="en-GB" sz="1600" dirty="0"/>
          </a:p>
        </p:txBody>
      </p:sp>
      <p:sp>
        <p:nvSpPr>
          <p:cNvPr id="115" name="TextBox 114"/>
          <p:cNvSpPr txBox="1"/>
          <p:nvPr/>
        </p:nvSpPr>
        <p:spPr>
          <a:xfrm>
            <a:off x="4788024" y="4725144"/>
            <a:ext cx="4032448"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The accelerating structures are designed and optimized for 4.2 A beam current after the magnetic chicane but the beam current is 6 A before the magnetic chicane. Then to keep the same structure  and the same input power we should change the input phase.</a:t>
            </a:r>
            <a:endParaRPr lang="en-GB" sz="1600" dirty="0"/>
          </a:p>
        </p:txBody>
      </p:sp>
      <p:sp>
        <p:nvSpPr>
          <p:cNvPr id="116" name="Slide Number Placeholder 115"/>
          <p:cNvSpPr>
            <a:spLocks noGrp="1"/>
          </p:cNvSpPr>
          <p:nvPr>
            <p:ph type="sldNum" sz="quarter" idx="12"/>
          </p:nvPr>
        </p:nvSpPr>
        <p:spPr/>
        <p:txBody>
          <a:bodyPr/>
          <a:lstStyle/>
          <a:p>
            <a:fld id="{E88829A8-DA49-4AE3-829D-6CC8E347847B}" type="slidenum">
              <a:rPr lang="en-GB" smtClean="0"/>
              <a:pPr/>
              <a:t>2</a:t>
            </a:fld>
            <a:endParaRPr lang="en-GB"/>
          </a:p>
        </p:txBody>
      </p:sp>
      <p:sp>
        <p:nvSpPr>
          <p:cNvPr id="117" name="Footer Placeholder 116"/>
          <p:cNvSpPr>
            <a:spLocks noGrp="1"/>
          </p:cNvSpPr>
          <p:nvPr>
            <p:ph type="ftr" sz="quarter" idx="11"/>
          </p:nvPr>
        </p:nvSpPr>
        <p:spPr/>
        <p:txBody>
          <a:bodyPr/>
          <a:lstStyle/>
          <a:p>
            <a:r>
              <a:rPr lang="en-GB" smtClean="0"/>
              <a:t>LCWS 2011 - Granada</a:t>
            </a:r>
            <a:endParaRPr lang="en-GB"/>
          </a:p>
        </p:txBody>
      </p:sp>
      <p:sp>
        <p:nvSpPr>
          <p:cNvPr id="118" name="Date Placeholder 117"/>
          <p:cNvSpPr>
            <a:spLocks noGrp="1"/>
          </p:cNvSpPr>
          <p:nvPr>
            <p:ph type="dt" sz="half" idx="10"/>
          </p:nvPr>
        </p:nvSpPr>
        <p:spPr/>
        <p:txBody>
          <a:bodyPr/>
          <a:lstStyle/>
          <a:p>
            <a:r>
              <a:rPr lang="en-GB" smtClean="0"/>
              <a:t>Hamed Shaker</a:t>
            </a:r>
            <a:endParaRPr lang="en-GB"/>
          </a:p>
        </p:txBody>
      </p:sp>
      <p:sp>
        <p:nvSpPr>
          <p:cNvPr id="80" name="TextBox 79"/>
          <p:cNvSpPr txBox="1"/>
          <p:nvPr/>
        </p:nvSpPr>
        <p:spPr>
          <a:xfrm>
            <a:off x="4788024" y="3140968"/>
            <a:ext cx="4032448"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Initial design of RF structures was started with these numbers. But these values should be corrected afterward depend on the structure and the power source restrictions.</a:t>
            </a: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264"/>
            <a:ext cx="8229600" cy="1143000"/>
          </a:xfrm>
        </p:spPr>
        <p:txBody>
          <a:bodyPr>
            <a:normAutofit/>
          </a:bodyPr>
          <a:lstStyle/>
          <a:p>
            <a:r>
              <a:rPr lang="en-GB" sz="4000" dirty="0" smtClean="0"/>
              <a:t>Standing Wave structure</a:t>
            </a:r>
            <a:endParaRPr lang="en-GB" sz="4000" dirty="0"/>
          </a:p>
        </p:txBody>
      </p:sp>
      <p:graphicFrame>
        <p:nvGraphicFramePr>
          <p:cNvPr id="4" name="Chart 3"/>
          <p:cNvGraphicFramePr/>
          <p:nvPr/>
        </p:nvGraphicFramePr>
        <p:xfrm>
          <a:off x="5183560" y="908720"/>
          <a:ext cx="3852936"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948264" y="1844824"/>
            <a:ext cx="1008112" cy="46166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200" dirty="0" smtClean="0"/>
              <a:t>Maximum is around 230°</a:t>
            </a:r>
            <a:endParaRPr lang="en-GB" sz="1200" dirty="0"/>
          </a:p>
        </p:txBody>
      </p:sp>
      <p:graphicFrame>
        <p:nvGraphicFramePr>
          <p:cNvPr id="8" name="Chart 7"/>
          <p:cNvGraphicFramePr/>
          <p:nvPr/>
        </p:nvGraphicFramePr>
        <p:xfrm>
          <a:off x="179512" y="4437112"/>
          <a:ext cx="3384376"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5652120" y="4437112"/>
          <a:ext cx="3384376"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33" name="TextBox 32"/>
          <p:cNvSpPr txBox="1"/>
          <p:nvPr/>
        </p:nvSpPr>
        <p:spPr>
          <a:xfrm>
            <a:off x="179512" y="2780928"/>
            <a:ext cx="4752528" cy="160043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As mentioned briefly, most power is reflected because of low external Q (≈ 31.4 for </a:t>
            </a:r>
            <a:r>
              <a:rPr lang="el-GR" sz="1400" dirty="0" smtClean="0"/>
              <a:t>τ</a:t>
            </a:r>
            <a:r>
              <a:rPr lang="en-GB" sz="1400" dirty="0" smtClean="0"/>
              <a:t>=10ns) to have small filling time. In the case of beam loading the external Q can be increased to use a fraction part of reflected power to compensate beam loading then we have not need more input power except the beam loading consuming power exceeds the input power. Maximum 13.3 (16.5) KV beam voltage gain for  80(100) KW input power.</a:t>
            </a:r>
            <a:endParaRPr lang="en-GB" sz="1400" dirty="0"/>
          </a:p>
        </p:txBody>
      </p:sp>
      <p:sp>
        <p:nvSpPr>
          <p:cNvPr id="34" name="TextBox 33"/>
          <p:cNvSpPr txBox="1"/>
          <p:nvPr/>
        </p:nvSpPr>
        <p:spPr>
          <a:xfrm>
            <a:off x="3347864" y="908720"/>
            <a:ext cx="1800200"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As another options , we can use the SW structure with two single cells with two power coupling like a TW structure.</a:t>
            </a:r>
            <a:endParaRPr lang="en-GB" sz="1400" dirty="0"/>
          </a:p>
        </p:txBody>
      </p:sp>
      <p:sp>
        <p:nvSpPr>
          <p:cNvPr id="36" name="TextBox 35"/>
          <p:cNvSpPr txBox="1"/>
          <p:nvPr/>
        </p:nvSpPr>
        <p:spPr>
          <a:xfrm>
            <a:off x="3601673" y="4452226"/>
            <a:ext cx="2016224"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200" dirty="0" smtClean="0"/>
              <a:t>By using two single cells at 230° phase advance we just need 93.5 KW that it is 17% more than 80KW for the 110° four cells BTW structure. If we want to keep drain time at 10ns for BTW structure then it needs about 120KW input power that it is about 30% more than  SW case.</a:t>
            </a:r>
            <a:endParaRPr lang="en-GB" sz="1200" dirty="0"/>
          </a:p>
        </p:txBody>
      </p:sp>
      <p:grpSp>
        <p:nvGrpSpPr>
          <p:cNvPr id="3" name="Group 34"/>
          <p:cNvGrpSpPr/>
          <p:nvPr/>
        </p:nvGrpSpPr>
        <p:grpSpPr>
          <a:xfrm>
            <a:off x="107504" y="620688"/>
            <a:ext cx="3098342" cy="2122258"/>
            <a:chOff x="4499992" y="1196752"/>
            <a:chExt cx="3098342" cy="2122258"/>
          </a:xfrm>
        </p:grpSpPr>
        <p:grpSp>
          <p:nvGrpSpPr>
            <p:cNvPr id="6" name="Group 17"/>
            <p:cNvGrpSpPr>
              <a:grpSpLocks noChangeAspect="1"/>
            </p:cNvGrpSpPr>
            <p:nvPr/>
          </p:nvGrpSpPr>
          <p:grpSpPr>
            <a:xfrm>
              <a:off x="4499993" y="1196751"/>
              <a:ext cx="3098340" cy="2122256"/>
              <a:chOff x="842698" y="1916832"/>
              <a:chExt cx="4131122" cy="2829675"/>
            </a:xfrm>
          </p:grpSpPr>
          <p:sp>
            <p:nvSpPr>
              <p:cNvPr id="51" name="Rectangle 50"/>
              <p:cNvSpPr/>
              <p:nvPr/>
            </p:nvSpPr>
            <p:spPr>
              <a:xfrm>
                <a:off x="1475656"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233975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377991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2987824" y="3284984"/>
                <a:ext cx="676787" cy="1025920"/>
              </a:xfrm>
              <a:prstGeom prst="rect">
                <a:avLst/>
              </a:prstGeom>
              <a:noFill/>
            </p:spPr>
            <p:txBody>
              <a:bodyPr wrap="square" lIns="91440" tIns="45720" rIns="91440" bIns="45720">
                <a:spAutoFit/>
              </a:bodyPr>
              <a:lstStyle/>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5" name="Oval 54"/>
              <p:cNvSpPr/>
              <p:nvPr/>
            </p:nvSpPr>
            <p:spPr>
              <a:xfrm>
                <a:off x="2627784" y="1916832"/>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6" name="Straight Connector 55"/>
              <p:cNvCxnSpPr>
                <a:stCxn id="55" idx="4"/>
              </p:cNvCxnSpPr>
              <p:nvPr/>
            </p:nvCxnSpPr>
            <p:spPr>
              <a:xfrm rot="5400000">
                <a:off x="2555776" y="27449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a:off x="1763690" y="3068960"/>
                <a:ext cx="230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51" idx="0"/>
              </p:cNvCxnSpPr>
              <p:nvPr/>
            </p:nvCxnSpPr>
            <p:spPr>
              <a:xfrm rot="5400000">
                <a:off x="1439652"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2" idx="0"/>
              </p:cNvCxnSpPr>
              <p:nvPr/>
            </p:nvCxnSpPr>
            <p:spPr>
              <a:xfrm rot="5400000" flipH="1" flipV="1">
                <a:off x="230374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3" idx="0"/>
              </p:cNvCxnSpPr>
              <p:nvPr/>
            </p:nvCxnSpPr>
            <p:spPr>
              <a:xfrm rot="5400000" flipH="1" flipV="1">
                <a:off x="374390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3023828" y="3392996"/>
                <a:ext cx="64807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2776563" y="1988840"/>
                <a:ext cx="216024" cy="410369"/>
              </a:xfrm>
              <a:prstGeom prst="rect">
                <a:avLst/>
              </a:prstGeom>
              <a:noFill/>
            </p:spPr>
            <p:txBody>
              <a:bodyPr wrap="square" rtlCol="0">
                <a:spAutoFit/>
              </a:bodyPr>
              <a:lstStyle/>
              <a:p>
                <a:pPr algn="ctr"/>
                <a:r>
                  <a:rPr lang="en-GB" sz="1400" dirty="0" smtClean="0"/>
                  <a:t>P</a:t>
                </a:r>
                <a:endParaRPr lang="en-GB" sz="1400" dirty="0"/>
              </a:p>
            </p:txBody>
          </p:sp>
          <p:sp>
            <p:nvSpPr>
              <p:cNvPr id="63" name="TextBox 62"/>
              <p:cNvSpPr txBox="1"/>
              <p:nvPr/>
            </p:nvSpPr>
            <p:spPr>
              <a:xfrm>
                <a:off x="1403649" y="4192510"/>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sp>
            <p:nvSpPr>
              <p:cNvPr id="64" name="TextBox 63"/>
              <p:cNvSpPr txBox="1"/>
              <p:nvPr/>
            </p:nvSpPr>
            <p:spPr>
              <a:xfrm>
                <a:off x="2262980" y="4191945"/>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sp>
            <p:nvSpPr>
              <p:cNvPr id="65" name="TextBox 64"/>
              <p:cNvSpPr txBox="1"/>
              <p:nvPr/>
            </p:nvSpPr>
            <p:spPr>
              <a:xfrm>
                <a:off x="3712667" y="4192509"/>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cxnSp>
            <p:nvCxnSpPr>
              <p:cNvPr id="66" name="Straight Connector 65"/>
              <p:cNvCxnSpPr/>
              <p:nvPr/>
            </p:nvCxnSpPr>
            <p:spPr>
              <a:xfrm>
                <a:off x="2882475" y="2636912"/>
                <a:ext cx="68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3578177" y="2458992"/>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p:cNvSpPr txBox="1"/>
              <p:nvPr/>
            </p:nvSpPr>
            <p:spPr>
              <a:xfrm>
                <a:off x="3698378" y="2453666"/>
                <a:ext cx="648072" cy="369332"/>
              </a:xfrm>
              <a:prstGeom prst="rect">
                <a:avLst/>
              </a:prstGeom>
              <a:noFill/>
            </p:spPr>
            <p:txBody>
              <a:bodyPr wrap="square" rtlCol="0">
                <a:spAutoFit/>
              </a:bodyPr>
              <a:lstStyle/>
              <a:p>
                <a:pPr algn="ctr"/>
                <a:r>
                  <a:rPr lang="en-GB" sz="1200" dirty="0" smtClean="0"/>
                  <a:t>Load</a:t>
                </a:r>
                <a:endParaRPr lang="en-GB" sz="1200" dirty="0"/>
              </a:p>
            </p:txBody>
          </p:sp>
          <p:sp>
            <p:nvSpPr>
              <p:cNvPr id="69" name="Right Arrow 68"/>
              <p:cNvSpPr/>
              <p:nvPr/>
            </p:nvSpPr>
            <p:spPr>
              <a:xfrm>
                <a:off x="842698"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ight Arrow 69"/>
              <p:cNvSpPr/>
              <p:nvPr/>
            </p:nvSpPr>
            <p:spPr>
              <a:xfrm>
                <a:off x="4469764"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80"/>
            <p:cNvGrpSpPr/>
            <p:nvPr/>
          </p:nvGrpSpPr>
          <p:grpSpPr>
            <a:xfrm>
              <a:off x="5652120" y="2132856"/>
              <a:ext cx="390268" cy="267230"/>
              <a:chOff x="399531" y="650916"/>
              <a:chExt cx="390268" cy="267230"/>
            </a:xfrm>
          </p:grpSpPr>
          <p:sp>
            <p:nvSpPr>
              <p:cNvPr id="49" name="Oval 48"/>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Arrow Connector 49"/>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0" name="Group 81"/>
            <p:cNvGrpSpPr/>
            <p:nvPr/>
          </p:nvGrpSpPr>
          <p:grpSpPr>
            <a:xfrm>
              <a:off x="6747354" y="2125299"/>
              <a:ext cx="390268" cy="267230"/>
              <a:chOff x="399531" y="650916"/>
              <a:chExt cx="390268" cy="267230"/>
            </a:xfrm>
          </p:grpSpPr>
          <p:sp>
            <p:nvSpPr>
              <p:cNvPr id="47" name="Oval 46"/>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Arrow Connector 47"/>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 name="Group 84"/>
            <p:cNvGrpSpPr/>
            <p:nvPr/>
          </p:nvGrpSpPr>
          <p:grpSpPr>
            <a:xfrm>
              <a:off x="5011605" y="2144408"/>
              <a:ext cx="390268" cy="267230"/>
              <a:chOff x="399531" y="650916"/>
              <a:chExt cx="390268" cy="267230"/>
            </a:xfrm>
          </p:grpSpPr>
          <p:sp>
            <p:nvSpPr>
              <p:cNvPr id="45" name="Oval 44"/>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Arrow Connector 45"/>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2" name="Group 87"/>
            <p:cNvGrpSpPr/>
            <p:nvPr/>
          </p:nvGrpSpPr>
          <p:grpSpPr>
            <a:xfrm>
              <a:off x="6201518" y="2132856"/>
              <a:ext cx="390268" cy="267230"/>
              <a:chOff x="399531" y="650916"/>
              <a:chExt cx="390268" cy="267230"/>
            </a:xfrm>
          </p:grpSpPr>
          <p:sp>
            <p:nvSpPr>
              <p:cNvPr id="43" name="Oval 42"/>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Arrow Connector 43"/>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72" name="TextBox 71"/>
          <p:cNvSpPr txBox="1"/>
          <p:nvPr/>
        </p:nvSpPr>
        <p:spPr>
          <a:xfrm>
            <a:off x="7524328" y="116632"/>
            <a:ext cx="151216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The main idea from </a:t>
            </a:r>
            <a:r>
              <a:rPr lang="en-GB" dirty="0" err="1" smtClean="0"/>
              <a:t>Alexej</a:t>
            </a:r>
            <a:endParaRPr lang="en-GB" dirty="0"/>
          </a:p>
        </p:txBody>
      </p:sp>
      <p:sp>
        <p:nvSpPr>
          <p:cNvPr id="71" name="Slide Number Placeholder 70"/>
          <p:cNvSpPr>
            <a:spLocks noGrp="1"/>
          </p:cNvSpPr>
          <p:nvPr>
            <p:ph type="sldNum" sz="quarter" idx="12"/>
          </p:nvPr>
        </p:nvSpPr>
        <p:spPr/>
        <p:txBody>
          <a:bodyPr/>
          <a:lstStyle/>
          <a:p>
            <a:fld id="{E88829A8-DA49-4AE3-829D-6CC8E347847B}" type="slidenum">
              <a:rPr lang="en-GB" smtClean="0"/>
              <a:pPr/>
              <a:t>20</a:t>
            </a:fld>
            <a:endParaRPr lang="en-GB"/>
          </a:p>
        </p:txBody>
      </p:sp>
      <p:sp>
        <p:nvSpPr>
          <p:cNvPr id="73" name="Footer Placeholder 72"/>
          <p:cNvSpPr>
            <a:spLocks noGrp="1"/>
          </p:cNvSpPr>
          <p:nvPr>
            <p:ph type="ftr" sz="quarter" idx="11"/>
          </p:nvPr>
        </p:nvSpPr>
        <p:spPr/>
        <p:txBody>
          <a:bodyPr/>
          <a:lstStyle/>
          <a:p>
            <a:r>
              <a:rPr lang="en-GB" smtClean="0"/>
              <a:t>LCWS 2011 - Granada</a:t>
            </a:r>
            <a:endParaRPr lang="en-GB"/>
          </a:p>
        </p:txBody>
      </p:sp>
      <p:sp>
        <p:nvSpPr>
          <p:cNvPr id="74" name="Date Placeholder 73"/>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81106" y="404664"/>
            <a:ext cx="7875270" cy="5983605"/>
          </a:xfrm>
          <a:prstGeom prst="rect">
            <a:avLst/>
          </a:prstGeom>
          <a:noFill/>
          <a:ln w="9525">
            <a:noFill/>
            <a:miter lim="800000"/>
            <a:headEnd/>
            <a:tailEnd/>
          </a:ln>
        </p:spPr>
      </p:pic>
      <p:sp>
        <p:nvSpPr>
          <p:cNvPr id="4" name="TextBox 3"/>
          <p:cNvSpPr txBox="1"/>
          <p:nvPr/>
        </p:nvSpPr>
        <p:spPr>
          <a:xfrm>
            <a:off x="5853068" y="30672"/>
            <a:ext cx="324036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L. Thorndahl [2]</a:t>
            </a:r>
            <a:endParaRPr lang="en-GB" dirty="0"/>
          </a:p>
        </p:txBody>
      </p:sp>
      <p:cxnSp>
        <p:nvCxnSpPr>
          <p:cNvPr id="7" name="Straight Arrow Connector 6"/>
          <p:cNvCxnSpPr/>
          <p:nvPr/>
        </p:nvCxnSpPr>
        <p:spPr>
          <a:xfrm>
            <a:off x="5724128" y="3717032"/>
            <a:ext cx="172819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524328" y="4149080"/>
            <a:ext cx="1512168" cy="2246769"/>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It is the fundamental theorem of beam loading. This equation is based on circuit convention then we need to divide it by two for our convention.</a:t>
            </a:r>
            <a:endParaRPr lang="en-GB" sz="1400" dirty="0"/>
          </a:p>
        </p:txBody>
      </p:sp>
      <p:sp>
        <p:nvSpPr>
          <p:cNvPr id="10" name="TextBox 9"/>
          <p:cNvSpPr txBox="1"/>
          <p:nvPr/>
        </p:nvSpPr>
        <p:spPr>
          <a:xfrm>
            <a:off x="7092280" y="836712"/>
            <a:ext cx="1944216" cy="156966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At CTF3, the SHBs are detuned to turn more than 360° between bunch passage to compensate negative real </a:t>
            </a:r>
            <a:r>
              <a:rPr lang="en-GB" sz="1200" dirty="0" err="1" smtClean="0"/>
              <a:t>phasor</a:t>
            </a:r>
            <a:r>
              <a:rPr lang="en-GB" sz="1200" dirty="0" smtClean="0"/>
              <a:t> but with the negative group velocity, this number should be smaller than 360° .</a:t>
            </a:r>
            <a:endParaRPr lang="en-GB" sz="1200" dirty="0"/>
          </a:p>
        </p:txBody>
      </p:sp>
      <p:sp>
        <p:nvSpPr>
          <p:cNvPr id="9" name="Slide Number Placeholder 8"/>
          <p:cNvSpPr>
            <a:spLocks noGrp="1"/>
          </p:cNvSpPr>
          <p:nvPr>
            <p:ph type="sldNum" sz="quarter" idx="12"/>
          </p:nvPr>
        </p:nvSpPr>
        <p:spPr/>
        <p:txBody>
          <a:bodyPr/>
          <a:lstStyle/>
          <a:p>
            <a:fld id="{E88829A8-DA49-4AE3-829D-6CC8E347847B}" type="slidenum">
              <a:rPr lang="en-GB" smtClean="0"/>
              <a:pPr/>
              <a:t>21</a:t>
            </a:fld>
            <a:endParaRPr lang="en-GB"/>
          </a:p>
        </p:txBody>
      </p:sp>
      <p:sp>
        <p:nvSpPr>
          <p:cNvPr id="11" name="Footer Placeholder 10"/>
          <p:cNvSpPr>
            <a:spLocks noGrp="1"/>
          </p:cNvSpPr>
          <p:nvPr>
            <p:ph type="ftr" sz="quarter" idx="11"/>
          </p:nvPr>
        </p:nvSpPr>
        <p:spPr/>
        <p:txBody>
          <a:bodyPr/>
          <a:lstStyle/>
          <a:p>
            <a:r>
              <a:rPr lang="en-GB" smtClean="0"/>
              <a:t>LCWS 2011 - Granada</a:t>
            </a:r>
            <a:endParaRPr lang="en-GB"/>
          </a:p>
        </p:txBody>
      </p:sp>
      <p:sp>
        <p:nvSpPr>
          <p:cNvPr id="12" name="Date Placeholder 11"/>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GB" sz="4000" dirty="0" smtClean="0"/>
              <a:t>Beam Loading Compensation</a:t>
            </a:r>
            <a:endParaRPr lang="en-GB" sz="4000" dirty="0"/>
          </a:p>
        </p:txBody>
      </p:sp>
      <p:graphicFrame>
        <p:nvGraphicFramePr>
          <p:cNvPr id="4" name="Chart 3"/>
          <p:cNvGraphicFramePr/>
          <p:nvPr/>
        </p:nvGraphicFramePr>
        <p:xfrm>
          <a:off x="1907703" y="1313384"/>
          <a:ext cx="5607521" cy="3523654"/>
        </p:xfrm>
        <a:graphic>
          <a:graphicData uri="http://schemas.openxmlformats.org/drawingml/2006/chart">
            <c:chart xmlns:c="http://schemas.openxmlformats.org/drawingml/2006/chart" xmlns:r="http://schemas.openxmlformats.org/officeDocument/2006/relationships" r:id="rId3"/>
          </a:graphicData>
        </a:graphic>
      </p:graphicFrame>
      <p:sp>
        <p:nvSpPr>
          <p:cNvPr id="1026" name="Rectangle 2"/>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7" name="TextBox 6"/>
          <p:cNvSpPr txBox="1"/>
          <p:nvPr/>
        </p:nvSpPr>
        <p:spPr>
          <a:xfrm>
            <a:off x="7380312" y="1696620"/>
            <a:ext cx="1656184"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I= 6 A</a:t>
            </a:r>
          </a:p>
          <a:p>
            <a:r>
              <a:rPr lang="en-GB" sz="1200" dirty="0" smtClean="0"/>
              <a:t>V= 36.5 KV</a:t>
            </a:r>
          </a:p>
          <a:p>
            <a:r>
              <a:rPr lang="en-GB" sz="1200" dirty="0" smtClean="0"/>
              <a:t>τ = 10 ns</a:t>
            </a:r>
          </a:p>
          <a:p>
            <a:r>
              <a:rPr lang="en-GB" sz="1200" dirty="0" smtClean="0"/>
              <a:t>ω = 2</a:t>
            </a:r>
            <a:r>
              <a:rPr lang="el-GR" sz="1200" dirty="0" smtClean="0"/>
              <a:t>π</a:t>
            </a:r>
            <a:r>
              <a:rPr lang="en-GB" sz="1200" dirty="0" smtClean="0"/>
              <a:t> x 499.75 MHz</a:t>
            </a:r>
          </a:p>
          <a:p>
            <a:r>
              <a:rPr lang="en-GB" sz="1200" dirty="0" smtClean="0"/>
              <a:t>F= bunch form factor = 1 (maximum)</a:t>
            </a:r>
            <a:endParaRPr lang="en-GB" sz="1200" dirty="0"/>
          </a:p>
        </p:txBody>
      </p:sp>
      <p:sp>
        <p:nvSpPr>
          <p:cNvPr id="12290" name="Rectangle 2"/>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9" name="TextBox 8"/>
          <p:cNvSpPr txBox="1"/>
          <p:nvPr/>
        </p:nvSpPr>
        <p:spPr>
          <a:xfrm>
            <a:off x="107504" y="4553744"/>
            <a:ext cx="2952328" cy="1815882"/>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Historically, the problem was discovered after building the structure then they try to detune it to compensate the negative beam loading but we can just change the phase advance by changing the length then we doesn't need to detune the structures.</a:t>
            </a:r>
            <a:endParaRPr lang="en-GB" sz="1400" dirty="0"/>
          </a:p>
        </p:txBody>
      </p:sp>
      <p:cxnSp>
        <p:nvCxnSpPr>
          <p:cNvPr id="11" name="Straight Arrow Connector 10"/>
          <p:cNvCxnSpPr/>
          <p:nvPr/>
        </p:nvCxnSpPr>
        <p:spPr>
          <a:xfrm rot="5400000">
            <a:off x="1115616" y="2321496"/>
            <a:ext cx="2736304"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48219" y="3140250"/>
            <a:ext cx="23762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3112948" y="3477403"/>
            <a:ext cx="130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V="1">
            <a:off x="3775918" y="3557183"/>
            <a:ext cx="11752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541922" y="3416730"/>
            <a:ext cx="2376264"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203848" y="4913784"/>
            <a:ext cx="3384376"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Maximum 15.7° for 80KW and 12.6° for 100KW input power. The bunch form factor in CTF3 for the third SHB is around 0.6 and if assume the same for CLIC the detuning angles are around 9.3° and 7.6° for 80KW and 100KW input power, respectively.</a:t>
            </a:r>
            <a:endParaRPr lang="en-GB" sz="1400" dirty="0"/>
          </a:p>
        </p:txBody>
      </p:sp>
      <p:sp>
        <p:nvSpPr>
          <p:cNvPr id="12292" name="Rectangle 4"/>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94" name="Rectangle 6"/>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96" name="Rectangle 8"/>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9" name="TextBox 28"/>
          <p:cNvSpPr txBox="1"/>
          <p:nvPr/>
        </p:nvSpPr>
        <p:spPr>
          <a:xfrm>
            <a:off x="5724128" y="2992764"/>
            <a:ext cx="3312368" cy="73866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This is valid for a Gaussian charge distribution that </a:t>
            </a:r>
            <a:r>
              <a:rPr lang="el-GR" sz="1400" dirty="0" smtClean="0"/>
              <a:t>σ</a:t>
            </a:r>
            <a:r>
              <a:rPr lang="en-GB" sz="1400" dirty="0" smtClean="0"/>
              <a:t> is the time width and </a:t>
            </a:r>
            <a:r>
              <a:rPr lang="el-GR" sz="1400" dirty="0" smtClean="0"/>
              <a:t>Δφ</a:t>
            </a:r>
            <a:r>
              <a:rPr lang="en-GB" sz="1400" dirty="0" smtClean="0"/>
              <a:t> is the phase width of one bunch .</a:t>
            </a:r>
            <a:endParaRPr lang="en-GB" sz="1400" dirty="0"/>
          </a:p>
        </p:txBody>
      </p:sp>
      <p:sp>
        <p:nvSpPr>
          <p:cNvPr id="12298" name="Rectangle 10"/>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5" name="Group 33"/>
          <p:cNvGrpSpPr/>
          <p:nvPr/>
        </p:nvGrpSpPr>
        <p:grpSpPr>
          <a:xfrm>
            <a:off x="5731685" y="2466037"/>
            <a:ext cx="1584176" cy="432048"/>
            <a:chOff x="6012160" y="5229200"/>
            <a:chExt cx="1584176" cy="432048"/>
          </a:xfrm>
        </p:grpSpPr>
        <p:sp>
          <p:nvSpPr>
            <p:cNvPr id="30" name="Rectangle 29"/>
            <p:cNvSpPr/>
            <p:nvPr/>
          </p:nvSpPr>
          <p:spPr>
            <a:xfrm>
              <a:off x="6012160" y="5229200"/>
              <a:ext cx="1584176"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297"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84168" y="5301208"/>
              <a:ext cx="1409700" cy="323850"/>
            </a:xfrm>
            <a:prstGeom prst="rect">
              <a:avLst/>
            </a:prstGeom>
            <a:noFill/>
          </p:spPr>
        </p:pic>
      </p:grpSp>
      <p:sp>
        <p:nvSpPr>
          <p:cNvPr id="35" name="TextBox 34"/>
          <p:cNvSpPr txBox="1"/>
          <p:nvPr/>
        </p:nvSpPr>
        <p:spPr>
          <a:xfrm>
            <a:off x="77276" y="1241376"/>
            <a:ext cx="1944216"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For SW structures this concept is not useful. As mentioned previously, we just need to increase external Q for the beam loading compensation.</a:t>
            </a:r>
            <a:endParaRPr lang="en-GB" sz="1400" dirty="0"/>
          </a:p>
        </p:txBody>
      </p:sp>
      <p:sp>
        <p:nvSpPr>
          <p:cNvPr id="3" name="Rectangle 2"/>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 name="Rectangle 4"/>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91"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347864" y="1745432"/>
            <a:ext cx="2981325" cy="819150"/>
          </a:xfrm>
          <a:prstGeom prst="rect">
            <a:avLst/>
          </a:prstGeom>
          <a:noFill/>
        </p:spPr>
      </p:pic>
      <p:sp>
        <p:nvSpPr>
          <p:cNvPr id="28" name="Oval 27"/>
          <p:cNvSpPr/>
          <p:nvPr/>
        </p:nvSpPr>
        <p:spPr>
          <a:xfrm>
            <a:off x="5709014" y="1840111"/>
            <a:ext cx="720080"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6"/>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8"/>
          <p:cNvSpPr>
            <a:spLocks noChangeArrowheads="1"/>
          </p:cNvSpPr>
          <p:nvPr/>
        </p:nvSpPr>
        <p:spPr bwMode="auto">
          <a:xfrm>
            <a:off x="0" y="-38742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2295"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732240" y="4409728"/>
            <a:ext cx="2162175" cy="371475"/>
          </a:xfrm>
          <a:prstGeom prst="rect">
            <a:avLst/>
          </a:prstGeom>
          <a:noFill/>
        </p:spPr>
      </p:pic>
      <p:sp>
        <p:nvSpPr>
          <p:cNvPr id="33" name="TextBox 32"/>
          <p:cNvSpPr txBox="1"/>
          <p:nvPr/>
        </p:nvSpPr>
        <p:spPr>
          <a:xfrm>
            <a:off x="6660232" y="4769768"/>
            <a:ext cx="2411760" cy="1600438"/>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t>The detuning angle could be decreased by decreasing the gap voltage and filling time or by increasing the filling time if we keep the total length  constant by decreasing the group velocity.</a:t>
            </a:r>
            <a:endParaRPr lang="en-GB" sz="1400" dirty="0"/>
          </a:p>
        </p:txBody>
      </p:sp>
      <p:sp>
        <p:nvSpPr>
          <p:cNvPr id="31" name="Slide Number Placeholder 30"/>
          <p:cNvSpPr>
            <a:spLocks noGrp="1"/>
          </p:cNvSpPr>
          <p:nvPr>
            <p:ph type="sldNum" sz="quarter" idx="12"/>
          </p:nvPr>
        </p:nvSpPr>
        <p:spPr/>
        <p:txBody>
          <a:bodyPr/>
          <a:lstStyle/>
          <a:p>
            <a:fld id="{E88829A8-DA49-4AE3-829D-6CC8E347847B}" type="slidenum">
              <a:rPr lang="en-GB" smtClean="0"/>
              <a:pPr/>
              <a:t>22</a:t>
            </a:fld>
            <a:endParaRPr lang="en-GB"/>
          </a:p>
        </p:txBody>
      </p:sp>
      <p:sp>
        <p:nvSpPr>
          <p:cNvPr id="32" name="Footer Placeholder 31"/>
          <p:cNvSpPr>
            <a:spLocks noGrp="1"/>
          </p:cNvSpPr>
          <p:nvPr>
            <p:ph type="ftr" sz="quarter" idx="11"/>
          </p:nvPr>
        </p:nvSpPr>
        <p:spPr/>
        <p:txBody>
          <a:bodyPr/>
          <a:lstStyle/>
          <a:p>
            <a:r>
              <a:rPr lang="en-GB" smtClean="0"/>
              <a:t>LCWS 2011 - Granada</a:t>
            </a:r>
            <a:endParaRPr lang="en-GB"/>
          </a:p>
        </p:txBody>
      </p:sp>
      <p:sp>
        <p:nvSpPr>
          <p:cNvPr id="34" name="Date Placeholder 33"/>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395536" y="692696"/>
            <a:ext cx="7860983" cy="5731383"/>
          </a:xfrm>
          <a:prstGeom prst="rect">
            <a:avLst/>
          </a:prstGeom>
          <a:noFill/>
          <a:ln w="3175">
            <a:solidFill>
              <a:schemeClr val="tx1"/>
            </a:solidFill>
            <a:miter lim="800000"/>
            <a:headEnd/>
            <a:tailEnd/>
          </a:ln>
        </p:spPr>
      </p:pic>
      <p:sp>
        <p:nvSpPr>
          <p:cNvPr id="6" name="Oval 5"/>
          <p:cNvSpPr/>
          <p:nvPr/>
        </p:nvSpPr>
        <p:spPr>
          <a:xfrm>
            <a:off x="3105174" y="3019623"/>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Oval 6"/>
          <p:cNvSpPr/>
          <p:nvPr/>
        </p:nvSpPr>
        <p:spPr>
          <a:xfrm>
            <a:off x="2843808" y="4414441"/>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Oval 7"/>
          <p:cNvSpPr/>
          <p:nvPr/>
        </p:nvSpPr>
        <p:spPr>
          <a:xfrm>
            <a:off x="2938487" y="4933611"/>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TextBox 8"/>
          <p:cNvSpPr txBox="1"/>
          <p:nvPr/>
        </p:nvSpPr>
        <p:spPr>
          <a:xfrm>
            <a:off x="409488" y="44062"/>
            <a:ext cx="2232248" cy="58477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For our case (BTW) the sign should be positive. </a:t>
            </a:r>
            <a:endParaRPr lang="en-GB" sz="1600" dirty="0"/>
          </a:p>
        </p:txBody>
      </p:sp>
      <p:sp>
        <p:nvSpPr>
          <p:cNvPr id="10" name="TextBox 9"/>
          <p:cNvSpPr txBox="1"/>
          <p:nvPr/>
        </p:nvSpPr>
        <p:spPr>
          <a:xfrm>
            <a:off x="6228184" y="-27384"/>
            <a:ext cx="295232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L. Thorndahl presentation [10]</a:t>
            </a:r>
            <a:endParaRPr lang="en-GB" dirty="0"/>
          </a:p>
        </p:txBody>
      </p:sp>
      <p:sp>
        <p:nvSpPr>
          <p:cNvPr id="11" name="TextBox 10"/>
          <p:cNvSpPr txBox="1"/>
          <p:nvPr/>
        </p:nvSpPr>
        <p:spPr>
          <a:xfrm>
            <a:off x="6012160" y="3068960"/>
            <a:ext cx="3024336"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Using this equation, v</a:t>
            </a:r>
            <a:r>
              <a:rPr lang="en-GB" sz="1400" baseline="-25000" dirty="0" smtClean="0"/>
              <a:t>ph</a:t>
            </a:r>
            <a:r>
              <a:rPr lang="en-GB" sz="1400" dirty="0" smtClean="0"/>
              <a:t> will be 0.72c (0.71c) for the 110° four cells (122° three cells ) BTW structures for F=0.6 in comparison with </a:t>
            </a:r>
            <a:r>
              <a:rPr lang="en-GB" sz="1400" dirty="0" err="1" smtClean="0"/>
              <a:t>v</a:t>
            </a:r>
            <a:r>
              <a:rPr lang="en-GB" sz="1400" baseline="-25000" dirty="0" err="1" smtClean="0"/>
              <a:t>e</a:t>
            </a:r>
            <a:r>
              <a:rPr lang="en-GB" sz="1400" dirty="0" smtClean="0"/>
              <a:t>=0.62c.</a:t>
            </a:r>
            <a:endParaRPr lang="en-GB" sz="1400" b="1" dirty="0"/>
          </a:p>
        </p:txBody>
      </p:sp>
      <p:sp>
        <p:nvSpPr>
          <p:cNvPr id="12" name="Slide Number Placeholder 11"/>
          <p:cNvSpPr>
            <a:spLocks noGrp="1"/>
          </p:cNvSpPr>
          <p:nvPr>
            <p:ph type="sldNum" sz="quarter" idx="12"/>
          </p:nvPr>
        </p:nvSpPr>
        <p:spPr/>
        <p:txBody>
          <a:bodyPr/>
          <a:lstStyle/>
          <a:p>
            <a:fld id="{E88829A8-DA49-4AE3-829D-6CC8E347847B}" type="slidenum">
              <a:rPr lang="en-GB" smtClean="0"/>
              <a:pPr/>
              <a:t>23</a:t>
            </a:fld>
            <a:endParaRPr lang="en-GB"/>
          </a:p>
        </p:txBody>
      </p:sp>
      <p:sp>
        <p:nvSpPr>
          <p:cNvPr id="13" name="Footer Placeholder 12"/>
          <p:cNvSpPr>
            <a:spLocks noGrp="1"/>
          </p:cNvSpPr>
          <p:nvPr>
            <p:ph type="ftr" sz="quarter" idx="11"/>
          </p:nvPr>
        </p:nvSpPr>
        <p:spPr/>
        <p:txBody>
          <a:bodyPr/>
          <a:lstStyle/>
          <a:p>
            <a:r>
              <a:rPr lang="en-GB" smtClean="0"/>
              <a:t>LCWS 2011 - Granada</a:t>
            </a:r>
            <a:endParaRPr lang="en-GB"/>
          </a:p>
        </p:txBody>
      </p:sp>
      <p:sp>
        <p:nvSpPr>
          <p:cNvPr id="14" name="Date Placeholder 13"/>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642194"/>
          </a:xfrm>
        </p:spPr>
        <p:txBody>
          <a:bodyPr>
            <a:normAutofit/>
          </a:bodyPr>
          <a:lstStyle/>
          <a:p>
            <a:r>
              <a:rPr lang="en-GB" sz="4000" dirty="0" smtClean="0"/>
              <a:t>Alternatives to remove satellites</a:t>
            </a:r>
            <a:endParaRPr lang="en-GB" sz="4000" dirty="0"/>
          </a:p>
        </p:txBody>
      </p:sp>
      <p:grpSp>
        <p:nvGrpSpPr>
          <p:cNvPr id="3" name="Group 17"/>
          <p:cNvGrpSpPr/>
          <p:nvPr/>
        </p:nvGrpSpPr>
        <p:grpSpPr>
          <a:xfrm>
            <a:off x="35496" y="1340768"/>
            <a:ext cx="5355628" cy="940154"/>
            <a:chOff x="35496" y="5801214"/>
            <a:chExt cx="5355628" cy="940154"/>
          </a:xfrm>
        </p:grpSpPr>
        <p:sp>
          <p:nvSpPr>
            <p:cNvPr id="19" name="Rectangle 18"/>
            <p:cNvSpPr/>
            <p:nvPr/>
          </p:nvSpPr>
          <p:spPr>
            <a:xfrm>
              <a:off x="216024" y="6134832"/>
              <a:ext cx="107504" cy="285750"/>
            </a:xfrm>
            <a:prstGeom prst="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20" name="Connecteur droit avec flèche 102"/>
            <p:cNvCxnSpPr>
              <a:stCxn id="19" idx="3"/>
            </p:cNvCxnSpPr>
            <p:nvPr/>
          </p:nvCxnSpPr>
          <p:spPr>
            <a:xfrm>
              <a:off x="323528" y="6277707"/>
              <a:ext cx="46800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055368" y="6134832"/>
              <a:ext cx="504056" cy="28575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Rectangle 21"/>
            <p:cNvSpPr>
              <a:spLocks noChangeArrowheads="1"/>
            </p:cNvSpPr>
            <p:nvPr/>
          </p:nvSpPr>
          <p:spPr bwMode="auto">
            <a:xfrm>
              <a:off x="899592"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23" name="Rectangle 22"/>
            <p:cNvSpPr>
              <a:spLocks noChangeArrowheads="1"/>
            </p:cNvSpPr>
            <p:nvPr/>
          </p:nvSpPr>
          <p:spPr bwMode="auto">
            <a:xfrm>
              <a:off x="1378248"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24" name="Rectangle 23"/>
            <p:cNvSpPr>
              <a:spLocks noChangeArrowheads="1"/>
            </p:cNvSpPr>
            <p:nvPr/>
          </p:nvSpPr>
          <p:spPr bwMode="auto">
            <a:xfrm>
              <a:off x="2051720"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25" name="Rectangle 24"/>
            <p:cNvSpPr>
              <a:spLocks noChangeArrowheads="1"/>
            </p:cNvSpPr>
            <p:nvPr/>
          </p:nvSpPr>
          <p:spPr bwMode="auto">
            <a:xfrm>
              <a:off x="2555777" y="6134832"/>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26" name="Text Box 56"/>
            <p:cNvSpPr txBox="1">
              <a:spLocks noChangeArrowheads="1"/>
            </p:cNvSpPr>
            <p:nvPr/>
          </p:nvSpPr>
          <p:spPr bwMode="auto">
            <a:xfrm>
              <a:off x="2410804" y="5821152"/>
              <a:ext cx="36099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a:t>
              </a:r>
              <a:endParaRPr lang="fr-FR" sz="1100" cap="small" dirty="0">
                <a:latin typeface="Baskerville Old Face" pitchFamily="18" charset="0"/>
              </a:endParaRPr>
            </a:p>
          </p:txBody>
        </p:sp>
        <p:sp>
          <p:nvSpPr>
            <p:cNvPr id="27" name="Rectangle 26"/>
            <p:cNvSpPr>
              <a:spLocks noChangeArrowheads="1"/>
            </p:cNvSpPr>
            <p:nvPr/>
          </p:nvSpPr>
          <p:spPr bwMode="auto">
            <a:xfrm>
              <a:off x="3047991" y="6134832"/>
              <a:ext cx="720080" cy="287337"/>
            </a:xfrm>
            <a:prstGeom prst="rect">
              <a:avLst/>
            </a:prstGeom>
            <a:solidFill>
              <a:schemeClr val="tx1"/>
            </a:solidFill>
            <a:ln w="9525">
              <a:solidFill>
                <a:schemeClr val="tx1"/>
              </a:solidFill>
              <a:miter lim="800000"/>
              <a:headEnd/>
              <a:tailEnd/>
            </a:ln>
          </p:spPr>
          <p:txBody>
            <a:bodyPr wrap="none" anchor="ctr"/>
            <a:lstStyle/>
            <a:p>
              <a:endParaRPr lang="fr-FR"/>
            </a:p>
          </p:txBody>
        </p:sp>
        <p:sp>
          <p:nvSpPr>
            <p:cNvPr id="28" name="Text Box 56"/>
            <p:cNvSpPr txBox="1">
              <a:spLocks noChangeArrowheads="1"/>
            </p:cNvSpPr>
            <p:nvPr/>
          </p:nvSpPr>
          <p:spPr bwMode="auto">
            <a:xfrm>
              <a:off x="3037280" y="5808700"/>
              <a:ext cx="760144"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Buncher</a:t>
              </a:r>
              <a:endParaRPr lang="fr-FR" sz="1100" cap="small" dirty="0">
                <a:latin typeface="Baskerville Old Face" pitchFamily="18" charset="0"/>
              </a:endParaRPr>
            </a:p>
          </p:txBody>
        </p:sp>
        <p:sp>
          <p:nvSpPr>
            <p:cNvPr id="29" name="Rectangle 28"/>
            <p:cNvSpPr/>
            <p:nvPr/>
          </p:nvSpPr>
          <p:spPr>
            <a:xfrm>
              <a:off x="3851920" y="5821152"/>
              <a:ext cx="1539204" cy="261610"/>
            </a:xfrm>
            <a:prstGeom prst="rect">
              <a:avLst/>
            </a:prstGeom>
          </p:spPr>
          <p:txBody>
            <a:bodyPr wrap="none">
              <a:spAutoFit/>
            </a:bodyPr>
            <a:lstStyle/>
            <a:p>
              <a:r>
                <a:rPr lang="en-US" sz="1100" cap="small" dirty="0" smtClean="0">
                  <a:latin typeface="Baskerville Old Face" pitchFamily="18" charset="0"/>
                </a:rPr>
                <a:t>Accelerating cavity</a:t>
              </a:r>
              <a:endParaRPr lang="en-US" sz="1100" dirty="0"/>
            </a:p>
          </p:txBody>
        </p:sp>
        <p:sp>
          <p:nvSpPr>
            <p:cNvPr id="30" name="Text Box 56"/>
            <p:cNvSpPr txBox="1">
              <a:spLocks noChangeArrowheads="1"/>
            </p:cNvSpPr>
            <p:nvPr/>
          </p:nvSpPr>
          <p:spPr bwMode="auto">
            <a:xfrm>
              <a:off x="755576" y="5821152"/>
              <a:ext cx="554960"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a:t>
              </a:r>
              <a:endParaRPr lang="fr-FR" sz="1100" cap="small" dirty="0">
                <a:latin typeface="Baskerville Old Face" pitchFamily="18" charset="0"/>
              </a:endParaRPr>
            </a:p>
          </p:txBody>
        </p:sp>
        <p:sp>
          <p:nvSpPr>
            <p:cNvPr id="31" name="Rectangle 30"/>
            <p:cNvSpPr>
              <a:spLocks noChangeArrowheads="1"/>
            </p:cNvSpPr>
            <p:nvPr/>
          </p:nvSpPr>
          <p:spPr bwMode="auto">
            <a:xfrm>
              <a:off x="1763688" y="6134832"/>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32" name="Text Box 56"/>
            <p:cNvSpPr txBox="1">
              <a:spLocks noChangeArrowheads="1"/>
            </p:cNvSpPr>
            <p:nvPr/>
          </p:nvSpPr>
          <p:spPr bwMode="auto">
            <a:xfrm>
              <a:off x="1184062" y="5823885"/>
              <a:ext cx="60625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SHB-II</a:t>
              </a:r>
              <a:endParaRPr lang="fr-FR" sz="1100" cap="small" dirty="0">
                <a:latin typeface="Baskerville Old Face" pitchFamily="18" charset="0"/>
              </a:endParaRPr>
            </a:p>
          </p:txBody>
        </p:sp>
        <p:sp>
          <p:nvSpPr>
            <p:cNvPr id="33" name="Text Box 56"/>
            <p:cNvSpPr txBox="1">
              <a:spLocks noChangeArrowheads="1"/>
            </p:cNvSpPr>
            <p:nvPr/>
          </p:nvSpPr>
          <p:spPr bwMode="auto">
            <a:xfrm>
              <a:off x="1797911" y="5824129"/>
              <a:ext cx="657552"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SHB-III</a:t>
              </a:r>
              <a:endParaRPr lang="fr-FR" sz="1100" cap="small" dirty="0">
                <a:latin typeface="Baskerville Old Face" pitchFamily="18" charset="0"/>
              </a:endParaRPr>
            </a:p>
          </p:txBody>
        </p:sp>
        <p:sp>
          <p:nvSpPr>
            <p:cNvPr id="34" name="Text Box 56"/>
            <p:cNvSpPr txBox="1">
              <a:spLocks noChangeArrowheads="1"/>
            </p:cNvSpPr>
            <p:nvPr/>
          </p:nvSpPr>
          <p:spPr bwMode="auto">
            <a:xfrm>
              <a:off x="1516556" y="6479758"/>
              <a:ext cx="569387"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 - II</a:t>
              </a:r>
              <a:endParaRPr lang="fr-FR" sz="1100" cap="small" dirty="0">
                <a:latin typeface="Baskerville Old Face" pitchFamily="18" charset="0"/>
              </a:endParaRPr>
            </a:p>
          </p:txBody>
        </p:sp>
        <p:sp>
          <p:nvSpPr>
            <p:cNvPr id="35" name="Text Box 56"/>
            <p:cNvSpPr txBox="1">
              <a:spLocks noChangeArrowheads="1"/>
            </p:cNvSpPr>
            <p:nvPr/>
          </p:nvSpPr>
          <p:spPr bwMode="auto">
            <a:xfrm>
              <a:off x="35496" y="5801214"/>
              <a:ext cx="460382"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Gun</a:t>
              </a:r>
              <a:endParaRPr lang="fr-FR" sz="1100" cap="small" dirty="0">
                <a:latin typeface="Baskerville Old Face" pitchFamily="18" charset="0"/>
              </a:endParaRPr>
            </a:p>
          </p:txBody>
        </p:sp>
      </p:grpSp>
      <p:grpSp>
        <p:nvGrpSpPr>
          <p:cNvPr id="4" name="Group 35"/>
          <p:cNvGrpSpPr/>
          <p:nvPr/>
        </p:nvGrpSpPr>
        <p:grpSpPr>
          <a:xfrm>
            <a:off x="35496" y="4581128"/>
            <a:ext cx="5355628" cy="999882"/>
            <a:chOff x="35496" y="5741486"/>
            <a:chExt cx="5355628" cy="999882"/>
          </a:xfrm>
        </p:grpSpPr>
        <p:sp>
          <p:nvSpPr>
            <p:cNvPr id="37" name="Rectangle 36"/>
            <p:cNvSpPr/>
            <p:nvPr/>
          </p:nvSpPr>
          <p:spPr>
            <a:xfrm>
              <a:off x="216024" y="6134832"/>
              <a:ext cx="107504" cy="285750"/>
            </a:xfrm>
            <a:prstGeom prst="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38" name="Connecteur droit avec flèche 102"/>
            <p:cNvCxnSpPr>
              <a:stCxn id="37" idx="3"/>
            </p:cNvCxnSpPr>
            <p:nvPr/>
          </p:nvCxnSpPr>
          <p:spPr>
            <a:xfrm>
              <a:off x="323528" y="6277707"/>
              <a:ext cx="46800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4055368" y="6134832"/>
              <a:ext cx="504056" cy="28575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0" name="Rectangle 39"/>
            <p:cNvSpPr>
              <a:spLocks noChangeArrowheads="1"/>
            </p:cNvSpPr>
            <p:nvPr/>
          </p:nvSpPr>
          <p:spPr bwMode="auto">
            <a:xfrm>
              <a:off x="899592"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41" name="Rectangle 40"/>
            <p:cNvSpPr>
              <a:spLocks noChangeArrowheads="1"/>
            </p:cNvSpPr>
            <p:nvPr/>
          </p:nvSpPr>
          <p:spPr bwMode="auto">
            <a:xfrm>
              <a:off x="1378248"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42" name="Rectangle 41"/>
            <p:cNvSpPr>
              <a:spLocks noChangeArrowheads="1"/>
            </p:cNvSpPr>
            <p:nvPr/>
          </p:nvSpPr>
          <p:spPr bwMode="auto">
            <a:xfrm>
              <a:off x="2051720" y="6134832"/>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43" name="Rectangle 42"/>
            <p:cNvSpPr>
              <a:spLocks noChangeArrowheads="1"/>
            </p:cNvSpPr>
            <p:nvPr/>
          </p:nvSpPr>
          <p:spPr bwMode="auto">
            <a:xfrm>
              <a:off x="2555777" y="6134832"/>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44" name="Text Box 56"/>
            <p:cNvSpPr txBox="1">
              <a:spLocks noChangeArrowheads="1"/>
            </p:cNvSpPr>
            <p:nvPr/>
          </p:nvSpPr>
          <p:spPr bwMode="auto">
            <a:xfrm>
              <a:off x="2411760" y="6449286"/>
              <a:ext cx="36099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a:t>
              </a:r>
              <a:endParaRPr lang="fr-FR" sz="1100" cap="small" dirty="0">
                <a:latin typeface="Baskerville Old Face" pitchFamily="18" charset="0"/>
              </a:endParaRPr>
            </a:p>
          </p:txBody>
        </p:sp>
        <p:sp>
          <p:nvSpPr>
            <p:cNvPr id="45" name="Rectangle 44"/>
            <p:cNvSpPr>
              <a:spLocks noChangeArrowheads="1"/>
            </p:cNvSpPr>
            <p:nvPr/>
          </p:nvSpPr>
          <p:spPr bwMode="auto">
            <a:xfrm>
              <a:off x="3047991" y="6134832"/>
              <a:ext cx="720080" cy="287337"/>
            </a:xfrm>
            <a:prstGeom prst="rect">
              <a:avLst/>
            </a:prstGeom>
            <a:solidFill>
              <a:schemeClr val="tx1"/>
            </a:solidFill>
            <a:ln w="9525">
              <a:solidFill>
                <a:schemeClr val="tx1"/>
              </a:solidFill>
              <a:miter lim="800000"/>
              <a:headEnd/>
              <a:tailEnd/>
            </a:ln>
          </p:spPr>
          <p:txBody>
            <a:bodyPr wrap="none" anchor="ctr"/>
            <a:lstStyle/>
            <a:p>
              <a:endParaRPr lang="fr-FR"/>
            </a:p>
          </p:txBody>
        </p:sp>
        <p:sp>
          <p:nvSpPr>
            <p:cNvPr id="46" name="Text Box 56"/>
            <p:cNvSpPr txBox="1">
              <a:spLocks noChangeArrowheads="1"/>
            </p:cNvSpPr>
            <p:nvPr/>
          </p:nvSpPr>
          <p:spPr bwMode="auto">
            <a:xfrm>
              <a:off x="3037280" y="5808700"/>
              <a:ext cx="760144"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Buncher</a:t>
              </a:r>
              <a:endParaRPr lang="fr-FR" sz="1100" cap="small" dirty="0">
                <a:latin typeface="Baskerville Old Face" pitchFamily="18" charset="0"/>
              </a:endParaRPr>
            </a:p>
          </p:txBody>
        </p:sp>
        <p:sp>
          <p:nvSpPr>
            <p:cNvPr id="47" name="Rectangle 46"/>
            <p:cNvSpPr/>
            <p:nvPr/>
          </p:nvSpPr>
          <p:spPr>
            <a:xfrm>
              <a:off x="3851920" y="5821152"/>
              <a:ext cx="1539204" cy="261610"/>
            </a:xfrm>
            <a:prstGeom prst="rect">
              <a:avLst/>
            </a:prstGeom>
          </p:spPr>
          <p:txBody>
            <a:bodyPr wrap="none">
              <a:spAutoFit/>
            </a:bodyPr>
            <a:lstStyle/>
            <a:p>
              <a:r>
                <a:rPr lang="en-US" sz="1100" cap="small" dirty="0" smtClean="0">
                  <a:latin typeface="Baskerville Old Face" pitchFamily="18" charset="0"/>
                </a:rPr>
                <a:t>Accelerating cavity</a:t>
              </a:r>
              <a:endParaRPr lang="en-US" sz="1100" dirty="0"/>
            </a:p>
          </p:txBody>
        </p:sp>
        <p:sp>
          <p:nvSpPr>
            <p:cNvPr id="48" name="Text Box 56"/>
            <p:cNvSpPr txBox="1">
              <a:spLocks noChangeArrowheads="1"/>
            </p:cNvSpPr>
            <p:nvPr/>
          </p:nvSpPr>
          <p:spPr bwMode="auto">
            <a:xfrm>
              <a:off x="755576" y="5821152"/>
              <a:ext cx="554960"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a:t>
              </a:r>
              <a:endParaRPr lang="fr-FR" sz="1100" cap="small" dirty="0">
                <a:latin typeface="Baskerville Old Face" pitchFamily="18" charset="0"/>
              </a:endParaRPr>
            </a:p>
          </p:txBody>
        </p:sp>
        <p:sp>
          <p:nvSpPr>
            <p:cNvPr id="49" name="Rectangle 48"/>
            <p:cNvSpPr>
              <a:spLocks noChangeArrowheads="1"/>
            </p:cNvSpPr>
            <p:nvPr/>
          </p:nvSpPr>
          <p:spPr bwMode="auto">
            <a:xfrm>
              <a:off x="1763688" y="6134832"/>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50" name="Text Box 56"/>
            <p:cNvSpPr txBox="1">
              <a:spLocks noChangeArrowheads="1"/>
            </p:cNvSpPr>
            <p:nvPr/>
          </p:nvSpPr>
          <p:spPr bwMode="auto">
            <a:xfrm>
              <a:off x="1184062" y="5823885"/>
              <a:ext cx="60625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SHB-II</a:t>
              </a:r>
              <a:endParaRPr lang="fr-FR" sz="1100" cap="small" dirty="0">
                <a:latin typeface="Baskerville Old Face" pitchFamily="18" charset="0"/>
              </a:endParaRPr>
            </a:p>
          </p:txBody>
        </p:sp>
        <p:sp>
          <p:nvSpPr>
            <p:cNvPr id="51" name="Text Box 56"/>
            <p:cNvSpPr txBox="1">
              <a:spLocks noChangeArrowheads="1"/>
            </p:cNvSpPr>
            <p:nvPr/>
          </p:nvSpPr>
          <p:spPr bwMode="auto">
            <a:xfrm>
              <a:off x="1809030" y="5741486"/>
              <a:ext cx="647934" cy="430887"/>
            </a:xfrm>
            <a:prstGeom prst="rect">
              <a:avLst/>
            </a:prstGeom>
            <a:noFill/>
            <a:ln w="9525">
              <a:noFill/>
              <a:miter lim="800000"/>
              <a:headEnd/>
              <a:tailEnd/>
            </a:ln>
          </p:spPr>
          <p:txBody>
            <a:bodyPr wrap="none">
              <a:spAutoFit/>
            </a:bodyPr>
            <a:lstStyle/>
            <a:p>
              <a:pPr algn="ctr"/>
              <a:r>
                <a:rPr lang="en-US" sz="1100" cap="small" dirty="0" smtClean="0">
                  <a:latin typeface="Baskerville Old Face" pitchFamily="18" charset="0"/>
                </a:rPr>
                <a:t>Passive</a:t>
              </a:r>
            </a:p>
            <a:p>
              <a:pPr algn="ctr"/>
              <a:r>
                <a:rPr lang="en-US" sz="1100" cap="small" dirty="0" smtClean="0">
                  <a:latin typeface="Baskerville Old Face" pitchFamily="18" charset="0"/>
                </a:rPr>
                <a:t> cavity</a:t>
              </a:r>
              <a:endParaRPr lang="fr-FR" sz="1100" cap="small" dirty="0">
                <a:latin typeface="Baskerville Old Face" pitchFamily="18" charset="0"/>
              </a:endParaRPr>
            </a:p>
          </p:txBody>
        </p:sp>
        <p:sp>
          <p:nvSpPr>
            <p:cNvPr id="52" name="Text Box 56"/>
            <p:cNvSpPr txBox="1">
              <a:spLocks noChangeArrowheads="1"/>
            </p:cNvSpPr>
            <p:nvPr/>
          </p:nvSpPr>
          <p:spPr bwMode="auto">
            <a:xfrm>
              <a:off x="1516556" y="6479758"/>
              <a:ext cx="569387"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 - II</a:t>
              </a:r>
              <a:endParaRPr lang="fr-FR" sz="1100" cap="small" dirty="0">
                <a:latin typeface="Baskerville Old Face" pitchFamily="18" charset="0"/>
              </a:endParaRPr>
            </a:p>
          </p:txBody>
        </p:sp>
        <p:sp>
          <p:nvSpPr>
            <p:cNvPr id="53" name="Text Box 56"/>
            <p:cNvSpPr txBox="1">
              <a:spLocks noChangeArrowheads="1"/>
            </p:cNvSpPr>
            <p:nvPr/>
          </p:nvSpPr>
          <p:spPr bwMode="auto">
            <a:xfrm>
              <a:off x="35496" y="5801214"/>
              <a:ext cx="460382"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Gun</a:t>
              </a:r>
              <a:endParaRPr lang="fr-FR" sz="1100" cap="small" dirty="0">
                <a:latin typeface="Baskerville Old Face" pitchFamily="18" charset="0"/>
              </a:endParaRPr>
            </a:p>
          </p:txBody>
        </p:sp>
      </p:grpSp>
      <p:sp>
        <p:nvSpPr>
          <p:cNvPr id="134" name="Slide Number Placeholder 133"/>
          <p:cNvSpPr>
            <a:spLocks noGrp="1"/>
          </p:cNvSpPr>
          <p:nvPr>
            <p:ph type="sldNum" sz="quarter" idx="12"/>
          </p:nvPr>
        </p:nvSpPr>
        <p:spPr/>
        <p:txBody>
          <a:bodyPr/>
          <a:lstStyle/>
          <a:p>
            <a:fld id="{E88829A8-DA49-4AE3-829D-6CC8E347847B}" type="slidenum">
              <a:rPr lang="en-GB" smtClean="0"/>
              <a:pPr/>
              <a:t>24</a:t>
            </a:fld>
            <a:endParaRPr lang="en-GB" dirty="0"/>
          </a:p>
        </p:txBody>
      </p:sp>
      <p:sp>
        <p:nvSpPr>
          <p:cNvPr id="135" name="Footer Placeholder 134"/>
          <p:cNvSpPr>
            <a:spLocks noGrp="1"/>
          </p:cNvSpPr>
          <p:nvPr>
            <p:ph type="ftr" sz="quarter" idx="11"/>
          </p:nvPr>
        </p:nvSpPr>
        <p:spPr/>
        <p:txBody>
          <a:bodyPr/>
          <a:lstStyle/>
          <a:p>
            <a:r>
              <a:rPr lang="en-GB" dirty="0" smtClean="0"/>
              <a:t>LCWS 2011 - Granada</a:t>
            </a:r>
            <a:endParaRPr lang="en-GB" dirty="0"/>
          </a:p>
        </p:txBody>
      </p:sp>
      <p:sp>
        <p:nvSpPr>
          <p:cNvPr id="136" name="Date Placeholder 135"/>
          <p:cNvSpPr>
            <a:spLocks noGrp="1"/>
          </p:cNvSpPr>
          <p:nvPr>
            <p:ph type="dt" sz="half" idx="10"/>
          </p:nvPr>
        </p:nvSpPr>
        <p:spPr/>
        <p:txBody>
          <a:bodyPr/>
          <a:lstStyle/>
          <a:p>
            <a:r>
              <a:rPr lang="en-GB" smtClean="0"/>
              <a:t>Hamed Shaker</a:t>
            </a:r>
            <a:endParaRPr lang="en-GB"/>
          </a:p>
        </p:txBody>
      </p:sp>
      <p:sp>
        <p:nvSpPr>
          <p:cNvPr id="57" name="TextBox 56"/>
          <p:cNvSpPr txBox="1"/>
          <p:nvPr/>
        </p:nvSpPr>
        <p:spPr>
          <a:xfrm>
            <a:off x="5436096" y="1268760"/>
            <a:ext cx="3672408"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New prebuncher (PB – II) is added to reduce the satellite – the idea from P. </a:t>
            </a:r>
            <a:r>
              <a:rPr lang="en-GB" sz="1400" dirty="0" err="1" smtClean="0"/>
              <a:t>Urschütz</a:t>
            </a:r>
            <a:r>
              <a:rPr lang="en-GB" sz="1400" dirty="0" smtClean="0"/>
              <a:t>- . In this case, the SHB – III should be operated at non-zero crossing. </a:t>
            </a:r>
            <a:endParaRPr lang="en-GB" sz="1400" dirty="0"/>
          </a:p>
        </p:txBody>
      </p:sp>
      <p:sp>
        <p:nvSpPr>
          <p:cNvPr id="61" name="TextBox 60"/>
          <p:cNvSpPr txBox="1"/>
          <p:nvPr/>
        </p:nvSpPr>
        <p:spPr>
          <a:xfrm>
            <a:off x="5580112" y="4995173"/>
            <a:ext cx="3168352"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Another Option –  The idea from Steffen and Roberto : Using a RF chopper but the energy location  is still unknown and also we need phase switching.</a:t>
            </a:r>
            <a:endParaRPr lang="en-GB" sz="1400" dirty="0"/>
          </a:p>
        </p:txBody>
      </p:sp>
      <p:sp>
        <p:nvSpPr>
          <p:cNvPr id="55" name="TextBox 54"/>
          <p:cNvSpPr txBox="1"/>
          <p:nvPr/>
        </p:nvSpPr>
        <p:spPr>
          <a:xfrm>
            <a:off x="179512" y="5589240"/>
            <a:ext cx="4320480" cy="738664"/>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Another raw idea – from Steffen and me – is to using a passive cavity instead of SHB-III. It means we doesn’t need any power source.</a:t>
            </a:r>
            <a:endParaRPr lang="en-GB" sz="1400" dirty="0"/>
          </a:p>
        </p:txBody>
      </p:sp>
      <p:pic>
        <p:nvPicPr>
          <p:cNvPr id="56" name="Picture 3"/>
          <p:cNvPicPr>
            <a:picLocks noChangeAspect="1" noChangeArrowheads="1"/>
          </p:cNvPicPr>
          <p:nvPr/>
        </p:nvPicPr>
        <p:blipFill>
          <a:blip r:embed="rId2" cstate="print"/>
          <a:srcRect/>
          <a:stretch>
            <a:fillRect/>
          </a:stretch>
        </p:blipFill>
        <p:spPr bwMode="auto">
          <a:xfrm>
            <a:off x="3779912" y="2190286"/>
            <a:ext cx="3281850" cy="2462850"/>
          </a:xfrm>
          <a:prstGeom prst="rect">
            <a:avLst/>
          </a:prstGeom>
          <a:noFill/>
          <a:ln w="9525">
            <a:noFill/>
            <a:miter lim="800000"/>
            <a:headEnd/>
            <a:tailEnd/>
          </a:ln>
          <a:effectLst/>
        </p:spPr>
      </p:pic>
      <p:pic>
        <p:nvPicPr>
          <p:cNvPr id="59" name="Picture 2"/>
          <p:cNvPicPr>
            <a:picLocks noChangeAspect="1" noChangeArrowheads="1"/>
          </p:cNvPicPr>
          <p:nvPr/>
        </p:nvPicPr>
        <p:blipFill>
          <a:blip r:embed="rId3" cstate="print"/>
          <a:srcRect/>
          <a:stretch>
            <a:fillRect/>
          </a:stretch>
        </p:blipFill>
        <p:spPr bwMode="auto">
          <a:xfrm>
            <a:off x="244062" y="2190286"/>
            <a:ext cx="3281850" cy="2462850"/>
          </a:xfrm>
          <a:prstGeom prst="rect">
            <a:avLst/>
          </a:prstGeom>
          <a:noFill/>
          <a:ln w="9525">
            <a:noFill/>
            <a:miter lim="800000"/>
            <a:headEnd/>
            <a:tailEnd/>
          </a:ln>
          <a:effectLst/>
        </p:spPr>
      </p:pic>
      <p:sp>
        <p:nvSpPr>
          <p:cNvPr id="60" name="TextBox 59"/>
          <p:cNvSpPr txBox="1"/>
          <p:nvPr/>
        </p:nvSpPr>
        <p:spPr>
          <a:xfrm>
            <a:off x="6948264" y="2564904"/>
            <a:ext cx="187220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S. Bettoni et al. [1]</a:t>
            </a:r>
            <a:endParaRPr lang="en-GB" dirty="0"/>
          </a:p>
        </p:txBody>
      </p:sp>
      <p:sp>
        <p:nvSpPr>
          <p:cNvPr id="62" name="Rectangle 61"/>
          <p:cNvSpPr/>
          <p:nvPr/>
        </p:nvSpPr>
        <p:spPr>
          <a:xfrm rot="20100762">
            <a:off x="40718" y="3437993"/>
            <a:ext cx="1852944" cy="47705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5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CDR version</a:t>
            </a:r>
            <a:endParaRPr lang="en-US" sz="25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3" name="Rectangle 62"/>
          <p:cNvSpPr/>
          <p:nvPr/>
        </p:nvSpPr>
        <p:spPr>
          <a:xfrm rot="1499238" flipH="1">
            <a:off x="5498253" y="3516095"/>
            <a:ext cx="2548647" cy="47705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5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Modified version</a:t>
            </a:r>
            <a:endParaRPr lang="en-US" sz="25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20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1">
                                            <p:bg/>
                                          </p:spTgt>
                                        </p:tgtEl>
                                        <p:attrNameLst>
                                          <p:attrName>style.visibility</p:attrName>
                                        </p:attrNameLst>
                                      </p:cBhvr>
                                      <p:to>
                                        <p:strVal val="visible"/>
                                      </p:to>
                                    </p:set>
                                    <p:animEffect transition="in" filter="fade">
                                      <p:cBhvr>
                                        <p:cTn id="15" dur="2000"/>
                                        <p:tgtEl>
                                          <p:spTgt spid="61">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1">
                                            <p:txEl>
                                              <p:pRg st="0" end="0"/>
                                            </p:txEl>
                                          </p:spTgt>
                                        </p:tgtEl>
                                        <p:attrNameLst>
                                          <p:attrName>style.visibility</p:attrName>
                                        </p:attrNameLst>
                                      </p:cBhvr>
                                      <p:to>
                                        <p:strVal val="visible"/>
                                      </p:to>
                                    </p:set>
                                    <p:animEffect transition="in" filter="fade">
                                      <p:cBhvr>
                                        <p:cTn id="18" dur="20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build="allAtOnce" animBg="1"/>
      <p:bldP spid="5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Power source requirement</a:t>
            </a:r>
            <a:endParaRPr lang="en-US" sz="4000" dirty="0"/>
          </a:p>
        </p:txBody>
      </p:sp>
      <p:sp>
        <p:nvSpPr>
          <p:cNvPr id="3" name="Content Placeholder 2"/>
          <p:cNvSpPr>
            <a:spLocks noGrp="1"/>
          </p:cNvSpPr>
          <p:nvPr>
            <p:ph idx="1"/>
          </p:nvPr>
        </p:nvSpPr>
        <p:spPr>
          <a:xfrm>
            <a:off x="457200" y="1600201"/>
            <a:ext cx="6203032" cy="1612775"/>
          </a:xfrm>
        </p:spPr>
        <p:style>
          <a:lnRef idx="2">
            <a:schemeClr val="accent1"/>
          </a:lnRef>
          <a:fillRef idx="1">
            <a:schemeClr val="lt1"/>
          </a:fillRef>
          <a:effectRef idx="0">
            <a:schemeClr val="accent1"/>
          </a:effectRef>
          <a:fontRef idx="minor">
            <a:schemeClr val="dk1"/>
          </a:fontRef>
        </p:style>
        <p:txBody>
          <a:bodyPr>
            <a:noAutofit/>
          </a:bodyPr>
          <a:lstStyle/>
          <a:p>
            <a:r>
              <a:rPr lang="en-US" sz="2000" dirty="0" smtClean="0"/>
              <a:t>80 KW (114 KW) output power for 10(8) ns filling time</a:t>
            </a:r>
          </a:p>
          <a:p>
            <a:r>
              <a:rPr lang="en-US" sz="2000" dirty="0" smtClean="0"/>
              <a:t>499.75 MHz</a:t>
            </a:r>
            <a:r>
              <a:rPr lang="en-US" sz="2000" dirty="0" smtClean="0">
                <a:sym typeface="Symbol"/>
              </a:rPr>
              <a:t> with</a:t>
            </a:r>
            <a:r>
              <a:rPr lang="en-US" sz="2000" dirty="0" smtClean="0"/>
              <a:t> 60(75) MHz bandwidth.</a:t>
            </a:r>
          </a:p>
          <a:p>
            <a:r>
              <a:rPr lang="en-US" sz="2000" dirty="0" smtClean="0"/>
              <a:t>140 </a:t>
            </a:r>
            <a:r>
              <a:rPr lang="el-GR" sz="2000" dirty="0" smtClean="0"/>
              <a:t>μ</a:t>
            </a:r>
            <a:r>
              <a:rPr lang="en-US" sz="2000" dirty="0" smtClean="0"/>
              <a:t>s pulse length</a:t>
            </a:r>
          </a:p>
          <a:p>
            <a:r>
              <a:rPr lang="en-US" sz="2000" dirty="0" smtClean="0"/>
              <a:t>50 Hz repetition rate</a:t>
            </a:r>
            <a:endParaRPr lang="en-US" sz="2000" dirty="0"/>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25</a:t>
            </a:fld>
            <a:endParaRPr lang="en-GB"/>
          </a:p>
        </p:txBody>
      </p:sp>
      <p:sp>
        <p:nvSpPr>
          <p:cNvPr id="7" name="TextBox 6"/>
          <p:cNvSpPr txBox="1"/>
          <p:nvPr/>
        </p:nvSpPr>
        <p:spPr>
          <a:xfrm>
            <a:off x="2393312" y="4061996"/>
            <a:ext cx="4523114" cy="954107"/>
          </a:xfrm>
          <a:prstGeom prst="rect">
            <a:avLst/>
          </a:prstGeom>
          <a:noFill/>
          <a:ln>
            <a:solidFill>
              <a:srgbClr val="FF0000"/>
            </a:solidFill>
          </a:ln>
        </p:spPr>
        <p:txBody>
          <a:bodyPr wrap="square" rtlCol="0">
            <a:spAutoFit/>
          </a:bodyPr>
          <a:lstStyle/>
          <a:p>
            <a:pPr algn="ctr"/>
            <a:r>
              <a:rPr lang="en-US" sz="2800" dirty="0" smtClean="0"/>
              <a:t>Looking for the power source. </a:t>
            </a:r>
          </a:p>
          <a:p>
            <a:pPr algn="ctr"/>
            <a:r>
              <a:rPr lang="en-US" sz="2800" dirty="0" smtClean="0"/>
              <a:t>Any suggestions?</a:t>
            </a:r>
            <a:endParaRPr lang="en-US" sz="2800" dirty="0"/>
          </a:p>
        </p:txBody>
      </p:sp>
      <p:sp>
        <p:nvSpPr>
          <p:cNvPr id="8" name="TextBox 7"/>
          <p:cNvSpPr txBox="1"/>
          <p:nvPr/>
        </p:nvSpPr>
        <p:spPr>
          <a:xfrm>
            <a:off x="5868144" y="2780928"/>
            <a:ext cx="3024336"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8 ns is chosen to have effective filling time close to 10 ns (group velocity and phase velocity in the opposite direction).</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20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20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Summary</a:t>
            </a:r>
            <a:endParaRPr lang="en-US" sz="4000" dirty="0"/>
          </a:p>
        </p:txBody>
      </p:sp>
      <p:sp>
        <p:nvSpPr>
          <p:cNvPr id="3" name="Content Placeholder 2"/>
          <p:cNvSpPr>
            <a:spLocks noGrp="1"/>
          </p:cNvSpPr>
          <p:nvPr>
            <p:ph idx="1"/>
          </p:nvPr>
        </p:nvSpPr>
        <p:spPr/>
        <p:txBody>
          <a:bodyPr>
            <a:normAutofit/>
          </a:bodyPr>
          <a:lstStyle/>
          <a:p>
            <a:r>
              <a:rPr lang="en-US" sz="2400" dirty="0" smtClean="0"/>
              <a:t>BTW structure with 4 cells seems the best case for SHBs.</a:t>
            </a:r>
          </a:p>
          <a:p>
            <a:r>
              <a:rPr lang="en-US" sz="2400" dirty="0" smtClean="0"/>
              <a:t>A power source with about 120 KW output power and 75 MHz bandwidth is needed.</a:t>
            </a:r>
          </a:p>
          <a:p>
            <a:r>
              <a:rPr lang="en-US" sz="2400" dirty="0" smtClean="0"/>
              <a:t>Need to study more on the transient behavior for the BTW structure with and without beam.</a:t>
            </a:r>
          </a:p>
          <a:p>
            <a:r>
              <a:rPr lang="en-US" sz="2400" dirty="0" smtClean="0"/>
              <a:t>Work on passive cavity and RF chopper to remove satellites.</a:t>
            </a:r>
          </a:p>
          <a:p>
            <a:r>
              <a:rPr lang="en-US" sz="2400" dirty="0" smtClean="0"/>
              <a:t>Input/output couplers with strong coupling is needed. Using an electrical coupling waveguide is an option.</a:t>
            </a:r>
          </a:p>
          <a:p>
            <a:pPr>
              <a:buNone/>
            </a:pPr>
            <a:endParaRPr lang="en-US" sz="2400" dirty="0"/>
          </a:p>
        </p:txBody>
      </p:sp>
      <p:sp>
        <p:nvSpPr>
          <p:cNvPr id="4" name="Date Placeholder 3"/>
          <p:cNvSpPr>
            <a:spLocks noGrp="1"/>
          </p:cNvSpPr>
          <p:nvPr>
            <p:ph type="dt" sz="half" idx="10"/>
          </p:nvPr>
        </p:nvSpPr>
        <p:spPr/>
        <p:txBody>
          <a:bodyPr/>
          <a:lstStyle/>
          <a:p>
            <a:r>
              <a:rPr lang="en-GB" dirty="0" smtClean="0"/>
              <a:t>Hamed Shaker</a:t>
            </a:r>
            <a:endParaRPr lang="en-GB" dirty="0"/>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26</a:t>
            </a:fld>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References</a:t>
            </a:r>
            <a:endParaRPr lang="en-GB" sz="4000" dirty="0"/>
          </a:p>
        </p:txBody>
      </p:sp>
      <p:sp>
        <p:nvSpPr>
          <p:cNvPr id="3" name="Content Placeholder 2"/>
          <p:cNvSpPr>
            <a:spLocks noGrp="1"/>
          </p:cNvSpPr>
          <p:nvPr>
            <p:ph idx="1"/>
          </p:nvPr>
        </p:nvSpPr>
        <p:spPr>
          <a:xfrm>
            <a:off x="457200" y="1600200"/>
            <a:ext cx="8229600" cy="3052936"/>
          </a:xfrm>
        </p:spPr>
        <p:txBody>
          <a:bodyPr>
            <a:normAutofit fontScale="92500" lnSpcReduction="20000"/>
          </a:bodyPr>
          <a:lstStyle/>
          <a:p>
            <a:pPr marL="514350" indent="-514350">
              <a:buFont typeface="+mj-lt"/>
              <a:buAutoNum type="arabicParenR"/>
            </a:pPr>
            <a:r>
              <a:rPr lang="en-GB" sz="1600" dirty="0" smtClean="0"/>
              <a:t>CLIC drive beam injector design,</a:t>
            </a:r>
            <a:r>
              <a:rPr lang="it-IT" sz="1600" dirty="0" smtClean="0"/>
              <a:t> S. Bettoni, R. Corsini, A. Vivoli , 2010</a:t>
            </a:r>
          </a:p>
          <a:p>
            <a:pPr marL="514350" indent="-514350">
              <a:buFont typeface="+mj-lt"/>
              <a:buAutoNum type="arabicParenR"/>
            </a:pPr>
            <a:r>
              <a:rPr lang="it-IT" sz="1600" dirty="0" smtClean="0"/>
              <a:t>Sub harmonic buncher at 1.5 GHz for CTF3, H. Braun, G. Carron, A. Millich, L. Thorndahl, A. Yeremian , CLIC Note 580 , 2003</a:t>
            </a:r>
          </a:p>
          <a:p>
            <a:pPr marL="514350" indent="-514350">
              <a:buFont typeface="+mj-lt"/>
              <a:buAutoNum type="arabicParenR"/>
            </a:pPr>
            <a:r>
              <a:rPr lang="en-US" sz="1600" dirty="0" smtClean="0"/>
              <a:t>Parameter list of the CTF3 Linac and the CT line , P. </a:t>
            </a:r>
            <a:r>
              <a:rPr lang="en-US" sz="1600" dirty="0" err="1" smtClean="0"/>
              <a:t>Urschütz</a:t>
            </a:r>
            <a:r>
              <a:rPr lang="en-US" sz="1600" dirty="0" smtClean="0"/>
              <a:t> , CTF3 Note  071 , 2006</a:t>
            </a:r>
            <a:endParaRPr lang="it-IT" sz="1600" dirty="0" smtClean="0"/>
          </a:p>
          <a:p>
            <a:pPr marL="514350" indent="-514350">
              <a:buFont typeface="+mj-lt"/>
              <a:buAutoNum type="arabicParenR"/>
            </a:pPr>
            <a:r>
              <a:rPr lang="en-GB" sz="1600" dirty="0" smtClean="0"/>
              <a:t>Drive Beam Accelerating Structures , R. Wegner , 21 October 2010</a:t>
            </a:r>
          </a:p>
          <a:p>
            <a:pPr marL="514350" indent="-514350">
              <a:buFont typeface="+mj-lt"/>
              <a:buAutoNum type="arabicParenR"/>
            </a:pPr>
            <a:r>
              <a:rPr lang="en-GB" sz="1600" dirty="0" smtClean="0"/>
              <a:t>Drive Beam linac structures and RF power sources , E. Jensen , 6</a:t>
            </a:r>
            <a:r>
              <a:rPr lang="en-GB" sz="1600" baseline="30000" dirty="0" smtClean="0"/>
              <a:t>th</a:t>
            </a:r>
            <a:r>
              <a:rPr lang="en-GB" sz="1600" dirty="0" smtClean="0"/>
              <a:t> CLIC advisory committee, 3 Feb 2011</a:t>
            </a:r>
          </a:p>
          <a:p>
            <a:pPr marL="514350" indent="-514350">
              <a:buFont typeface="+mj-lt"/>
              <a:buAutoNum type="arabicParenR"/>
            </a:pPr>
            <a:r>
              <a:rPr lang="en-US" sz="1600" dirty="0" smtClean="0"/>
              <a:t>Advanced model to compensate transient beam-loading in CLIC main linac , O. </a:t>
            </a:r>
            <a:r>
              <a:rPr lang="en-US" sz="1600" dirty="0" err="1" smtClean="0"/>
              <a:t>Kononenko</a:t>
            </a:r>
            <a:r>
              <a:rPr lang="en-US" sz="1600" dirty="0" smtClean="0"/>
              <a:t>, not published yet</a:t>
            </a:r>
            <a:r>
              <a:rPr lang="en-GB" sz="1600" dirty="0" smtClean="0"/>
              <a:t> </a:t>
            </a:r>
          </a:p>
          <a:p>
            <a:pPr marL="514350" indent="-514350">
              <a:buFont typeface="+mj-lt"/>
              <a:buAutoNum type="arabicParenR"/>
            </a:pPr>
            <a:r>
              <a:rPr lang="en-US" sz="1600" dirty="0" smtClean="0"/>
              <a:t>Physics and Technology of Linear Accelerators, Lecture 4 : </a:t>
            </a:r>
            <a:r>
              <a:rPr lang="it-IT" sz="1600" dirty="0" smtClean="0"/>
              <a:t>RF Structures (Design) , H. Henke</a:t>
            </a:r>
          </a:p>
          <a:p>
            <a:pPr marL="514350" indent="-514350">
              <a:buFont typeface="+mj-lt"/>
              <a:buAutoNum type="arabicParenR"/>
            </a:pPr>
            <a:r>
              <a:rPr lang="en-US" sz="1600" dirty="0" smtClean="0"/>
              <a:t>Status of the Drive Beam Injector Study , A. Vivoli,  31 August 2011 , CLIC Beam Physics meeting</a:t>
            </a:r>
            <a:endParaRPr lang="it-IT" sz="1600" dirty="0" smtClean="0"/>
          </a:p>
          <a:p>
            <a:pPr marL="514350" indent="-514350">
              <a:buFont typeface="+mj-lt"/>
              <a:buAutoNum type="arabicParenR"/>
            </a:pPr>
            <a:r>
              <a:rPr lang="en-GB" sz="1600" dirty="0" smtClean="0"/>
              <a:t>The LEP accelerating cavity, H. Henke, LEP note 143, 1979</a:t>
            </a:r>
          </a:p>
          <a:p>
            <a:pPr marL="514350" indent="-514350">
              <a:buFont typeface="+mj-lt"/>
              <a:buAutoNum type="arabicParenR"/>
            </a:pPr>
            <a:r>
              <a:rPr lang="en-GB" sz="1600" dirty="0" smtClean="0"/>
              <a:t>From documents I got from L. Thorndahl.</a:t>
            </a:r>
            <a:endParaRPr lang="en-GB"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08920"/>
            <a:ext cx="8229600" cy="1143000"/>
          </a:xfrm>
        </p:spPr>
        <p:txBody>
          <a:bodyPr>
            <a:normAutofit/>
          </a:bodyPr>
          <a:lstStyle/>
          <a:p>
            <a:r>
              <a:rPr lang="en-US" sz="4000" dirty="0" smtClean="0"/>
              <a:t>Thanks for your attention</a:t>
            </a:r>
            <a:endParaRPr lang="en-US" sz="4000" dirty="0"/>
          </a:p>
        </p:txBody>
      </p:sp>
      <p:sp>
        <p:nvSpPr>
          <p:cNvPr id="4" name="Date Placeholder 3"/>
          <p:cNvSpPr>
            <a:spLocks noGrp="1"/>
          </p:cNvSpPr>
          <p:nvPr>
            <p:ph type="dt" sz="half" idx="10"/>
          </p:nvPr>
        </p:nvSpPr>
        <p:spPr/>
        <p:txBody>
          <a:bodyPr/>
          <a:lstStyle/>
          <a:p>
            <a:r>
              <a:rPr lang="en-GB" smtClean="0"/>
              <a:t>Hamed Shaker</a:t>
            </a:r>
            <a:endParaRPr lang="en-GB"/>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Slide Number Placeholder 5"/>
          <p:cNvSpPr>
            <a:spLocks noGrp="1"/>
          </p:cNvSpPr>
          <p:nvPr>
            <p:ph type="sldNum" sz="quarter" idx="12"/>
          </p:nvPr>
        </p:nvSpPr>
        <p:spPr/>
        <p:txBody>
          <a:bodyPr/>
          <a:lstStyle/>
          <a:p>
            <a:fld id="{E88829A8-DA49-4AE3-829D-6CC8E347847B}" type="slidenum">
              <a:rPr lang="en-GB" smtClean="0"/>
              <a:pPr/>
              <a:t>28</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GB" sz="4000" dirty="0" smtClean="0"/>
              <a:t>Powering Layout</a:t>
            </a:r>
            <a:endParaRPr lang="en-GB" sz="4000" dirty="0"/>
          </a:p>
        </p:txBody>
      </p:sp>
      <p:grpSp>
        <p:nvGrpSpPr>
          <p:cNvPr id="4" name="Group 68"/>
          <p:cNvGrpSpPr/>
          <p:nvPr/>
        </p:nvGrpSpPr>
        <p:grpSpPr>
          <a:xfrm>
            <a:off x="3788372" y="1139258"/>
            <a:ext cx="5355628" cy="1950287"/>
            <a:chOff x="407377" y="1694356"/>
            <a:chExt cx="5355628" cy="1950287"/>
          </a:xfrm>
        </p:grpSpPr>
        <p:sp>
          <p:nvSpPr>
            <p:cNvPr id="5" name="Rectangle 4"/>
            <p:cNvSpPr/>
            <p:nvPr/>
          </p:nvSpPr>
          <p:spPr>
            <a:xfrm>
              <a:off x="587905" y="2564904"/>
              <a:ext cx="107504" cy="285750"/>
            </a:xfrm>
            <a:prstGeom prst="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6" name="Connecteur droit avec flèche 102"/>
            <p:cNvCxnSpPr>
              <a:stCxn id="5" idx="3"/>
            </p:cNvCxnSpPr>
            <p:nvPr/>
          </p:nvCxnSpPr>
          <p:spPr>
            <a:xfrm>
              <a:off x="695409" y="2707779"/>
              <a:ext cx="46800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427249" y="2564904"/>
              <a:ext cx="504056" cy="28575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Rectangle 7"/>
            <p:cNvSpPr>
              <a:spLocks noChangeArrowheads="1"/>
            </p:cNvSpPr>
            <p:nvPr/>
          </p:nvSpPr>
          <p:spPr bwMode="auto">
            <a:xfrm>
              <a:off x="1271473"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9" name="Rectangle 8"/>
            <p:cNvSpPr>
              <a:spLocks noChangeArrowheads="1"/>
            </p:cNvSpPr>
            <p:nvPr/>
          </p:nvSpPr>
          <p:spPr bwMode="auto">
            <a:xfrm>
              <a:off x="1750129"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10" name="Rectangle 9"/>
            <p:cNvSpPr>
              <a:spLocks noChangeArrowheads="1"/>
            </p:cNvSpPr>
            <p:nvPr/>
          </p:nvSpPr>
          <p:spPr bwMode="auto">
            <a:xfrm>
              <a:off x="2423601" y="2564904"/>
              <a:ext cx="142875" cy="287337"/>
            </a:xfrm>
            <a:prstGeom prst="rect">
              <a:avLst/>
            </a:prstGeom>
            <a:solidFill>
              <a:srgbClr val="00B050"/>
            </a:solidFill>
            <a:ln w="9525">
              <a:solidFill>
                <a:schemeClr val="tx1"/>
              </a:solidFill>
              <a:miter lim="800000"/>
              <a:headEnd/>
              <a:tailEnd/>
            </a:ln>
          </p:spPr>
          <p:txBody>
            <a:bodyPr wrap="none" anchor="ctr"/>
            <a:lstStyle/>
            <a:p>
              <a:endParaRPr lang="fr-FR"/>
            </a:p>
          </p:txBody>
        </p:sp>
        <p:sp>
          <p:nvSpPr>
            <p:cNvPr id="11" name="Rectangle 10"/>
            <p:cNvSpPr>
              <a:spLocks noChangeArrowheads="1"/>
            </p:cNvSpPr>
            <p:nvPr/>
          </p:nvSpPr>
          <p:spPr bwMode="auto">
            <a:xfrm>
              <a:off x="2927658" y="2564904"/>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12" name="Text Box 56"/>
            <p:cNvSpPr txBox="1">
              <a:spLocks noChangeArrowheads="1"/>
            </p:cNvSpPr>
            <p:nvPr/>
          </p:nvSpPr>
          <p:spPr bwMode="auto">
            <a:xfrm>
              <a:off x="2782685" y="2251224"/>
              <a:ext cx="36099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a:t>
              </a:r>
              <a:endParaRPr lang="fr-FR" sz="1100" cap="small" dirty="0">
                <a:latin typeface="Baskerville Old Face" pitchFamily="18" charset="0"/>
              </a:endParaRPr>
            </a:p>
          </p:txBody>
        </p:sp>
        <p:sp>
          <p:nvSpPr>
            <p:cNvPr id="13" name="Rectangle 12"/>
            <p:cNvSpPr>
              <a:spLocks noChangeArrowheads="1"/>
            </p:cNvSpPr>
            <p:nvPr/>
          </p:nvSpPr>
          <p:spPr bwMode="auto">
            <a:xfrm>
              <a:off x="3419872" y="2564904"/>
              <a:ext cx="720080" cy="287337"/>
            </a:xfrm>
            <a:prstGeom prst="rect">
              <a:avLst/>
            </a:prstGeom>
            <a:solidFill>
              <a:schemeClr val="tx1"/>
            </a:solidFill>
            <a:ln w="9525">
              <a:solidFill>
                <a:schemeClr val="tx1"/>
              </a:solidFill>
              <a:miter lim="800000"/>
              <a:headEnd/>
              <a:tailEnd/>
            </a:ln>
          </p:spPr>
          <p:txBody>
            <a:bodyPr wrap="none" anchor="ctr"/>
            <a:lstStyle/>
            <a:p>
              <a:endParaRPr lang="fr-FR"/>
            </a:p>
          </p:txBody>
        </p:sp>
        <p:sp>
          <p:nvSpPr>
            <p:cNvPr id="14" name="Text Box 56"/>
            <p:cNvSpPr txBox="1">
              <a:spLocks noChangeArrowheads="1"/>
            </p:cNvSpPr>
            <p:nvPr/>
          </p:nvSpPr>
          <p:spPr bwMode="auto">
            <a:xfrm>
              <a:off x="3409161" y="2238772"/>
              <a:ext cx="760144"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Buncher</a:t>
              </a:r>
              <a:endParaRPr lang="fr-FR" sz="1100" cap="small" dirty="0">
                <a:latin typeface="Baskerville Old Face" pitchFamily="18" charset="0"/>
              </a:endParaRPr>
            </a:p>
          </p:txBody>
        </p:sp>
        <p:sp>
          <p:nvSpPr>
            <p:cNvPr id="15" name="Rectangle 14"/>
            <p:cNvSpPr/>
            <p:nvPr/>
          </p:nvSpPr>
          <p:spPr>
            <a:xfrm>
              <a:off x="4223801" y="2251224"/>
              <a:ext cx="1539204" cy="261610"/>
            </a:xfrm>
            <a:prstGeom prst="rect">
              <a:avLst/>
            </a:prstGeom>
          </p:spPr>
          <p:txBody>
            <a:bodyPr wrap="none">
              <a:spAutoFit/>
            </a:bodyPr>
            <a:lstStyle/>
            <a:p>
              <a:r>
                <a:rPr lang="en-US" sz="1100" cap="small" dirty="0" smtClean="0">
                  <a:latin typeface="Baskerville Old Face" pitchFamily="18" charset="0"/>
                </a:rPr>
                <a:t>Accelerating cavity</a:t>
              </a:r>
              <a:endParaRPr lang="en-US" sz="1100" dirty="0"/>
            </a:p>
          </p:txBody>
        </p:sp>
        <p:sp>
          <p:nvSpPr>
            <p:cNvPr id="16" name="Text Box 56"/>
            <p:cNvSpPr txBox="1">
              <a:spLocks noChangeArrowheads="1"/>
            </p:cNvSpPr>
            <p:nvPr/>
          </p:nvSpPr>
          <p:spPr bwMode="auto">
            <a:xfrm>
              <a:off x="1127457" y="2251224"/>
              <a:ext cx="554960"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a:t>
              </a:r>
              <a:endParaRPr lang="fr-FR" sz="1100" cap="small" dirty="0">
                <a:latin typeface="Baskerville Old Face" pitchFamily="18" charset="0"/>
              </a:endParaRPr>
            </a:p>
          </p:txBody>
        </p:sp>
        <p:sp>
          <p:nvSpPr>
            <p:cNvPr id="17" name="Rectangle 16"/>
            <p:cNvSpPr>
              <a:spLocks noChangeArrowheads="1"/>
            </p:cNvSpPr>
            <p:nvPr/>
          </p:nvSpPr>
          <p:spPr bwMode="auto">
            <a:xfrm>
              <a:off x="2135569" y="2564904"/>
              <a:ext cx="72007" cy="287337"/>
            </a:xfrm>
            <a:prstGeom prst="rect">
              <a:avLst/>
            </a:prstGeom>
            <a:solidFill>
              <a:srgbClr val="FF0000"/>
            </a:solidFill>
            <a:ln w="9525">
              <a:solidFill>
                <a:schemeClr val="tx1"/>
              </a:solidFill>
              <a:miter lim="800000"/>
              <a:headEnd/>
              <a:tailEnd/>
            </a:ln>
          </p:spPr>
          <p:txBody>
            <a:bodyPr wrap="none" anchor="ctr"/>
            <a:lstStyle/>
            <a:p>
              <a:endParaRPr lang="fr-FR"/>
            </a:p>
          </p:txBody>
        </p:sp>
        <p:sp>
          <p:nvSpPr>
            <p:cNvPr id="18" name="Text Box 56"/>
            <p:cNvSpPr txBox="1">
              <a:spLocks noChangeArrowheads="1"/>
            </p:cNvSpPr>
            <p:nvPr/>
          </p:nvSpPr>
          <p:spPr bwMode="auto">
            <a:xfrm>
              <a:off x="1555943" y="2253957"/>
              <a:ext cx="606256"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SHB-II</a:t>
              </a:r>
              <a:endParaRPr lang="fr-FR" sz="1100" cap="small" dirty="0">
                <a:latin typeface="Baskerville Old Face" pitchFamily="18" charset="0"/>
              </a:endParaRPr>
            </a:p>
          </p:txBody>
        </p:sp>
        <p:sp>
          <p:nvSpPr>
            <p:cNvPr id="19" name="Text Box 56"/>
            <p:cNvSpPr txBox="1">
              <a:spLocks noChangeArrowheads="1"/>
            </p:cNvSpPr>
            <p:nvPr/>
          </p:nvSpPr>
          <p:spPr bwMode="auto">
            <a:xfrm>
              <a:off x="2169792" y="2254201"/>
              <a:ext cx="657552"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SHB-III</a:t>
              </a:r>
              <a:endParaRPr lang="fr-FR" sz="1100" cap="small" dirty="0">
                <a:latin typeface="Baskerville Old Face" pitchFamily="18" charset="0"/>
              </a:endParaRPr>
            </a:p>
          </p:txBody>
        </p:sp>
        <p:sp>
          <p:nvSpPr>
            <p:cNvPr id="20" name="Text Box 56"/>
            <p:cNvSpPr txBox="1">
              <a:spLocks noChangeArrowheads="1"/>
            </p:cNvSpPr>
            <p:nvPr/>
          </p:nvSpPr>
          <p:spPr bwMode="auto">
            <a:xfrm>
              <a:off x="407377" y="2231286"/>
              <a:ext cx="460382"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Gun</a:t>
              </a:r>
              <a:endParaRPr lang="fr-FR" sz="1100" cap="small" dirty="0">
                <a:latin typeface="Baskerville Old Face" pitchFamily="18" charset="0"/>
              </a:endParaRPr>
            </a:p>
          </p:txBody>
        </p:sp>
        <p:sp>
          <p:nvSpPr>
            <p:cNvPr id="21" name="Oval 20"/>
            <p:cNvSpPr/>
            <p:nvPr/>
          </p:nvSpPr>
          <p:spPr>
            <a:xfrm>
              <a:off x="1229693" y="3212976"/>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2" name="Oval 21"/>
            <p:cNvSpPr/>
            <p:nvPr/>
          </p:nvSpPr>
          <p:spPr>
            <a:xfrm>
              <a:off x="1715495" y="3208213"/>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3" name="Oval 22"/>
            <p:cNvSpPr/>
            <p:nvPr/>
          </p:nvSpPr>
          <p:spPr>
            <a:xfrm>
              <a:off x="2389378" y="3212976"/>
              <a:ext cx="216024" cy="216024"/>
            </a:xfrm>
            <a:prstGeom prst="ellipse">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4" name="Oval 23"/>
            <p:cNvSpPr/>
            <p:nvPr/>
          </p:nvSpPr>
          <p:spPr>
            <a:xfrm>
              <a:off x="3059832" y="1700808"/>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5" name="Oval 24"/>
            <p:cNvSpPr/>
            <p:nvPr/>
          </p:nvSpPr>
          <p:spPr>
            <a:xfrm>
              <a:off x="3419872" y="1700808"/>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26" name="Straight Connector 25"/>
            <p:cNvCxnSpPr>
              <a:stCxn id="24" idx="6"/>
              <a:endCxn id="25" idx="2"/>
            </p:cNvCxnSpPr>
            <p:nvPr/>
          </p:nvCxnSpPr>
          <p:spPr>
            <a:xfrm>
              <a:off x="3275856" y="180882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3203848" y="1958612"/>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2164754" y="2104277"/>
              <a:ext cx="131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1945121" y="2338103"/>
              <a:ext cx="45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flipV="1">
              <a:off x="2737209" y="2335278"/>
              <a:ext cx="45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3256117" y="2335841"/>
              <a:ext cx="45360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 Box 56"/>
            <p:cNvSpPr txBox="1">
              <a:spLocks noChangeArrowheads="1"/>
            </p:cNvSpPr>
            <p:nvPr/>
          </p:nvSpPr>
          <p:spPr bwMode="auto">
            <a:xfrm>
              <a:off x="1892590" y="2883164"/>
              <a:ext cx="569387" cy="261610"/>
            </a:xfrm>
            <a:prstGeom prst="rect">
              <a:avLst/>
            </a:prstGeom>
            <a:noFill/>
            <a:ln w="9525">
              <a:noFill/>
              <a:miter lim="800000"/>
              <a:headEnd/>
              <a:tailEnd/>
            </a:ln>
          </p:spPr>
          <p:txBody>
            <a:bodyPr wrap="none">
              <a:spAutoFit/>
            </a:bodyPr>
            <a:lstStyle/>
            <a:p>
              <a:r>
                <a:rPr lang="en-US" sz="1100" cap="small" dirty="0" smtClean="0">
                  <a:latin typeface="Baskerville Old Face" pitchFamily="18" charset="0"/>
                </a:rPr>
                <a:t>PB - II</a:t>
              </a:r>
              <a:endParaRPr lang="fr-FR" sz="1100" cap="small" dirty="0">
                <a:latin typeface="Baskerville Old Face" pitchFamily="18" charset="0"/>
              </a:endParaRPr>
            </a:p>
          </p:txBody>
        </p:sp>
        <p:cxnSp>
          <p:nvCxnSpPr>
            <p:cNvPr id="33" name="Straight Connector 32"/>
            <p:cNvCxnSpPr>
              <a:stCxn id="21" idx="0"/>
              <a:endCxn id="8" idx="2"/>
            </p:cNvCxnSpPr>
            <p:nvPr/>
          </p:nvCxnSpPr>
          <p:spPr>
            <a:xfrm rot="5400000" flipH="1" flipV="1">
              <a:off x="1159941" y="3030006"/>
              <a:ext cx="360735" cy="52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2" idx="0"/>
              <a:endCxn id="9" idx="2"/>
            </p:cNvCxnSpPr>
            <p:nvPr/>
          </p:nvCxnSpPr>
          <p:spPr>
            <a:xfrm rot="16200000" flipV="1">
              <a:off x="1644551" y="3029257"/>
              <a:ext cx="355972" cy="1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23" idx="0"/>
              <a:endCxn id="10" idx="2"/>
            </p:cNvCxnSpPr>
            <p:nvPr/>
          </p:nvCxnSpPr>
          <p:spPr>
            <a:xfrm rot="16200000" flipV="1">
              <a:off x="2315848" y="3031433"/>
              <a:ext cx="360735" cy="2351"/>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573443" y="1694356"/>
              <a:ext cx="574938" cy="230832"/>
            </a:xfrm>
            <a:prstGeom prst="rect">
              <a:avLst/>
            </a:prstGeom>
            <a:noFill/>
          </p:spPr>
          <p:txBody>
            <a:bodyPr wrap="square" rtlCol="0">
              <a:spAutoFit/>
            </a:bodyPr>
            <a:lstStyle/>
            <a:p>
              <a:pPr algn="ctr"/>
              <a:r>
                <a:rPr lang="en-GB" sz="900" dirty="0" smtClean="0"/>
                <a:t>15 MW</a:t>
              </a:r>
              <a:endParaRPr lang="en-GB" sz="900" dirty="0"/>
            </a:p>
          </p:txBody>
        </p:sp>
        <p:sp>
          <p:nvSpPr>
            <p:cNvPr id="37" name="TextBox 36"/>
            <p:cNvSpPr txBox="1"/>
            <p:nvPr/>
          </p:nvSpPr>
          <p:spPr>
            <a:xfrm>
              <a:off x="3533058" y="1694356"/>
              <a:ext cx="574938" cy="230832"/>
            </a:xfrm>
            <a:prstGeom prst="rect">
              <a:avLst/>
            </a:prstGeom>
            <a:noFill/>
          </p:spPr>
          <p:txBody>
            <a:bodyPr wrap="square" rtlCol="0">
              <a:spAutoFit/>
            </a:bodyPr>
            <a:lstStyle/>
            <a:p>
              <a:pPr algn="ctr"/>
              <a:r>
                <a:rPr lang="en-GB" sz="900" dirty="0" smtClean="0"/>
                <a:t>15 MW</a:t>
              </a:r>
              <a:endParaRPr lang="en-GB" sz="900" dirty="0"/>
            </a:p>
          </p:txBody>
        </p:sp>
        <p:sp>
          <p:nvSpPr>
            <p:cNvPr id="38" name="TextBox 37"/>
            <p:cNvSpPr txBox="1"/>
            <p:nvPr/>
          </p:nvSpPr>
          <p:spPr>
            <a:xfrm>
              <a:off x="1192387" y="3367644"/>
              <a:ext cx="288032" cy="276999"/>
            </a:xfrm>
            <a:prstGeom prst="rect">
              <a:avLst/>
            </a:prstGeom>
            <a:noFill/>
          </p:spPr>
          <p:txBody>
            <a:bodyPr wrap="square" rtlCol="0">
              <a:spAutoFit/>
            </a:bodyPr>
            <a:lstStyle/>
            <a:p>
              <a:pPr algn="ctr"/>
              <a:r>
                <a:rPr lang="en-GB" sz="1200" dirty="0" smtClean="0"/>
                <a:t>?</a:t>
              </a:r>
              <a:endParaRPr lang="en-GB" sz="1200" dirty="0"/>
            </a:p>
          </p:txBody>
        </p:sp>
        <p:sp>
          <p:nvSpPr>
            <p:cNvPr id="39" name="TextBox 38"/>
            <p:cNvSpPr txBox="1"/>
            <p:nvPr/>
          </p:nvSpPr>
          <p:spPr>
            <a:xfrm>
              <a:off x="1677391" y="3366518"/>
              <a:ext cx="288032" cy="276999"/>
            </a:xfrm>
            <a:prstGeom prst="rect">
              <a:avLst/>
            </a:prstGeom>
            <a:noFill/>
          </p:spPr>
          <p:txBody>
            <a:bodyPr wrap="square" rtlCol="0">
              <a:spAutoFit/>
            </a:bodyPr>
            <a:lstStyle/>
            <a:p>
              <a:pPr algn="ctr"/>
              <a:r>
                <a:rPr lang="en-GB" sz="1200" dirty="0" smtClean="0"/>
                <a:t>?</a:t>
              </a:r>
              <a:endParaRPr lang="en-GB" sz="1200" dirty="0"/>
            </a:p>
          </p:txBody>
        </p:sp>
        <p:sp>
          <p:nvSpPr>
            <p:cNvPr id="40" name="TextBox 39"/>
            <p:cNvSpPr txBox="1"/>
            <p:nvPr/>
          </p:nvSpPr>
          <p:spPr>
            <a:xfrm>
              <a:off x="2354604" y="3367081"/>
              <a:ext cx="288032" cy="276999"/>
            </a:xfrm>
            <a:prstGeom prst="rect">
              <a:avLst/>
            </a:prstGeom>
            <a:noFill/>
          </p:spPr>
          <p:txBody>
            <a:bodyPr wrap="square" rtlCol="0">
              <a:spAutoFit/>
            </a:bodyPr>
            <a:lstStyle/>
            <a:p>
              <a:pPr algn="ctr"/>
              <a:r>
                <a:rPr lang="en-GB" sz="1200" dirty="0" smtClean="0"/>
                <a:t>?</a:t>
              </a:r>
              <a:endParaRPr lang="en-GB" sz="1200" dirty="0"/>
            </a:p>
          </p:txBody>
        </p:sp>
        <p:sp>
          <p:nvSpPr>
            <p:cNvPr id="41" name="Oval 40"/>
            <p:cNvSpPr/>
            <p:nvPr/>
          </p:nvSpPr>
          <p:spPr>
            <a:xfrm>
              <a:off x="4427984" y="1707260"/>
              <a:ext cx="216024" cy="216024"/>
            </a:xfrm>
            <a:prstGeom prst="ellipse">
              <a:avLst/>
            </a:prstGeom>
            <a:solidFill>
              <a:srgbClr val="FF0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2" name="TextBox 41"/>
            <p:cNvSpPr txBox="1"/>
            <p:nvPr/>
          </p:nvSpPr>
          <p:spPr>
            <a:xfrm>
              <a:off x="4541170" y="1700808"/>
              <a:ext cx="574938" cy="230832"/>
            </a:xfrm>
            <a:prstGeom prst="rect">
              <a:avLst/>
            </a:prstGeom>
            <a:noFill/>
          </p:spPr>
          <p:txBody>
            <a:bodyPr wrap="square" rtlCol="0">
              <a:spAutoFit/>
            </a:bodyPr>
            <a:lstStyle/>
            <a:p>
              <a:pPr algn="ctr"/>
              <a:r>
                <a:rPr lang="en-GB" sz="900" dirty="0" smtClean="0"/>
                <a:t>15 MW</a:t>
              </a:r>
              <a:endParaRPr lang="en-GB" sz="900" dirty="0"/>
            </a:p>
          </p:txBody>
        </p:sp>
        <p:cxnSp>
          <p:nvCxnSpPr>
            <p:cNvPr id="43" name="Straight Connector 42"/>
            <p:cNvCxnSpPr>
              <a:stCxn id="41" idx="4"/>
            </p:cNvCxnSpPr>
            <p:nvPr/>
          </p:nvCxnSpPr>
          <p:spPr>
            <a:xfrm rot="5400000">
              <a:off x="4215186" y="2244094"/>
              <a:ext cx="64162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4499992" y="3575918"/>
            <a:ext cx="4392488"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The power source for the accelerating structure was chosen by </a:t>
            </a:r>
            <a:r>
              <a:rPr lang="en-GB" sz="1600" dirty="0" err="1" smtClean="0"/>
              <a:t>Erk</a:t>
            </a:r>
            <a:r>
              <a:rPr lang="en-GB" sz="1600" dirty="0" smtClean="0"/>
              <a:t> Jensen (his presentation in the evening) and the accelerating structure is designed and optimized based on that by Rolf Wegner.</a:t>
            </a:r>
            <a:endParaRPr lang="en-GB" sz="1600" dirty="0"/>
          </a:p>
        </p:txBody>
      </p:sp>
      <p:sp>
        <p:nvSpPr>
          <p:cNvPr id="45" name="TextBox 44"/>
          <p:cNvSpPr txBox="1"/>
          <p:nvPr/>
        </p:nvSpPr>
        <p:spPr>
          <a:xfrm>
            <a:off x="179512" y="4782640"/>
            <a:ext cx="8712968"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S. Bettoni et al. assumed a constant gradient structure for the buncher with 4.2 MV/m axial electric field with beam loading. By a raw calculation we can see about 27 MW input power is needed for 6 A beam current and 1 m structure length. This calculation comes from this fact that about 90% percent of the input power is consumed by beam. The electric field could not keep constant anymore at the end of buncher and the structure length should be shortened to 1 m instead of 1.68 m. And the rest power (about 3 MW) can be used for one or two prebunchers.</a:t>
            </a:r>
            <a:endParaRPr lang="en-GB" sz="1600" dirty="0"/>
          </a:p>
        </p:txBody>
      </p:sp>
      <p:sp>
        <p:nvSpPr>
          <p:cNvPr id="52" name="Slide Number Placeholder 51"/>
          <p:cNvSpPr>
            <a:spLocks noGrp="1"/>
          </p:cNvSpPr>
          <p:nvPr>
            <p:ph type="sldNum" sz="quarter" idx="12"/>
          </p:nvPr>
        </p:nvSpPr>
        <p:spPr/>
        <p:txBody>
          <a:bodyPr/>
          <a:lstStyle/>
          <a:p>
            <a:fld id="{E88829A8-DA49-4AE3-829D-6CC8E347847B}" type="slidenum">
              <a:rPr lang="en-GB" smtClean="0"/>
              <a:pPr/>
              <a:t>3</a:t>
            </a:fld>
            <a:endParaRPr lang="en-GB"/>
          </a:p>
        </p:txBody>
      </p:sp>
      <p:sp>
        <p:nvSpPr>
          <p:cNvPr id="53" name="Footer Placeholder 52"/>
          <p:cNvSpPr>
            <a:spLocks noGrp="1"/>
          </p:cNvSpPr>
          <p:nvPr>
            <p:ph type="ftr" sz="quarter" idx="11"/>
          </p:nvPr>
        </p:nvSpPr>
        <p:spPr/>
        <p:txBody>
          <a:bodyPr/>
          <a:lstStyle/>
          <a:p>
            <a:r>
              <a:rPr lang="en-GB" dirty="0" smtClean="0"/>
              <a:t>LCWS 2011 - Granada</a:t>
            </a:r>
            <a:endParaRPr lang="en-GB" dirty="0"/>
          </a:p>
        </p:txBody>
      </p:sp>
      <p:sp>
        <p:nvSpPr>
          <p:cNvPr id="54" name="Date Placeholder 53"/>
          <p:cNvSpPr>
            <a:spLocks noGrp="1"/>
          </p:cNvSpPr>
          <p:nvPr>
            <p:ph type="dt" sz="half" idx="10"/>
          </p:nvPr>
        </p:nvSpPr>
        <p:spPr/>
        <p:txBody>
          <a:bodyPr/>
          <a:lstStyle/>
          <a:p>
            <a:r>
              <a:rPr lang="en-GB" smtClean="0"/>
              <a:t>Hamed Shaker</a:t>
            </a:r>
            <a:endParaRPr lang="en-GB"/>
          </a:p>
        </p:txBody>
      </p:sp>
      <p:graphicFrame>
        <p:nvGraphicFramePr>
          <p:cNvPr id="48" name="Table 47"/>
          <p:cNvGraphicFramePr>
            <a:graphicFrameLocks noGrp="1"/>
          </p:cNvGraphicFramePr>
          <p:nvPr/>
        </p:nvGraphicFramePr>
        <p:xfrm>
          <a:off x="179512" y="1477535"/>
          <a:ext cx="3563886" cy="1720927"/>
        </p:xfrm>
        <a:graphic>
          <a:graphicData uri="http://schemas.openxmlformats.org/drawingml/2006/table">
            <a:tbl>
              <a:tblPr firstRow="1" bandRow="1">
                <a:tableStyleId>{5C22544A-7EE6-4342-B048-85BDC9FD1C3A}</a:tableStyleId>
              </a:tblPr>
              <a:tblGrid>
                <a:gridCol w="611558"/>
                <a:gridCol w="648072"/>
                <a:gridCol w="576064"/>
                <a:gridCol w="648072"/>
                <a:gridCol w="1080120"/>
              </a:tblGrid>
              <a:tr h="430232">
                <a:tc>
                  <a:txBody>
                    <a:bodyPr/>
                    <a:lstStyle/>
                    <a:p>
                      <a:pPr algn="ctr"/>
                      <a:endParaRPr lang="en-GB" sz="1000" dirty="0"/>
                    </a:p>
                  </a:txBody>
                  <a:tcPr/>
                </a:tc>
                <a:tc>
                  <a:txBody>
                    <a:bodyPr/>
                    <a:lstStyle/>
                    <a:p>
                      <a:pPr algn="ctr"/>
                      <a:r>
                        <a:rPr lang="en-GB" sz="1000" dirty="0" smtClean="0"/>
                        <a:t>Field</a:t>
                      </a:r>
                      <a:r>
                        <a:rPr lang="en-GB" sz="1000" baseline="0" dirty="0" smtClean="0"/>
                        <a:t> (MV/m)</a:t>
                      </a:r>
                      <a:endParaRPr lang="en-GB" sz="1000" dirty="0"/>
                    </a:p>
                  </a:txBody>
                  <a:tcPr/>
                </a:tc>
                <a:tc>
                  <a:txBody>
                    <a:bodyPr/>
                    <a:lstStyle/>
                    <a:p>
                      <a:pPr algn="ctr"/>
                      <a:r>
                        <a:rPr lang="en-GB" sz="1000" dirty="0" smtClean="0"/>
                        <a:t>Length (cm)</a:t>
                      </a:r>
                      <a:endParaRPr lang="en-GB" sz="1000" dirty="0"/>
                    </a:p>
                  </a:txBody>
                  <a:tcPr/>
                </a:tc>
                <a:tc>
                  <a:txBody>
                    <a:bodyPr/>
                    <a:lstStyle/>
                    <a:p>
                      <a:pPr algn="ctr"/>
                      <a:r>
                        <a:rPr lang="en-GB" sz="1000" dirty="0" smtClean="0"/>
                        <a:t>Voltage (KV)</a:t>
                      </a:r>
                      <a:endParaRPr lang="en-GB" sz="1000" dirty="0"/>
                    </a:p>
                  </a:txBody>
                  <a:tcPr/>
                </a:tc>
                <a:tc>
                  <a:txBody>
                    <a:bodyPr/>
                    <a:lstStyle/>
                    <a:p>
                      <a:pPr algn="ctr"/>
                      <a:r>
                        <a:rPr lang="en-GB" sz="1000" dirty="0" smtClean="0"/>
                        <a:t>Input Power (CTF3</a:t>
                      </a:r>
                      <a:r>
                        <a:rPr lang="en-GB" sz="1000" baseline="0" dirty="0" smtClean="0"/>
                        <a:t> rescaling)</a:t>
                      </a:r>
                      <a:endParaRPr lang="en-GB" sz="1000" dirty="0"/>
                    </a:p>
                  </a:txBody>
                  <a:tcPr/>
                </a:tc>
              </a:tr>
              <a:tr h="258139">
                <a:tc>
                  <a:txBody>
                    <a:bodyPr/>
                    <a:lstStyle/>
                    <a:p>
                      <a:pPr algn="ctr"/>
                      <a:r>
                        <a:rPr lang="en-GB" sz="1000" dirty="0" smtClean="0"/>
                        <a:t>Gun</a:t>
                      </a:r>
                      <a:endParaRPr lang="en-GB" sz="1000" dirty="0"/>
                    </a:p>
                  </a:txBody>
                  <a:tcPr/>
                </a:tc>
                <a:tc>
                  <a:txBody>
                    <a:bodyPr/>
                    <a:lstStyle/>
                    <a:p>
                      <a:pPr algn="ctr"/>
                      <a:endParaRPr lang="en-GB" sz="1000" dirty="0"/>
                    </a:p>
                  </a:txBody>
                  <a:tcPr/>
                </a:tc>
                <a:tc>
                  <a:txBody>
                    <a:bodyPr/>
                    <a:lstStyle/>
                    <a:p>
                      <a:pPr algn="ctr"/>
                      <a:endParaRPr lang="en-GB" sz="1000" dirty="0"/>
                    </a:p>
                  </a:txBody>
                  <a:tcPr/>
                </a:tc>
                <a:tc>
                  <a:txBody>
                    <a:bodyPr/>
                    <a:lstStyle/>
                    <a:p>
                      <a:pPr algn="ctr"/>
                      <a:r>
                        <a:rPr lang="en-GB" sz="1000" dirty="0" smtClean="0"/>
                        <a:t>140</a:t>
                      </a:r>
                      <a:endParaRPr lang="en-GB" sz="1000" dirty="0"/>
                    </a:p>
                  </a:txBody>
                  <a:tcPr/>
                </a:tc>
                <a:tc>
                  <a:txBody>
                    <a:bodyPr/>
                    <a:lstStyle/>
                    <a:p>
                      <a:pPr algn="ctr"/>
                      <a:endParaRPr lang="en-GB" sz="1000" dirty="0"/>
                    </a:p>
                  </a:txBody>
                  <a:tcPr/>
                </a:tc>
              </a:tr>
              <a:tr h="258139">
                <a:tc>
                  <a:txBody>
                    <a:bodyPr/>
                    <a:lstStyle/>
                    <a:p>
                      <a:pPr algn="ctr"/>
                      <a:r>
                        <a:rPr lang="en-GB" sz="1000" dirty="0" smtClean="0"/>
                        <a:t>SHB</a:t>
                      </a:r>
                      <a:r>
                        <a:rPr lang="en-GB" sz="1000" baseline="0" dirty="0" smtClean="0"/>
                        <a:t> - I</a:t>
                      </a:r>
                      <a:endParaRPr lang="en-GB" sz="1000" dirty="0"/>
                    </a:p>
                  </a:txBody>
                  <a:tcPr/>
                </a:tc>
                <a:tc>
                  <a:txBody>
                    <a:bodyPr/>
                    <a:lstStyle/>
                    <a:p>
                      <a:pPr algn="ctr"/>
                      <a:r>
                        <a:rPr lang="en-GB" sz="1000" dirty="0" smtClean="0"/>
                        <a:t>0.224</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35</a:t>
                      </a:r>
                      <a:endParaRPr lang="en-GB" sz="1000" dirty="0"/>
                    </a:p>
                  </a:txBody>
                  <a:tcPr/>
                </a:tc>
                <a:tc>
                  <a:txBody>
                    <a:bodyPr/>
                    <a:lstStyle/>
                    <a:p>
                      <a:pPr algn="ctr"/>
                      <a:r>
                        <a:rPr lang="en-GB" sz="1000" dirty="0" smtClean="0"/>
                        <a:t>1.1 MW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a:t>
                      </a:r>
                      <a:endParaRPr lang="en-GB" sz="1000" dirty="0"/>
                    </a:p>
                  </a:txBody>
                  <a:tcPr/>
                </a:tc>
                <a:tc>
                  <a:txBody>
                    <a:bodyPr/>
                    <a:lstStyle/>
                    <a:p>
                      <a:pPr algn="ctr"/>
                      <a:r>
                        <a:rPr lang="en-GB" sz="1000" dirty="0" smtClean="0"/>
                        <a:t>0.234</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36.5</a:t>
                      </a:r>
                      <a:endParaRPr lang="en-GB" sz="1000" dirty="0"/>
                    </a:p>
                  </a:txBody>
                  <a:tcPr/>
                </a:tc>
                <a:tc>
                  <a:txBody>
                    <a:bodyPr/>
                    <a:lstStyle/>
                    <a:p>
                      <a:pPr algn="ctr"/>
                      <a:r>
                        <a:rPr lang="en-GB" sz="1000" dirty="0" smtClean="0"/>
                        <a:t>1.2 MW</a:t>
                      </a:r>
                      <a:endParaRPr lang="en-GB" sz="1000" dirty="0"/>
                    </a:p>
                  </a:txBody>
                  <a:tcPr/>
                </a:tc>
              </a:tr>
              <a:tr h="2581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dirty="0" smtClean="0"/>
                        <a:t>SHB</a:t>
                      </a:r>
                      <a:r>
                        <a:rPr lang="en-GB" sz="1000" baseline="0" dirty="0" smtClean="0"/>
                        <a:t> - III</a:t>
                      </a:r>
                      <a:endParaRPr lang="en-GB" sz="1000" dirty="0"/>
                    </a:p>
                  </a:txBody>
                  <a:tcPr/>
                </a:tc>
                <a:tc>
                  <a:txBody>
                    <a:bodyPr/>
                    <a:lstStyle/>
                    <a:p>
                      <a:pPr algn="ctr"/>
                      <a:r>
                        <a:rPr lang="en-GB" sz="1000" dirty="0" smtClean="0"/>
                        <a:t>0.249</a:t>
                      </a:r>
                      <a:endParaRPr lang="en-GB" sz="1000" dirty="0"/>
                    </a:p>
                  </a:txBody>
                  <a:tcPr/>
                </a:tc>
                <a:tc>
                  <a:txBody>
                    <a:bodyPr/>
                    <a:lstStyle/>
                    <a:p>
                      <a:pPr algn="ctr"/>
                      <a:r>
                        <a:rPr lang="en-GB" sz="1000" dirty="0" smtClean="0"/>
                        <a:t>15.6</a:t>
                      </a:r>
                      <a:endParaRPr lang="en-GB" sz="1000" dirty="0"/>
                    </a:p>
                  </a:txBody>
                  <a:tcPr/>
                </a:tc>
                <a:tc>
                  <a:txBody>
                    <a:bodyPr/>
                    <a:lstStyle/>
                    <a:p>
                      <a:pPr algn="ctr"/>
                      <a:r>
                        <a:rPr lang="en-GB" sz="1000" dirty="0" smtClean="0"/>
                        <a:t>38.8</a:t>
                      </a:r>
                      <a:endParaRPr lang="en-GB" sz="1000" dirty="0"/>
                    </a:p>
                  </a:txBody>
                  <a:tcPr/>
                </a:tc>
                <a:tc>
                  <a:txBody>
                    <a:bodyPr/>
                    <a:lstStyle/>
                    <a:p>
                      <a:pPr algn="ctr"/>
                      <a:r>
                        <a:rPr lang="en-GB" sz="1000" dirty="0" smtClean="0"/>
                        <a:t>1.4 MW</a:t>
                      </a:r>
                      <a:endParaRPr lang="en-GB" sz="1000" dirty="0"/>
                    </a:p>
                  </a:txBody>
                  <a:tcPr/>
                </a:tc>
              </a:tr>
              <a:tr h="258139">
                <a:tc>
                  <a:txBody>
                    <a:bodyPr/>
                    <a:lstStyle/>
                    <a:p>
                      <a:pPr algn="ctr"/>
                      <a:r>
                        <a:rPr lang="en-GB" sz="1000" dirty="0" smtClean="0"/>
                        <a:t>PB</a:t>
                      </a:r>
                      <a:endParaRPr lang="en-GB" sz="1000" dirty="0"/>
                    </a:p>
                  </a:txBody>
                  <a:tcPr/>
                </a:tc>
                <a:tc>
                  <a:txBody>
                    <a:bodyPr/>
                    <a:lstStyle/>
                    <a:p>
                      <a:pPr algn="ctr"/>
                      <a:r>
                        <a:rPr lang="en-GB" sz="1000" dirty="0" smtClean="0"/>
                        <a:t>1.2</a:t>
                      </a:r>
                      <a:endParaRPr lang="en-GB" sz="1000" dirty="0"/>
                    </a:p>
                  </a:txBody>
                  <a:tcPr/>
                </a:tc>
                <a:tc>
                  <a:txBody>
                    <a:bodyPr/>
                    <a:lstStyle/>
                    <a:p>
                      <a:pPr algn="ctr"/>
                      <a:r>
                        <a:rPr lang="en-GB" sz="1000" dirty="0" smtClean="0"/>
                        <a:t>6</a:t>
                      </a:r>
                      <a:endParaRPr lang="en-GB" sz="1000" dirty="0"/>
                    </a:p>
                  </a:txBody>
                  <a:tcPr/>
                </a:tc>
                <a:tc>
                  <a:txBody>
                    <a:bodyPr/>
                    <a:lstStyle/>
                    <a:p>
                      <a:pPr algn="ctr"/>
                      <a:r>
                        <a:rPr lang="en-GB" sz="1000" dirty="0" smtClean="0"/>
                        <a:t>72</a:t>
                      </a:r>
                      <a:endParaRPr lang="en-GB" sz="1000" dirty="0"/>
                    </a:p>
                  </a:txBody>
                  <a:tcPr/>
                </a:tc>
                <a:tc>
                  <a:txBody>
                    <a:bodyPr/>
                    <a:lstStyle/>
                    <a:p>
                      <a:pPr algn="ctr"/>
                      <a:r>
                        <a:rPr lang="en-GB" sz="1000" dirty="0" smtClean="0"/>
                        <a:t>686 KW</a:t>
                      </a:r>
                      <a:endParaRPr lang="en-GB" sz="1000" dirty="0"/>
                    </a:p>
                  </a:txBody>
                  <a:tcPr/>
                </a:tc>
              </a:tr>
            </a:tbl>
          </a:graphicData>
        </a:graphic>
      </p:graphicFrame>
      <p:sp>
        <p:nvSpPr>
          <p:cNvPr id="49" name="TextBox 48"/>
          <p:cNvSpPr txBox="1"/>
          <p:nvPr/>
        </p:nvSpPr>
        <p:spPr>
          <a:xfrm>
            <a:off x="784604" y="1095716"/>
            <a:ext cx="2376264"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600" dirty="0" smtClean="0"/>
              <a:t>Scaling from the CTF3</a:t>
            </a:r>
            <a:endParaRPr lang="en-US" sz="1600" dirty="0"/>
          </a:p>
        </p:txBody>
      </p:sp>
      <p:sp>
        <p:nvSpPr>
          <p:cNvPr id="50" name="TextBox 49"/>
          <p:cNvSpPr txBox="1"/>
          <p:nvPr/>
        </p:nvSpPr>
        <p:spPr>
          <a:xfrm>
            <a:off x="179512" y="3333159"/>
            <a:ext cx="4248472"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The SHBs structures should be changed to reduce the input power and this talk is more focused on this topic. to scale, using this fact that The CTF SHBs have the same length and their voltages are 20 KV with 40KW input power[2,3]. </a:t>
            </a:r>
            <a:endParaRPr lang="en-US" sz="1600" dirty="0"/>
          </a:p>
        </p:txBody>
      </p:sp>
      <p:pic>
        <p:nvPicPr>
          <p:cNvPr id="51"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61342" y="1124744"/>
            <a:ext cx="1242857" cy="285714"/>
          </a:xfrm>
          <a:prstGeom prst="rect">
            <a:avLst/>
          </a:prstGeom>
          <a:noFill/>
        </p:spPr>
      </p:pic>
      <p:sp>
        <p:nvSpPr>
          <p:cNvPr id="55" name="Oval 54"/>
          <p:cNvSpPr/>
          <p:nvPr/>
        </p:nvSpPr>
        <p:spPr>
          <a:xfrm>
            <a:off x="2771800" y="2118342"/>
            <a:ext cx="86409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Arrow Connector 56"/>
          <p:cNvCxnSpPr/>
          <p:nvPr/>
        </p:nvCxnSpPr>
        <p:spPr>
          <a:xfrm flipH="1">
            <a:off x="2685278" y="2884922"/>
            <a:ext cx="198552" cy="414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053454" y="2622398"/>
            <a:ext cx="2843808"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To scale the prebuncher, I used the CTF3 data (27.5 KV voltage with 100 KW input power).</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20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ooter Placeholder 4"/>
          <p:cNvSpPr>
            <a:spLocks noGrp="1"/>
          </p:cNvSpPr>
          <p:nvPr>
            <p:ph type="ftr" sz="quarter" idx="11"/>
          </p:nvPr>
        </p:nvSpPr>
        <p:spPr/>
        <p:txBody>
          <a:bodyPr/>
          <a:lstStyle/>
          <a:p>
            <a:r>
              <a:rPr lang="en-GB" smtClean="0"/>
              <a:t>LCWS 2011 - Granada</a:t>
            </a:r>
            <a:endParaRPr lang="en-GB"/>
          </a:p>
        </p:txBody>
      </p:sp>
      <p:sp>
        <p:nvSpPr>
          <p:cNvPr id="35" name="Slide Number Placeholder 5"/>
          <p:cNvSpPr>
            <a:spLocks noGrp="1"/>
          </p:cNvSpPr>
          <p:nvPr>
            <p:ph type="sldNum" sz="quarter" idx="12"/>
          </p:nvPr>
        </p:nvSpPr>
        <p:spPr/>
        <p:txBody>
          <a:bodyPr/>
          <a:lstStyle/>
          <a:p>
            <a:fld id="{61CB9655-BB17-4E30-9C84-064693D8E453}" type="slidenum">
              <a:rPr lang="en-US"/>
              <a:pPr/>
              <a:t>4</a:t>
            </a:fld>
            <a:endParaRPr lang="en-US"/>
          </a:p>
        </p:txBody>
      </p:sp>
      <p:sp>
        <p:nvSpPr>
          <p:cNvPr id="27650" name="Rectangle 2"/>
          <p:cNvSpPr>
            <a:spLocks noGrp="1"/>
          </p:cNvSpPr>
          <p:nvPr>
            <p:ph type="title"/>
          </p:nvPr>
        </p:nvSpPr>
        <p:spPr/>
        <p:txBody>
          <a:bodyPr>
            <a:normAutofit/>
          </a:bodyPr>
          <a:lstStyle/>
          <a:p>
            <a:r>
              <a:rPr lang="en-US" sz="4000" dirty="0" smtClean="0">
                <a:cs typeface="Arial" charset="0"/>
              </a:rPr>
              <a:t>Accelerating Structure</a:t>
            </a:r>
            <a:endParaRPr lang="en-GB" sz="4000" dirty="0" smtClean="0">
              <a:cs typeface="Arial" charset="0"/>
            </a:endParaRPr>
          </a:p>
        </p:txBody>
      </p:sp>
      <p:pic>
        <p:nvPicPr>
          <p:cNvPr id="27652" name="Picture 4"/>
          <p:cNvPicPr>
            <a:picLocks noChangeAspect="1" noChangeArrowheads="1"/>
          </p:cNvPicPr>
          <p:nvPr/>
        </p:nvPicPr>
        <p:blipFill>
          <a:blip r:embed="rId2" cstate="print"/>
          <a:srcRect r="15221"/>
          <a:stretch>
            <a:fillRect/>
          </a:stretch>
        </p:blipFill>
        <p:spPr bwMode="auto">
          <a:xfrm>
            <a:off x="1570038" y="2279650"/>
            <a:ext cx="5330825" cy="2724150"/>
          </a:xfrm>
          <a:prstGeom prst="rect">
            <a:avLst/>
          </a:prstGeom>
          <a:noFill/>
          <a:ln w="9525" algn="ctr">
            <a:noFill/>
            <a:miter lim="800000"/>
            <a:headEnd/>
            <a:tailEnd/>
          </a:ln>
          <a:effectLst/>
        </p:spPr>
      </p:pic>
      <p:grpSp>
        <p:nvGrpSpPr>
          <p:cNvPr id="2" name="Group 37"/>
          <p:cNvGrpSpPr>
            <a:grpSpLocks/>
          </p:cNvGrpSpPr>
          <p:nvPr/>
        </p:nvGrpSpPr>
        <p:grpSpPr bwMode="auto">
          <a:xfrm>
            <a:off x="3895725" y="2809875"/>
            <a:ext cx="646113" cy="304800"/>
            <a:chOff x="2460" y="1776"/>
            <a:chExt cx="407" cy="192"/>
          </a:xfrm>
        </p:grpSpPr>
        <p:sp>
          <p:nvSpPr>
            <p:cNvPr id="27654" name="Line 6"/>
            <p:cNvSpPr>
              <a:spLocks noChangeShapeType="1"/>
            </p:cNvSpPr>
            <p:nvPr/>
          </p:nvSpPr>
          <p:spPr bwMode="auto">
            <a:xfrm>
              <a:off x="2460" y="1968"/>
              <a:ext cx="384" cy="0"/>
            </a:xfrm>
            <a:prstGeom prst="line">
              <a:avLst/>
            </a:prstGeom>
            <a:noFill/>
            <a:ln w="12700">
              <a:solidFill>
                <a:srgbClr val="008000"/>
              </a:solidFill>
              <a:round/>
              <a:headEnd type="stealth" w="med" len="med"/>
              <a:tailEnd type="stealth" w="med" len="med"/>
            </a:ln>
            <a:effectLst/>
          </p:spPr>
          <p:txBody>
            <a:bodyPr/>
            <a:lstStyle/>
            <a:p>
              <a:endParaRPr lang="en-GB"/>
            </a:p>
          </p:txBody>
        </p:sp>
        <p:sp>
          <p:nvSpPr>
            <p:cNvPr id="27655" name="Text Box 7"/>
            <p:cNvSpPr txBox="1">
              <a:spLocks noChangeArrowheads="1"/>
            </p:cNvSpPr>
            <p:nvPr/>
          </p:nvSpPr>
          <p:spPr bwMode="auto">
            <a:xfrm>
              <a:off x="2510" y="1776"/>
              <a:ext cx="357" cy="192"/>
            </a:xfrm>
            <a:prstGeom prst="rect">
              <a:avLst/>
            </a:prstGeom>
            <a:noFill/>
            <a:ln w="9525" algn="ctr">
              <a:noFill/>
              <a:miter lim="800000"/>
              <a:headEnd/>
              <a:tailEnd/>
            </a:ln>
            <a:effectLst/>
          </p:spPr>
          <p:txBody>
            <a:bodyPr>
              <a:spAutoFit/>
            </a:bodyPr>
            <a:lstStyle/>
            <a:p>
              <a:pPr>
                <a:spcBef>
                  <a:spcPct val="50000"/>
                </a:spcBef>
              </a:pPr>
              <a:r>
                <a:rPr lang="en-GB" sz="1400">
                  <a:solidFill>
                    <a:srgbClr val="008000"/>
                  </a:solidFill>
                </a:rPr>
                <a:t>gap</a:t>
              </a:r>
              <a:r>
                <a:rPr lang="en-GB" sz="1400" baseline="-25000">
                  <a:solidFill>
                    <a:srgbClr val="008000"/>
                  </a:solidFill>
                </a:rPr>
                <a:t>n</a:t>
              </a:r>
            </a:p>
          </p:txBody>
        </p:sp>
      </p:grpSp>
      <p:grpSp>
        <p:nvGrpSpPr>
          <p:cNvPr id="3" name="Group 8"/>
          <p:cNvGrpSpPr>
            <a:grpSpLocks/>
          </p:cNvGrpSpPr>
          <p:nvPr/>
        </p:nvGrpSpPr>
        <p:grpSpPr bwMode="auto">
          <a:xfrm>
            <a:off x="2609850" y="3217863"/>
            <a:ext cx="792163" cy="411162"/>
            <a:chOff x="2222" y="1992"/>
            <a:chExt cx="499" cy="259"/>
          </a:xfrm>
        </p:grpSpPr>
        <p:sp>
          <p:nvSpPr>
            <p:cNvPr id="27657" name="Line 9"/>
            <p:cNvSpPr>
              <a:spLocks noChangeShapeType="1"/>
            </p:cNvSpPr>
            <p:nvPr/>
          </p:nvSpPr>
          <p:spPr bwMode="auto">
            <a:xfrm flipV="1">
              <a:off x="2254" y="1992"/>
              <a:ext cx="0" cy="259"/>
            </a:xfrm>
            <a:prstGeom prst="line">
              <a:avLst/>
            </a:prstGeom>
            <a:noFill/>
            <a:ln w="12700">
              <a:solidFill>
                <a:srgbClr val="008000"/>
              </a:solidFill>
              <a:round/>
              <a:headEnd/>
              <a:tailEnd type="stealth" w="med" len="med"/>
            </a:ln>
            <a:effectLst/>
          </p:spPr>
          <p:txBody>
            <a:bodyPr/>
            <a:lstStyle/>
            <a:p>
              <a:endParaRPr lang="en-GB"/>
            </a:p>
          </p:txBody>
        </p:sp>
        <p:sp>
          <p:nvSpPr>
            <p:cNvPr id="27658" name="Text Box 10"/>
            <p:cNvSpPr txBox="1">
              <a:spLocks noChangeArrowheads="1"/>
            </p:cNvSpPr>
            <p:nvPr/>
          </p:nvSpPr>
          <p:spPr bwMode="auto">
            <a:xfrm>
              <a:off x="2222" y="2059"/>
              <a:ext cx="499" cy="192"/>
            </a:xfrm>
            <a:prstGeom prst="rect">
              <a:avLst/>
            </a:prstGeom>
            <a:noFill/>
            <a:ln w="9525" algn="ctr">
              <a:noFill/>
              <a:miter lim="800000"/>
              <a:headEnd/>
              <a:tailEnd/>
            </a:ln>
            <a:effectLst/>
          </p:spPr>
          <p:txBody>
            <a:bodyPr>
              <a:spAutoFit/>
            </a:bodyPr>
            <a:lstStyle/>
            <a:p>
              <a:pPr>
                <a:spcBef>
                  <a:spcPct val="50000"/>
                </a:spcBef>
              </a:pPr>
              <a:r>
                <a:rPr lang="en-GB" sz="1400">
                  <a:solidFill>
                    <a:srgbClr val="008000"/>
                  </a:solidFill>
                </a:rPr>
                <a:t>R</a:t>
              </a:r>
              <a:r>
                <a:rPr lang="en-GB" sz="1400" baseline="-25000">
                  <a:solidFill>
                    <a:srgbClr val="008000"/>
                  </a:solidFill>
                </a:rPr>
                <a:t>BP</a:t>
              </a:r>
            </a:p>
          </p:txBody>
        </p:sp>
      </p:grpSp>
      <p:sp>
        <p:nvSpPr>
          <p:cNvPr id="27662" name="Text Box 14"/>
          <p:cNvSpPr txBox="1">
            <a:spLocks noChangeArrowheads="1"/>
          </p:cNvSpPr>
          <p:nvPr/>
        </p:nvSpPr>
        <p:spPr bwMode="auto">
          <a:xfrm>
            <a:off x="6089650" y="3302000"/>
            <a:ext cx="768350" cy="623888"/>
          </a:xfrm>
          <a:prstGeom prst="rect">
            <a:avLst/>
          </a:prstGeom>
          <a:solidFill>
            <a:schemeClr val="bg1"/>
          </a:solidFill>
          <a:ln w="9525" algn="ctr">
            <a:noFill/>
            <a:miter lim="800000"/>
            <a:headEnd/>
            <a:tailEnd/>
          </a:ln>
          <a:effectLst/>
        </p:spPr>
        <p:txBody>
          <a:bodyPr>
            <a:spAutoFit/>
          </a:bodyPr>
          <a:lstStyle/>
          <a:p>
            <a:pPr>
              <a:spcBef>
                <a:spcPct val="50000"/>
              </a:spcBef>
            </a:pPr>
            <a:r>
              <a:rPr lang="en-GB" sz="1400">
                <a:solidFill>
                  <a:srgbClr val="0000FF"/>
                </a:solidFill>
              </a:rPr>
              <a:t>E</a:t>
            </a:r>
            <a:r>
              <a:rPr lang="en-GB" sz="1400" baseline="-25000">
                <a:solidFill>
                  <a:srgbClr val="0000FF"/>
                </a:solidFill>
              </a:rPr>
              <a:t>0</a:t>
            </a:r>
            <a:r>
              <a:rPr lang="en-GB" sz="1400">
                <a:solidFill>
                  <a:srgbClr val="0000FF"/>
                </a:solidFill>
              </a:rPr>
              <a:t>T(n)</a:t>
            </a:r>
          </a:p>
          <a:p>
            <a:pPr>
              <a:spcBef>
                <a:spcPct val="50000"/>
              </a:spcBef>
            </a:pPr>
            <a:r>
              <a:rPr lang="en-GB" sz="1400">
                <a:solidFill>
                  <a:srgbClr val="0000FF"/>
                </a:solidFill>
              </a:rPr>
              <a:t>V</a:t>
            </a:r>
            <a:r>
              <a:rPr lang="en-GB" sz="1400" baseline="-25000">
                <a:solidFill>
                  <a:srgbClr val="0000FF"/>
                </a:solidFill>
              </a:rPr>
              <a:t>acc</a:t>
            </a:r>
            <a:endParaRPr lang="en-GB" sz="1400">
              <a:solidFill>
                <a:srgbClr val="0000FF"/>
              </a:solidFill>
            </a:endParaRPr>
          </a:p>
        </p:txBody>
      </p:sp>
      <p:sp>
        <p:nvSpPr>
          <p:cNvPr id="27663" name="Text Box 15"/>
          <p:cNvSpPr txBox="1">
            <a:spLocks noChangeArrowheads="1"/>
          </p:cNvSpPr>
          <p:nvPr/>
        </p:nvSpPr>
        <p:spPr bwMode="auto">
          <a:xfrm>
            <a:off x="5943600" y="2667000"/>
            <a:ext cx="684213" cy="314325"/>
          </a:xfrm>
          <a:prstGeom prst="rect">
            <a:avLst/>
          </a:prstGeom>
          <a:solidFill>
            <a:schemeClr val="bg1"/>
          </a:solidFill>
          <a:ln w="9525" algn="ctr">
            <a:solidFill>
              <a:schemeClr val="bg1"/>
            </a:solidFill>
            <a:miter lim="800000"/>
            <a:headEnd/>
            <a:tailEnd/>
          </a:ln>
          <a:effectLst/>
        </p:spPr>
        <p:txBody>
          <a:bodyPr>
            <a:spAutoFit/>
          </a:bodyPr>
          <a:lstStyle/>
          <a:p>
            <a:pPr>
              <a:spcBef>
                <a:spcPct val="50000"/>
              </a:spcBef>
            </a:pPr>
            <a:r>
              <a:rPr lang="en-GB" sz="1400">
                <a:solidFill>
                  <a:srgbClr val="008000"/>
                </a:solidFill>
              </a:rPr>
              <a:t>Ncells</a:t>
            </a:r>
          </a:p>
        </p:txBody>
      </p:sp>
      <p:grpSp>
        <p:nvGrpSpPr>
          <p:cNvPr id="4" name="Group 36"/>
          <p:cNvGrpSpPr>
            <a:grpSpLocks/>
          </p:cNvGrpSpPr>
          <p:nvPr/>
        </p:nvGrpSpPr>
        <p:grpSpPr bwMode="auto">
          <a:xfrm>
            <a:off x="609600" y="3105150"/>
            <a:ext cx="8305800" cy="1082675"/>
            <a:chOff x="384" y="1956"/>
            <a:chExt cx="5232" cy="682"/>
          </a:xfrm>
        </p:grpSpPr>
        <p:grpSp>
          <p:nvGrpSpPr>
            <p:cNvPr id="5" name="Group 35"/>
            <p:cNvGrpSpPr>
              <a:grpSpLocks/>
            </p:cNvGrpSpPr>
            <p:nvPr/>
          </p:nvGrpSpPr>
          <p:grpSpPr bwMode="auto">
            <a:xfrm>
              <a:off x="4464" y="2322"/>
              <a:ext cx="1152" cy="316"/>
              <a:chOff x="4464" y="2322"/>
              <a:chExt cx="1152" cy="316"/>
            </a:xfrm>
          </p:grpSpPr>
          <p:sp>
            <p:nvSpPr>
              <p:cNvPr id="27660" name="Text Box 12"/>
              <p:cNvSpPr txBox="1">
                <a:spLocks noChangeArrowheads="1"/>
              </p:cNvSpPr>
              <p:nvPr/>
            </p:nvSpPr>
            <p:spPr bwMode="auto">
              <a:xfrm>
                <a:off x="4537" y="2360"/>
                <a:ext cx="1079" cy="278"/>
              </a:xfrm>
              <a:prstGeom prst="rect">
                <a:avLst/>
              </a:prstGeom>
              <a:noFill/>
              <a:ln w="9525" algn="ctr">
                <a:noFill/>
                <a:miter lim="800000"/>
                <a:headEnd/>
                <a:tailEnd/>
              </a:ln>
              <a:effectLst/>
            </p:spPr>
            <p:txBody>
              <a:bodyPr>
                <a:spAutoFit/>
              </a:bodyPr>
              <a:lstStyle/>
              <a:p>
                <a:pPr>
                  <a:spcBef>
                    <a:spcPct val="50000"/>
                  </a:spcBef>
                </a:pPr>
                <a:r>
                  <a:rPr lang="en-GB" sz="1400" b="1">
                    <a:solidFill>
                      <a:srgbClr val="0000FF"/>
                    </a:solidFill>
                  </a:rPr>
                  <a:t>P</a:t>
                </a:r>
                <a:r>
                  <a:rPr lang="en-GB" sz="1400" b="1" baseline="-25000">
                    <a:solidFill>
                      <a:srgbClr val="0000FF"/>
                    </a:solidFill>
                  </a:rPr>
                  <a:t>out</a:t>
                </a:r>
                <a:r>
                  <a:rPr lang="en-GB" sz="1400" baseline="-25000">
                    <a:solidFill>
                      <a:srgbClr val="0000FF"/>
                    </a:solidFill>
                  </a:rPr>
                  <a:t/>
                </a:r>
                <a:br>
                  <a:rPr lang="en-GB" sz="1400" baseline="-25000">
                    <a:solidFill>
                      <a:srgbClr val="0000FF"/>
                    </a:solidFill>
                  </a:rPr>
                </a:br>
                <a:endParaRPr lang="en-GB" sz="1400" baseline="-25000">
                  <a:solidFill>
                    <a:srgbClr val="0000FF"/>
                  </a:solidFill>
                </a:endParaRPr>
              </a:p>
            </p:txBody>
          </p:sp>
          <p:sp>
            <p:nvSpPr>
              <p:cNvPr id="27661" name="Line 13"/>
              <p:cNvSpPr>
                <a:spLocks noChangeShapeType="1"/>
              </p:cNvSpPr>
              <p:nvPr/>
            </p:nvSpPr>
            <p:spPr bwMode="auto">
              <a:xfrm>
                <a:off x="4464" y="2322"/>
                <a:ext cx="192" cy="0"/>
              </a:xfrm>
              <a:prstGeom prst="line">
                <a:avLst/>
              </a:prstGeom>
              <a:noFill/>
              <a:ln w="12700">
                <a:solidFill>
                  <a:srgbClr val="0000FF"/>
                </a:solidFill>
                <a:round/>
                <a:headEnd/>
                <a:tailEnd type="stealth" w="med" len="lg"/>
              </a:ln>
              <a:effectLst/>
            </p:spPr>
            <p:txBody>
              <a:bodyPr/>
              <a:lstStyle/>
              <a:p>
                <a:endParaRPr lang="en-GB"/>
              </a:p>
            </p:txBody>
          </p:sp>
        </p:grpSp>
        <p:grpSp>
          <p:nvGrpSpPr>
            <p:cNvPr id="6" name="Group 16"/>
            <p:cNvGrpSpPr>
              <a:grpSpLocks/>
            </p:cNvGrpSpPr>
            <p:nvPr/>
          </p:nvGrpSpPr>
          <p:grpSpPr bwMode="auto">
            <a:xfrm>
              <a:off x="384" y="2329"/>
              <a:ext cx="499" cy="237"/>
              <a:chOff x="408" y="2296"/>
              <a:chExt cx="499" cy="237"/>
            </a:xfrm>
          </p:grpSpPr>
          <p:sp>
            <p:nvSpPr>
              <p:cNvPr id="27665" name="Line 17"/>
              <p:cNvSpPr>
                <a:spLocks noChangeShapeType="1"/>
              </p:cNvSpPr>
              <p:nvPr/>
            </p:nvSpPr>
            <p:spPr bwMode="auto">
              <a:xfrm flipV="1">
                <a:off x="408" y="2296"/>
                <a:ext cx="499" cy="0"/>
              </a:xfrm>
              <a:prstGeom prst="line">
                <a:avLst/>
              </a:prstGeom>
              <a:noFill/>
              <a:ln w="63500">
                <a:solidFill>
                  <a:srgbClr val="0000FF"/>
                </a:solidFill>
                <a:round/>
                <a:headEnd/>
                <a:tailEnd type="stealth" w="med" len="med"/>
              </a:ln>
              <a:effectLst/>
            </p:spPr>
            <p:txBody>
              <a:bodyPr/>
              <a:lstStyle/>
              <a:p>
                <a:endParaRPr lang="en-GB"/>
              </a:p>
            </p:txBody>
          </p:sp>
          <p:sp>
            <p:nvSpPr>
              <p:cNvPr id="27666" name="Text Box 18"/>
              <p:cNvSpPr txBox="1">
                <a:spLocks noChangeArrowheads="1"/>
              </p:cNvSpPr>
              <p:nvPr/>
            </p:nvSpPr>
            <p:spPr bwMode="auto">
              <a:xfrm>
                <a:off x="408" y="2341"/>
                <a:ext cx="499" cy="192"/>
              </a:xfrm>
              <a:prstGeom prst="rect">
                <a:avLst/>
              </a:prstGeom>
              <a:noFill/>
              <a:ln w="9525" algn="ctr">
                <a:noFill/>
                <a:miter lim="800000"/>
                <a:headEnd/>
                <a:tailEnd/>
              </a:ln>
              <a:effectLst/>
            </p:spPr>
            <p:txBody>
              <a:bodyPr>
                <a:spAutoFit/>
              </a:bodyPr>
              <a:lstStyle/>
              <a:p>
                <a:pPr>
                  <a:spcBef>
                    <a:spcPct val="50000"/>
                  </a:spcBef>
                </a:pPr>
                <a:r>
                  <a:rPr lang="en-GB" sz="1400" b="1">
                    <a:solidFill>
                      <a:srgbClr val="0000FF"/>
                    </a:solidFill>
                  </a:rPr>
                  <a:t>P</a:t>
                </a:r>
                <a:r>
                  <a:rPr lang="en-GB" sz="1400" b="1" baseline="-25000">
                    <a:solidFill>
                      <a:srgbClr val="0000FF"/>
                    </a:solidFill>
                  </a:rPr>
                  <a:t>in</a:t>
                </a:r>
              </a:p>
            </p:txBody>
          </p:sp>
        </p:grpSp>
        <p:grpSp>
          <p:nvGrpSpPr>
            <p:cNvPr id="7" name="Group 19"/>
            <p:cNvGrpSpPr>
              <a:grpSpLocks/>
            </p:cNvGrpSpPr>
            <p:nvPr/>
          </p:nvGrpSpPr>
          <p:grpSpPr bwMode="auto">
            <a:xfrm>
              <a:off x="384" y="1956"/>
              <a:ext cx="499" cy="260"/>
              <a:chOff x="408" y="1923"/>
              <a:chExt cx="499" cy="260"/>
            </a:xfrm>
          </p:grpSpPr>
          <p:sp>
            <p:nvSpPr>
              <p:cNvPr id="27668" name="Text Box 20"/>
              <p:cNvSpPr txBox="1">
                <a:spLocks noChangeArrowheads="1"/>
              </p:cNvSpPr>
              <p:nvPr/>
            </p:nvSpPr>
            <p:spPr bwMode="auto">
              <a:xfrm>
                <a:off x="408" y="1923"/>
                <a:ext cx="499" cy="192"/>
              </a:xfrm>
              <a:prstGeom prst="rect">
                <a:avLst/>
              </a:prstGeom>
              <a:noFill/>
              <a:ln w="9525" algn="ctr">
                <a:noFill/>
                <a:miter lim="800000"/>
                <a:headEnd/>
                <a:tailEnd/>
              </a:ln>
              <a:effectLst/>
            </p:spPr>
            <p:txBody>
              <a:bodyPr>
                <a:spAutoFit/>
              </a:bodyPr>
              <a:lstStyle/>
              <a:p>
                <a:pPr>
                  <a:spcBef>
                    <a:spcPct val="50000"/>
                  </a:spcBef>
                </a:pPr>
                <a:r>
                  <a:rPr lang="en-GB" sz="1400" b="1">
                    <a:solidFill>
                      <a:srgbClr val="FF0000"/>
                    </a:solidFill>
                  </a:rPr>
                  <a:t>P</a:t>
                </a:r>
                <a:r>
                  <a:rPr lang="en-GB" sz="1400" b="1" baseline="-25000">
                    <a:solidFill>
                      <a:srgbClr val="FF0000"/>
                    </a:solidFill>
                  </a:rPr>
                  <a:t>b</a:t>
                </a:r>
              </a:p>
            </p:txBody>
          </p:sp>
          <p:sp>
            <p:nvSpPr>
              <p:cNvPr id="27669" name="Line 21"/>
              <p:cNvSpPr>
                <a:spLocks noChangeShapeType="1"/>
              </p:cNvSpPr>
              <p:nvPr/>
            </p:nvSpPr>
            <p:spPr bwMode="auto">
              <a:xfrm flipV="1">
                <a:off x="408" y="2183"/>
                <a:ext cx="499" cy="0"/>
              </a:xfrm>
              <a:prstGeom prst="line">
                <a:avLst/>
              </a:prstGeom>
              <a:noFill/>
              <a:ln w="19050">
                <a:solidFill>
                  <a:srgbClr val="FF0000"/>
                </a:solidFill>
                <a:round/>
                <a:headEnd/>
                <a:tailEnd type="stealth" w="med" len="lg"/>
              </a:ln>
              <a:effectLst/>
            </p:spPr>
            <p:txBody>
              <a:bodyPr/>
              <a:lstStyle/>
              <a:p>
                <a:endParaRPr lang="en-GB"/>
              </a:p>
            </p:txBody>
          </p:sp>
        </p:grpSp>
        <p:grpSp>
          <p:nvGrpSpPr>
            <p:cNvPr id="8" name="Group 28"/>
            <p:cNvGrpSpPr>
              <a:grpSpLocks/>
            </p:cNvGrpSpPr>
            <p:nvPr/>
          </p:nvGrpSpPr>
          <p:grpSpPr bwMode="auto">
            <a:xfrm>
              <a:off x="4464" y="1956"/>
              <a:ext cx="590" cy="252"/>
              <a:chOff x="4464" y="1956"/>
              <a:chExt cx="590" cy="252"/>
            </a:xfrm>
          </p:grpSpPr>
          <p:sp>
            <p:nvSpPr>
              <p:cNvPr id="27671" name="Text Box 23"/>
              <p:cNvSpPr txBox="1">
                <a:spLocks noChangeArrowheads="1"/>
              </p:cNvSpPr>
              <p:nvPr/>
            </p:nvSpPr>
            <p:spPr bwMode="auto">
              <a:xfrm>
                <a:off x="4555" y="1956"/>
                <a:ext cx="499" cy="192"/>
              </a:xfrm>
              <a:prstGeom prst="rect">
                <a:avLst/>
              </a:prstGeom>
              <a:noFill/>
              <a:ln w="9525" algn="ctr">
                <a:noFill/>
                <a:miter lim="800000"/>
                <a:headEnd/>
                <a:tailEnd/>
              </a:ln>
              <a:effectLst/>
            </p:spPr>
            <p:txBody>
              <a:bodyPr>
                <a:spAutoFit/>
              </a:bodyPr>
              <a:lstStyle/>
              <a:p>
                <a:pPr>
                  <a:spcBef>
                    <a:spcPct val="50000"/>
                  </a:spcBef>
                </a:pPr>
                <a:r>
                  <a:rPr lang="en-GB" sz="1400" b="1">
                    <a:solidFill>
                      <a:srgbClr val="FF0000"/>
                    </a:solidFill>
                  </a:rPr>
                  <a:t>P</a:t>
                </a:r>
                <a:r>
                  <a:rPr lang="en-GB" sz="1400" b="1" baseline="-25000">
                    <a:solidFill>
                      <a:srgbClr val="FF0000"/>
                    </a:solidFill>
                  </a:rPr>
                  <a:t>b</a:t>
                </a:r>
              </a:p>
            </p:txBody>
          </p:sp>
          <p:sp>
            <p:nvSpPr>
              <p:cNvPr id="27672" name="Line 24"/>
              <p:cNvSpPr>
                <a:spLocks noChangeShapeType="1"/>
              </p:cNvSpPr>
              <p:nvPr/>
            </p:nvSpPr>
            <p:spPr bwMode="auto">
              <a:xfrm flipV="1">
                <a:off x="4464" y="2208"/>
                <a:ext cx="480" cy="0"/>
              </a:xfrm>
              <a:prstGeom prst="line">
                <a:avLst/>
              </a:prstGeom>
              <a:noFill/>
              <a:ln w="50800">
                <a:solidFill>
                  <a:srgbClr val="FF0000"/>
                </a:solidFill>
                <a:round/>
                <a:headEnd/>
                <a:tailEnd type="stealth" w="med" len="lg"/>
              </a:ln>
              <a:effectLst/>
            </p:spPr>
            <p:txBody>
              <a:bodyPr/>
              <a:lstStyle/>
              <a:p>
                <a:endParaRPr lang="en-GB"/>
              </a:p>
            </p:txBody>
          </p:sp>
        </p:grpSp>
      </p:grpSp>
      <p:sp>
        <p:nvSpPr>
          <p:cNvPr id="27673" name="Text Box 25"/>
          <p:cNvSpPr txBox="1">
            <a:spLocks noChangeArrowheads="1"/>
          </p:cNvSpPr>
          <p:nvPr/>
        </p:nvSpPr>
        <p:spPr bwMode="auto">
          <a:xfrm>
            <a:off x="2819400" y="1219200"/>
            <a:ext cx="3192760" cy="954107"/>
          </a:xfrm>
          <a:prstGeom prst="rect">
            <a:avLst/>
          </a:prstGeom>
          <a:noFill/>
          <a:ln w="9525">
            <a:noFill/>
            <a:miter lim="800000"/>
            <a:headEnd/>
            <a:tailEnd/>
          </a:ln>
          <a:effectLst/>
        </p:spPr>
        <p:txBody>
          <a:bodyPr wrap="square">
            <a:spAutoFit/>
          </a:bodyPr>
          <a:lstStyle/>
          <a:p>
            <a:pPr algn="ctr">
              <a:spcBef>
                <a:spcPct val="50000"/>
              </a:spcBef>
            </a:pPr>
            <a:r>
              <a:rPr lang="en-US" sz="2800" dirty="0" smtClean="0">
                <a:solidFill>
                  <a:srgbClr val="990033"/>
                </a:solidFill>
                <a:latin typeface="Calibri" pitchFamily="34" charset="0"/>
              </a:rPr>
              <a:t>SICA structure with constant </a:t>
            </a:r>
            <a:r>
              <a:rPr lang="en-US" sz="2800" dirty="0">
                <a:solidFill>
                  <a:srgbClr val="990033"/>
                </a:solidFill>
                <a:latin typeface="Calibri" pitchFamily="34" charset="0"/>
              </a:rPr>
              <a:t>aperture</a:t>
            </a:r>
            <a:endParaRPr lang="en-GB" sz="2800" dirty="0">
              <a:solidFill>
                <a:srgbClr val="990033"/>
              </a:solidFill>
              <a:latin typeface="Calibri" pitchFamily="34" charset="0"/>
            </a:endParaRPr>
          </a:p>
        </p:txBody>
      </p:sp>
      <p:sp>
        <p:nvSpPr>
          <p:cNvPr id="27677" name="Text Box 29"/>
          <p:cNvSpPr txBox="1">
            <a:spLocks noChangeArrowheads="1"/>
          </p:cNvSpPr>
          <p:nvPr/>
        </p:nvSpPr>
        <p:spPr bwMode="auto">
          <a:xfrm>
            <a:off x="7162800" y="4338638"/>
            <a:ext cx="1712913" cy="1147762"/>
          </a:xfrm>
          <a:prstGeom prst="rect">
            <a:avLst/>
          </a:prstGeom>
          <a:noFill/>
          <a:ln w="9525" algn="ctr">
            <a:noFill/>
            <a:miter lim="800000"/>
            <a:headEnd/>
            <a:tailEnd/>
          </a:ln>
          <a:effectLst/>
        </p:spPr>
        <p:txBody>
          <a:bodyPr>
            <a:spAutoFit/>
          </a:bodyPr>
          <a:lstStyle/>
          <a:p>
            <a:pPr>
              <a:spcBef>
                <a:spcPct val="50000"/>
              </a:spcBef>
            </a:pPr>
            <a:r>
              <a:rPr lang="el-GR" sz="1400">
                <a:solidFill>
                  <a:schemeClr val="folHlink"/>
                </a:solidFill>
              </a:rPr>
              <a:t>η</a:t>
            </a:r>
            <a:r>
              <a:rPr lang="en-GB" sz="1400">
                <a:solidFill>
                  <a:schemeClr val="folHlink"/>
                </a:solidFill>
              </a:rPr>
              <a:t>= </a:t>
            </a:r>
            <a:r>
              <a:rPr lang="el-GR" sz="1400">
                <a:solidFill>
                  <a:schemeClr val="folHlink"/>
                </a:solidFill>
                <a:cs typeface="Arial" charset="0"/>
              </a:rPr>
              <a:t>Δ</a:t>
            </a:r>
            <a:r>
              <a:rPr lang="en-GB" sz="1400">
                <a:solidFill>
                  <a:schemeClr val="folHlink"/>
                </a:solidFill>
              </a:rPr>
              <a:t>P</a:t>
            </a:r>
            <a:r>
              <a:rPr lang="en-GB" sz="1400" baseline="-25000">
                <a:solidFill>
                  <a:schemeClr val="folHlink"/>
                </a:solidFill>
              </a:rPr>
              <a:t>b</a:t>
            </a:r>
            <a:r>
              <a:rPr lang="en-GB" sz="1400">
                <a:solidFill>
                  <a:schemeClr val="folHlink"/>
                </a:solidFill>
              </a:rPr>
              <a:t>/P</a:t>
            </a:r>
            <a:r>
              <a:rPr lang="en-GB" sz="1400" baseline="-25000">
                <a:solidFill>
                  <a:schemeClr val="folHlink"/>
                </a:solidFill>
              </a:rPr>
              <a:t>in</a:t>
            </a:r>
            <a:endParaRPr lang="en-GB" sz="1400" baseline="-25000">
              <a:solidFill>
                <a:schemeClr val="folHlink"/>
              </a:solidFill>
              <a:cs typeface="Arial" charset="0"/>
            </a:endParaRPr>
          </a:p>
          <a:p>
            <a:pPr>
              <a:spcBef>
                <a:spcPct val="50000"/>
              </a:spcBef>
            </a:pPr>
            <a:r>
              <a:rPr lang="en-GB" sz="1400">
                <a:solidFill>
                  <a:schemeClr val="folHlink"/>
                </a:solidFill>
                <a:cs typeface="Arial" charset="0"/>
              </a:rPr>
              <a:t>t</a:t>
            </a:r>
            <a:r>
              <a:rPr lang="en-GB" sz="1400" baseline="-25000">
                <a:solidFill>
                  <a:schemeClr val="folHlink"/>
                </a:solidFill>
                <a:cs typeface="Arial" charset="0"/>
              </a:rPr>
              <a:t>fill</a:t>
            </a:r>
          </a:p>
          <a:p>
            <a:pPr>
              <a:spcBef>
                <a:spcPct val="50000"/>
              </a:spcBef>
            </a:pPr>
            <a:r>
              <a:rPr lang="en-GB" sz="1400">
                <a:solidFill>
                  <a:schemeClr val="folHlink"/>
                </a:solidFill>
              </a:rPr>
              <a:t>mode spectrum</a:t>
            </a:r>
          </a:p>
          <a:p>
            <a:pPr>
              <a:spcBef>
                <a:spcPct val="50000"/>
              </a:spcBef>
            </a:pPr>
            <a:endParaRPr lang="el-GR" sz="1400" baseline="-25000">
              <a:solidFill>
                <a:schemeClr val="folHlink"/>
              </a:solidFill>
              <a:cs typeface="Arial" charset="0"/>
            </a:endParaRPr>
          </a:p>
        </p:txBody>
      </p:sp>
      <p:sp>
        <p:nvSpPr>
          <p:cNvPr id="27686" name="Text Box 38"/>
          <p:cNvSpPr txBox="1">
            <a:spLocks noChangeArrowheads="1"/>
          </p:cNvSpPr>
          <p:nvPr/>
        </p:nvSpPr>
        <p:spPr bwMode="auto">
          <a:xfrm>
            <a:off x="1981200" y="3625850"/>
            <a:ext cx="1600200" cy="641350"/>
          </a:xfrm>
          <a:prstGeom prst="rect">
            <a:avLst/>
          </a:prstGeom>
          <a:solidFill>
            <a:schemeClr val="bg1">
              <a:alpha val="83000"/>
            </a:schemeClr>
          </a:solidFill>
          <a:ln w="9525">
            <a:noFill/>
            <a:miter lim="800000"/>
            <a:headEnd/>
            <a:tailEnd/>
          </a:ln>
          <a:effectLst/>
        </p:spPr>
        <p:txBody>
          <a:bodyPr>
            <a:spAutoFit/>
          </a:bodyPr>
          <a:lstStyle/>
          <a:p>
            <a:pPr>
              <a:spcBef>
                <a:spcPct val="50000"/>
              </a:spcBef>
            </a:pPr>
            <a:r>
              <a:rPr lang="en-GB">
                <a:solidFill>
                  <a:schemeClr val="folHlink"/>
                </a:solidFill>
                <a:latin typeface="Calibri" pitchFamily="34" charset="0"/>
              </a:rPr>
              <a:t>constant</a:t>
            </a:r>
            <a:br>
              <a:rPr lang="en-GB">
                <a:solidFill>
                  <a:schemeClr val="folHlink"/>
                </a:solidFill>
                <a:latin typeface="Calibri" pitchFamily="34" charset="0"/>
              </a:rPr>
            </a:br>
            <a:r>
              <a:rPr lang="en-GB">
                <a:solidFill>
                  <a:schemeClr val="folHlink"/>
                </a:solidFill>
                <a:latin typeface="Calibri" pitchFamily="34" charset="0"/>
              </a:rPr>
              <a:t>free parameter</a:t>
            </a:r>
          </a:p>
        </p:txBody>
      </p:sp>
      <p:sp>
        <p:nvSpPr>
          <p:cNvPr id="27687" name="Text Box 39"/>
          <p:cNvSpPr txBox="1">
            <a:spLocks noChangeArrowheads="1"/>
          </p:cNvSpPr>
          <p:nvPr/>
        </p:nvSpPr>
        <p:spPr bwMode="auto">
          <a:xfrm>
            <a:off x="3733800" y="3321050"/>
            <a:ext cx="990600" cy="641350"/>
          </a:xfrm>
          <a:prstGeom prst="rect">
            <a:avLst/>
          </a:prstGeom>
          <a:noFill/>
          <a:ln w="9525">
            <a:noFill/>
            <a:miter lim="800000"/>
            <a:headEnd/>
            <a:tailEnd/>
          </a:ln>
          <a:effectLst/>
        </p:spPr>
        <p:txBody>
          <a:bodyPr>
            <a:spAutoFit/>
          </a:bodyPr>
          <a:lstStyle/>
          <a:p>
            <a:pPr algn="ctr">
              <a:spcBef>
                <a:spcPct val="50000"/>
              </a:spcBef>
            </a:pPr>
            <a:r>
              <a:rPr lang="en-GB">
                <a:solidFill>
                  <a:schemeClr val="folHlink"/>
                </a:solidFill>
                <a:latin typeface="Calibri" pitchFamily="34" charset="0"/>
              </a:rPr>
              <a:t>v</a:t>
            </a:r>
            <a:r>
              <a:rPr lang="en-GB" baseline="-25000">
                <a:solidFill>
                  <a:schemeClr val="folHlink"/>
                </a:solidFill>
                <a:latin typeface="Calibri" pitchFamily="34" charset="0"/>
              </a:rPr>
              <a:t>gr,n</a:t>
            </a:r>
            <a:br>
              <a:rPr lang="en-GB" baseline="-25000">
                <a:solidFill>
                  <a:schemeClr val="folHlink"/>
                </a:solidFill>
                <a:latin typeface="Calibri" pitchFamily="34" charset="0"/>
              </a:rPr>
            </a:br>
            <a:r>
              <a:rPr lang="en-GB">
                <a:solidFill>
                  <a:schemeClr val="folHlink"/>
                </a:solidFill>
                <a:latin typeface="Calibri" pitchFamily="34" charset="0"/>
              </a:rPr>
              <a:t>tapering</a:t>
            </a:r>
          </a:p>
        </p:txBody>
      </p:sp>
      <p:grpSp>
        <p:nvGrpSpPr>
          <p:cNvPr id="9" name="Group 43"/>
          <p:cNvGrpSpPr>
            <a:grpSpLocks/>
          </p:cNvGrpSpPr>
          <p:nvPr/>
        </p:nvGrpSpPr>
        <p:grpSpPr bwMode="auto">
          <a:xfrm>
            <a:off x="5057775" y="2533650"/>
            <a:ext cx="566738" cy="1119188"/>
            <a:chOff x="3186" y="1596"/>
            <a:chExt cx="357" cy="705"/>
          </a:xfrm>
        </p:grpSpPr>
        <p:sp>
          <p:nvSpPr>
            <p:cNvPr id="27689" name="Line 41"/>
            <p:cNvSpPr>
              <a:spLocks noChangeShapeType="1"/>
            </p:cNvSpPr>
            <p:nvPr/>
          </p:nvSpPr>
          <p:spPr bwMode="auto">
            <a:xfrm flipV="1">
              <a:off x="3216" y="1596"/>
              <a:ext cx="0" cy="705"/>
            </a:xfrm>
            <a:prstGeom prst="line">
              <a:avLst/>
            </a:prstGeom>
            <a:noFill/>
            <a:ln w="12700">
              <a:solidFill>
                <a:srgbClr val="008000"/>
              </a:solidFill>
              <a:round/>
              <a:headEnd/>
              <a:tailEnd type="stealth" w="med" len="med"/>
            </a:ln>
            <a:effectLst/>
          </p:spPr>
          <p:txBody>
            <a:bodyPr/>
            <a:lstStyle/>
            <a:p>
              <a:endParaRPr lang="en-GB"/>
            </a:p>
          </p:txBody>
        </p:sp>
        <p:sp>
          <p:nvSpPr>
            <p:cNvPr id="27690" name="Text Box 42"/>
            <p:cNvSpPr txBox="1">
              <a:spLocks noChangeArrowheads="1"/>
            </p:cNvSpPr>
            <p:nvPr/>
          </p:nvSpPr>
          <p:spPr bwMode="auto">
            <a:xfrm>
              <a:off x="3186" y="1680"/>
              <a:ext cx="357" cy="192"/>
            </a:xfrm>
            <a:prstGeom prst="rect">
              <a:avLst/>
            </a:prstGeom>
            <a:noFill/>
            <a:ln w="9525" algn="ctr">
              <a:noFill/>
              <a:miter lim="800000"/>
              <a:headEnd/>
              <a:tailEnd/>
            </a:ln>
            <a:effectLst/>
          </p:spPr>
          <p:txBody>
            <a:bodyPr>
              <a:spAutoFit/>
            </a:bodyPr>
            <a:lstStyle/>
            <a:p>
              <a:pPr>
                <a:spcBef>
                  <a:spcPct val="50000"/>
                </a:spcBef>
              </a:pPr>
              <a:r>
                <a:rPr lang="en-GB" sz="1400">
                  <a:solidFill>
                    <a:srgbClr val="008000"/>
                  </a:solidFill>
                </a:rPr>
                <a:t>R</a:t>
              </a:r>
              <a:r>
                <a:rPr lang="en-GB" sz="1400" baseline="-25000">
                  <a:solidFill>
                    <a:srgbClr val="008000"/>
                  </a:solidFill>
                </a:rPr>
                <a:t>a,n</a:t>
              </a:r>
            </a:p>
          </p:txBody>
        </p:sp>
      </p:grpSp>
      <p:sp>
        <p:nvSpPr>
          <p:cNvPr id="27692" name="Text Box 44"/>
          <p:cNvSpPr txBox="1">
            <a:spLocks noChangeArrowheads="1"/>
          </p:cNvSpPr>
          <p:nvPr/>
        </p:nvSpPr>
        <p:spPr bwMode="auto">
          <a:xfrm>
            <a:off x="4800600" y="3581400"/>
            <a:ext cx="990600" cy="366713"/>
          </a:xfrm>
          <a:prstGeom prst="rect">
            <a:avLst/>
          </a:prstGeom>
          <a:noFill/>
          <a:ln w="9525">
            <a:noFill/>
            <a:miter lim="800000"/>
            <a:headEnd/>
            <a:tailEnd/>
          </a:ln>
          <a:effectLst/>
        </p:spPr>
        <p:txBody>
          <a:bodyPr>
            <a:spAutoFit/>
          </a:bodyPr>
          <a:lstStyle/>
          <a:p>
            <a:pPr>
              <a:spcBef>
                <a:spcPct val="50000"/>
              </a:spcBef>
            </a:pPr>
            <a:r>
              <a:rPr lang="el-GR">
                <a:solidFill>
                  <a:schemeClr val="folHlink"/>
                </a:solidFill>
                <a:cs typeface="Arial" charset="0"/>
              </a:rPr>
              <a:t>φ</a:t>
            </a:r>
            <a:r>
              <a:rPr lang="en-GB" baseline="-25000">
                <a:solidFill>
                  <a:schemeClr val="folHlink"/>
                </a:solidFill>
                <a:latin typeface="Calibri" pitchFamily="34" charset="0"/>
              </a:rPr>
              <a:t>n</a:t>
            </a:r>
            <a:r>
              <a:rPr lang="en-GB">
                <a:solidFill>
                  <a:schemeClr val="folHlink"/>
                </a:solidFill>
                <a:latin typeface="Calibri" pitchFamily="34" charset="0"/>
              </a:rPr>
              <a:t>=120⁰</a:t>
            </a:r>
          </a:p>
        </p:txBody>
      </p:sp>
      <p:sp>
        <p:nvSpPr>
          <p:cNvPr id="38" name="Date Placeholder 37"/>
          <p:cNvSpPr>
            <a:spLocks noGrp="1"/>
          </p:cNvSpPr>
          <p:nvPr>
            <p:ph type="dt" sz="half" idx="10"/>
          </p:nvPr>
        </p:nvSpPr>
        <p:spPr/>
        <p:txBody>
          <a:bodyPr/>
          <a:lstStyle/>
          <a:p>
            <a:r>
              <a:rPr lang="en-GB" smtClean="0"/>
              <a:t>Hamed Shaker</a:t>
            </a:r>
            <a:endParaRPr lang="en-GB"/>
          </a:p>
        </p:txBody>
      </p:sp>
      <p:sp>
        <p:nvSpPr>
          <p:cNvPr id="39" name="TextBox 38"/>
          <p:cNvSpPr txBox="1"/>
          <p:nvPr/>
        </p:nvSpPr>
        <p:spPr>
          <a:xfrm>
            <a:off x="5940152" y="44624"/>
            <a:ext cx="316835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Rolf Wegner [4]</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1"/>
          </p:nvPr>
        </p:nvSpPr>
        <p:spPr/>
        <p:txBody>
          <a:bodyPr/>
          <a:lstStyle/>
          <a:p>
            <a:r>
              <a:rPr lang="en-GB" smtClean="0"/>
              <a:t>LCWS 2011 - Granada</a:t>
            </a:r>
            <a:endParaRPr lang="en-GB"/>
          </a:p>
        </p:txBody>
      </p:sp>
      <p:sp>
        <p:nvSpPr>
          <p:cNvPr id="12" name="Slide Number Placeholder 5"/>
          <p:cNvSpPr>
            <a:spLocks noGrp="1"/>
          </p:cNvSpPr>
          <p:nvPr>
            <p:ph type="sldNum" sz="quarter" idx="12"/>
          </p:nvPr>
        </p:nvSpPr>
        <p:spPr/>
        <p:txBody>
          <a:bodyPr/>
          <a:lstStyle/>
          <a:p>
            <a:fld id="{CC9EF460-7C40-40DA-88ED-42206E8DE534}" type="slidenum">
              <a:rPr lang="en-US"/>
              <a:pPr/>
              <a:t>5</a:t>
            </a:fld>
            <a:endParaRPr lang="en-US"/>
          </a:p>
        </p:txBody>
      </p:sp>
      <p:sp>
        <p:nvSpPr>
          <p:cNvPr id="88066" name="Rectangle 2"/>
          <p:cNvSpPr>
            <a:spLocks noGrp="1"/>
          </p:cNvSpPr>
          <p:nvPr>
            <p:ph type="title"/>
          </p:nvPr>
        </p:nvSpPr>
        <p:spPr>
          <a:xfrm>
            <a:off x="762000" y="152400"/>
            <a:ext cx="7391400" cy="762000"/>
          </a:xfrm>
        </p:spPr>
        <p:txBody>
          <a:bodyPr>
            <a:noAutofit/>
          </a:bodyPr>
          <a:lstStyle/>
          <a:p>
            <a:r>
              <a:rPr lang="en-GB" sz="3600" dirty="0" smtClean="0"/>
              <a:t>Baseline structure, 19 cells, RB=49 mm</a:t>
            </a:r>
          </a:p>
        </p:txBody>
      </p:sp>
      <p:pic>
        <p:nvPicPr>
          <p:cNvPr id="88068" name="Picture 4"/>
          <p:cNvPicPr>
            <a:picLocks noChangeAspect="1" noChangeArrowheads="1"/>
          </p:cNvPicPr>
          <p:nvPr/>
        </p:nvPicPr>
        <p:blipFill>
          <a:blip r:embed="rId2" cstate="print"/>
          <a:srcRect/>
          <a:stretch>
            <a:fillRect/>
          </a:stretch>
        </p:blipFill>
        <p:spPr bwMode="auto">
          <a:xfrm>
            <a:off x="609600" y="5334000"/>
            <a:ext cx="7924800" cy="1111250"/>
          </a:xfrm>
          <a:prstGeom prst="rect">
            <a:avLst/>
          </a:prstGeom>
          <a:noFill/>
          <a:ln w="9525">
            <a:noFill/>
            <a:miter lim="800000"/>
            <a:headEnd/>
            <a:tailEnd/>
          </a:ln>
          <a:effectLst/>
        </p:spPr>
      </p:pic>
      <p:pic>
        <p:nvPicPr>
          <p:cNvPr id="88069" name="Picture 5"/>
          <p:cNvPicPr>
            <a:picLocks noChangeAspect="1" noChangeArrowheads="1"/>
          </p:cNvPicPr>
          <p:nvPr/>
        </p:nvPicPr>
        <p:blipFill>
          <a:blip r:embed="rId3" cstate="print"/>
          <a:srcRect/>
          <a:stretch>
            <a:fillRect/>
          </a:stretch>
        </p:blipFill>
        <p:spPr bwMode="auto">
          <a:xfrm>
            <a:off x="76200" y="838200"/>
            <a:ext cx="6553200" cy="4735513"/>
          </a:xfrm>
          <a:prstGeom prst="rect">
            <a:avLst/>
          </a:prstGeom>
          <a:noFill/>
          <a:ln w="9525">
            <a:noFill/>
            <a:miter lim="800000"/>
            <a:headEnd/>
            <a:tailEnd/>
          </a:ln>
          <a:effectLst/>
        </p:spPr>
      </p:pic>
      <p:sp>
        <p:nvSpPr>
          <p:cNvPr id="88072" name="Text Box 8"/>
          <p:cNvSpPr txBox="1">
            <a:spLocks noChangeArrowheads="1"/>
          </p:cNvSpPr>
          <p:nvPr/>
        </p:nvSpPr>
        <p:spPr bwMode="auto">
          <a:xfrm>
            <a:off x="6804248" y="1628800"/>
            <a:ext cx="1676400" cy="915987"/>
          </a:xfrm>
          <a:prstGeom prst="rect">
            <a:avLst/>
          </a:prstGeom>
          <a:noFill/>
          <a:ln w="9525">
            <a:noFill/>
            <a:miter lim="800000"/>
            <a:headEnd/>
            <a:tailEnd/>
          </a:ln>
          <a:effectLst/>
        </p:spPr>
        <p:txBody>
          <a:bodyPr>
            <a:spAutoFit/>
          </a:bodyPr>
          <a:lstStyle/>
          <a:p>
            <a:pPr>
              <a:spcBef>
                <a:spcPct val="50000"/>
              </a:spcBef>
            </a:pPr>
            <a:r>
              <a:rPr lang="en-GB" dirty="0">
                <a:solidFill>
                  <a:srgbClr val="0000FF"/>
                </a:solidFill>
                <a:latin typeface="Calibri" pitchFamily="34" charset="0"/>
              </a:rPr>
              <a:t>P</a:t>
            </a:r>
            <a:r>
              <a:rPr lang="en-GB" baseline="-25000" dirty="0">
                <a:solidFill>
                  <a:srgbClr val="0000FF"/>
                </a:solidFill>
                <a:latin typeface="Calibri" pitchFamily="34" charset="0"/>
              </a:rPr>
              <a:t>in</a:t>
            </a:r>
            <a:r>
              <a:rPr lang="en-GB" dirty="0">
                <a:solidFill>
                  <a:srgbClr val="0000FF"/>
                </a:solidFill>
                <a:latin typeface="Calibri" pitchFamily="34" charset="0"/>
              </a:rPr>
              <a:t> = 15 MW</a:t>
            </a:r>
            <a:br>
              <a:rPr lang="en-GB" dirty="0">
                <a:solidFill>
                  <a:srgbClr val="0000FF"/>
                </a:solidFill>
                <a:latin typeface="Calibri" pitchFamily="34" charset="0"/>
              </a:rPr>
            </a:br>
            <a:r>
              <a:rPr lang="en-GB" dirty="0">
                <a:solidFill>
                  <a:srgbClr val="0000FF"/>
                </a:solidFill>
                <a:latin typeface="Calibri" pitchFamily="34" charset="0"/>
              </a:rPr>
              <a:t>RB = 49 mm,</a:t>
            </a:r>
            <a:br>
              <a:rPr lang="en-GB" dirty="0">
                <a:solidFill>
                  <a:srgbClr val="0000FF"/>
                </a:solidFill>
                <a:latin typeface="Calibri" pitchFamily="34" charset="0"/>
              </a:rPr>
            </a:br>
            <a:r>
              <a:rPr lang="en-GB" dirty="0">
                <a:solidFill>
                  <a:srgbClr val="0000FF"/>
                </a:solidFill>
                <a:latin typeface="Calibri" pitchFamily="34" charset="0"/>
              </a:rPr>
              <a:t>N = 19 cells</a:t>
            </a:r>
            <a:endParaRPr lang="en-GB" dirty="0"/>
          </a:p>
        </p:txBody>
      </p:sp>
      <p:sp>
        <p:nvSpPr>
          <p:cNvPr id="88076" name="Oval 12"/>
          <p:cNvSpPr>
            <a:spLocks noChangeArrowheads="1"/>
          </p:cNvSpPr>
          <p:nvPr/>
        </p:nvSpPr>
        <p:spPr bwMode="auto">
          <a:xfrm>
            <a:off x="1905000" y="857250"/>
            <a:ext cx="1439863" cy="396875"/>
          </a:xfrm>
          <a:prstGeom prst="ellipse">
            <a:avLst/>
          </a:prstGeom>
          <a:noFill/>
          <a:ln w="25400" algn="ctr">
            <a:solidFill>
              <a:srgbClr val="FF0000"/>
            </a:solidFill>
            <a:round/>
            <a:headEnd/>
            <a:tailEnd/>
          </a:ln>
          <a:effectLst/>
        </p:spPr>
        <p:txBody>
          <a:bodyPr wrap="none" anchor="ctr"/>
          <a:lstStyle/>
          <a:p>
            <a:endParaRPr lang="en-GB"/>
          </a:p>
        </p:txBody>
      </p:sp>
      <p:grpSp>
        <p:nvGrpSpPr>
          <p:cNvPr id="2" name="Group 15"/>
          <p:cNvGrpSpPr>
            <a:grpSpLocks/>
          </p:cNvGrpSpPr>
          <p:nvPr/>
        </p:nvGrpSpPr>
        <p:grpSpPr bwMode="auto">
          <a:xfrm>
            <a:off x="3257550" y="1143000"/>
            <a:ext cx="1314450" cy="2590800"/>
            <a:chOff x="2052" y="720"/>
            <a:chExt cx="828" cy="1632"/>
          </a:xfrm>
        </p:grpSpPr>
        <p:sp>
          <p:nvSpPr>
            <p:cNvPr id="88077" name="Oval 13"/>
            <p:cNvSpPr>
              <a:spLocks noChangeArrowheads="1"/>
            </p:cNvSpPr>
            <p:nvPr/>
          </p:nvSpPr>
          <p:spPr bwMode="auto">
            <a:xfrm>
              <a:off x="2052" y="720"/>
              <a:ext cx="336" cy="816"/>
            </a:xfrm>
            <a:prstGeom prst="ellipse">
              <a:avLst/>
            </a:prstGeom>
            <a:noFill/>
            <a:ln w="25400" algn="ctr">
              <a:solidFill>
                <a:srgbClr val="008000"/>
              </a:solidFill>
              <a:round/>
              <a:headEnd/>
              <a:tailEnd/>
            </a:ln>
            <a:effectLst/>
          </p:spPr>
          <p:txBody>
            <a:bodyPr wrap="none" anchor="ctr"/>
            <a:lstStyle/>
            <a:p>
              <a:endParaRPr lang="en-GB"/>
            </a:p>
          </p:txBody>
        </p:sp>
        <p:sp>
          <p:nvSpPr>
            <p:cNvPr id="88078" name="Oval 14"/>
            <p:cNvSpPr>
              <a:spLocks noChangeArrowheads="1"/>
            </p:cNvSpPr>
            <p:nvPr/>
          </p:nvSpPr>
          <p:spPr bwMode="auto">
            <a:xfrm>
              <a:off x="2544" y="1536"/>
              <a:ext cx="336" cy="816"/>
            </a:xfrm>
            <a:prstGeom prst="ellipse">
              <a:avLst/>
            </a:prstGeom>
            <a:noFill/>
            <a:ln w="25400" algn="ctr">
              <a:solidFill>
                <a:srgbClr val="008000"/>
              </a:solidFill>
              <a:round/>
              <a:headEnd/>
              <a:tailEnd/>
            </a:ln>
            <a:effectLst/>
          </p:spPr>
          <p:txBody>
            <a:bodyPr wrap="none" anchor="ctr"/>
            <a:lstStyle/>
            <a:p>
              <a:endParaRPr lang="en-GB"/>
            </a:p>
          </p:txBody>
        </p:sp>
      </p:grpSp>
      <p:sp>
        <p:nvSpPr>
          <p:cNvPr id="13" name="Date Placeholder 12"/>
          <p:cNvSpPr>
            <a:spLocks noGrp="1"/>
          </p:cNvSpPr>
          <p:nvPr>
            <p:ph type="dt" sz="half" idx="10"/>
          </p:nvPr>
        </p:nvSpPr>
        <p:spPr/>
        <p:txBody>
          <a:bodyPr/>
          <a:lstStyle/>
          <a:p>
            <a:r>
              <a:rPr lang="en-GB" smtClean="0"/>
              <a:t>Hamed Shaker</a:t>
            </a:r>
            <a:endParaRPr lang="en-GB"/>
          </a:p>
        </p:txBody>
      </p:sp>
      <p:sp>
        <p:nvSpPr>
          <p:cNvPr id="17" name="TextBox 16"/>
          <p:cNvSpPr txBox="1"/>
          <p:nvPr/>
        </p:nvSpPr>
        <p:spPr>
          <a:xfrm>
            <a:off x="5940152" y="769364"/>
            <a:ext cx="316835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Rolf Wegner [4]</a:t>
            </a:r>
            <a:endParaRPr lang="en-GB" dirty="0"/>
          </a:p>
        </p:txBody>
      </p:sp>
      <p:sp>
        <p:nvSpPr>
          <p:cNvPr id="18" name="TextBox 17"/>
          <p:cNvSpPr txBox="1"/>
          <p:nvPr/>
        </p:nvSpPr>
        <p:spPr>
          <a:xfrm>
            <a:off x="6141100" y="2780928"/>
            <a:ext cx="2915816"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Energy gain =3.4 MeV </a:t>
            </a:r>
          </a:p>
          <a:p>
            <a:r>
              <a:rPr lang="en-US" sz="1600" dirty="0" smtClean="0"/>
              <a:t>Length = 1.8996m</a:t>
            </a:r>
          </a:p>
          <a:p>
            <a:r>
              <a:rPr lang="en-US" sz="1600" dirty="0" smtClean="0"/>
              <a:t>Average electric field≈1.8 MV/m. </a:t>
            </a:r>
            <a:endParaRPr lang="en-US" sz="1600" dirty="0"/>
          </a:p>
        </p:txBody>
      </p:sp>
      <p:sp>
        <p:nvSpPr>
          <p:cNvPr id="20" name="TextBox 19"/>
          <p:cNvSpPr txBox="1"/>
          <p:nvPr/>
        </p:nvSpPr>
        <p:spPr>
          <a:xfrm>
            <a:off x="6416304" y="4077072"/>
            <a:ext cx="2476176"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These numbers are different from S. Bettoni et al. model then the model should be corrected.</a:t>
            </a:r>
            <a:endParaRPr lang="en-US" sz="1600" dirty="0"/>
          </a:p>
        </p:txBody>
      </p:sp>
      <p:cxnSp>
        <p:nvCxnSpPr>
          <p:cNvPr id="24" name="Straight Arrow Connector 23"/>
          <p:cNvCxnSpPr>
            <a:stCxn id="20" idx="0"/>
            <a:endCxn id="18" idx="2"/>
          </p:cNvCxnSpPr>
          <p:nvPr/>
        </p:nvCxnSpPr>
        <p:spPr>
          <a:xfrm flipH="1" flipV="1">
            <a:off x="7599008" y="3611925"/>
            <a:ext cx="55384" cy="4651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ucture_01.png"/>
          <p:cNvPicPr>
            <a:picLocks noChangeAspect="1"/>
          </p:cNvPicPr>
          <p:nvPr/>
        </p:nvPicPr>
        <p:blipFill>
          <a:blip r:embed="rId2" cstate="print"/>
          <a:stretch>
            <a:fillRect/>
          </a:stretch>
        </p:blipFill>
        <p:spPr>
          <a:xfrm>
            <a:off x="383426" y="849168"/>
            <a:ext cx="8341979" cy="3488259"/>
          </a:xfrm>
          <a:prstGeom prst="rect">
            <a:avLst/>
          </a:prstGeom>
        </p:spPr>
      </p:pic>
      <p:sp>
        <p:nvSpPr>
          <p:cNvPr id="2" name="Title 1"/>
          <p:cNvSpPr>
            <a:spLocks noGrp="1"/>
          </p:cNvSpPr>
          <p:nvPr>
            <p:ph type="title"/>
          </p:nvPr>
        </p:nvSpPr>
        <p:spPr/>
        <p:txBody>
          <a:bodyPr>
            <a:normAutofit/>
          </a:bodyPr>
          <a:lstStyle/>
          <a:p>
            <a:r>
              <a:rPr lang="en-GB" sz="4000" dirty="0" smtClean="0"/>
              <a:t>SICA – </a:t>
            </a:r>
            <a:r>
              <a:rPr lang="en-GB" sz="4000" dirty="0" err="1" smtClean="0"/>
              <a:t>GdfidL</a:t>
            </a:r>
            <a:r>
              <a:rPr lang="en-GB" sz="4000" dirty="0" smtClean="0"/>
              <a:t> simulations</a:t>
            </a:r>
            <a:endParaRPr lang="en-GB" sz="4000" dirty="0"/>
          </a:p>
        </p:txBody>
      </p:sp>
      <p:sp>
        <p:nvSpPr>
          <p:cNvPr id="23" name="Date Placeholder 22"/>
          <p:cNvSpPr>
            <a:spLocks noGrp="1"/>
          </p:cNvSpPr>
          <p:nvPr>
            <p:ph type="dt" sz="half" idx="10"/>
          </p:nvPr>
        </p:nvSpPr>
        <p:spPr/>
        <p:txBody>
          <a:bodyPr/>
          <a:lstStyle/>
          <a:p>
            <a:r>
              <a:rPr lang="en-GB" dirty="0" smtClean="0">
                <a:solidFill>
                  <a:srgbClr val="E3DED1">
                    <a:shade val="50000"/>
                  </a:srgbClr>
                </a:solidFill>
              </a:rPr>
              <a:t>Hamed Shaker</a:t>
            </a:r>
            <a:endParaRPr lang="en-US" dirty="0">
              <a:solidFill>
                <a:srgbClr val="E3DED1">
                  <a:shade val="50000"/>
                </a:srgbClr>
              </a:solidFill>
            </a:endParaRPr>
          </a:p>
        </p:txBody>
      </p:sp>
      <p:sp>
        <p:nvSpPr>
          <p:cNvPr id="5" name="Footer Placeholder 4"/>
          <p:cNvSpPr>
            <a:spLocks noGrp="1"/>
          </p:cNvSpPr>
          <p:nvPr>
            <p:ph type="ftr" sz="quarter" idx="11"/>
          </p:nvPr>
        </p:nvSpPr>
        <p:spPr/>
        <p:txBody>
          <a:bodyPr/>
          <a:lstStyle/>
          <a:p>
            <a:r>
              <a:rPr lang="en-GB" smtClean="0">
                <a:solidFill>
                  <a:srgbClr val="E3DED1">
                    <a:shade val="50000"/>
                  </a:srgbClr>
                </a:solidFill>
              </a:rPr>
              <a:t>LCWS 2011 - Granada</a:t>
            </a:r>
            <a:endParaRPr lang="en-GB" dirty="0">
              <a:solidFill>
                <a:srgbClr val="E3DED1">
                  <a:shade val="50000"/>
                </a:srgbClr>
              </a:solidFill>
            </a:endParaRPr>
          </a:p>
        </p:txBody>
      </p:sp>
      <p:sp>
        <p:nvSpPr>
          <p:cNvPr id="4" name="Slide Number Placeholder 3"/>
          <p:cNvSpPr>
            <a:spLocks noGrp="1"/>
          </p:cNvSpPr>
          <p:nvPr>
            <p:ph type="sldNum" sz="quarter" idx="12"/>
          </p:nvPr>
        </p:nvSpPr>
        <p:spPr/>
        <p:txBody>
          <a:bodyPr/>
          <a:lstStyle/>
          <a:p>
            <a:fld id="{66D67C4A-828F-4BB9-92D8-54FEEA45536A}" type="slidenum">
              <a:rPr lang="en-GB" smtClean="0">
                <a:solidFill>
                  <a:srgbClr val="E3DED1">
                    <a:shade val="50000"/>
                  </a:srgbClr>
                </a:solidFill>
              </a:rPr>
              <a:pPr/>
              <a:t>6</a:t>
            </a:fld>
            <a:endParaRPr lang="en-GB" dirty="0">
              <a:solidFill>
                <a:srgbClr val="E3DED1">
                  <a:shade val="50000"/>
                </a:srgbClr>
              </a:solidFill>
            </a:endParaRPr>
          </a:p>
        </p:txBody>
      </p:sp>
      <p:sp>
        <p:nvSpPr>
          <p:cNvPr id="8" name="TextBox 7"/>
          <p:cNvSpPr txBox="1"/>
          <p:nvPr/>
        </p:nvSpPr>
        <p:spPr>
          <a:xfrm>
            <a:off x="383426" y="951111"/>
            <a:ext cx="644728" cy="307777"/>
          </a:xfrm>
          <a:prstGeom prst="rect">
            <a:avLst/>
          </a:prstGeom>
          <a:noFill/>
        </p:spPr>
        <p:txBody>
          <a:bodyPr wrap="none" rtlCol="0">
            <a:spAutoFit/>
          </a:bodyPr>
          <a:lstStyle/>
          <a:p>
            <a:pPr eaLnBrk="0" fontAlgn="base" hangingPunct="0">
              <a:spcBef>
                <a:spcPct val="0"/>
              </a:spcBef>
              <a:spcAft>
                <a:spcPct val="0"/>
              </a:spcAft>
            </a:pPr>
            <a:r>
              <a:rPr lang="en-GB" sz="1400" dirty="0" smtClean="0">
                <a:solidFill>
                  <a:prstClr val="black"/>
                </a:solidFill>
              </a:rPr>
              <a:t>input</a:t>
            </a:r>
            <a:endParaRPr lang="en-GB" sz="1400" dirty="0">
              <a:solidFill>
                <a:prstClr val="black"/>
              </a:solidFill>
            </a:endParaRPr>
          </a:p>
        </p:txBody>
      </p:sp>
      <p:sp>
        <p:nvSpPr>
          <p:cNvPr id="9" name="TextBox 8"/>
          <p:cNvSpPr txBox="1"/>
          <p:nvPr/>
        </p:nvSpPr>
        <p:spPr>
          <a:xfrm>
            <a:off x="8080677" y="951111"/>
            <a:ext cx="774571" cy="307777"/>
          </a:xfrm>
          <a:prstGeom prst="rect">
            <a:avLst/>
          </a:prstGeom>
          <a:noFill/>
        </p:spPr>
        <p:txBody>
          <a:bodyPr wrap="none" rtlCol="0">
            <a:spAutoFit/>
          </a:bodyPr>
          <a:lstStyle/>
          <a:p>
            <a:pPr eaLnBrk="0" fontAlgn="base" hangingPunct="0">
              <a:spcBef>
                <a:spcPct val="0"/>
              </a:spcBef>
              <a:spcAft>
                <a:spcPct val="0"/>
              </a:spcAft>
            </a:pPr>
            <a:r>
              <a:rPr lang="en-GB" sz="1400" dirty="0" smtClean="0">
                <a:solidFill>
                  <a:prstClr val="black"/>
                </a:solidFill>
              </a:rPr>
              <a:t>output</a:t>
            </a:r>
            <a:endParaRPr lang="en-GB" sz="1400" dirty="0">
              <a:solidFill>
                <a:prstClr val="black"/>
              </a:solidFill>
            </a:endParaRPr>
          </a:p>
        </p:txBody>
      </p:sp>
      <p:sp>
        <p:nvSpPr>
          <p:cNvPr id="10" name="TextBox 9"/>
          <p:cNvSpPr txBox="1"/>
          <p:nvPr/>
        </p:nvSpPr>
        <p:spPr>
          <a:xfrm>
            <a:off x="4856831" y="1411288"/>
            <a:ext cx="1329210" cy="307777"/>
          </a:xfrm>
          <a:prstGeom prst="rect">
            <a:avLst/>
          </a:prstGeom>
          <a:noFill/>
        </p:spPr>
        <p:txBody>
          <a:bodyPr wrap="none" rtlCol="0">
            <a:spAutoFit/>
          </a:bodyPr>
          <a:lstStyle/>
          <a:p>
            <a:pPr eaLnBrk="0" fontAlgn="base" hangingPunct="0">
              <a:spcBef>
                <a:spcPct val="0"/>
              </a:spcBef>
              <a:spcAft>
                <a:spcPct val="0"/>
              </a:spcAft>
            </a:pPr>
            <a:r>
              <a:rPr lang="en-GB" sz="1400" dirty="0" err="1" smtClean="0">
                <a:solidFill>
                  <a:prstClr val="black"/>
                </a:solidFill>
              </a:rPr>
              <a:t>SiC</a:t>
            </a:r>
            <a:r>
              <a:rPr lang="en-GB" sz="1400" dirty="0" smtClean="0">
                <a:solidFill>
                  <a:prstClr val="black"/>
                </a:solidFill>
              </a:rPr>
              <a:t> dampers</a:t>
            </a:r>
            <a:endParaRPr lang="en-GB" sz="1400" dirty="0">
              <a:solidFill>
                <a:prstClr val="black"/>
              </a:solidFill>
            </a:endParaRPr>
          </a:p>
        </p:txBody>
      </p:sp>
      <p:cxnSp>
        <p:nvCxnSpPr>
          <p:cNvPr id="12" name="Straight Arrow Connector 11"/>
          <p:cNvCxnSpPr/>
          <p:nvPr/>
        </p:nvCxnSpPr>
        <p:spPr>
          <a:xfrm rot="5400000">
            <a:off x="4831877" y="1744019"/>
            <a:ext cx="433292" cy="3833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4627205" y="2023901"/>
            <a:ext cx="917847" cy="308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a:off x="4987243" y="1972037"/>
            <a:ext cx="845842" cy="3398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186041" y="1258888"/>
            <a:ext cx="1186543" cy="307777"/>
          </a:xfrm>
          <a:prstGeom prst="rect">
            <a:avLst/>
          </a:prstGeom>
          <a:noFill/>
        </p:spPr>
        <p:txBody>
          <a:bodyPr wrap="none" rtlCol="0">
            <a:spAutoFit/>
          </a:bodyPr>
          <a:lstStyle/>
          <a:p>
            <a:pPr eaLnBrk="0" fontAlgn="base" hangingPunct="0">
              <a:spcBef>
                <a:spcPct val="0"/>
              </a:spcBef>
              <a:spcAft>
                <a:spcPct val="0"/>
              </a:spcAft>
            </a:pPr>
            <a:r>
              <a:rPr lang="en-GB" sz="1400" dirty="0" smtClean="0">
                <a:solidFill>
                  <a:prstClr val="black"/>
                </a:solidFill>
              </a:rPr>
              <a:t>nose cones</a:t>
            </a:r>
            <a:endParaRPr lang="en-GB" sz="1400" dirty="0">
              <a:solidFill>
                <a:prstClr val="black"/>
              </a:solidFill>
            </a:endParaRPr>
          </a:p>
        </p:txBody>
      </p:sp>
      <p:pic>
        <p:nvPicPr>
          <p:cNvPr id="21" name="Picture 20" descr="input r.bmp"/>
          <p:cNvPicPr>
            <a:picLocks noChangeAspect="1"/>
          </p:cNvPicPr>
          <p:nvPr/>
        </p:nvPicPr>
        <p:blipFill>
          <a:blip r:embed="rId3" cstate="print"/>
          <a:stretch>
            <a:fillRect/>
          </a:stretch>
        </p:blipFill>
        <p:spPr>
          <a:xfrm>
            <a:off x="541525" y="3981157"/>
            <a:ext cx="3794826" cy="22196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4466492" y="4337427"/>
            <a:ext cx="4388756" cy="954107"/>
          </a:xfrm>
          <a:prstGeom prst="rect">
            <a:avLst/>
          </a:prstGeom>
          <a:noFill/>
        </p:spPr>
        <p:txBody>
          <a:bodyPr wrap="square" rtlCol="0">
            <a:spAutoFit/>
          </a:bodyPr>
          <a:lstStyle/>
          <a:p>
            <a:pPr eaLnBrk="0" fontAlgn="base" hangingPunct="0">
              <a:spcBef>
                <a:spcPct val="0"/>
              </a:spcBef>
              <a:spcAft>
                <a:spcPct val="0"/>
              </a:spcAft>
            </a:pPr>
            <a:r>
              <a:rPr lang="en-GB" sz="1400" b="1" dirty="0" smtClean="0">
                <a:solidFill>
                  <a:prstClr val="black"/>
                </a:solidFill>
              </a:rPr>
              <a:t>Input and output coupler design finished</a:t>
            </a:r>
          </a:p>
          <a:p>
            <a:pPr eaLnBrk="0" fontAlgn="base" hangingPunct="0">
              <a:spcBef>
                <a:spcPct val="0"/>
              </a:spcBef>
              <a:spcAft>
                <a:spcPct val="0"/>
              </a:spcAft>
            </a:pPr>
            <a:r>
              <a:rPr lang="en-GB" sz="1400" dirty="0" smtClean="0">
                <a:solidFill>
                  <a:prstClr val="black"/>
                </a:solidFill>
              </a:rPr>
              <a:t>Correct match, input reflection &lt; 30 dB.</a:t>
            </a:r>
          </a:p>
          <a:p>
            <a:pPr eaLnBrk="0" fontAlgn="base" hangingPunct="0">
              <a:spcBef>
                <a:spcPct val="0"/>
              </a:spcBef>
              <a:spcAft>
                <a:spcPct val="0"/>
              </a:spcAft>
            </a:pPr>
            <a:r>
              <a:rPr lang="en-GB" sz="1400" dirty="0" smtClean="0">
                <a:solidFill>
                  <a:prstClr val="black"/>
                </a:solidFill>
              </a:rPr>
              <a:t>(red and green: two different geometries; red is final)</a:t>
            </a:r>
            <a:endParaRPr lang="en-GB" sz="1400" dirty="0">
              <a:solidFill>
                <a:prstClr val="black"/>
              </a:solidFill>
            </a:endParaRPr>
          </a:p>
        </p:txBody>
      </p:sp>
      <p:cxnSp>
        <p:nvCxnSpPr>
          <p:cNvPr id="24" name="Straight Arrow Connector 23"/>
          <p:cNvCxnSpPr/>
          <p:nvPr/>
        </p:nvCxnSpPr>
        <p:spPr>
          <a:xfrm flipV="1">
            <a:off x="780727" y="2504052"/>
            <a:ext cx="3108960" cy="22430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00481" y="2440746"/>
            <a:ext cx="686406" cy="307777"/>
          </a:xfrm>
          <a:prstGeom prst="rect">
            <a:avLst/>
          </a:prstGeom>
          <a:noFill/>
        </p:spPr>
        <p:txBody>
          <a:bodyPr wrap="none" rtlCol="0">
            <a:spAutoFit/>
          </a:bodyPr>
          <a:lstStyle/>
          <a:p>
            <a:pPr eaLnBrk="0" fontAlgn="base" hangingPunct="0">
              <a:spcBef>
                <a:spcPct val="0"/>
              </a:spcBef>
              <a:spcAft>
                <a:spcPct val="0"/>
              </a:spcAft>
            </a:pPr>
            <a:r>
              <a:rPr lang="en-GB" sz="1400" dirty="0" smtClean="0">
                <a:solidFill>
                  <a:prstClr val="black"/>
                </a:solidFill>
              </a:rPr>
              <a:t>beam</a:t>
            </a:r>
            <a:endParaRPr lang="en-GB" sz="1400" dirty="0">
              <a:solidFill>
                <a:prstClr val="black"/>
              </a:solidFill>
            </a:endParaRPr>
          </a:p>
        </p:txBody>
      </p:sp>
      <p:pic>
        <p:nvPicPr>
          <p:cNvPr id="27" name="Picture 26" descr="CLIC Simley.png"/>
          <p:cNvPicPr>
            <a:picLocks noChangeAspect="1"/>
          </p:cNvPicPr>
          <p:nvPr/>
        </p:nvPicPr>
        <p:blipFill>
          <a:blip r:embed="rId4" cstate="print"/>
          <a:stretch>
            <a:fillRect/>
          </a:stretch>
        </p:blipFill>
        <p:spPr>
          <a:xfrm>
            <a:off x="3277305" y="5291534"/>
            <a:ext cx="283800" cy="293802"/>
          </a:xfrm>
          <a:prstGeom prst="rect">
            <a:avLst/>
          </a:prstGeom>
        </p:spPr>
      </p:pic>
      <p:sp>
        <p:nvSpPr>
          <p:cNvPr id="28" name="Rectangle 27"/>
          <p:cNvSpPr/>
          <p:nvPr/>
        </p:nvSpPr>
        <p:spPr>
          <a:xfrm>
            <a:off x="7070510" y="6016823"/>
            <a:ext cx="1275990" cy="307777"/>
          </a:xfrm>
          <a:prstGeom prst="rect">
            <a:avLst/>
          </a:prstGeom>
        </p:spPr>
        <p:txBody>
          <a:bodyPr wrap="none">
            <a:spAutoFit/>
          </a:bodyPr>
          <a:lstStyle/>
          <a:p>
            <a:pPr eaLnBrk="0" fontAlgn="base" hangingPunct="0">
              <a:spcBef>
                <a:spcPct val="0"/>
              </a:spcBef>
              <a:spcAft>
                <a:spcPct val="0"/>
              </a:spcAft>
            </a:pPr>
            <a:r>
              <a:rPr lang="en-GB" sz="1400" dirty="0" smtClean="0">
                <a:solidFill>
                  <a:prstClr val="black"/>
                </a:solidFill>
              </a:rPr>
              <a:t>Rolf Wegner</a:t>
            </a:r>
            <a:endParaRPr lang="en-GB" sz="1400" dirty="0">
              <a:solidFill>
                <a:prstClr val="black"/>
              </a:solidFill>
            </a:endParaRPr>
          </a:p>
        </p:txBody>
      </p:sp>
      <p:cxnSp>
        <p:nvCxnSpPr>
          <p:cNvPr id="29" name="Straight Arrow Connector 28"/>
          <p:cNvCxnSpPr/>
          <p:nvPr/>
        </p:nvCxnSpPr>
        <p:spPr>
          <a:xfrm rot="10800000" flipV="1">
            <a:off x="4355977" y="1719066"/>
            <a:ext cx="884241" cy="6298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6200000" flipH="1">
            <a:off x="6747638" y="1641065"/>
            <a:ext cx="494253" cy="3454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56176" y="35332"/>
            <a:ext cx="2952328"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Erk Jensen [5]</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Sub Harmonic </a:t>
            </a:r>
            <a:r>
              <a:rPr lang="en-GB" sz="4000" dirty="0" err="1" smtClean="0"/>
              <a:t>Bunchers</a:t>
            </a:r>
            <a:endParaRPr lang="en-GB" sz="4000" dirty="0"/>
          </a:p>
        </p:txBody>
      </p:sp>
      <p:sp>
        <p:nvSpPr>
          <p:cNvPr id="4" name="Slide Number Placeholder 3"/>
          <p:cNvSpPr>
            <a:spLocks noGrp="1"/>
          </p:cNvSpPr>
          <p:nvPr>
            <p:ph type="sldNum" sz="quarter" idx="12"/>
          </p:nvPr>
        </p:nvSpPr>
        <p:spPr/>
        <p:txBody>
          <a:bodyPr/>
          <a:lstStyle/>
          <a:p>
            <a:fld id="{E88829A8-DA49-4AE3-829D-6CC8E347847B}" type="slidenum">
              <a:rPr lang="en-GB" smtClean="0"/>
              <a:pPr/>
              <a:t>7</a:t>
            </a:fld>
            <a:endParaRPr lang="en-GB" dirty="0"/>
          </a:p>
        </p:txBody>
      </p:sp>
      <p:sp>
        <p:nvSpPr>
          <p:cNvPr id="5" name="Footer Placeholder 4"/>
          <p:cNvSpPr>
            <a:spLocks noGrp="1"/>
          </p:cNvSpPr>
          <p:nvPr>
            <p:ph type="ftr" sz="quarter" idx="11"/>
          </p:nvPr>
        </p:nvSpPr>
        <p:spPr/>
        <p:txBody>
          <a:bodyPr/>
          <a:lstStyle/>
          <a:p>
            <a:r>
              <a:rPr lang="en-GB" smtClean="0"/>
              <a:t>LCWS 2011 - Granada</a:t>
            </a:r>
            <a:endParaRPr lang="en-GB"/>
          </a:p>
        </p:txBody>
      </p:sp>
      <p:sp>
        <p:nvSpPr>
          <p:cNvPr id="6" name="Date Placeholder 5"/>
          <p:cNvSpPr>
            <a:spLocks noGrp="1"/>
          </p:cNvSpPr>
          <p:nvPr>
            <p:ph type="dt" sz="half" idx="10"/>
          </p:nvPr>
        </p:nvSpPr>
        <p:spPr/>
        <p:txBody>
          <a:bodyPr/>
          <a:lstStyle/>
          <a:p>
            <a:r>
              <a:rPr lang="en-GB" smtClean="0"/>
              <a:t>Hamed Shaker</a:t>
            </a:r>
            <a:endParaRPr lang="en-GB"/>
          </a:p>
        </p:txBody>
      </p:sp>
      <p:grpSp>
        <p:nvGrpSpPr>
          <p:cNvPr id="7" name="Group 215"/>
          <p:cNvGrpSpPr>
            <a:grpSpLocks/>
          </p:cNvGrpSpPr>
          <p:nvPr/>
        </p:nvGrpSpPr>
        <p:grpSpPr bwMode="auto">
          <a:xfrm>
            <a:off x="467544" y="1196752"/>
            <a:ext cx="3640138" cy="4869160"/>
            <a:chOff x="228600" y="1313135"/>
            <a:chExt cx="3640138" cy="5392465"/>
          </a:xfrm>
        </p:grpSpPr>
        <p:sp>
          <p:nvSpPr>
            <p:cNvPr id="8" name="AutoShape 153"/>
            <p:cNvSpPr>
              <a:spLocks noChangeAspect="1" noChangeArrowheads="1"/>
            </p:cNvSpPr>
            <p:nvPr/>
          </p:nvSpPr>
          <p:spPr bwMode="auto">
            <a:xfrm>
              <a:off x="228600" y="1543050"/>
              <a:ext cx="3640138" cy="2243137"/>
            </a:xfrm>
            <a:prstGeom prst="rect">
              <a:avLst/>
            </a:prstGeom>
            <a:noFill/>
            <a:ln w="9525">
              <a:noFill/>
              <a:miter lim="800000"/>
              <a:headEnd/>
              <a:tailEnd/>
            </a:ln>
          </p:spPr>
          <p:txBody>
            <a:bodyPr/>
            <a:lstStyle/>
            <a:p>
              <a:endParaRPr lang="en-US">
                <a:latin typeface="Calibri" pitchFamily="34" charset="0"/>
              </a:endParaRPr>
            </a:p>
          </p:txBody>
        </p:sp>
        <p:sp>
          <p:nvSpPr>
            <p:cNvPr id="9" name="Rectangle 151"/>
            <p:cNvSpPr>
              <a:spLocks noChangeArrowheads="1"/>
            </p:cNvSpPr>
            <p:nvPr/>
          </p:nvSpPr>
          <p:spPr bwMode="auto">
            <a:xfrm>
              <a:off x="228600" y="1313135"/>
              <a:ext cx="3465513" cy="5392465"/>
            </a:xfrm>
            <a:prstGeom prst="rect">
              <a:avLst/>
            </a:prstGeom>
            <a:solidFill>
              <a:srgbClr val="99CCFF">
                <a:alpha val="30196"/>
              </a:srgbClr>
            </a:solidFill>
            <a:ln w="0">
              <a:solidFill>
                <a:srgbClr val="00187E"/>
              </a:solidFill>
              <a:miter lim="800000"/>
              <a:headEnd/>
              <a:tailEnd/>
            </a:ln>
          </p:spPr>
          <p:txBody>
            <a:bodyPr wrap="none" anchor="ctr"/>
            <a:lstStyle/>
            <a:p>
              <a:endParaRPr lang="en-US">
                <a:latin typeface="Calibri" pitchFamily="34" charset="0"/>
              </a:endParaRPr>
            </a:p>
          </p:txBody>
        </p:sp>
        <p:sp>
          <p:nvSpPr>
            <p:cNvPr id="10" name="Rectangle 152"/>
            <p:cNvSpPr>
              <a:spLocks noChangeArrowheads="1"/>
            </p:cNvSpPr>
            <p:nvPr/>
          </p:nvSpPr>
          <p:spPr bwMode="auto">
            <a:xfrm>
              <a:off x="660648" y="1476400"/>
              <a:ext cx="2524125" cy="366713"/>
            </a:xfrm>
            <a:prstGeom prst="rect">
              <a:avLst/>
            </a:prstGeom>
            <a:noFill/>
            <a:ln w="0">
              <a:noFill/>
              <a:miter lim="800000"/>
              <a:headEnd/>
              <a:tailEnd/>
            </a:ln>
          </p:spPr>
          <p:txBody>
            <a:bodyPr>
              <a:spAutoFit/>
            </a:bodyPr>
            <a:lstStyle/>
            <a:p>
              <a:pPr algn="ctr"/>
              <a:r>
                <a:rPr lang="en-US" b="1" dirty="0">
                  <a:solidFill>
                    <a:srgbClr val="00187E"/>
                  </a:solidFill>
                  <a:latin typeface="Calibri" pitchFamily="34" charset="0"/>
                </a:rPr>
                <a:t>Phase coding</a:t>
              </a:r>
            </a:p>
          </p:txBody>
        </p:sp>
        <p:sp>
          <p:nvSpPr>
            <p:cNvPr id="11" name="Rectangle 183"/>
            <p:cNvSpPr>
              <a:spLocks noChangeArrowheads="1"/>
            </p:cNvSpPr>
            <p:nvPr/>
          </p:nvSpPr>
          <p:spPr bwMode="auto">
            <a:xfrm>
              <a:off x="2416175" y="3035300"/>
              <a:ext cx="1114425" cy="393700"/>
            </a:xfrm>
            <a:prstGeom prst="rect">
              <a:avLst/>
            </a:prstGeom>
            <a:noFill/>
            <a:ln w="9525">
              <a:noFill/>
              <a:miter lim="800000"/>
              <a:headEnd/>
              <a:tailEnd/>
            </a:ln>
          </p:spPr>
          <p:txBody>
            <a:bodyPr lIns="0" tIns="0" rIns="0" bIns="0"/>
            <a:lstStyle/>
            <a:p>
              <a:r>
                <a:rPr lang="en-US" sz="1200">
                  <a:solidFill>
                    <a:srgbClr val="000000"/>
                  </a:solidFill>
                  <a:latin typeface="Calibri" pitchFamily="34" charset="0"/>
                </a:rPr>
                <a:t>180</a:t>
              </a:r>
              <a:r>
                <a:rPr lang="en-US" sz="1200">
                  <a:solidFill>
                    <a:srgbClr val="000000"/>
                  </a:solidFill>
                  <a:latin typeface="Calibri" pitchFamily="34" charset="0"/>
                  <a:sym typeface="Symbol" pitchFamily="18" charset="2"/>
                </a:rPr>
                <a:t></a:t>
              </a:r>
              <a:r>
                <a:rPr lang="en-US" sz="1200">
                  <a:solidFill>
                    <a:srgbClr val="000000"/>
                  </a:solidFill>
                  <a:latin typeface="Calibri" pitchFamily="34" charset="0"/>
                </a:rPr>
                <a:t> phase switch</a:t>
              </a:r>
              <a:endParaRPr lang="en-US">
                <a:latin typeface="Calibri" pitchFamily="34" charset="0"/>
              </a:endParaRPr>
            </a:p>
          </p:txBody>
        </p:sp>
        <p:sp>
          <p:nvSpPr>
            <p:cNvPr id="12" name="Line 154"/>
            <p:cNvSpPr>
              <a:spLocks noChangeShapeType="1"/>
            </p:cNvSpPr>
            <p:nvPr/>
          </p:nvSpPr>
          <p:spPr bwMode="auto">
            <a:xfrm>
              <a:off x="2093913" y="2362200"/>
              <a:ext cx="0" cy="4178299"/>
            </a:xfrm>
            <a:prstGeom prst="line">
              <a:avLst/>
            </a:prstGeom>
            <a:noFill/>
            <a:ln w="3175">
              <a:solidFill>
                <a:srgbClr val="808080"/>
              </a:solidFill>
              <a:round/>
              <a:headEnd type="none" w="sm" len="sm"/>
              <a:tailEnd type="none" w="sm" len="sm"/>
            </a:ln>
          </p:spPr>
          <p:txBody>
            <a:bodyPr anchor="ctr"/>
            <a:lstStyle/>
            <a:p>
              <a:endParaRPr lang="en-US"/>
            </a:p>
          </p:txBody>
        </p:sp>
        <p:grpSp>
          <p:nvGrpSpPr>
            <p:cNvPr id="13" name="Group 156"/>
            <p:cNvGrpSpPr>
              <a:grpSpLocks/>
            </p:cNvGrpSpPr>
            <p:nvPr/>
          </p:nvGrpSpPr>
          <p:grpSpPr bwMode="auto">
            <a:xfrm>
              <a:off x="511309" y="4325937"/>
              <a:ext cx="1111483" cy="396993"/>
              <a:chOff x="1248" y="1681"/>
              <a:chExt cx="1715" cy="270"/>
            </a:xfrm>
          </p:grpSpPr>
          <p:sp>
            <p:nvSpPr>
              <p:cNvPr id="47" name="Freeform 157"/>
              <p:cNvSpPr>
                <a:spLocks/>
              </p:cNvSpPr>
              <p:nvPr/>
            </p:nvSpPr>
            <p:spPr bwMode="auto">
              <a:xfrm>
                <a:off x="1248" y="1681"/>
                <a:ext cx="1222" cy="270"/>
              </a:xfrm>
              <a:custGeom>
                <a:avLst/>
                <a:gdLst>
                  <a:gd name="T0" fmla="*/ 12 w 1222"/>
                  <a:gd name="T1" fmla="*/ 267 h 270"/>
                  <a:gd name="T2" fmla="*/ 38 w 1222"/>
                  <a:gd name="T3" fmla="*/ 254 h 270"/>
                  <a:gd name="T4" fmla="*/ 62 w 1222"/>
                  <a:gd name="T5" fmla="*/ 229 h 270"/>
                  <a:gd name="T6" fmla="*/ 88 w 1222"/>
                  <a:gd name="T7" fmla="*/ 196 h 270"/>
                  <a:gd name="T8" fmla="*/ 110 w 1222"/>
                  <a:gd name="T9" fmla="*/ 156 h 270"/>
                  <a:gd name="T10" fmla="*/ 134 w 1222"/>
                  <a:gd name="T11" fmla="*/ 113 h 270"/>
                  <a:gd name="T12" fmla="*/ 159 w 1222"/>
                  <a:gd name="T13" fmla="*/ 73 h 270"/>
                  <a:gd name="T14" fmla="*/ 184 w 1222"/>
                  <a:gd name="T15" fmla="*/ 39 h 270"/>
                  <a:gd name="T16" fmla="*/ 209 w 1222"/>
                  <a:gd name="T17" fmla="*/ 15 h 270"/>
                  <a:gd name="T18" fmla="*/ 234 w 1222"/>
                  <a:gd name="T19" fmla="*/ 2 h 270"/>
                  <a:gd name="T20" fmla="*/ 255 w 1222"/>
                  <a:gd name="T21" fmla="*/ 2 h 270"/>
                  <a:gd name="T22" fmla="*/ 281 w 1222"/>
                  <a:gd name="T23" fmla="*/ 15 h 270"/>
                  <a:gd name="T24" fmla="*/ 306 w 1222"/>
                  <a:gd name="T25" fmla="*/ 39 h 270"/>
                  <a:gd name="T26" fmla="*/ 330 w 1222"/>
                  <a:gd name="T27" fmla="*/ 73 h 270"/>
                  <a:gd name="T28" fmla="*/ 355 w 1222"/>
                  <a:gd name="T29" fmla="*/ 113 h 270"/>
                  <a:gd name="T30" fmla="*/ 380 w 1222"/>
                  <a:gd name="T31" fmla="*/ 156 h 270"/>
                  <a:gd name="T32" fmla="*/ 401 w 1222"/>
                  <a:gd name="T33" fmla="*/ 196 h 270"/>
                  <a:gd name="T34" fmla="*/ 427 w 1222"/>
                  <a:gd name="T35" fmla="*/ 229 h 270"/>
                  <a:gd name="T36" fmla="*/ 452 w 1222"/>
                  <a:gd name="T37" fmla="*/ 254 h 270"/>
                  <a:gd name="T38" fmla="*/ 477 w 1222"/>
                  <a:gd name="T39" fmla="*/ 267 h 270"/>
                  <a:gd name="T40" fmla="*/ 502 w 1222"/>
                  <a:gd name="T41" fmla="*/ 267 h 270"/>
                  <a:gd name="T42" fmla="*/ 526 w 1222"/>
                  <a:gd name="T43" fmla="*/ 254 h 270"/>
                  <a:gd name="T44" fmla="*/ 548 w 1222"/>
                  <a:gd name="T45" fmla="*/ 229 h 270"/>
                  <a:gd name="T46" fmla="*/ 573 w 1222"/>
                  <a:gd name="T47" fmla="*/ 196 h 270"/>
                  <a:gd name="T48" fmla="*/ 598 w 1222"/>
                  <a:gd name="T49" fmla="*/ 156 h 270"/>
                  <a:gd name="T50" fmla="*/ 623 w 1222"/>
                  <a:gd name="T51" fmla="*/ 113 h 270"/>
                  <a:gd name="T52" fmla="*/ 648 w 1222"/>
                  <a:gd name="T53" fmla="*/ 73 h 270"/>
                  <a:gd name="T54" fmla="*/ 673 w 1222"/>
                  <a:gd name="T55" fmla="*/ 39 h 270"/>
                  <a:gd name="T56" fmla="*/ 695 w 1222"/>
                  <a:gd name="T57" fmla="*/ 15 h 270"/>
                  <a:gd name="T58" fmla="*/ 719 w 1222"/>
                  <a:gd name="T59" fmla="*/ 2 h 270"/>
                  <a:gd name="T60" fmla="*/ 744 w 1222"/>
                  <a:gd name="T61" fmla="*/ 2 h 270"/>
                  <a:gd name="T62" fmla="*/ 770 w 1222"/>
                  <a:gd name="T63" fmla="*/ 15 h 270"/>
                  <a:gd name="T64" fmla="*/ 794 w 1222"/>
                  <a:gd name="T65" fmla="*/ 39 h 270"/>
                  <a:gd name="T66" fmla="*/ 820 w 1222"/>
                  <a:gd name="T67" fmla="*/ 73 h 270"/>
                  <a:gd name="T68" fmla="*/ 842 w 1222"/>
                  <a:gd name="T69" fmla="*/ 113 h 270"/>
                  <a:gd name="T70" fmla="*/ 866 w 1222"/>
                  <a:gd name="T71" fmla="*/ 156 h 270"/>
                  <a:gd name="T72" fmla="*/ 891 w 1222"/>
                  <a:gd name="T73" fmla="*/ 196 h 270"/>
                  <a:gd name="T74" fmla="*/ 915 w 1222"/>
                  <a:gd name="T75" fmla="*/ 229 h 270"/>
                  <a:gd name="T76" fmla="*/ 941 w 1222"/>
                  <a:gd name="T77" fmla="*/ 254 h 270"/>
                  <a:gd name="T78" fmla="*/ 966 w 1222"/>
                  <a:gd name="T79" fmla="*/ 267 h 270"/>
                  <a:gd name="T80" fmla="*/ 987 w 1222"/>
                  <a:gd name="T81" fmla="*/ 267 h 270"/>
                  <a:gd name="T82" fmla="*/ 1013 w 1222"/>
                  <a:gd name="T83" fmla="*/ 254 h 270"/>
                  <a:gd name="T84" fmla="*/ 1038 w 1222"/>
                  <a:gd name="T85" fmla="*/ 229 h 270"/>
                  <a:gd name="T86" fmla="*/ 1062 w 1222"/>
                  <a:gd name="T87" fmla="*/ 196 h 270"/>
                  <a:gd name="T88" fmla="*/ 1087 w 1222"/>
                  <a:gd name="T89" fmla="*/ 156 h 270"/>
                  <a:gd name="T90" fmla="*/ 1112 w 1222"/>
                  <a:gd name="T91" fmla="*/ 113 h 270"/>
                  <a:gd name="T92" fmla="*/ 1134 w 1222"/>
                  <a:gd name="T93" fmla="*/ 73 h 270"/>
                  <a:gd name="T94" fmla="*/ 1159 w 1222"/>
                  <a:gd name="T95" fmla="*/ 39 h 270"/>
                  <a:gd name="T96" fmla="*/ 1184 w 1222"/>
                  <a:gd name="T97" fmla="*/ 15 h 270"/>
                  <a:gd name="T98" fmla="*/ 1209 w 1222"/>
                  <a:gd name="T99" fmla="*/ 2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2"/>
                  <a:gd name="T151" fmla="*/ 0 h 270"/>
                  <a:gd name="T152" fmla="*/ 1222 w 1222"/>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2" h="270">
                    <a:moveTo>
                      <a:pt x="0" y="269"/>
                    </a:moveTo>
                    <a:lnTo>
                      <a:pt x="12" y="267"/>
                    </a:lnTo>
                    <a:lnTo>
                      <a:pt x="25" y="262"/>
                    </a:lnTo>
                    <a:lnTo>
                      <a:pt x="38" y="254"/>
                    </a:lnTo>
                    <a:lnTo>
                      <a:pt x="50" y="243"/>
                    </a:lnTo>
                    <a:lnTo>
                      <a:pt x="62" y="229"/>
                    </a:lnTo>
                    <a:lnTo>
                      <a:pt x="75" y="214"/>
                    </a:lnTo>
                    <a:lnTo>
                      <a:pt x="88" y="196"/>
                    </a:lnTo>
                    <a:lnTo>
                      <a:pt x="100" y="176"/>
                    </a:lnTo>
                    <a:lnTo>
                      <a:pt x="110" y="156"/>
                    </a:lnTo>
                    <a:lnTo>
                      <a:pt x="121" y="134"/>
                    </a:lnTo>
                    <a:lnTo>
                      <a:pt x="134" y="113"/>
                    </a:lnTo>
                    <a:lnTo>
                      <a:pt x="147" y="93"/>
                    </a:lnTo>
                    <a:lnTo>
                      <a:pt x="159" y="73"/>
                    </a:lnTo>
                    <a:lnTo>
                      <a:pt x="171" y="55"/>
                    </a:lnTo>
                    <a:lnTo>
                      <a:pt x="184" y="39"/>
                    </a:lnTo>
                    <a:lnTo>
                      <a:pt x="197" y="26"/>
                    </a:lnTo>
                    <a:lnTo>
                      <a:pt x="209" y="15"/>
                    </a:lnTo>
                    <a:lnTo>
                      <a:pt x="221" y="6"/>
                    </a:lnTo>
                    <a:lnTo>
                      <a:pt x="234" y="2"/>
                    </a:lnTo>
                    <a:lnTo>
                      <a:pt x="246" y="0"/>
                    </a:lnTo>
                    <a:lnTo>
                      <a:pt x="255" y="2"/>
                    </a:lnTo>
                    <a:lnTo>
                      <a:pt x="268" y="6"/>
                    </a:lnTo>
                    <a:lnTo>
                      <a:pt x="281" y="15"/>
                    </a:lnTo>
                    <a:lnTo>
                      <a:pt x="292" y="26"/>
                    </a:lnTo>
                    <a:lnTo>
                      <a:pt x="306" y="39"/>
                    </a:lnTo>
                    <a:lnTo>
                      <a:pt x="318" y="55"/>
                    </a:lnTo>
                    <a:lnTo>
                      <a:pt x="330" y="73"/>
                    </a:lnTo>
                    <a:lnTo>
                      <a:pt x="343" y="93"/>
                    </a:lnTo>
                    <a:lnTo>
                      <a:pt x="355" y="113"/>
                    </a:lnTo>
                    <a:lnTo>
                      <a:pt x="368" y="134"/>
                    </a:lnTo>
                    <a:lnTo>
                      <a:pt x="380" y="156"/>
                    </a:lnTo>
                    <a:lnTo>
                      <a:pt x="393" y="176"/>
                    </a:lnTo>
                    <a:lnTo>
                      <a:pt x="401" y="196"/>
                    </a:lnTo>
                    <a:lnTo>
                      <a:pt x="415" y="214"/>
                    </a:lnTo>
                    <a:lnTo>
                      <a:pt x="427" y="229"/>
                    </a:lnTo>
                    <a:lnTo>
                      <a:pt x="439" y="243"/>
                    </a:lnTo>
                    <a:lnTo>
                      <a:pt x="452" y="254"/>
                    </a:lnTo>
                    <a:lnTo>
                      <a:pt x="464" y="262"/>
                    </a:lnTo>
                    <a:lnTo>
                      <a:pt x="477" y="267"/>
                    </a:lnTo>
                    <a:lnTo>
                      <a:pt x="489" y="269"/>
                    </a:lnTo>
                    <a:lnTo>
                      <a:pt x="502" y="267"/>
                    </a:lnTo>
                    <a:lnTo>
                      <a:pt x="514" y="262"/>
                    </a:lnTo>
                    <a:lnTo>
                      <a:pt x="526" y="254"/>
                    </a:lnTo>
                    <a:lnTo>
                      <a:pt x="539" y="243"/>
                    </a:lnTo>
                    <a:lnTo>
                      <a:pt x="548" y="229"/>
                    </a:lnTo>
                    <a:lnTo>
                      <a:pt x="561" y="214"/>
                    </a:lnTo>
                    <a:lnTo>
                      <a:pt x="573" y="196"/>
                    </a:lnTo>
                    <a:lnTo>
                      <a:pt x="586" y="176"/>
                    </a:lnTo>
                    <a:lnTo>
                      <a:pt x="598" y="156"/>
                    </a:lnTo>
                    <a:lnTo>
                      <a:pt x="611" y="134"/>
                    </a:lnTo>
                    <a:lnTo>
                      <a:pt x="623" y="113"/>
                    </a:lnTo>
                    <a:lnTo>
                      <a:pt x="635" y="93"/>
                    </a:lnTo>
                    <a:lnTo>
                      <a:pt x="648" y="73"/>
                    </a:lnTo>
                    <a:lnTo>
                      <a:pt x="661" y="55"/>
                    </a:lnTo>
                    <a:lnTo>
                      <a:pt x="673" y="39"/>
                    </a:lnTo>
                    <a:lnTo>
                      <a:pt x="685" y="26"/>
                    </a:lnTo>
                    <a:lnTo>
                      <a:pt x="695" y="15"/>
                    </a:lnTo>
                    <a:lnTo>
                      <a:pt x="707" y="6"/>
                    </a:lnTo>
                    <a:lnTo>
                      <a:pt x="719" y="2"/>
                    </a:lnTo>
                    <a:lnTo>
                      <a:pt x="733" y="0"/>
                    </a:lnTo>
                    <a:lnTo>
                      <a:pt x="744" y="2"/>
                    </a:lnTo>
                    <a:lnTo>
                      <a:pt x="757" y="6"/>
                    </a:lnTo>
                    <a:lnTo>
                      <a:pt x="770" y="15"/>
                    </a:lnTo>
                    <a:lnTo>
                      <a:pt x="782" y="26"/>
                    </a:lnTo>
                    <a:lnTo>
                      <a:pt x="794" y="39"/>
                    </a:lnTo>
                    <a:lnTo>
                      <a:pt x="807" y="55"/>
                    </a:lnTo>
                    <a:lnTo>
                      <a:pt x="820" y="73"/>
                    </a:lnTo>
                    <a:lnTo>
                      <a:pt x="832" y="93"/>
                    </a:lnTo>
                    <a:lnTo>
                      <a:pt x="842" y="113"/>
                    </a:lnTo>
                    <a:lnTo>
                      <a:pt x="854" y="134"/>
                    </a:lnTo>
                    <a:lnTo>
                      <a:pt x="866" y="156"/>
                    </a:lnTo>
                    <a:lnTo>
                      <a:pt x="879" y="176"/>
                    </a:lnTo>
                    <a:lnTo>
                      <a:pt x="891" y="196"/>
                    </a:lnTo>
                    <a:lnTo>
                      <a:pt x="904" y="214"/>
                    </a:lnTo>
                    <a:lnTo>
                      <a:pt x="915" y="229"/>
                    </a:lnTo>
                    <a:lnTo>
                      <a:pt x="929" y="243"/>
                    </a:lnTo>
                    <a:lnTo>
                      <a:pt x="941" y="254"/>
                    </a:lnTo>
                    <a:lnTo>
                      <a:pt x="953" y="262"/>
                    </a:lnTo>
                    <a:lnTo>
                      <a:pt x="966" y="267"/>
                    </a:lnTo>
                    <a:lnTo>
                      <a:pt x="978" y="269"/>
                    </a:lnTo>
                    <a:lnTo>
                      <a:pt x="987" y="267"/>
                    </a:lnTo>
                    <a:lnTo>
                      <a:pt x="1000" y="262"/>
                    </a:lnTo>
                    <a:lnTo>
                      <a:pt x="1013" y="254"/>
                    </a:lnTo>
                    <a:lnTo>
                      <a:pt x="1024" y="243"/>
                    </a:lnTo>
                    <a:lnTo>
                      <a:pt x="1038" y="229"/>
                    </a:lnTo>
                    <a:lnTo>
                      <a:pt x="1050" y="214"/>
                    </a:lnTo>
                    <a:lnTo>
                      <a:pt x="1062" y="196"/>
                    </a:lnTo>
                    <a:lnTo>
                      <a:pt x="1075" y="176"/>
                    </a:lnTo>
                    <a:lnTo>
                      <a:pt x="1087" y="156"/>
                    </a:lnTo>
                    <a:lnTo>
                      <a:pt x="1100" y="134"/>
                    </a:lnTo>
                    <a:lnTo>
                      <a:pt x="1112" y="113"/>
                    </a:lnTo>
                    <a:lnTo>
                      <a:pt x="1125" y="93"/>
                    </a:lnTo>
                    <a:lnTo>
                      <a:pt x="1134" y="73"/>
                    </a:lnTo>
                    <a:lnTo>
                      <a:pt x="1146" y="55"/>
                    </a:lnTo>
                    <a:lnTo>
                      <a:pt x="1159" y="39"/>
                    </a:lnTo>
                    <a:lnTo>
                      <a:pt x="1171" y="26"/>
                    </a:lnTo>
                    <a:lnTo>
                      <a:pt x="1184" y="15"/>
                    </a:lnTo>
                    <a:lnTo>
                      <a:pt x="1196" y="6"/>
                    </a:lnTo>
                    <a:lnTo>
                      <a:pt x="1209" y="2"/>
                    </a:lnTo>
                    <a:lnTo>
                      <a:pt x="1221" y="0"/>
                    </a:lnTo>
                  </a:path>
                </a:pathLst>
              </a:custGeom>
              <a:noFill/>
              <a:ln w="12700" cap="rnd">
                <a:solidFill>
                  <a:srgbClr val="0000FF"/>
                </a:solidFill>
                <a:round/>
                <a:headEnd type="none" w="sm" len="sm"/>
                <a:tailEnd type="none" w="sm" len="sm"/>
              </a:ln>
            </p:spPr>
            <p:txBody>
              <a:bodyPr/>
              <a:lstStyle/>
              <a:p>
                <a:endParaRPr lang="en-US"/>
              </a:p>
            </p:txBody>
          </p:sp>
          <p:sp>
            <p:nvSpPr>
              <p:cNvPr id="48" name="Freeform 158"/>
              <p:cNvSpPr>
                <a:spLocks/>
              </p:cNvSpPr>
              <p:nvPr/>
            </p:nvSpPr>
            <p:spPr bwMode="auto">
              <a:xfrm>
                <a:off x="2470" y="1681"/>
                <a:ext cx="493" cy="270"/>
              </a:xfrm>
              <a:custGeom>
                <a:avLst/>
                <a:gdLst>
                  <a:gd name="T0" fmla="*/ 0 w 493"/>
                  <a:gd name="T1" fmla="*/ 0 h 270"/>
                  <a:gd name="T2" fmla="*/ 12 w 493"/>
                  <a:gd name="T3" fmla="*/ 2 h 270"/>
                  <a:gd name="T4" fmla="*/ 24 w 493"/>
                  <a:gd name="T5" fmla="*/ 6 h 270"/>
                  <a:gd name="T6" fmla="*/ 38 w 493"/>
                  <a:gd name="T7" fmla="*/ 15 h 270"/>
                  <a:gd name="T8" fmla="*/ 50 w 493"/>
                  <a:gd name="T9" fmla="*/ 26 h 270"/>
                  <a:gd name="T10" fmla="*/ 62 w 493"/>
                  <a:gd name="T11" fmla="*/ 39 h 270"/>
                  <a:gd name="T12" fmla="*/ 75 w 493"/>
                  <a:gd name="T13" fmla="*/ 55 h 270"/>
                  <a:gd name="T14" fmla="*/ 88 w 493"/>
                  <a:gd name="T15" fmla="*/ 73 h 270"/>
                  <a:gd name="T16" fmla="*/ 100 w 493"/>
                  <a:gd name="T17" fmla="*/ 93 h 270"/>
                  <a:gd name="T18" fmla="*/ 110 w 493"/>
                  <a:gd name="T19" fmla="*/ 113 h 270"/>
                  <a:gd name="T20" fmla="*/ 122 w 493"/>
                  <a:gd name="T21" fmla="*/ 134 h 270"/>
                  <a:gd name="T22" fmla="*/ 134 w 493"/>
                  <a:gd name="T23" fmla="*/ 156 h 270"/>
                  <a:gd name="T24" fmla="*/ 147 w 493"/>
                  <a:gd name="T25" fmla="*/ 176 h 270"/>
                  <a:gd name="T26" fmla="*/ 160 w 493"/>
                  <a:gd name="T27" fmla="*/ 196 h 270"/>
                  <a:gd name="T28" fmla="*/ 172 w 493"/>
                  <a:gd name="T29" fmla="*/ 214 h 270"/>
                  <a:gd name="T30" fmla="*/ 184 w 493"/>
                  <a:gd name="T31" fmla="*/ 229 h 270"/>
                  <a:gd name="T32" fmla="*/ 197 w 493"/>
                  <a:gd name="T33" fmla="*/ 243 h 270"/>
                  <a:gd name="T34" fmla="*/ 210 w 493"/>
                  <a:gd name="T35" fmla="*/ 254 h 270"/>
                  <a:gd name="T36" fmla="*/ 222 w 493"/>
                  <a:gd name="T37" fmla="*/ 262 h 270"/>
                  <a:gd name="T38" fmla="*/ 235 w 493"/>
                  <a:gd name="T39" fmla="*/ 267 h 270"/>
                  <a:gd name="T40" fmla="*/ 247 w 493"/>
                  <a:gd name="T41" fmla="*/ 269 h 270"/>
                  <a:gd name="T42" fmla="*/ 256 w 493"/>
                  <a:gd name="T43" fmla="*/ 267 h 270"/>
                  <a:gd name="T44" fmla="*/ 270 w 493"/>
                  <a:gd name="T45" fmla="*/ 262 h 270"/>
                  <a:gd name="T46" fmla="*/ 282 w 493"/>
                  <a:gd name="T47" fmla="*/ 254 h 270"/>
                  <a:gd name="T48" fmla="*/ 294 w 493"/>
                  <a:gd name="T49" fmla="*/ 243 h 270"/>
                  <a:gd name="T50" fmla="*/ 307 w 493"/>
                  <a:gd name="T51" fmla="*/ 229 h 270"/>
                  <a:gd name="T52" fmla="*/ 320 w 493"/>
                  <a:gd name="T53" fmla="*/ 214 h 270"/>
                  <a:gd name="T54" fmla="*/ 332 w 493"/>
                  <a:gd name="T55" fmla="*/ 196 h 270"/>
                  <a:gd name="T56" fmla="*/ 345 w 493"/>
                  <a:gd name="T57" fmla="*/ 176 h 270"/>
                  <a:gd name="T58" fmla="*/ 357 w 493"/>
                  <a:gd name="T59" fmla="*/ 156 h 270"/>
                  <a:gd name="T60" fmla="*/ 370 w 493"/>
                  <a:gd name="T61" fmla="*/ 134 h 270"/>
                  <a:gd name="T62" fmla="*/ 382 w 493"/>
                  <a:gd name="T63" fmla="*/ 113 h 270"/>
                  <a:gd name="T64" fmla="*/ 395 w 493"/>
                  <a:gd name="T65" fmla="*/ 93 h 270"/>
                  <a:gd name="T66" fmla="*/ 404 w 493"/>
                  <a:gd name="T67" fmla="*/ 73 h 270"/>
                  <a:gd name="T68" fmla="*/ 417 w 493"/>
                  <a:gd name="T69" fmla="*/ 55 h 270"/>
                  <a:gd name="T70" fmla="*/ 429 w 493"/>
                  <a:gd name="T71" fmla="*/ 39 h 270"/>
                  <a:gd name="T72" fmla="*/ 442 w 493"/>
                  <a:gd name="T73" fmla="*/ 26 h 270"/>
                  <a:gd name="T74" fmla="*/ 454 w 493"/>
                  <a:gd name="T75" fmla="*/ 15 h 270"/>
                  <a:gd name="T76" fmla="*/ 467 w 493"/>
                  <a:gd name="T77" fmla="*/ 6 h 270"/>
                  <a:gd name="T78" fmla="*/ 479 w 493"/>
                  <a:gd name="T79" fmla="*/ 2 h 270"/>
                  <a:gd name="T80" fmla="*/ 492 w 493"/>
                  <a:gd name="T81" fmla="*/ 0 h 2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3"/>
                  <a:gd name="T124" fmla="*/ 0 h 270"/>
                  <a:gd name="T125" fmla="*/ 493 w 493"/>
                  <a:gd name="T126" fmla="*/ 270 h 2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3" h="270">
                    <a:moveTo>
                      <a:pt x="0" y="0"/>
                    </a:moveTo>
                    <a:lnTo>
                      <a:pt x="12" y="2"/>
                    </a:lnTo>
                    <a:lnTo>
                      <a:pt x="24" y="6"/>
                    </a:lnTo>
                    <a:lnTo>
                      <a:pt x="38" y="15"/>
                    </a:lnTo>
                    <a:lnTo>
                      <a:pt x="50" y="26"/>
                    </a:lnTo>
                    <a:lnTo>
                      <a:pt x="62" y="39"/>
                    </a:lnTo>
                    <a:lnTo>
                      <a:pt x="75" y="55"/>
                    </a:lnTo>
                    <a:lnTo>
                      <a:pt x="88" y="73"/>
                    </a:lnTo>
                    <a:lnTo>
                      <a:pt x="100" y="93"/>
                    </a:lnTo>
                    <a:lnTo>
                      <a:pt x="110" y="113"/>
                    </a:lnTo>
                    <a:lnTo>
                      <a:pt x="122" y="134"/>
                    </a:lnTo>
                    <a:lnTo>
                      <a:pt x="134" y="156"/>
                    </a:lnTo>
                    <a:lnTo>
                      <a:pt x="147" y="176"/>
                    </a:lnTo>
                    <a:lnTo>
                      <a:pt x="160" y="196"/>
                    </a:lnTo>
                    <a:lnTo>
                      <a:pt x="172" y="214"/>
                    </a:lnTo>
                    <a:lnTo>
                      <a:pt x="184" y="229"/>
                    </a:lnTo>
                    <a:lnTo>
                      <a:pt x="197" y="243"/>
                    </a:lnTo>
                    <a:lnTo>
                      <a:pt x="210" y="254"/>
                    </a:lnTo>
                    <a:lnTo>
                      <a:pt x="222" y="262"/>
                    </a:lnTo>
                    <a:lnTo>
                      <a:pt x="235" y="267"/>
                    </a:lnTo>
                    <a:lnTo>
                      <a:pt x="247" y="269"/>
                    </a:lnTo>
                    <a:lnTo>
                      <a:pt x="256" y="267"/>
                    </a:lnTo>
                    <a:lnTo>
                      <a:pt x="270" y="262"/>
                    </a:lnTo>
                    <a:lnTo>
                      <a:pt x="282" y="254"/>
                    </a:lnTo>
                    <a:lnTo>
                      <a:pt x="294" y="243"/>
                    </a:lnTo>
                    <a:lnTo>
                      <a:pt x="307" y="229"/>
                    </a:lnTo>
                    <a:lnTo>
                      <a:pt x="320" y="214"/>
                    </a:lnTo>
                    <a:lnTo>
                      <a:pt x="332" y="196"/>
                    </a:lnTo>
                    <a:lnTo>
                      <a:pt x="345" y="176"/>
                    </a:lnTo>
                    <a:lnTo>
                      <a:pt x="357" y="156"/>
                    </a:lnTo>
                    <a:lnTo>
                      <a:pt x="370" y="134"/>
                    </a:lnTo>
                    <a:lnTo>
                      <a:pt x="382" y="113"/>
                    </a:lnTo>
                    <a:lnTo>
                      <a:pt x="395" y="93"/>
                    </a:lnTo>
                    <a:lnTo>
                      <a:pt x="404" y="73"/>
                    </a:lnTo>
                    <a:lnTo>
                      <a:pt x="417" y="55"/>
                    </a:lnTo>
                    <a:lnTo>
                      <a:pt x="429" y="39"/>
                    </a:lnTo>
                    <a:lnTo>
                      <a:pt x="442" y="26"/>
                    </a:lnTo>
                    <a:lnTo>
                      <a:pt x="454" y="15"/>
                    </a:lnTo>
                    <a:lnTo>
                      <a:pt x="467" y="6"/>
                    </a:lnTo>
                    <a:lnTo>
                      <a:pt x="479" y="2"/>
                    </a:lnTo>
                    <a:lnTo>
                      <a:pt x="492" y="0"/>
                    </a:lnTo>
                  </a:path>
                </a:pathLst>
              </a:custGeom>
              <a:noFill/>
              <a:ln w="12700" cap="rnd">
                <a:solidFill>
                  <a:srgbClr val="0000FF"/>
                </a:solidFill>
                <a:round/>
                <a:headEnd type="none" w="sm" len="sm"/>
                <a:tailEnd type="none" w="sm" len="sm"/>
              </a:ln>
            </p:spPr>
            <p:txBody>
              <a:bodyPr/>
              <a:lstStyle/>
              <a:p>
                <a:endParaRPr lang="en-US"/>
              </a:p>
            </p:txBody>
          </p:sp>
        </p:grpSp>
        <p:sp>
          <p:nvSpPr>
            <p:cNvPr id="14" name="Line 159"/>
            <p:cNvSpPr>
              <a:spLocks noChangeShapeType="1"/>
            </p:cNvSpPr>
            <p:nvPr/>
          </p:nvSpPr>
          <p:spPr bwMode="auto">
            <a:xfrm flipV="1">
              <a:off x="493713" y="4522963"/>
              <a:ext cx="2632075" cy="2941"/>
            </a:xfrm>
            <a:prstGeom prst="line">
              <a:avLst/>
            </a:prstGeom>
            <a:noFill/>
            <a:ln w="12700">
              <a:solidFill>
                <a:srgbClr val="000000"/>
              </a:solidFill>
              <a:round/>
              <a:headEnd type="none" w="sm" len="sm"/>
              <a:tailEnd type="none" w="sm" len="sm"/>
            </a:ln>
          </p:spPr>
          <p:txBody>
            <a:bodyPr anchor="ctr"/>
            <a:lstStyle/>
            <a:p>
              <a:endParaRPr lang="en-US"/>
            </a:p>
          </p:txBody>
        </p:sp>
        <p:grpSp>
          <p:nvGrpSpPr>
            <p:cNvPr id="15" name="Group 160"/>
            <p:cNvGrpSpPr>
              <a:grpSpLocks/>
            </p:cNvGrpSpPr>
            <p:nvPr/>
          </p:nvGrpSpPr>
          <p:grpSpPr bwMode="auto">
            <a:xfrm flipV="1">
              <a:off x="1624259" y="4325937"/>
              <a:ext cx="1111483" cy="396993"/>
              <a:chOff x="1248" y="1681"/>
              <a:chExt cx="1715" cy="270"/>
            </a:xfrm>
          </p:grpSpPr>
          <p:sp>
            <p:nvSpPr>
              <p:cNvPr id="45" name="Freeform 161"/>
              <p:cNvSpPr>
                <a:spLocks/>
              </p:cNvSpPr>
              <p:nvPr/>
            </p:nvSpPr>
            <p:spPr bwMode="auto">
              <a:xfrm>
                <a:off x="1248" y="1681"/>
                <a:ext cx="1222" cy="270"/>
              </a:xfrm>
              <a:custGeom>
                <a:avLst/>
                <a:gdLst>
                  <a:gd name="T0" fmla="*/ 12 w 1222"/>
                  <a:gd name="T1" fmla="*/ 267 h 270"/>
                  <a:gd name="T2" fmla="*/ 38 w 1222"/>
                  <a:gd name="T3" fmla="*/ 254 h 270"/>
                  <a:gd name="T4" fmla="*/ 62 w 1222"/>
                  <a:gd name="T5" fmla="*/ 229 h 270"/>
                  <a:gd name="T6" fmla="*/ 88 w 1222"/>
                  <a:gd name="T7" fmla="*/ 196 h 270"/>
                  <a:gd name="T8" fmla="*/ 110 w 1222"/>
                  <a:gd name="T9" fmla="*/ 156 h 270"/>
                  <a:gd name="T10" fmla="*/ 134 w 1222"/>
                  <a:gd name="T11" fmla="*/ 113 h 270"/>
                  <a:gd name="T12" fmla="*/ 159 w 1222"/>
                  <a:gd name="T13" fmla="*/ 73 h 270"/>
                  <a:gd name="T14" fmla="*/ 184 w 1222"/>
                  <a:gd name="T15" fmla="*/ 39 h 270"/>
                  <a:gd name="T16" fmla="*/ 209 w 1222"/>
                  <a:gd name="T17" fmla="*/ 15 h 270"/>
                  <a:gd name="T18" fmla="*/ 234 w 1222"/>
                  <a:gd name="T19" fmla="*/ 2 h 270"/>
                  <a:gd name="T20" fmla="*/ 255 w 1222"/>
                  <a:gd name="T21" fmla="*/ 2 h 270"/>
                  <a:gd name="T22" fmla="*/ 281 w 1222"/>
                  <a:gd name="T23" fmla="*/ 15 h 270"/>
                  <a:gd name="T24" fmla="*/ 306 w 1222"/>
                  <a:gd name="T25" fmla="*/ 39 h 270"/>
                  <a:gd name="T26" fmla="*/ 330 w 1222"/>
                  <a:gd name="T27" fmla="*/ 73 h 270"/>
                  <a:gd name="T28" fmla="*/ 355 w 1222"/>
                  <a:gd name="T29" fmla="*/ 113 h 270"/>
                  <a:gd name="T30" fmla="*/ 380 w 1222"/>
                  <a:gd name="T31" fmla="*/ 156 h 270"/>
                  <a:gd name="T32" fmla="*/ 401 w 1222"/>
                  <a:gd name="T33" fmla="*/ 196 h 270"/>
                  <a:gd name="T34" fmla="*/ 427 w 1222"/>
                  <a:gd name="T35" fmla="*/ 229 h 270"/>
                  <a:gd name="T36" fmla="*/ 452 w 1222"/>
                  <a:gd name="T37" fmla="*/ 254 h 270"/>
                  <a:gd name="T38" fmla="*/ 477 w 1222"/>
                  <a:gd name="T39" fmla="*/ 267 h 270"/>
                  <a:gd name="T40" fmla="*/ 502 w 1222"/>
                  <a:gd name="T41" fmla="*/ 267 h 270"/>
                  <a:gd name="T42" fmla="*/ 526 w 1222"/>
                  <a:gd name="T43" fmla="*/ 254 h 270"/>
                  <a:gd name="T44" fmla="*/ 548 w 1222"/>
                  <a:gd name="T45" fmla="*/ 229 h 270"/>
                  <a:gd name="T46" fmla="*/ 573 w 1222"/>
                  <a:gd name="T47" fmla="*/ 196 h 270"/>
                  <a:gd name="T48" fmla="*/ 598 w 1222"/>
                  <a:gd name="T49" fmla="*/ 156 h 270"/>
                  <a:gd name="T50" fmla="*/ 623 w 1222"/>
                  <a:gd name="T51" fmla="*/ 113 h 270"/>
                  <a:gd name="T52" fmla="*/ 648 w 1222"/>
                  <a:gd name="T53" fmla="*/ 73 h 270"/>
                  <a:gd name="T54" fmla="*/ 673 w 1222"/>
                  <a:gd name="T55" fmla="*/ 39 h 270"/>
                  <a:gd name="T56" fmla="*/ 695 w 1222"/>
                  <a:gd name="T57" fmla="*/ 15 h 270"/>
                  <a:gd name="T58" fmla="*/ 719 w 1222"/>
                  <a:gd name="T59" fmla="*/ 2 h 270"/>
                  <a:gd name="T60" fmla="*/ 744 w 1222"/>
                  <a:gd name="T61" fmla="*/ 2 h 270"/>
                  <a:gd name="T62" fmla="*/ 770 w 1222"/>
                  <a:gd name="T63" fmla="*/ 15 h 270"/>
                  <a:gd name="T64" fmla="*/ 794 w 1222"/>
                  <a:gd name="T65" fmla="*/ 39 h 270"/>
                  <a:gd name="T66" fmla="*/ 820 w 1222"/>
                  <a:gd name="T67" fmla="*/ 73 h 270"/>
                  <a:gd name="T68" fmla="*/ 842 w 1222"/>
                  <a:gd name="T69" fmla="*/ 113 h 270"/>
                  <a:gd name="T70" fmla="*/ 866 w 1222"/>
                  <a:gd name="T71" fmla="*/ 156 h 270"/>
                  <a:gd name="T72" fmla="*/ 891 w 1222"/>
                  <a:gd name="T73" fmla="*/ 196 h 270"/>
                  <a:gd name="T74" fmla="*/ 915 w 1222"/>
                  <a:gd name="T75" fmla="*/ 229 h 270"/>
                  <a:gd name="T76" fmla="*/ 941 w 1222"/>
                  <a:gd name="T77" fmla="*/ 254 h 270"/>
                  <a:gd name="T78" fmla="*/ 966 w 1222"/>
                  <a:gd name="T79" fmla="*/ 267 h 270"/>
                  <a:gd name="T80" fmla="*/ 987 w 1222"/>
                  <a:gd name="T81" fmla="*/ 267 h 270"/>
                  <a:gd name="T82" fmla="*/ 1013 w 1222"/>
                  <a:gd name="T83" fmla="*/ 254 h 270"/>
                  <a:gd name="T84" fmla="*/ 1038 w 1222"/>
                  <a:gd name="T85" fmla="*/ 229 h 270"/>
                  <a:gd name="T86" fmla="*/ 1062 w 1222"/>
                  <a:gd name="T87" fmla="*/ 196 h 270"/>
                  <a:gd name="T88" fmla="*/ 1087 w 1222"/>
                  <a:gd name="T89" fmla="*/ 156 h 270"/>
                  <a:gd name="T90" fmla="*/ 1112 w 1222"/>
                  <a:gd name="T91" fmla="*/ 113 h 270"/>
                  <a:gd name="T92" fmla="*/ 1134 w 1222"/>
                  <a:gd name="T93" fmla="*/ 73 h 270"/>
                  <a:gd name="T94" fmla="*/ 1159 w 1222"/>
                  <a:gd name="T95" fmla="*/ 39 h 270"/>
                  <a:gd name="T96" fmla="*/ 1184 w 1222"/>
                  <a:gd name="T97" fmla="*/ 15 h 270"/>
                  <a:gd name="T98" fmla="*/ 1209 w 1222"/>
                  <a:gd name="T99" fmla="*/ 2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2"/>
                  <a:gd name="T151" fmla="*/ 0 h 270"/>
                  <a:gd name="T152" fmla="*/ 1222 w 1222"/>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2" h="270">
                    <a:moveTo>
                      <a:pt x="0" y="269"/>
                    </a:moveTo>
                    <a:lnTo>
                      <a:pt x="12" y="267"/>
                    </a:lnTo>
                    <a:lnTo>
                      <a:pt x="25" y="262"/>
                    </a:lnTo>
                    <a:lnTo>
                      <a:pt x="38" y="254"/>
                    </a:lnTo>
                    <a:lnTo>
                      <a:pt x="50" y="243"/>
                    </a:lnTo>
                    <a:lnTo>
                      <a:pt x="62" y="229"/>
                    </a:lnTo>
                    <a:lnTo>
                      <a:pt x="75" y="214"/>
                    </a:lnTo>
                    <a:lnTo>
                      <a:pt x="88" y="196"/>
                    </a:lnTo>
                    <a:lnTo>
                      <a:pt x="100" y="176"/>
                    </a:lnTo>
                    <a:lnTo>
                      <a:pt x="110" y="156"/>
                    </a:lnTo>
                    <a:lnTo>
                      <a:pt x="121" y="134"/>
                    </a:lnTo>
                    <a:lnTo>
                      <a:pt x="134" y="113"/>
                    </a:lnTo>
                    <a:lnTo>
                      <a:pt x="147" y="93"/>
                    </a:lnTo>
                    <a:lnTo>
                      <a:pt x="159" y="73"/>
                    </a:lnTo>
                    <a:lnTo>
                      <a:pt x="171" y="55"/>
                    </a:lnTo>
                    <a:lnTo>
                      <a:pt x="184" y="39"/>
                    </a:lnTo>
                    <a:lnTo>
                      <a:pt x="197" y="26"/>
                    </a:lnTo>
                    <a:lnTo>
                      <a:pt x="209" y="15"/>
                    </a:lnTo>
                    <a:lnTo>
                      <a:pt x="221" y="6"/>
                    </a:lnTo>
                    <a:lnTo>
                      <a:pt x="234" y="2"/>
                    </a:lnTo>
                    <a:lnTo>
                      <a:pt x="246" y="0"/>
                    </a:lnTo>
                    <a:lnTo>
                      <a:pt x="255" y="2"/>
                    </a:lnTo>
                    <a:lnTo>
                      <a:pt x="268" y="6"/>
                    </a:lnTo>
                    <a:lnTo>
                      <a:pt x="281" y="15"/>
                    </a:lnTo>
                    <a:lnTo>
                      <a:pt x="292" y="26"/>
                    </a:lnTo>
                    <a:lnTo>
                      <a:pt x="306" y="39"/>
                    </a:lnTo>
                    <a:lnTo>
                      <a:pt x="318" y="55"/>
                    </a:lnTo>
                    <a:lnTo>
                      <a:pt x="330" y="73"/>
                    </a:lnTo>
                    <a:lnTo>
                      <a:pt x="343" y="93"/>
                    </a:lnTo>
                    <a:lnTo>
                      <a:pt x="355" y="113"/>
                    </a:lnTo>
                    <a:lnTo>
                      <a:pt x="368" y="134"/>
                    </a:lnTo>
                    <a:lnTo>
                      <a:pt x="380" y="156"/>
                    </a:lnTo>
                    <a:lnTo>
                      <a:pt x="393" y="176"/>
                    </a:lnTo>
                    <a:lnTo>
                      <a:pt x="401" y="196"/>
                    </a:lnTo>
                    <a:lnTo>
                      <a:pt x="415" y="214"/>
                    </a:lnTo>
                    <a:lnTo>
                      <a:pt x="427" y="229"/>
                    </a:lnTo>
                    <a:lnTo>
                      <a:pt x="439" y="243"/>
                    </a:lnTo>
                    <a:lnTo>
                      <a:pt x="452" y="254"/>
                    </a:lnTo>
                    <a:lnTo>
                      <a:pt x="464" y="262"/>
                    </a:lnTo>
                    <a:lnTo>
                      <a:pt x="477" y="267"/>
                    </a:lnTo>
                    <a:lnTo>
                      <a:pt x="489" y="269"/>
                    </a:lnTo>
                    <a:lnTo>
                      <a:pt x="502" y="267"/>
                    </a:lnTo>
                    <a:lnTo>
                      <a:pt x="514" y="262"/>
                    </a:lnTo>
                    <a:lnTo>
                      <a:pt x="526" y="254"/>
                    </a:lnTo>
                    <a:lnTo>
                      <a:pt x="539" y="243"/>
                    </a:lnTo>
                    <a:lnTo>
                      <a:pt x="548" y="229"/>
                    </a:lnTo>
                    <a:lnTo>
                      <a:pt x="561" y="214"/>
                    </a:lnTo>
                    <a:lnTo>
                      <a:pt x="573" y="196"/>
                    </a:lnTo>
                    <a:lnTo>
                      <a:pt x="586" y="176"/>
                    </a:lnTo>
                    <a:lnTo>
                      <a:pt x="598" y="156"/>
                    </a:lnTo>
                    <a:lnTo>
                      <a:pt x="611" y="134"/>
                    </a:lnTo>
                    <a:lnTo>
                      <a:pt x="623" y="113"/>
                    </a:lnTo>
                    <a:lnTo>
                      <a:pt x="635" y="93"/>
                    </a:lnTo>
                    <a:lnTo>
                      <a:pt x="648" y="73"/>
                    </a:lnTo>
                    <a:lnTo>
                      <a:pt x="661" y="55"/>
                    </a:lnTo>
                    <a:lnTo>
                      <a:pt x="673" y="39"/>
                    </a:lnTo>
                    <a:lnTo>
                      <a:pt x="685" y="26"/>
                    </a:lnTo>
                    <a:lnTo>
                      <a:pt x="695" y="15"/>
                    </a:lnTo>
                    <a:lnTo>
                      <a:pt x="707" y="6"/>
                    </a:lnTo>
                    <a:lnTo>
                      <a:pt x="719" y="2"/>
                    </a:lnTo>
                    <a:lnTo>
                      <a:pt x="733" y="0"/>
                    </a:lnTo>
                    <a:lnTo>
                      <a:pt x="744" y="2"/>
                    </a:lnTo>
                    <a:lnTo>
                      <a:pt x="757" y="6"/>
                    </a:lnTo>
                    <a:lnTo>
                      <a:pt x="770" y="15"/>
                    </a:lnTo>
                    <a:lnTo>
                      <a:pt x="782" y="26"/>
                    </a:lnTo>
                    <a:lnTo>
                      <a:pt x="794" y="39"/>
                    </a:lnTo>
                    <a:lnTo>
                      <a:pt x="807" y="55"/>
                    </a:lnTo>
                    <a:lnTo>
                      <a:pt x="820" y="73"/>
                    </a:lnTo>
                    <a:lnTo>
                      <a:pt x="832" y="93"/>
                    </a:lnTo>
                    <a:lnTo>
                      <a:pt x="842" y="113"/>
                    </a:lnTo>
                    <a:lnTo>
                      <a:pt x="854" y="134"/>
                    </a:lnTo>
                    <a:lnTo>
                      <a:pt x="866" y="156"/>
                    </a:lnTo>
                    <a:lnTo>
                      <a:pt x="879" y="176"/>
                    </a:lnTo>
                    <a:lnTo>
                      <a:pt x="891" y="196"/>
                    </a:lnTo>
                    <a:lnTo>
                      <a:pt x="904" y="214"/>
                    </a:lnTo>
                    <a:lnTo>
                      <a:pt x="915" y="229"/>
                    </a:lnTo>
                    <a:lnTo>
                      <a:pt x="929" y="243"/>
                    </a:lnTo>
                    <a:lnTo>
                      <a:pt x="941" y="254"/>
                    </a:lnTo>
                    <a:lnTo>
                      <a:pt x="953" y="262"/>
                    </a:lnTo>
                    <a:lnTo>
                      <a:pt x="966" y="267"/>
                    </a:lnTo>
                    <a:lnTo>
                      <a:pt x="978" y="269"/>
                    </a:lnTo>
                    <a:lnTo>
                      <a:pt x="987" y="267"/>
                    </a:lnTo>
                    <a:lnTo>
                      <a:pt x="1000" y="262"/>
                    </a:lnTo>
                    <a:lnTo>
                      <a:pt x="1013" y="254"/>
                    </a:lnTo>
                    <a:lnTo>
                      <a:pt x="1024" y="243"/>
                    </a:lnTo>
                    <a:lnTo>
                      <a:pt x="1038" y="229"/>
                    </a:lnTo>
                    <a:lnTo>
                      <a:pt x="1050" y="214"/>
                    </a:lnTo>
                    <a:lnTo>
                      <a:pt x="1062" y="196"/>
                    </a:lnTo>
                    <a:lnTo>
                      <a:pt x="1075" y="176"/>
                    </a:lnTo>
                    <a:lnTo>
                      <a:pt x="1087" y="156"/>
                    </a:lnTo>
                    <a:lnTo>
                      <a:pt x="1100" y="134"/>
                    </a:lnTo>
                    <a:lnTo>
                      <a:pt x="1112" y="113"/>
                    </a:lnTo>
                    <a:lnTo>
                      <a:pt x="1125" y="93"/>
                    </a:lnTo>
                    <a:lnTo>
                      <a:pt x="1134" y="73"/>
                    </a:lnTo>
                    <a:lnTo>
                      <a:pt x="1146" y="55"/>
                    </a:lnTo>
                    <a:lnTo>
                      <a:pt x="1159" y="39"/>
                    </a:lnTo>
                    <a:lnTo>
                      <a:pt x="1171" y="26"/>
                    </a:lnTo>
                    <a:lnTo>
                      <a:pt x="1184" y="15"/>
                    </a:lnTo>
                    <a:lnTo>
                      <a:pt x="1196" y="6"/>
                    </a:lnTo>
                    <a:lnTo>
                      <a:pt x="1209" y="2"/>
                    </a:lnTo>
                    <a:lnTo>
                      <a:pt x="1221" y="0"/>
                    </a:lnTo>
                  </a:path>
                </a:pathLst>
              </a:custGeom>
              <a:noFill/>
              <a:ln w="12700" cap="rnd">
                <a:solidFill>
                  <a:srgbClr val="0000FF"/>
                </a:solidFill>
                <a:round/>
                <a:headEnd type="none" w="sm" len="sm"/>
                <a:tailEnd type="none" w="sm" len="sm"/>
              </a:ln>
            </p:spPr>
            <p:txBody>
              <a:bodyPr/>
              <a:lstStyle/>
              <a:p>
                <a:endParaRPr lang="en-US"/>
              </a:p>
            </p:txBody>
          </p:sp>
          <p:sp>
            <p:nvSpPr>
              <p:cNvPr id="46" name="Freeform 162"/>
              <p:cNvSpPr>
                <a:spLocks/>
              </p:cNvSpPr>
              <p:nvPr/>
            </p:nvSpPr>
            <p:spPr bwMode="auto">
              <a:xfrm>
                <a:off x="2470" y="1681"/>
                <a:ext cx="493" cy="270"/>
              </a:xfrm>
              <a:custGeom>
                <a:avLst/>
                <a:gdLst>
                  <a:gd name="T0" fmla="*/ 0 w 493"/>
                  <a:gd name="T1" fmla="*/ 0 h 270"/>
                  <a:gd name="T2" fmla="*/ 12 w 493"/>
                  <a:gd name="T3" fmla="*/ 2 h 270"/>
                  <a:gd name="T4" fmla="*/ 24 w 493"/>
                  <a:gd name="T5" fmla="*/ 6 h 270"/>
                  <a:gd name="T6" fmla="*/ 38 w 493"/>
                  <a:gd name="T7" fmla="*/ 15 h 270"/>
                  <a:gd name="T8" fmla="*/ 50 w 493"/>
                  <a:gd name="T9" fmla="*/ 26 h 270"/>
                  <a:gd name="T10" fmla="*/ 62 w 493"/>
                  <a:gd name="T11" fmla="*/ 39 h 270"/>
                  <a:gd name="T12" fmla="*/ 75 w 493"/>
                  <a:gd name="T13" fmla="*/ 55 h 270"/>
                  <a:gd name="T14" fmla="*/ 88 w 493"/>
                  <a:gd name="T15" fmla="*/ 73 h 270"/>
                  <a:gd name="T16" fmla="*/ 100 w 493"/>
                  <a:gd name="T17" fmla="*/ 93 h 270"/>
                  <a:gd name="T18" fmla="*/ 110 w 493"/>
                  <a:gd name="T19" fmla="*/ 113 h 270"/>
                  <a:gd name="T20" fmla="*/ 122 w 493"/>
                  <a:gd name="T21" fmla="*/ 134 h 270"/>
                  <a:gd name="T22" fmla="*/ 134 w 493"/>
                  <a:gd name="T23" fmla="*/ 156 h 270"/>
                  <a:gd name="T24" fmla="*/ 147 w 493"/>
                  <a:gd name="T25" fmla="*/ 176 h 270"/>
                  <a:gd name="T26" fmla="*/ 160 w 493"/>
                  <a:gd name="T27" fmla="*/ 196 h 270"/>
                  <a:gd name="T28" fmla="*/ 172 w 493"/>
                  <a:gd name="T29" fmla="*/ 214 h 270"/>
                  <a:gd name="T30" fmla="*/ 184 w 493"/>
                  <a:gd name="T31" fmla="*/ 229 h 270"/>
                  <a:gd name="T32" fmla="*/ 197 w 493"/>
                  <a:gd name="T33" fmla="*/ 243 h 270"/>
                  <a:gd name="T34" fmla="*/ 210 w 493"/>
                  <a:gd name="T35" fmla="*/ 254 h 270"/>
                  <a:gd name="T36" fmla="*/ 222 w 493"/>
                  <a:gd name="T37" fmla="*/ 262 h 270"/>
                  <a:gd name="T38" fmla="*/ 235 w 493"/>
                  <a:gd name="T39" fmla="*/ 267 h 270"/>
                  <a:gd name="T40" fmla="*/ 247 w 493"/>
                  <a:gd name="T41" fmla="*/ 269 h 270"/>
                  <a:gd name="T42" fmla="*/ 256 w 493"/>
                  <a:gd name="T43" fmla="*/ 267 h 270"/>
                  <a:gd name="T44" fmla="*/ 270 w 493"/>
                  <a:gd name="T45" fmla="*/ 262 h 270"/>
                  <a:gd name="T46" fmla="*/ 282 w 493"/>
                  <a:gd name="T47" fmla="*/ 254 h 270"/>
                  <a:gd name="T48" fmla="*/ 294 w 493"/>
                  <a:gd name="T49" fmla="*/ 243 h 270"/>
                  <a:gd name="T50" fmla="*/ 307 w 493"/>
                  <a:gd name="T51" fmla="*/ 229 h 270"/>
                  <a:gd name="T52" fmla="*/ 320 w 493"/>
                  <a:gd name="T53" fmla="*/ 214 h 270"/>
                  <a:gd name="T54" fmla="*/ 332 w 493"/>
                  <a:gd name="T55" fmla="*/ 196 h 270"/>
                  <a:gd name="T56" fmla="*/ 345 w 493"/>
                  <a:gd name="T57" fmla="*/ 176 h 270"/>
                  <a:gd name="T58" fmla="*/ 357 w 493"/>
                  <a:gd name="T59" fmla="*/ 156 h 270"/>
                  <a:gd name="T60" fmla="*/ 370 w 493"/>
                  <a:gd name="T61" fmla="*/ 134 h 270"/>
                  <a:gd name="T62" fmla="*/ 382 w 493"/>
                  <a:gd name="T63" fmla="*/ 113 h 270"/>
                  <a:gd name="T64" fmla="*/ 395 w 493"/>
                  <a:gd name="T65" fmla="*/ 93 h 270"/>
                  <a:gd name="T66" fmla="*/ 404 w 493"/>
                  <a:gd name="T67" fmla="*/ 73 h 270"/>
                  <a:gd name="T68" fmla="*/ 417 w 493"/>
                  <a:gd name="T69" fmla="*/ 55 h 270"/>
                  <a:gd name="T70" fmla="*/ 429 w 493"/>
                  <a:gd name="T71" fmla="*/ 39 h 270"/>
                  <a:gd name="T72" fmla="*/ 442 w 493"/>
                  <a:gd name="T73" fmla="*/ 26 h 270"/>
                  <a:gd name="T74" fmla="*/ 454 w 493"/>
                  <a:gd name="T75" fmla="*/ 15 h 270"/>
                  <a:gd name="T76" fmla="*/ 467 w 493"/>
                  <a:gd name="T77" fmla="*/ 6 h 270"/>
                  <a:gd name="T78" fmla="*/ 479 w 493"/>
                  <a:gd name="T79" fmla="*/ 2 h 270"/>
                  <a:gd name="T80" fmla="*/ 492 w 493"/>
                  <a:gd name="T81" fmla="*/ 0 h 2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3"/>
                  <a:gd name="T124" fmla="*/ 0 h 270"/>
                  <a:gd name="T125" fmla="*/ 493 w 493"/>
                  <a:gd name="T126" fmla="*/ 270 h 2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3" h="270">
                    <a:moveTo>
                      <a:pt x="0" y="0"/>
                    </a:moveTo>
                    <a:lnTo>
                      <a:pt x="12" y="2"/>
                    </a:lnTo>
                    <a:lnTo>
                      <a:pt x="24" y="6"/>
                    </a:lnTo>
                    <a:lnTo>
                      <a:pt x="38" y="15"/>
                    </a:lnTo>
                    <a:lnTo>
                      <a:pt x="50" y="26"/>
                    </a:lnTo>
                    <a:lnTo>
                      <a:pt x="62" y="39"/>
                    </a:lnTo>
                    <a:lnTo>
                      <a:pt x="75" y="55"/>
                    </a:lnTo>
                    <a:lnTo>
                      <a:pt x="88" y="73"/>
                    </a:lnTo>
                    <a:lnTo>
                      <a:pt x="100" y="93"/>
                    </a:lnTo>
                    <a:lnTo>
                      <a:pt x="110" y="113"/>
                    </a:lnTo>
                    <a:lnTo>
                      <a:pt x="122" y="134"/>
                    </a:lnTo>
                    <a:lnTo>
                      <a:pt x="134" y="156"/>
                    </a:lnTo>
                    <a:lnTo>
                      <a:pt x="147" y="176"/>
                    </a:lnTo>
                    <a:lnTo>
                      <a:pt x="160" y="196"/>
                    </a:lnTo>
                    <a:lnTo>
                      <a:pt x="172" y="214"/>
                    </a:lnTo>
                    <a:lnTo>
                      <a:pt x="184" y="229"/>
                    </a:lnTo>
                    <a:lnTo>
                      <a:pt x="197" y="243"/>
                    </a:lnTo>
                    <a:lnTo>
                      <a:pt x="210" y="254"/>
                    </a:lnTo>
                    <a:lnTo>
                      <a:pt x="222" y="262"/>
                    </a:lnTo>
                    <a:lnTo>
                      <a:pt x="235" y="267"/>
                    </a:lnTo>
                    <a:lnTo>
                      <a:pt x="247" y="269"/>
                    </a:lnTo>
                    <a:lnTo>
                      <a:pt x="256" y="267"/>
                    </a:lnTo>
                    <a:lnTo>
                      <a:pt x="270" y="262"/>
                    </a:lnTo>
                    <a:lnTo>
                      <a:pt x="282" y="254"/>
                    </a:lnTo>
                    <a:lnTo>
                      <a:pt x="294" y="243"/>
                    </a:lnTo>
                    <a:lnTo>
                      <a:pt x="307" y="229"/>
                    </a:lnTo>
                    <a:lnTo>
                      <a:pt x="320" y="214"/>
                    </a:lnTo>
                    <a:lnTo>
                      <a:pt x="332" y="196"/>
                    </a:lnTo>
                    <a:lnTo>
                      <a:pt x="345" y="176"/>
                    </a:lnTo>
                    <a:lnTo>
                      <a:pt x="357" y="156"/>
                    </a:lnTo>
                    <a:lnTo>
                      <a:pt x="370" y="134"/>
                    </a:lnTo>
                    <a:lnTo>
                      <a:pt x="382" y="113"/>
                    </a:lnTo>
                    <a:lnTo>
                      <a:pt x="395" y="93"/>
                    </a:lnTo>
                    <a:lnTo>
                      <a:pt x="404" y="73"/>
                    </a:lnTo>
                    <a:lnTo>
                      <a:pt x="417" y="55"/>
                    </a:lnTo>
                    <a:lnTo>
                      <a:pt x="429" y="39"/>
                    </a:lnTo>
                    <a:lnTo>
                      <a:pt x="442" y="26"/>
                    </a:lnTo>
                    <a:lnTo>
                      <a:pt x="454" y="15"/>
                    </a:lnTo>
                    <a:lnTo>
                      <a:pt x="467" y="6"/>
                    </a:lnTo>
                    <a:lnTo>
                      <a:pt x="479" y="2"/>
                    </a:lnTo>
                    <a:lnTo>
                      <a:pt x="492" y="0"/>
                    </a:lnTo>
                  </a:path>
                </a:pathLst>
              </a:custGeom>
              <a:noFill/>
              <a:ln w="12700" cap="rnd">
                <a:solidFill>
                  <a:srgbClr val="0000FF"/>
                </a:solidFill>
                <a:round/>
                <a:headEnd type="none" w="sm" len="sm"/>
                <a:tailEnd type="none" w="sm" len="sm"/>
              </a:ln>
            </p:spPr>
            <p:txBody>
              <a:bodyPr/>
              <a:lstStyle/>
              <a:p>
                <a:endParaRPr lang="en-US"/>
              </a:p>
            </p:txBody>
          </p:sp>
        </p:grpSp>
        <p:sp>
          <p:nvSpPr>
            <p:cNvPr id="16" name="Freeform 163"/>
            <p:cNvSpPr>
              <a:spLocks/>
            </p:cNvSpPr>
            <p:nvPr/>
          </p:nvSpPr>
          <p:spPr bwMode="auto">
            <a:xfrm flipV="1">
              <a:off x="2741608" y="4327407"/>
              <a:ext cx="319661" cy="396993"/>
            </a:xfrm>
            <a:custGeom>
              <a:avLst/>
              <a:gdLst>
                <a:gd name="T0" fmla="*/ 0 w 493"/>
                <a:gd name="T1" fmla="*/ 0 h 270"/>
                <a:gd name="T2" fmla="*/ 0 w 493"/>
                <a:gd name="T3" fmla="*/ 2147483647 h 270"/>
                <a:gd name="T4" fmla="*/ 0 w 493"/>
                <a:gd name="T5" fmla="*/ 2147483647 h 270"/>
                <a:gd name="T6" fmla="*/ 0 w 493"/>
                <a:gd name="T7" fmla="*/ 2147483647 h 270"/>
                <a:gd name="T8" fmla="*/ 0 w 493"/>
                <a:gd name="T9" fmla="*/ 2147483647 h 270"/>
                <a:gd name="T10" fmla="*/ 0 w 493"/>
                <a:gd name="T11" fmla="*/ 2147483647 h 270"/>
                <a:gd name="T12" fmla="*/ 0 w 493"/>
                <a:gd name="T13" fmla="*/ 2147483647 h 270"/>
                <a:gd name="T14" fmla="*/ 0 w 493"/>
                <a:gd name="T15" fmla="*/ 2147483647 h 270"/>
                <a:gd name="T16" fmla="*/ 0 w 493"/>
                <a:gd name="T17" fmla="*/ 2147483647 h 270"/>
                <a:gd name="T18" fmla="*/ 0 w 493"/>
                <a:gd name="T19" fmla="*/ 2147483647 h 270"/>
                <a:gd name="T20" fmla="*/ 0 w 493"/>
                <a:gd name="T21" fmla="*/ 2147483647 h 270"/>
                <a:gd name="T22" fmla="*/ 0 w 493"/>
                <a:gd name="T23" fmla="*/ 2147483647 h 270"/>
                <a:gd name="T24" fmla="*/ 0 w 493"/>
                <a:gd name="T25" fmla="*/ 2147483647 h 270"/>
                <a:gd name="T26" fmla="*/ 0 w 493"/>
                <a:gd name="T27" fmla="*/ 2147483647 h 270"/>
                <a:gd name="T28" fmla="*/ 0 w 493"/>
                <a:gd name="T29" fmla="*/ 2147483647 h 270"/>
                <a:gd name="T30" fmla="*/ 0 w 493"/>
                <a:gd name="T31" fmla="*/ 2147483647 h 270"/>
                <a:gd name="T32" fmla="*/ 2147483647 w 493"/>
                <a:gd name="T33" fmla="*/ 2147483647 h 270"/>
                <a:gd name="T34" fmla="*/ 2147483647 w 493"/>
                <a:gd name="T35" fmla="*/ 2147483647 h 270"/>
                <a:gd name="T36" fmla="*/ 2147483647 w 493"/>
                <a:gd name="T37" fmla="*/ 2147483647 h 270"/>
                <a:gd name="T38" fmla="*/ 2147483647 w 493"/>
                <a:gd name="T39" fmla="*/ 2147483647 h 270"/>
                <a:gd name="T40" fmla="*/ 2147483647 w 493"/>
                <a:gd name="T41" fmla="*/ 2147483647 h 270"/>
                <a:gd name="T42" fmla="*/ 2147483647 w 493"/>
                <a:gd name="T43" fmla="*/ 2147483647 h 270"/>
                <a:gd name="T44" fmla="*/ 2147483647 w 493"/>
                <a:gd name="T45" fmla="*/ 2147483647 h 270"/>
                <a:gd name="T46" fmla="*/ 2147483647 w 493"/>
                <a:gd name="T47" fmla="*/ 2147483647 h 270"/>
                <a:gd name="T48" fmla="*/ 2147483647 w 493"/>
                <a:gd name="T49" fmla="*/ 2147483647 h 270"/>
                <a:gd name="T50" fmla="*/ 2147483647 w 493"/>
                <a:gd name="T51" fmla="*/ 2147483647 h 270"/>
                <a:gd name="T52" fmla="*/ 2147483647 w 493"/>
                <a:gd name="T53" fmla="*/ 2147483647 h 270"/>
                <a:gd name="T54" fmla="*/ 2147483647 w 493"/>
                <a:gd name="T55" fmla="*/ 2147483647 h 270"/>
                <a:gd name="T56" fmla="*/ 2147483647 w 493"/>
                <a:gd name="T57" fmla="*/ 2147483647 h 270"/>
                <a:gd name="T58" fmla="*/ 2147483647 w 493"/>
                <a:gd name="T59" fmla="*/ 2147483647 h 270"/>
                <a:gd name="T60" fmla="*/ 2147483647 w 493"/>
                <a:gd name="T61" fmla="*/ 2147483647 h 270"/>
                <a:gd name="T62" fmla="*/ 2147483647 w 493"/>
                <a:gd name="T63" fmla="*/ 2147483647 h 270"/>
                <a:gd name="T64" fmla="*/ 2147483647 w 493"/>
                <a:gd name="T65" fmla="*/ 2147483647 h 270"/>
                <a:gd name="T66" fmla="*/ 2147483647 w 493"/>
                <a:gd name="T67" fmla="*/ 2147483647 h 270"/>
                <a:gd name="T68" fmla="*/ 2147483647 w 493"/>
                <a:gd name="T69" fmla="*/ 2147483647 h 270"/>
                <a:gd name="T70" fmla="*/ 2147483647 w 493"/>
                <a:gd name="T71" fmla="*/ 2147483647 h 270"/>
                <a:gd name="T72" fmla="*/ 2147483647 w 493"/>
                <a:gd name="T73" fmla="*/ 2147483647 h 270"/>
                <a:gd name="T74" fmla="*/ 2147483647 w 493"/>
                <a:gd name="T75" fmla="*/ 2147483647 h 270"/>
                <a:gd name="T76" fmla="*/ 2147483647 w 493"/>
                <a:gd name="T77" fmla="*/ 2147483647 h 270"/>
                <a:gd name="T78" fmla="*/ 2147483647 w 493"/>
                <a:gd name="T79" fmla="*/ 2147483647 h 270"/>
                <a:gd name="T80" fmla="*/ 2147483647 w 493"/>
                <a:gd name="T81" fmla="*/ 0 h 2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3"/>
                <a:gd name="T124" fmla="*/ 0 h 270"/>
                <a:gd name="T125" fmla="*/ 493 w 493"/>
                <a:gd name="T126" fmla="*/ 270 h 2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3" h="270">
                  <a:moveTo>
                    <a:pt x="0" y="0"/>
                  </a:moveTo>
                  <a:lnTo>
                    <a:pt x="12" y="2"/>
                  </a:lnTo>
                  <a:lnTo>
                    <a:pt x="24" y="6"/>
                  </a:lnTo>
                  <a:lnTo>
                    <a:pt x="38" y="15"/>
                  </a:lnTo>
                  <a:lnTo>
                    <a:pt x="50" y="26"/>
                  </a:lnTo>
                  <a:lnTo>
                    <a:pt x="62" y="39"/>
                  </a:lnTo>
                  <a:lnTo>
                    <a:pt x="75" y="55"/>
                  </a:lnTo>
                  <a:lnTo>
                    <a:pt x="88" y="73"/>
                  </a:lnTo>
                  <a:lnTo>
                    <a:pt x="100" y="93"/>
                  </a:lnTo>
                  <a:lnTo>
                    <a:pt x="110" y="113"/>
                  </a:lnTo>
                  <a:lnTo>
                    <a:pt x="122" y="134"/>
                  </a:lnTo>
                  <a:lnTo>
                    <a:pt x="134" y="156"/>
                  </a:lnTo>
                  <a:lnTo>
                    <a:pt x="147" y="176"/>
                  </a:lnTo>
                  <a:lnTo>
                    <a:pt x="160" y="196"/>
                  </a:lnTo>
                  <a:lnTo>
                    <a:pt x="172" y="214"/>
                  </a:lnTo>
                  <a:lnTo>
                    <a:pt x="184" y="229"/>
                  </a:lnTo>
                  <a:lnTo>
                    <a:pt x="197" y="243"/>
                  </a:lnTo>
                  <a:lnTo>
                    <a:pt x="210" y="254"/>
                  </a:lnTo>
                  <a:lnTo>
                    <a:pt x="222" y="262"/>
                  </a:lnTo>
                  <a:lnTo>
                    <a:pt x="235" y="267"/>
                  </a:lnTo>
                  <a:lnTo>
                    <a:pt x="247" y="269"/>
                  </a:lnTo>
                  <a:lnTo>
                    <a:pt x="256" y="267"/>
                  </a:lnTo>
                  <a:lnTo>
                    <a:pt x="270" y="262"/>
                  </a:lnTo>
                  <a:lnTo>
                    <a:pt x="282" y="254"/>
                  </a:lnTo>
                  <a:lnTo>
                    <a:pt x="294" y="243"/>
                  </a:lnTo>
                  <a:lnTo>
                    <a:pt x="307" y="229"/>
                  </a:lnTo>
                  <a:lnTo>
                    <a:pt x="320" y="214"/>
                  </a:lnTo>
                  <a:lnTo>
                    <a:pt x="332" y="196"/>
                  </a:lnTo>
                  <a:lnTo>
                    <a:pt x="345" y="176"/>
                  </a:lnTo>
                  <a:lnTo>
                    <a:pt x="357" y="156"/>
                  </a:lnTo>
                  <a:lnTo>
                    <a:pt x="370" y="134"/>
                  </a:lnTo>
                  <a:lnTo>
                    <a:pt x="382" y="113"/>
                  </a:lnTo>
                  <a:lnTo>
                    <a:pt x="395" y="93"/>
                  </a:lnTo>
                  <a:lnTo>
                    <a:pt x="404" y="73"/>
                  </a:lnTo>
                  <a:lnTo>
                    <a:pt x="417" y="55"/>
                  </a:lnTo>
                  <a:lnTo>
                    <a:pt x="429" y="39"/>
                  </a:lnTo>
                  <a:lnTo>
                    <a:pt x="442" y="26"/>
                  </a:lnTo>
                  <a:lnTo>
                    <a:pt x="454" y="15"/>
                  </a:lnTo>
                  <a:lnTo>
                    <a:pt x="467" y="6"/>
                  </a:lnTo>
                  <a:lnTo>
                    <a:pt x="479" y="2"/>
                  </a:lnTo>
                  <a:lnTo>
                    <a:pt x="492" y="0"/>
                  </a:lnTo>
                </a:path>
              </a:pathLst>
            </a:custGeom>
            <a:noFill/>
            <a:ln w="12700" cap="rnd">
              <a:solidFill>
                <a:srgbClr val="0000FF"/>
              </a:solidFill>
              <a:round/>
              <a:headEnd type="none" w="sm" len="sm"/>
              <a:tailEnd type="none" w="sm" len="sm"/>
            </a:ln>
          </p:spPr>
          <p:txBody>
            <a:bodyPr/>
            <a:lstStyle/>
            <a:p>
              <a:endParaRPr lang="en-US"/>
            </a:p>
          </p:txBody>
        </p:sp>
        <p:sp>
          <p:nvSpPr>
            <p:cNvPr id="17" name="Oval 164"/>
            <p:cNvSpPr>
              <a:spLocks noChangeArrowheads="1"/>
            </p:cNvSpPr>
            <p:nvPr/>
          </p:nvSpPr>
          <p:spPr bwMode="auto">
            <a:xfrm>
              <a:off x="1900238" y="4287837"/>
              <a:ext cx="93663"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8" name="Oval 165"/>
            <p:cNvSpPr>
              <a:spLocks noChangeArrowheads="1"/>
            </p:cNvSpPr>
            <p:nvPr/>
          </p:nvSpPr>
          <p:spPr bwMode="auto">
            <a:xfrm>
              <a:off x="625475" y="4287837"/>
              <a:ext cx="98425"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9" name="Oval 166"/>
            <p:cNvSpPr>
              <a:spLocks noChangeArrowheads="1"/>
            </p:cNvSpPr>
            <p:nvPr/>
          </p:nvSpPr>
          <p:spPr bwMode="auto">
            <a:xfrm>
              <a:off x="1249363" y="4287837"/>
              <a:ext cx="95250"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20" name="Oval 167"/>
            <p:cNvSpPr>
              <a:spLocks noChangeArrowheads="1"/>
            </p:cNvSpPr>
            <p:nvPr/>
          </p:nvSpPr>
          <p:spPr bwMode="auto">
            <a:xfrm>
              <a:off x="2854325" y="4289424"/>
              <a:ext cx="96838" cy="9207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21" name="Oval 168"/>
            <p:cNvSpPr>
              <a:spLocks noChangeArrowheads="1"/>
            </p:cNvSpPr>
            <p:nvPr/>
          </p:nvSpPr>
          <p:spPr bwMode="auto">
            <a:xfrm>
              <a:off x="2217738" y="4289424"/>
              <a:ext cx="93663" cy="9207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22" name="Freeform 170"/>
            <p:cNvSpPr>
              <a:spLocks/>
            </p:cNvSpPr>
            <p:nvPr/>
          </p:nvSpPr>
          <p:spPr bwMode="auto">
            <a:xfrm>
              <a:off x="2892424" y="6021825"/>
              <a:ext cx="385764" cy="397587"/>
            </a:xfrm>
            <a:custGeom>
              <a:avLst/>
              <a:gdLst>
                <a:gd name="T0" fmla="*/ 2147483647 w 263"/>
                <a:gd name="T1" fmla="*/ 2147483647 h 269"/>
                <a:gd name="T2" fmla="*/ 2147483647 w 263"/>
                <a:gd name="T3" fmla="*/ 2147483647 h 269"/>
                <a:gd name="T4" fmla="*/ 2147483647 w 263"/>
                <a:gd name="T5" fmla="*/ 2147483647 h 269"/>
                <a:gd name="T6" fmla="*/ 2147483647 w 263"/>
                <a:gd name="T7" fmla="*/ 2147483647 h 269"/>
                <a:gd name="T8" fmla="*/ 2147483647 w 263"/>
                <a:gd name="T9" fmla="*/ 2147483647 h 269"/>
                <a:gd name="T10" fmla="*/ 2147483647 w 263"/>
                <a:gd name="T11" fmla="*/ 2147483647 h 269"/>
                <a:gd name="T12" fmla="*/ 2147483647 w 263"/>
                <a:gd name="T13" fmla="*/ 2147483647 h 269"/>
                <a:gd name="T14" fmla="*/ 2147483647 w 263"/>
                <a:gd name="T15" fmla="*/ 2147483647 h 269"/>
                <a:gd name="T16" fmla="*/ 2147483647 w 263"/>
                <a:gd name="T17" fmla="*/ 2147483647 h 269"/>
                <a:gd name="T18" fmla="*/ 2147483647 w 263"/>
                <a:gd name="T19" fmla="*/ 2147483647 h 269"/>
                <a:gd name="T20" fmla="*/ 2147483647 w 263"/>
                <a:gd name="T21" fmla="*/ 2147483647 h 269"/>
                <a:gd name="T22" fmla="*/ 2147483647 w 263"/>
                <a:gd name="T23" fmla="*/ 2147483647 h 269"/>
                <a:gd name="T24" fmla="*/ 2147483647 w 263"/>
                <a:gd name="T25" fmla="*/ 2147483647 h 269"/>
                <a:gd name="T26" fmla="*/ 2147483647 w 263"/>
                <a:gd name="T27" fmla="*/ 2147483647 h 269"/>
                <a:gd name="T28" fmla="*/ 2147483647 w 263"/>
                <a:gd name="T29" fmla="*/ 2147483647 h 269"/>
                <a:gd name="T30" fmla="*/ 2147483647 w 263"/>
                <a:gd name="T31" fmla="*/ 2147483647 h 269"/>
                <a:gd name="T32" fmla="*/ 2147483647 w 263"/>
                <a:gd name="T33" fmla="*/ 2147483647 h 269"/>
                <a:gd name="T34" fmla="*/ 2147483647 w 263"/>
                <a:gd name="T35" fmla="*/ 2147483647 h 269"/>
                <a:gd name="T36" fmla="*/ 2147483647 w 263"/>
                <a:gd name="T37" fmla="*/ 2147483647 h 269"/>
                <a:gd name="T38" fmla="*/ 2147483647 w 263"/>
                <a:gd name="T39" fmla="*/ 2147483647 h 269"/>
                <a:gd name="T40" fmla="*/ 2147483647 w 263"/>
                <a:gd name="T41" fmla="*/ 2147483647 h 269"/>
                <a:gd name="T42" fmla="*/ 2147483647 w 263"/>
                <a:gd name="T43" fmla="*/ 2147483647 h 269"/>
                <a:gd name="T44" fmla="*/ 2147483647 w 263"/>
                <a:gd name="T45" fmla="*/ 2147483647 h 269"/>
                <a:gd name="T46" fmla="*/ 2147483647 w 263"/>
                <a:gd name="T47" fmla="*/ 2147483647 h 269"/>
                <a:gd name="T48" fmla="*/ 2147483647 w 263"/>
                <a:gd name="T49" fmla="*/ 2147483647 h 269"/>
                <a:gd name="T50" fmla="*/ 0 w 263"/>
                <a:gd name="T51" fmla="*/ 0 h 26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3"/>
                <a:gd name="T79" fmla="*/ 0 h 269"/>
                <a:gd name="T80" fmla="*/ 263 w 263"/>
                <a:gd name="T81" fmla="*/ 269 h 26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3" h="269">
                  <a:moveTo>
                    <a:pt x="263" y="243"/>
                  </a:moveTo>
                  <a:lnTo>
                    <a:pt x="258" y="247"/>
                  </a:lnTo>
                  <a:lnTo>
                    <a:pt x="251" y="254"/>
                  </a:lnTo>
                  <a:lnTo>
                    <a:pt x="240" y="262"/>
                  </a:lnTo>
                  <a:lnTo>
                    <a:pt x="229" y="267"/>
                  </a:lnTo>
                  <a:lnTo>
                    <a:pt x="218" y="269"/>
                  </a:lnTo>
                  <a:lnTo>
                    <a:pt x="210" y="267"/>
                  </a:lnTo>
                  <a:lnTo>
                    <a:pt x="198" y="262"/>
                  </a:lnTo>
                  <a:lnTo>
                    <a:pt x="187" y="254"/>
                  </a:lnTo>
                  <a:lnTo>
                    <a:pt x="176" y="243"/>
                  </a:lnTo>
                  <a:lnTo>
                    <a:pt x="165" y="229"/>
                  </a:lnTo>
                  <a:lnTo>
                    <a:pt x="153" y="214"/>
                  </a:lnTo>
                  <a:lnTo>
                    <a:pt x="142" y="196"/>
                  </a:lnTo>
                  <a:lnTo>
                    <a:pt x="131" y="176"/>
                  </a:lnTo>
                  <a:lnTo>
                    <a:pt x="120" y="156"/>
                  </a:lnTo>
                  <a:lnTo>
                    <a:pt x="109" y="134"/>
                  </a:lnTo>
                  <a:lnTo>
                    <a:pt x="98" y="113"/>
                  </a:lnTo>
                  <a:lnTo>
                    <a:pt x="86" y="93"/>
                  </a:lnTo>
                  <a:lnTo>
                    <a:pt x="78" y="73"/>
                  </a:lnTo>
                  <a:lnTo>
                    <a:pt x="67" y="55"/>
                  </a:lnTo>
                  <a:lnTo>
                    <a:pt x="56" y="39"/>
                  </a:lnTo>
                  <a:lnTo>
                    <a:pt x="44" y="26"/>
                  </a:lnTo>
                  <a:lnTo>
                    <a:pt x="34" y="15"/>
                  </a:lnTo>
                  <a:lnTo>
                    <a:pt x="22" y="6"/>
                  </a:lnTo>
                  <a:lnTo>
                    <a:pt x="11" y="2"/>
                  </a:lnTo>
                  <a:lnTo>
                    <a:pt x="0" y="0"/>
                  </a:lnTo>
                </a:path>
              </a:pathLst>
            </a:custGeom>
            <a:noFill/>
            <a:ln w="12700" cap="rnd">
              <a:solidFill>
                <a:srgbClr val="0000FF"/>
              </a:solidFill>
              <a:round/>
              <a:headEnd type="none" w="sm" len="sm"/>
              <a:tailEnd type="none" w="sm" len="sm"/>
            </a:ln>
          </p:spPr>
          <p:txBody>
            <a:bodyPr/>
            <a:lstStyle/>
            <a:p>
              <a:endParaRPr lang="en-US"/>
            </a:p>
          </p:txBody>
        </p:sp>
        <p:sp>
          <p:nvSpPr>
            <p:cNvPr id="23" name="Freeform 171"/>
            <p:cNvSpPr>
              <a:spLocks/>
            </p:cNvSpPr>
            <p:nvPr/>
          </p:nvSpPr>
          <p:spPr bwMode="auto">
            <a:xfrm>
              <a:off x="492765" y="6030694"/>
              <a:ext cx="482572" cy="397587"/>
            </a:xfrm>
            <a:custGeom>
              <a:avLst/>
              <a:gdLst>
                <a:gd name="T0" fmla="*/ 0 w 329"/>
                <a:gd name="T1" fmla="*/ 2147483647 h 269"/>
                <a:gd name="T2" fmla="*/ 2147483647 w 329"/>
                <a:gd name="T3" fmla="*/ 2147483647 h 269"/>
                <a:gd name="T4" fmla="*/ 2147483647 w 329"/>
                <a:gd name="T5" fmla="*/ 2147483647 h 269"/>
                <a:gd name="T6" fmla="*/ 2147483647 w 329"/>
                <a:gd name="T7" fmla="*/ 2147483647 h 269"/>
                <a:gd name="T8" fmla="*/ 2147483647 w 329"/>
                <a:gd name="T9" fmla="*/ 2147483647 h 269"/>
                <a:gd name="T10" fmla="*/ 2147483647 w 329"/>
                <a:gd name="T11" fmla="*/ 2147483647 h 269"/>
                <a:gd name="T12" fmla="*/ 2147483647 w 329"/>
                <a:gd name="T13" fmla="*/ 2147483647 h 269"/>
                <a:gd name="T14" fmla="*/ 2147483647 w 329"/>
                <a:gd name="T15" fmla="*/ 2147483647 h 269"/>
                <a:gd name="T16" fmla="*/ 2147483647 w 329"/>
                <a:gd name="T17" fmla="*/ 2147483647 h 269"/>
                <a:gd name="T18" fmla="*/ 2147483647 w 329"/>
                <a:gd name="T19" fmla="*/ 2147483647 h 269"/>
                <a:gd name="T20" fmla="*/ 2147483647 w 329"/>
                <a:gd name="T21" fmla="*/ 2147483647 h 269"/>
                <a:gd name="T22" fmla="*/ 2147483647 w 329"/>
                <a:gd name="T23" fmla="*/ 2147483647 h 269"/>
                <a:gd name="T24" fmla="*/ 2147483647 w 329"/>
                <a:gd name="T25" fmla="*/ 2147483647 h 269"/>
                <a:gd name="T26" fmla="*/ 2147483647 w 329"/>
                <a:gd name="T27" fmla="*/ 2147483647 h 269"/>
                <a:gd name="T28" fmla="*/ 2147483647 w 329"/>
                <a:gd name="T29" fmla="*/ 2147483647 h 269"/>
                <a:gd name="T30" fmla="*/ 2147483647 w 329"/>
                <a:gd name="T31" fmla="*/ 2147483647 h 269"/>
                <a:gd name="T32" fmla="*/ 2147483647 w 329"/>
                <a:gd name="T33" fmla="*/ 2147483647 h 269"/>
                <a:gd name="T34" fmla="*/ 2147483647 w 329"/>
                <a:gd name="T35" fmla="*/ 2147483647 h 269"/>
                <a:gd name="T36" fmla="*/ 2147483647 w 329"/>
                <a:gd name="T37" fmla="*/ 2147483647 h 269"/>
                <a:gd name="T38" fmla="*/ 2147483647 w 329"/>
                <a:gd name="T39" fmla="*/ 2147483647 h 269"/>
                <a:gd name="T40" fmla="*/ 2147483647 w 329"/>
                <a:gd name="T41" fmla="*/ 2147483647 h 269"/>
                <a:gd name="T42" fmla="*/ 2147483647 w 329"/>
                <a:gd name="T43" fmla="*/ 2147483647 h 269"/>
                <a:gd name="T44" fmla="*/ 2147483647 w 329"/>
                <a:gd name="T45" fmla="*/ 2147483647 h 269"/>
                <a:gd name="T46" fmla="*/ 2147483647 w 329"/>
                <a:gd name="T47" fmla="*/ 2147483647 h 269"/>
                <a:gd name="T48" fmla="*/ 2147483647 w 329"/>
                <a:gd name="T49" fmla="*/ 2147483647 h 269"/>
                <a:gd name="T50" fmla="*/ 2147483647 w 329"/>
                <a:gd name="T51" fmla="*/ 2147483647 h 269"/>
                <a:gd name="T52" fmla="*/ 2147483647 w 329"/>
                <a:gd name="T53" fmla="*/ 2147483647 h 269"/>
                <a:gd name="T54" fmla="*/ 2147483647 w 329"/>
                <a:gd name="T55" fmla="*/ 2147483647 h 269"/>
                <a:gd name="T56" fmla="*/ 2147483647 w 329"/>
                <a:gd name="T57" fmla="*/ 2147483647 h 269"/>
                <a:gd name="T58" fmla="*/ 2147483647 w 329"/>
                <a:gd name="T59" fmla="*/ 2147483647 h 269"/>
                <a:gd name="T60" fmla="*/ 2147483647 w 329"/>
                <a:gd name="T61" fmla="*/ 0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29"/>
                <a:gd name="T94" fmla="*/ 0 h 269"/>
                <a:gd name="T95" fmla="*/ 329 w 329"/>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29" h="269">
                  <a:moveTo>
                    <a:pt x="0" y="134"/>
                  </a:moveTo>
                  <a:lnTo>
                    <a:pt x="10" y="156"/>
                  </a:lnTo>
                  <a:lnTo>
                    <a:pt x="22" y="176"/>
                  </a:lnTo>
                  <a:lnTo>
                    <a:pt x="33" y="196"/>
                  </a:lnTo>
                  <a:lnTo>
                    <a:pt x="44" y="214"/>
                  </a:lnTo>
                  <a:lnTo>
                    <a:pt x="55" y="229"/>
                  </a:lnTo>
                  <a:lnTo>
                    <a:pt x="66" y="243"/>
                  </a:lnTo>
                  <a:lnTo>
                    <a:pt x="78" y="254"/>
                  </a:lnTo>
                  <a:lnTo>
                    <a:pt x="89" y="262"/>
                  </a:lnTo>
                  <a:lnTo>
                    <a:pt x="100" y="267"/>
                  </a:lnTo>
                  <a:lnTo>
                    <a:pt x="111" y="269"/>
                  </a:lnTo>
                  <a:lnTo>
                    <a:pt x="119" y="267"/>
                  </a:lnTo>
                  <a:lnTo>
                    <a:pt x="131" y="262"/>
                  </a:lnTo>
                  <a:lnTo>
                    <a:pt x="142" y="254"/>
                  </a:lnTo>
                  <a:lnTo>
                    <a:pt x="153" y="243"/>
                  </a:lnTo>
                  <a:lnTo>
                    <a:pt x="164" y="229"/>
                  </a:lnTo>
                  <a:lnTo>
                    <a:pt x="176" y="214"/>
                  </a:lnTo>
                  <a:lnTo>
                    <a:pt x="187" y="196"/>
                  </a:lnTo>
                  <a:lnTo>
                    <a:pt x="198" y="176"/>
                  </a:lnTo>
                  <a:lnTo>
                    <a:pt x="209" y="156"/>
                  </a:lnTo>
                  <a:lnTo>
                    <a:pt x="220" y="134"/>
                  </a:lnTo>
                  <a:lnTo>
                    <a:pt x="231" y="113"/>
                  </a:lnTo>
                  <a:lnTo>
                    <a:pt x="243" y="93"/>
                  </a:lnTo>
                  <a:lnTo>
                    <a:pt x="251" y="73"/>
                  </a:lnTo>
                  <a:lnTo>
                    <a:pt x="262" y="55"/>
                  </a:lnTo>
                  <a:lnTo>
                    <a:pt x="273" y="39"/>
                  </a:lnTo>
                  <a:lnTo>
                    <a:pt x="285" y="26"/>
                  </a:lnTo>
                  <a:lnTo>
                    <a:pt x="295" y="15"/>
                  </a:lnTo>
                  <a:lnTo>
                    <a:pt x="307" y="6"/>
                  </a:lnTo>
                  <a:lnTo>
                    <a:pt x="318" y="2"/>
                  </a:lnTo>
                  <a:lnTo>
                    <a:pt x="329" y="0"/>
                  </a:lnTo>
                </a:path>
              </a:pathLst>
            </a:custGeom>
            <a:noFill/>
            <a:ln w="12700" cap="rnd">
              <a:solidFill>
                <a:srgbClr val="0000FF"/>
              </a:solidFill>
              <a:round/>
              <a:headEnd type="none" w="sm" len="sm"/>
              <a:tailEnd type="none" w="sm" len="sm"/>
            </a:ln>
          </p:spPr>
          <p:txBody>
            <a:bodyPr/>
            <a:lstStyle/>
            <a:p>
              <a:endParaRPr lang="en-US"/>
            </a:p>
          </p:txBody>
        </p:sp>
        <p:sp>
          <p:nvSpPr>
            <p:cNvPr id="24" name="Freeform 172"/>
            <p:cNvSpPr>
              <a:spLocks/>
            </p:cNvSpPr>
            <p:nvPr/>
          </p:nvSpPr>
          <p:spPr bwMode="auto">
            <a:xfrm>
              <a:off x="659979" y="6021825"/>
              <a:ext cx="1595861" cy="399065"/>
            </a:xfrm>
            <a:custGeom>
              <a:avLst/>
              <a:gdLst>
                <a:gd name="T0" fmla="*/ 2147483647 w 1222"/>
                <a:gd name="T1" fmla="*/ 2147483647 h 270"/>
                <a:gd name="T2" fmla="*/ 2147483647 w 1222"/>
                <a:gd name="T3" fmla="*/ 2147483647 h 270"/>
                <a:gd name="T4" fmla="*/ 2147483647 w 1222"/>
                <a:gd name="T5" fmla="*/ 2147483647 h 270"/>
                <a:gd name="T6" fmla="*/ 2147483647 w 1222"/>
                <a:gd name="T7" fmla="*/ 2147483647 h 270"/>
                <a:gd name="T8" fmla="*/ 2147483647 w 1222"/>
                <a:gd name="T9" fmla="*/ 2147483647 h 270"/>
                <a:gd name="T10" fmla="*/ 2147483647 w 1222"/>
                <a:gd name="T11" fmla="*/ 2147483647 h 270"/>
                <a:gd name="T12" fmla="*/ 2147483647 w 1222"/>
                <a:gd name="T13" fmla="*/ 2147483647 h 270"/>
                <a:gd name="T14" fmla="*/ 2147483647 w 1222"/>
                <a:gd name="T15" fmla="*/ 2147483647 h 270"/>
                <a:gd name="T16" fmla="*/ 2147483647 w 1222"/>
                <a:gd name="T17" fmla="*/ 2147483647 h 270"/>
                <a:gd name="T18" fmla="*/ 2147483647 w 1222"/>
                <a:gd name="T19" fmla="*/ 2147483647 h 270"/>
                <a:gd name="T20" fmla="*/ 2147483647 w 1222"/>
                <a:gd name="T21" fmla="*/ 2147483647 h 270"/>
                <a:gd name="T22" fmla="*/ 2147483647 w 1222"/>
                <a:gd name="T23" fmla="*/ 2147483647 h 270"/>
                <a:gd name="T24" fmla="*/ 2147483647 w 1222"/>
                <a:gd name="T25" fmla="*/ 2147483647 h 270"/>
                <a:gd name="T26" fmla="*/ 2147483647 w 1222"/>
                <a:gd name="T27" fmla="*/ 2147483647 h 270"/>
                <a:gd name="T28" fmla="*/ 2147483647 w 1222"/>
                <a:gd name="T29" fmla="*/ 2147483647 h 270"/>
                <a:gd name="T30" fmla="*/ 2147483647 w 1222"/>
                <a:gd name="T31" fmla="*/ 2147483647 h 270"/>
                <a:gd name="T32" fmla="*/ 2147483647 w 1222"/>
                <a:gd name="T33" fmla="*/ 2147483647 h 270"/>
                <a:gd name="T34" fmla="*/ 2147483647 w 1222"/>
                <a:gd name="T35" fmla="*/ 2147483647 h 270"/>
                <a:gd name="T36" fmla="*/ 2147483647 w 1222"/>
                <a:gd name="T37" fmla="*/ 2147483647 h 270"/>
                <a:gd name="T38" fmla="*/ 2147483647 w 1222"/>
                <a:gd name="T39" fmla="*/ 2147483647 h 270"/>
                <a:gd name="T40" fmla="*/ 2147483647 w 1222"/>
                <a:gd name="T41" fmla="*/ 2147483647 h 270"/>
                <a:gd name="T42" fmla="*/ 2147483647 w 1222"/>
                <a:gd name="T43" fmla="*/ 2147483647 h 270"/>
                <a:gd name="T44" fmla="*/ 2147483647 w 1222"/>
                <a:gd name="T45" fmla="*/ 2147483647 h 270"/>
                <a:gd name="T46" fmla="*/ 2147483647 w 1222"/>
                <a:gd name="T47" fmla="*/ 2147483647 h 270"/>
                <a:gd name="T48" fmla="*/ 2147483647 w 1222"/>
                <a:gd name="T49" fmla="*/ 2147483647 h 270"/>
                <a:gd name="T50" fmla="*/ 2147483647 w 1222"/>
                <a:gd name="T51" fmla="*/ 2147483647 h 270"/>
                <a:gd name="T52" fmla="*/ 2147483647 w 1222"/>
                <a:gd name="T53" fmla="*/ 2147483647 h 270"/>
                <a:gd name="T54" fmla="*/ 2147483647 w 1222"/>
                <a:gd name="T55" fmla="*/ 2147483647 h 270"/>
                <a:gd name="T56" fmla="*/ 2147483647 w 1222"/>
                <a:gd name="T57" fmla="*/ 2147483647 h 270"/>
                <a:gd name="T58" fmla="*/ 2147483647 w 1222"/>
                <a:gd name="T59" fmla="*/ 2147483647 h 270"/>
                <a:gd name="T60" fmla="*/ 2147483647 w 1222"/>
                <a:gd name="T61" fmla="*/ 2147483647 h 270"/>
                <a:gd name="T62" fmla="*/ 2147483647 w 1222"/>
                <a:gd name="T63" fmla="*/ 2147483647 h 270"/>
                <a:gd name="T64" fmla="*/ 2147483647 w 1222"/>
                <a:gd name="T65" fmla="*/ 2147483647 h 270"/>
                <a:gd name="T66" fmla="*/ 2147483647 w 1222"/>
                <a:gd name="T67" fmla="*/ 2147483647 h 270"/>
                <a:gd name="T68" fmla="*/ 2147483647 w 1222"/>
                <a:gd name="T69" fmla="*/ 2147483647 h 270"/>
                <a:gd name="T70" fmla="*/ 2147483647 w 1222"/>
                <a:gd name="T71" fmla="*/ 2147483647 h 270"/>
                <a:gd name="T72" fmla="*/ 2147483647 w 1222"/>
                <a:gd name="T73" fmla="*/ 2147483647 h 270"/>
                <a:gd name="T74" fmla="*/ 2147483647 w 1222"/>
                <a:gd name="T75" fmla="*/ 2147483647 h 270"/>
                <a:gd name="T76" fmla="*/ 2147483647 w 1222"/>
                <a:gd name="T77" fmla="*/ 2147483647 h 270"/>
                <a:gd name="T78" fmla="*/ 2147483647 w 1222"/>
                <a:gd name="T79" fmla="*/ 2147483647 h 270"/>
                <a:gd name="T80" fmla="*/ 2147483647 w 1222"/>
                <a:gd name="T81" fmla="*/ 2147483647 h 270"/>
                <a:gd name="T82" fmla="*/ 2147483647 w 1222"/>
                <a:gd name="T83" fmla="*/ 2147483647 h 270"/>
                <a:gd name="T84" fmla="*/ 2147483647 w 1222"/>
                <a:gd name="T85" fmla="*/ 2147483647 h 270"/>
                <a:gd name="T86" fmla="*/ 2147483647 w 1222"/>
                <a:gd name="T87" fmla="*/ 2147483647 h 270"/>
                <a:gd name="T88" fmla="*/ 2147483647 w 1222"/>
                <a:gd name="T89" fmla="*/ 2147483647 h 270"/>
                <a:gd name="T90" fmla="*/ 2147483647 w 1222"/>
                <a:gd name="T91" fmla="*/ 2147483647 h 270"/>
                <a:gd name="T92" fmla="*/ 2147483647 w 1222"/>
                <a:gd name="T93" fmla="*/ 2147483647 h 270"/>
                <a:gd name="T94" fmla="*/ 2147483647 w 1222"/>
                <a:gd name="T95" fmla="*/ 2147483647 h 270"/>
                <a:gd name="T96" fmla="*/ 2147483647 w 1222"/>
                <a:gd name="T97" fmla="*/ 2147483647 h 270"/>
                <a:gd name="T98" fmla="*/ 2147483647 w 1222"/>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2"/>
                <a:gd name="T151" fmla="*/ 0 h 270"/>
                <a:gd name="T152" fmla="*/ 1222 w 1222"/>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2" h="270">
                  <a:moveTo>
                    <a:pt x="0" y="269"/>
                  </a:moveTo>
                  <a:lnTo>
                    <a:pt x="12" y="267"/>
                  </a:lnTo>
                  <a:lnTo>
                    <a:pt x="25" y="262"/>
                  </a:lnTo>
                  <a:lnTo>
                    <a:pt x="38" y="254"/>
                  </a:lnTo>
                  <a:lnTo>
                    <a:pt x="50" y="243"/>
                  </a:lnTo>
                  <a:lnTo>
                    <a:pt x="62" y="229"/>
                  </a:lnTo>
                  <a:lnTo>
                    <a:pt x="75" y="214"/>
                  </a:lnTo>
                  <a:lnTo>
                    <a:pt x="88" y="196"/>
                  </a:lnTo>
                  <a:lnTo>
                    <a:pt x="100" y="176"/>
                  </a:lnTo>
                  <a:lnTo>
                    <a:pt x="110" y="156"/>
                  </a:lnTo>
                  <a:lnTo>
                    <a:pt x="121" y="134"/>
                  </a:lnTo>
                  <a:lnTo>
                    <a:pt x="134" y="113"/>
                  </a:lnTo>
                  <a:lnTo>
                    <a:pt x="147" y="93"/>
                  </a:lnTo>
                  <a:lnTo>
                    <a:pt x="159" y="73"/>
                  </a:lnTo>
                  <a:lnTo>
                    <a:pt x="171" y="55"/>
                  </a:lnTo>
                  <a:lnTo>
                    <a:pt x="184" y="39"/>
                  </a:lnTo>
                  <a:lnTo>
                    <a:pt x="197" y="26"/>
                  </a:lnTo>
                  <a:lnTo>
                    <a:pt x="209" y="15"/>
                  </a:lnTo>
                  <a:lnTo>
                    <a:pt x="221" y="6"/>
                  </a:lnTo>
                  <a:lnTo>
                    <a:pt x="234" y="2"/>
                  </a:lnTo>
                  <a:lnTo>
                    <a:pt x="246" y="0"/>
                  </a:lnTo>
                  <a:lnTo>
                    <a:pt x="255" y="2"/>
                  </a:lnTo>
                  <a:lnTo>
                    <a:pt x="268" y="6"/>
                  </a:lnTo>
                  <a:lnTo>
                    <a:pt x="281" y="15"/>
                  </a:lnTo>
                  <a:lnTo>
                    <a:pt x="292" y="26"/>
                  </a:lnTo>
                  <a:lnTo>
                    <a:pt x="306" y="39"/>
                  </a:lnTo>
                  <a:lnTo>
                    <a:pt x="318" y="55"/>
                  </a:lnTo>
                  <a:lnTo>
                    <a:pt x="330" y="73"/>
                  </a:lnTo>
                  <a:lnTo>
                    <a:pt x="343" y="93"/>
                  </a:lnTo>
                  <a:lnTo>
                    <a:pt x="355" y="113"/>
                  </a:lnTo>
                  <a:lnTo>
                    <a:pt x="368" y="134"/>
                  </a:lnTo>
                  <a:lnTo>
                    <a:pt x="380" y="156"/>
                  </a:lnTo>
                  <a:lnTo>
                    <a:pt x="393" y="176"/>
                  </a:lnTo>
                  <a:lnTo>
                    <a:pt x="401" y="196"/>
                  </a:lnTo>
                  <a:lnTo>
                    <a:pt x="415" y="214"/>
                  </a:lnTo>
                  <a:lnTo>
                    <a:pt x="427" y="229"/>
                  </a:lnTo>
                  <a:lnTo>
                    <a:pt x="439" y="243"/>
                  </a:lnTo>
                  <a:lnTo>
                    <a:pt x="452" y="254"/>
                  </a:lnTo>
                  <a:lnTo>
                    <a:pt x="464" y="262"/>
                  </a:lnTo>
                  <a:lnTo>
                    <a:pt x="477" y="267"/>
                  </a:lnTo>
                  <a:lnTo>
                    <a:pt x="489" y="269"/>
                  </a:lnTo>
                  <a:lnTo>
                    <a:pt x="502" y="267"/>
                  </a:lnTo>
                  <a:lnTo>
                    <a:pt x="514" y="262"/>
                  </a:lnTo>
                  <a:lnTo>
                    <a:pt x="526" y="254"/>
                  </a:lnTo>
                  <a:lnTo>
                    <a:pt x="539" y="243"/>
                  </a:lnTo>
                  <a:lnTo>
                    <a:pt x="548" y="229"/>
                  </a:lnTo>
                  <a:lnTo>
                    <a:pt x="561" y="214"/>
                  </a:lnTo>
                  <a:lnTo>
                    <a:pt x="573" y="196"/>
                  </a:lnTo>
                  <a:lnTo>
                    <a:pt x="586" y="176"/>
                  </a:lnTo>
                  <a:lnTo>
                    <a:pt x="598" y="156"/>
                  </a:lnTo>
                  <a:lnTo>
                    <a:pt x="611" y="134"/>
                  </a:lnTo>
                  <a:lnTo>
                    <a:pt x="623" y="113"/>
                  </a:lnTo>
                  <a:lnTo>
                    <a:pt x="635" y="93"/>
                  </a:lnTo>
                  <a:lnTo>
                    <a:pt x="648" y="73"/>
                  </a:lnTo>
                  <a:lnTo>
                    <a:pt x="661" y="55"/>
                  </a:lnTo>
                  <a:lnTo>
                    <a:pt x="673" y="39"/>
                  </a:lnTo>
                  <a:lnTo>
                    <a:pt x="685" y="26"/>
                  </a:lnTo>
                  <a:lnTo>
                    <a:pt x="695" y="15"/>
                  </a:lnTo>
                  <a:lnTo>
                    <a:pt x="707" y="6"/>
                  </a:lnTo>
                  <a:lnTo>
                    <a:pt x="719" y="2"/>
                  </a:lnTo>
                  <a:lnTo>
                    <a:pt x="733" y="0"/>
                  </a:lnTo>
                  <a:lnTo>
                    <a:pt x="744" y="2"/>
                  </a:lnTo>
                  <a:lnTo>
                    <a:pt x="757" y="6"/>
                  </a:lnTo>
                  <a:lnTo>
                    <a:pt x="770" y="15"/>
                  </a:lnTo>
                  <a:lnTo>
                    <a:pt x="782" y="26"/>
                  </a:lnTo>
                  <a:lnTo>
                    <a:pt x="794" y="39"/>
                  </a:lnTo>
                  <a:lnTo>
                    <a:pt x="807" y="55"/>
                  </a:lnTo>
                  <a:lnTo>
                    <a:pt x="820" y="73"/>
                  </a:lnTo>
                  <a:lnTo>
                    <a:pt x="832" y="93"/>
                  </a:lnTo>
                  <a:lnTo>
                    <a:pt x="842" y="113"/>
                  </a:lnTo>
                  <a:lnTo>
                    <a:pt x="854" y="134"/>
                  </a:lnTo>
                  <a:lnTo>
                    <a:pt x="866" y="156"/>
                  </a:lnTo>
                  <a:lnTo>
                    <a:pt x="879" y="176"/>
                  </a:lnTo>
                  <a:lnTo>
                    <a:pt x="891" y="196"/>
                  </a:lnTo>
                  <a:lnTo>
                    <a:pt x="904" y="214"/>
                  </a:lnTo>
                  <a:lnTo>
                    <a:pt x="915" y="229"/>
                  </a:lnTo>
                  <a:lnTo>
                    <a:pt x="929" y="243"/>
                  </a:lnTo>
                  <a:lnTo>
                    <a:pt x="941" y="254"/>
                  </a:lnTo>
                  <a:lnTo>
                    <a:pt x="953" y="262"/>
                  </a:lnTo>
                  <a:lnTo>
                    <a:pt x="966" y="267"/>
                  </a:lnTo>
                  <a:lnTo>
                    <a:pt x="978" y="269"/>
                  </a:lnTo>
                  <a:lnTo>
                    <a:pt x="987" y="267"/>
                  </a:lnTo>
                  <a:lnTo>
                    <a:pt x="1000" y="262"/>
                  </a:lnTo>
                  <a:lnTo>
                    <a:pt x="1013" y="254"/>
                  </a:lnTo>
                  <a:lnTo>
                    <a:pt x="1024" y="243"/>
                  </a:lnTo>
                  <a:lnTo>
                    <a:pt x="1038" y="229"/>
                  </a:lnTo>
                  <a:lnTo>
                    <a:pt x="1050" y="214"/>
                  </a:lnTo>
                  <a:lnTo>
                    <a:pt x="1062" y="196"/>
                  </a:lnTo>
                  <a:lnTo>
                    <a:pt x="1075" y="176"/>
                  </a:lnTo>
                  <a:lnTo>
                    <a:pt x="1087" y="156"/>
                  </a:lnTo>
                  <a:lnTo>
                    <a:pt x="1100" y="134"/>
                  </a:lnTo>
                  <a:lnTo>
                    <a:pt x="1112" y="113"/>
                  </a:lnTo>
                  <a:lnTo>
                    <a:pt x="1125" y="93"/>
                  </a:lnTo>
                  <a:lnTo>
                    <a:pt x="1134" y="73"/>
                  </a:lnTo>
                  <a:lnTo>
                    <a:pt x="1146" y="55"/>
                  </a:lnTo>
                  <a:lnTo>
                    <a:pt x="1159" y="39"/>
                  </a:lnTo>
                  <a:lnTo>
                    <a:pt x="1171" y="26"/>
                  </a:lnTo>
                  <a:lnTo>
                    <a:pt x="1184" y="15"/>
                  </a:lnTo>
                  <a:lnTo>
                    <a:pt x="1196" y="6"/>
                  </a:lnTo>
                  <a:lnTo>
                    <a:pt x="1209" y="2"/>
                  </a:lnTo>
                  <a:lnTo>
                    <a:pt x="1221" y="0"/>
                  </a:lnTo>
                </a:path>
              </a:pathLst>
            </a:custGeom>
            <a:noFill/>
            <a:ln w="12700" cap="rnd">
              <a:solidFill>
                <a:srgbClr val="0000FF"/>
              </a:solidFill>
              <a:round/>
              <a:headEnd type="none" w="sm" len="sm"/>
              <a:tailEnd type="none" w="sm" len="sm"/>
            </a:ln>
          </p:spPr>
          <p:txBody>
            <a:bodyPr/>
            <a:lstStyle/>
            <a:p>
              <a:endParaRPr lang="en-US"/>
            </a:p>
          </p:txBody>
        </p:sp>
        <p:sp>
          <p:nvSpPr>
            <p:cNvPr id="25" name="Freeform 173"/>
            <p:cNvSpPr>
              <a:spLocks/>
            </p:cNvSpPr>
            <p:nvPr/>
          </p:nvSpPr>
          <p:spPr bwMode="auto">
            <a:xfrm>
              <a:off x="2255840" y="6021825"/>
              <a:ext cx="643918" cy="399065"/>
            </a:xfrm>
            <a:custGeom>
              <a:avLst/>
              <a:gdLst>
                <a:gd name="T0" fmla="*/ 0 w 493"/>
                <a:gd name="T1" fmla="*/ 0 h 270"/>
                <a:gd name="T2" fmla="*/ 2147483647 w 493"/>
                <a:gd name="T3" fmla="*/ 2147483647 h 270"/>
                <a:gd name="T4" fmla="*/ 2147483647 w 493"/>
                <a:gd name="T5" fmla="*/ 2147483647 h 270"/>
                <a:gd name="T6" fmla="*/ 2147483647 w 493"/>
                <a:gd name="T7" fmla="*/ 2147483647 h 270"/>
                <a:gd name="T8" fmla="*/ 2147483647 w 493"/>
                <a:gd name="T9" fmla="*/ 2147483647 h 270"/>
                <a:gd name="T10" fmla="*/ 2147483647 w 493"/>
                <a:gd name="T11" fmla="*/ 2147483647 h 270"/>
                <a:gd name="T12" fmla="*/ 2147483647 w 493"/>
                <a:gd name="T13" fmla="*/ 2147483647 h 270"/>
                <a:gd name="T14" fmla="*/ 2147483647 w 493"/>
                <a:gd name="T15" fmla="*/ 2147483647 h 270"/>
                <a:gd name="T16" fmla="*/ 2147483647 w 493"/>
                <a:gd name="T17" fmla="*/ 2147483647 h 270"/>
                <a:gd name="T18" fmla="*/ 2147483647 w 493"/>
                <a:gd name="T19" fmla="*/ 2147483647 h 270"/>
                <a:gd name="T20" fmla="*/ 2147483647 w 493"/>
                <a:gd name="T21" fmla="*/ 2147483647 h 270"/>
                <a:gd name="T22" fmla="*/ 2147483647 w 493"/>
                <a:gd name="T23" fmla="*/ 2147483647 h 270"/>
                <a:gd name="T24" fmla="*/ 2147483647 w 493"/>
                <a:gd name="T25" fmla="*/ 2147483647 h 270"/>
                <a:gd name="T26" fmla="*/ 2147483647 w 493"/>
                <a:gd name="T27" fmla="*/ 2147483647 h 270"/>
                <a:gd name="T28" fmla="*/ 2147483647 w 493"/>
                <a:gd name="T29" fmla="*/ 2147483647 h 270"/>
                <a:gd name="T30" fmla="*/ 2147483647 w 493"/>
                <a:gd name="T31" fmla="*/ 2147483647 h 270"/>
                <a:gd name="T32" fmla="*/ 2147483647 w 493"/>
                <a:gd name="T33" fmla="*/ 2147483647 h 270"/>
                <a:gd name="T34" fmla="*/ 2147483647 w 493"/>
                <a:gd name="T35" fmla="*/ 2147483647 h 270"/>
                <a:gd name="T36" fmla="*/ 2147483647 w 493"/>
                <a:gd name="T37" fmla="*/ 2147483647 h 270"/>
                <a:gd name="T38" fmla="*/ 2147483647 w 493"/>
                <a:gd name="T39" fmla="*/ 2147483647 h 270"/>
                <a:gd name="T40" fmla="*/ 2147483647 w 493"/>
                <a:gd name="T41" fmla="*/ 2147483647 h 270"/>
                <a:gd name="T42" fmla="*/ 2147483647 w 493"/>
                <a:gd name="T43" fmla="*/ 2147483647 h 270"/>
                <a:gd name="T44" fmla="*/ 2147483647 w 493"/>
                <a:gd name="T45" fmla="*/ 2147483647 h 270"/>
                <a:gd name="T46" fmla="*/ 2147483647 w 493"/>
                <a:gd name="T47" fmla="*/ 2147483647 h 270"/>
                <a:gd name="T48" fmla="*/ 2147483647 w 493"/>
                <a:gd name="T49" fmla="*/ 2147483647 h 270"/>
                <a:gd name="T50" fmla="*/ 2147483647 w 493"/>
                <a:gd name="T51" fmla="*/ 2147483647 h 270"/>
                <a:gd name="T52" fmla="*/ 2147483647 w 493"/>
                <a:gd name="T53" fmla="*/ 2147483647 h 270"/>
                <a:gd name="T54" fmla="*/ 2147483647 w 493"/>
                <a:gd name="T55" fmla="*/ 2147483647 h 270"/>
                <a:gd name="T56" fmla="*/ 2147483647 w 493"/>
                <a:gd name="T57" fmla="*/ 2147483647 h 270"/>
                <a:gd name="T58" fmla="*/ 2147483647 w 493"/>
                <a:gd name="T59" fmla="*/ 2147483647 h 270"/>
                <a:gd name="T60" fmla="*/ 2147483647 w 493"/>
                <a:gd name="T61" fmla="*/ 2147483647 h 270"/>
                <a:gd name="T62" fmla="*/ 2147483647 w 493"/>
                <a:gd name="T63" fmla="*/ 2147483647 h 270"/>
                <a:gd name="T64" fmla="*/ 2147483647 w 493"/>
                <a:gd name="T65" fmla="*/ 2147483647 h 270"/>
                <a:gd name="T66" fmla="*/ 2147483647 w 493"/>
                <a:gd name="T67" fmla="*/ 2147483647 h 270"/>
                <a:gd name="T68" fmla="*/ 2147483647 w 493"/>
                <a:gd name="T69" fmla="*/ 2147483647 h 270"/>
                <a:gd name="T70" fmla="*/ 2147483647 w 493"/>
                <a:gd name="T71" fmla="*/ 2147483647 h 270"/>
                <a:gd name="T72" fmla="*/ 2147483647 w 493"/>
                <a:gd name="T73" fmla="*/ 2147483647 h 270"/>
                <a:gd name="T74" fmla="*/ 2147483647 w 493"/>
                <a:gd name="T75" fmla="*/ 2147483647 h 270"/>
                <a:gd name="T76" fmla="*/ 2147483647 w 493"/>
                <a:gd name="T77" fmla="*/ 2147483647 h 270"/>
                <a:gd name="T78" fmla="*/ 2147483647 w 493"/>
                <a:gd name="T79" fmla="*/ 2147483647 h 270"/>
                <a:gd name="T80" fmla="*/ 2147483647 w 493"/>
                <a:gd name="T81" fmla="*/ 0 h 2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3"/>
                <a:gd name="T124" fmla="*/ 0 h 270"/>
                <a:gd name="T125" fmla="*/ 493 w 493"/>
                <a:gd name="T126" fmla="*/ 270 h 2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3" h="270">
                  <a:moveTo>
                    <a:pt x="0" y="0"/>
                  </a:moveTo>
                  <a:lnTo>
                    <a:pt x="12" y="2"/>
                  </a:lnTo>
                  <a:lnTo>
                    <a:pt x="24" y="6"/>
                  </a:lnTo>
                  <a:lnTo>
                    <a:pt x="38" y="15"/>
                  </a:lnTo>
                  <a:lnTo>
                    <a:pt x="50" y="26"/>
                  </a:lnTo>
                  <a:lnTo>
                    <a:pt x="62" y="39"/>
                  </a:lnTo>
                  <a:lnTo>
                    <a:pt x="75" y="55"/>
                  </a:lnTo>
                  <a:lnTo>
                    <a:pt x="88" y="73"/>
                  </a:lnTo>
                  <a:lnTo>
                    <a:pt x="100" y="93"/>
                  </a:lnTo>
                  <a:lnTo>
                    <a:pt x="110" y="113"/>
                  </a:lnTo>
                  <a:lnTo>
                    <a:pt x="122" y="134"/>
                  </a:lnTo>
                  <a:lnTo>
                    <a:pt x="134" y="156"/>
                  </a:lnTo>
                  <a:lnTo>
                    <a:pt x="147" y="176"/>
                  </a:lnTo>
                  <a:lnTo>
                    <a:pt x="160" y="196"/>
                  </a:lnTo>
                  <a:lnTo>
                    <a:pt x="172" y="214"/>
                  </a:lnTo>
                  <a:lnTo>
                    <a:pt x="184" y="229"/>
                  </a:lnTo>
                  <a:lnTo>
                    <a:pt x="197" y="243"/>
                  </a:lnTo>
                  <a:lnTo>
                    <a:pt x="210" y="254"/>
                  </a:lnTo>
                  <a:lnTo>
                    <a:pt x="222" y="262"/>
                  </a:lnTo>
                  <a:lnTo>
                    <a:pt x="235" y="267"/>
                  </a:lnTo>
                  <a:lnTo>
                    <a:pt x="247" y="269"/>
                  </a:lnTo>
                  <a:lnTo>
                    <a:pt x="256" y="267"/>
                  </a:lnTo>
                  <a:lnTo>
                    <a:pt x="270" y="262"/>
                  </a:lnTo>
                  <a:lnTo>
                    <a:pt x="282" y="254"/>
                  </a:lnTo>
                  <a:lnTo>
                    <a:pt x="294" y="243"/>
                  </a:lnTo>
                  <a:lnTo>
                    <a:pt x="307" y="229"/>
                  </a:lnTo>
                  <a:lnTo>
                    <a:pt x="320" y="214"/>
                  </a:lnTo>
                  <a:lnTo>
                    <a:pt x="332" y="196"/>
                  </a:lnTo>
                  <a:lnTo>
                    <a:pt x="345" y="176"/>
                  </a:lnTo>
                  <a:lnTo>
                    <a:pt x="357" y="156"/>
                  </a:lnTo>
                  <a:lnTo>
                    <a:pt x="370" y="134"/>
                  </a:lnTo>
                  <a:lnTo>
                    <a:pt x="382" y="113"/>
                  </a:lnTo>
                  <a:lnTo>
                    <a:pt x="395" y="93"/>
                  </a:lnTo>
                  <a:lnTo>
                    <a:pt x="404" y="73"/>
                  </a:lnTo>
                  <a:lnTo>
                    <a:pt x="417" y="55"/>
                  </a:lnTo>
                  <a:lnTo>
                    <a:pt x="429" y="39"/>
                  </a:lnTo>
                  <a:lnTo>
                    <a:pt x="442" y="26"/>
                  </a:lnTo>
                  <a:lnTo>
                    <a:pt x="454" y="15"/>
                  </a:lnTo>
                  <a:lnTo>
                    <a:pt x="467" y="6"/>
                  </a:lnTo>
                  <a:lnTo>
                    <a:pt x="479" y="2"/>
                  </a:lnTo>
                  <a:lnTo>
                    <a:pt x="492" y="0"/>
                  </a:lnTo>
                </a:path>
              </a:pathLst>
            </a:custGeom>
            <a:noFill/>
            <a:ln w="12700" cap="rnd">
              <a:solidFill>
                <a:srgbClr val="0000FF"/>
              </a:solidFill>
              <a:round/>
              <a:headEnd type="none" w="sm" len="sm"/>
              <a:tailEnd type="none" w="sm" len="sm"/>
            </a:ln>
          </p:spPr>
          <p:txBody>
            <a:bodyPr/>
            <a:lstStyle/>
            <a:p>
              <a:endParaRPr lang="en-US"/>
            </a:p>
          </p:txBody>
        </p:sp>
        <p:sp>
          <p:nvSpPr>
            <p:cNvPr id="26" name="Line 174"/>
            <p:cNvSpPr>
              <a:spLocks noChangeShapeType="1"/>
            </p:cNvSpPr>
            <p:nvPr/>
          </p:nvSpPr>
          <p:spPr bwMode="auto">
            <a:xfrm>
              <a:off x="461963" y="6222836"/>
              <a:ext cx="2659279" cy="1478"/>
            </a:xfrm>
            <a:prstGeom prst="line">
              <a:avLst/>
            </a:prstGeom>
            <a:noFill/>
            <a:ln w="12700">
              <a:solidFill>
                <a:srgbClr val="000000"/>
              </a:solidFill>
              <a:round/>
              <a:headEnd type="none" w="sm" len="sm"/>
              <a:tailEnd type="none" w="sm" len="sm"/>
            </a:ln>
          </p:spPr>
          <p:txBody>
            <a:bodyPr anchor="ctr"/>
            <a:lstStyle/>
            <a:p>
              <a:endParaRPr lang="en-US"/>
            </a:p>
          </p:txBody>
        </p:sp>
        <p:sp>
          <p:nvSpPr>
            <p:cNvPr id="27" name="Oval 175"/>
            <p:cNvSpPr>
              <a:spLocks noChangeArrowheads="1"/>
            </p:cNvSpPr>
            <p:nvPr/>
          </p:nvSpPr>
          <p:spPr bwMode="auto">
            <a:xfrm>
              <a:off x="1886210" y="6360292"/>
              <a:ext cx="93874" cy="9607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28" name="Oval 176"/>
            <p:cNvSpPr>
              <a:spLocks noChangeArrowheads="1"/>
            </p:cNvSpPr>
            <p:nvPr/>
          </p:nvSpPr>
          <p:spPr bwMode="auto">
            <a:xfrm>
              <a:off x="611575" y="6360292"/>
              <a:ext cx="98275" cy="9607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29" name="Oval 177"/>
            <p:cNvSpPr>
              <a:spLocks noChangeArrowheads="1"/>
            </p:cNvSpPr>
            <p:nvPr/>
          </p:nvSpPr>
          <p:spPr bwMode="auto">
            <a:xfrm>
              <a:off x="1234958" y="6360292"/>
              <a:ext cx="95341" cy="9607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30" name="Oval 178"/>
            <p:cNvSpPr>
              <a:spLocks noChangeArrowheads="1"/>
            </p:cNvSpPr>
            <p:nvPr/>
          </p:nvSpPr>
          <p:spPr bwMode="auto">
            <a:xfrm>
              <a:off x="2852821" y="5984875"/>
              <a:ext cx="98275" cy="9311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31" name="Oval 179"/>
            <p:cNvSpPr>
              <a:spLocks noChangeArrowheads="1"/>
            </p:cNvSpPr>
            <p:nvPr/>
          </p:nvSpPr>
          <p:spPr bwMode="auto">
            <a:xfrm>
              <a:off x="2203035" y="5984875"/>
              <a:ext cx="95341" cy="9311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32" name="Rectangle 180"/>
            <p:cNvSpPr>
              <a:spLocks noChangeArrowheads="1"/>
            </p:cNvSpPr>
            <p:nvPr/>
          </p:nvSpPr>
          <p:spPr bwMode="auto">
            <a:xfrm>
              <a:off x="434975" y="3895724"/>
              <a:ext cx="1684338" cy="196850"/>
            </a:xfrm>
            <a:prstGeom prst="rect">
              <a:avLst/>
            </a:prstGeom>
            <a:noFill/>
            <a:ln w="9525">
              <a:noFill/>
              <a:miter lim="800000"/>
              <a:headEnd/>
              <a:tailEnd/>
            </a:ln>
          </p:spPr>
          <p:txBody>
            <a:bodyPr lIns="0" tIns="0" rIns="0" bIns="0"/>
            <a:lstStyle/>
            <a:p>
              <a:r>
                <a:rPr lang="en-US" sz="1200">
                  <a:solidFill>
                    <a:srgbClr val="000000"/>
                  </a:solidFill>
                  <a:latin typeface="Calibri" pitchFamily="34" charset="0"/>
                </a:rPr>
                <a:t>Acceleration </a:t>
              </a:r>
              <a:r>
                <a:rPr lang="en-US" sz="1400">
                  <a:solidFill>
                    <a:srgbClr val="000000"/>
                  </a:solidFill>
                  <a:latin typeface="Symbol" pitchFamily="18" charset="2"/>
                </a:rPr>
                <a:t>n</a:t>
              </a:r>
              <a:r>
                <a:rPr lang="en-US" sz="1400" baseline="-25000">
                  <a:solidFill>
                    <a:srgbClr val="000000"/>
                  </a:solidFill>
                  <a:latin typeface="Calibri" pitchFamily="34" charset="0"/>
                </a:rPr>
                <a:t>0</a:t>
              </a:r>
            </a:p>
          </p:txBody>
        </p:sp>
        <p:sp>
          <p:nvSpPr>
            <p:cNvPr id="33" name="Rectangle 181"/>
            <p:cNvSpPr>
              <a:spLocks noChangeArrowheads="1"/>
            </p:cNvSpPr>
            <p:nvPr/>
          </p:nvSpPr>
          <p:spPr bwMode="auto">
            <a:xfrm>
              <a:off x="461963" y="5638800"/>
              <a:ext cx="1606550" cy="276225"/>
            </a:xfrm>
            <a:prstGeom prst="rect">
              <a:avLst/>
            </a:prstGeom>
            <a:noFill/>
            <a:ln w="9525">
              <a:noFill/>
              <a:miter lim="800000"/>
              <a:headEnd/>
              <a:tailEnd/>
            </a:ln>
          </p:spPr>
          <p:txBody>
            <a:bodyPr lIns="0" tIns="0" rIns="0" bIns="0"/>
            <a:lstStyle/>
            <a:p>
              <a:r>
                <a:rPr lang="en-US" sz="1200">
                  <a:solidFill>
                    <a:srgbClr val="000000"/>
                  </a:solidFill>
                  <a:latin typeface="Calibri" pitchFamily="34" charset="0"/>
                </a:rPr>
                <a:t>Deflection </a:t>
              </a:r>
              <a:r>
                <a:rPr lang="en-US" sz="1400">
                  <a:solidFill>
                    <a:srgbClr val="000000"/>
                  </a:solidFill>
                  <a:latin typeface="Symbol" pitchFamily="18" charset="2"/>
                </a:rPr>
                <a:t>n</a:t>
              </a:r>
              <a:r>
                <a:rPr lang="en-US" sz="1400" baseline="-25000">
                  <a:solidFill>
                    <a:srgbClr val="000000"/>
                  </a:solidFill>
                  <a:latin typeface="Calibri" pitchFamily="34" charset="0"/>
                </a:rPr>
                <a:t>0 </a:t>
              </a:r>
              <a:r>
                <a:rPr lang="en-US" sz="1200">
                  <a:solidFill>
                    <a:srgbClr val="000000"/>
                  </a:solidFill>
                  <a:latin typeface="Calibri" pitchFamily="34" charset="0"/>
                </a:rPr>
                <a:t>/ 2</a:t>
              </a:r>
            </a:p>
          </p:txBody>
        </p:sp>
        <p:sp>
          <p:nvSpPr>
            <p:cNvPr id="34" name="Line 182"/>
            <p:cNvSpPr>
              <a:spLocks noChangeShapeType="1"/>
            </p:cNvSpPr>
            <p:nvPr/>
          </p:nvSpPr>
          <p:spPr bwMode="auto">
            <a:xfrm flipH="1" flipV="1">
              <a:off x="2087563" y="3360738"/>
              <a:ext cx="336550" cy="0"/>
            </a:xfrm>
            <a:prstGeom prst="line">
              <a:avLst/>
            </a:prstGeom>
            <a:noFill/>
            <a:ln w="3175">
              <a:solidFill>
                <a:srgbClr val="000000"/>
              </a:solidFill>
              <a:round/>
              <a:headEnd type="none" w="sm" len="sm"/>
              <a:tailEnd type="stealth" w="lg" len="lg"/>
            </a:ln>
          </p:spPr>
          <p:txBody>
            <a:bodyPr anchor="ctr"/>
            <a:lstStyle/>
            <a:p>
              <a:endParaRPr lang="en-US"/>
            </a:p>
          </p:txBody>
        </p:sp>
        <p:sp>
          <p:nvSpPr>
            <p:cNvPr id="35" name="Freeform 184"/>
            <p:cNvSpPr>
              <a:spLocks/>
            </p:cNvSpPr>
            <p:nvPr/>
          </p:nvSpPr>
          <p:spPr bwMode="auto">
            <a:xfrm flipH="1" flipV="1">
              <a:off x="2093913" y="2605088"/>
              <a:ext cx="482600" cy="393700"/>
            </a:xfrm>
            <a:custGeom>
              <a:avLst/>
              <a:gdLst>
                <a:gd name="T0" fmla="*/ 0 w 329"/>
                <a:gd name="T1" fmla="*/ 2147483647 h 269"/>
                <a:gd name="T2" fmla="*/ 2147483647 w 329"/>
                <a:gd name="T3" fmla="*/ 2147483647 h 269"/>
                <a:gd name="T4" fmla="*/ 2147483647 w 329"/>
                <a:gd name="T5" fmla="*/ 2147483647 h 269"/>
                <a:gd name="T6" fmla="*/ 2147483647 w 329"/>
                <a:gd name="T7" fmla="*/ 2147483647 h 269"/>
                <a:gd name="T8" fmla="*/ 2147483647 w 329"/>
                <a:gd name="T9" fmla="*/ 2147483647 h 269"/>
                <a:gd name="T10" fmla="*/ 2147483647 w 329"/>
                <a:gd name="T11" fmla="*/ 2147483647 h 269"/>
                <a:gd name="T12" fmla="*/ 2147483647 w 329"/>
                <a:gd name="T13" fmla="*/ 2147483647 h 269"/>
                <a:gd name="T14" fmla="*/ 2147483647 w 329"/>
                <a:gd name="T15" fmla="*/ 2147483647 h 269"/>
                <a:gd name="T16" fmla="*/ 2147483647 w 329"/>
                <a:gd name="T17" fmla="*/ 2147483647 h 269"/>
                <a:gd name="T18" fmla="*/ 2147483647 w 329"/>
                <a:gd name="T19" fmla="*/ 2147483647 h 269"/>
                <a:gd name="T20" fmla="*/ 2147483647 w 329"/>
                <a:gd name="T21" fmla="*/ 2147483647 h 269"/>
                <a:gd name="T22" fmla="*/ 2147483647 w 329"/>
                <a:gd name="T23" fmla="*/ 2147483647 h 269"/>
                <a:gd name="T24" fmla="*/ 2147483647 w 329"/>
                <a:gd name="T25" fmla="*/ 2147483647 h 269"/>
                <a:gd name="T26" fmla="*/ 2147483647 w 329"/>
                <a:gd name="T27" fmla="*/ 2147483647 h 269"/>
                <a:gd name="T28" fmla="*/ 2147483647 w 329"/>
                <a:gd name="T29" fmla="*/ 2147483647 h 269"/>
                <a:gd name="T30" fmla="*/ 2147483647 w 329"/>
                <a:gd name="T31" fmla="*/ 2147483647 h 269"/>
                <a:gd name="T32" fmla="*/ 2147483647 w 329"/>
                <a:gd name="T33" fmla="*/ 2147483647 h 269"/>
                <a:gd name="T34" fmla="*/ 2147483647 w 329"/>
                <a:gd name="T35" fmla="*/ 2147483647 h 269"/>
                <a:gd name="T36" fmla="*/ 2147483647 w 329"/>
                <a:gd name="T37" fmla="*/ 2147483647 h 269"/>
                <a:gd name="T38" fmla="*/ 2147483647 w 329"/>
                <a:gd name="T39" fmla="*/ 2147483647 h 269"/>
                <a:gd name="T40" fmla="*/ 2147483647 w 329"/>
                <a:gd name="T41" fmla="*/ 2147483647 h 269"/>
                <a:gd name="T42" fmla="*/ 2147483647 w 329"/>
                <a:gd name="T43" fmla="*/ 2147483647 h 269"/>
                <a:gd name="T44" fmla="*/ 2147483647 w 329"/>
                <a:gd name="T45" fmla="*/ 2147483647 h 269"/>
                <a:gd name="T46" fmla="*/ 2147483647 w 329"/>
                <a:gd name="T47" fmla="*/ 2147483647 h 269"/>
                <a:gd name="T48" fmla="*/ 2147483647 w 329"/>
                <a:gd name="T49" fmla="*/ 2147483647 h 269"/>
                <a:gd name="T50" fmla="*/ 2147483647 w 329"/>
                <a:gd name="T51" fmla="*/ 2147483647 h 269"/>
                <a:gd name="T52" fmla="*/ 2147483647 w 329"/>
                <a:gd name="T53" fmla="*/ 2147483647 h 269"/>
                <a:gd name="T54" fmla="*/ 2147483647 w 329"/>
                <a:gd name="T55" fmla="*/ 2147483647 h 269"/>
                <a:gd name="T56" fmla="*/ 2147483647 w 329"/>
                <a:gd name="T57" fmla="*/ 2147483647 h 269"/>
                <a:gd name="T58" fmla="*/ 2147483647 w 329"/>
                <a:gd name="T59" fmla="*/ 2147483647 h 269"/>
                <a:gd name="T60" fmla="*/ 2147483647 w 329"/>
                <a:gd name="T61" fmla="*/ 0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29"/>
                <a:gd name="T94" fmla="*/ 0 h 269"/>
                <a:gd name="T95" fmla="*/ 329 w 329"/>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29" h="269">
                  <a:moveTo>
                    <a:pt x="0" y="134"/>
                  </a:moveTo>
                  <a:lnTo>
                    <a:pt x="10" y="156"/>
                  </a:lnTo>
                  <a:lnTo>
                    <a:pt x="22" y="176"/>
                  </a:lnTo>
                  <a:lnTo>
                    <a:pt x="33" y="196"/>
                  </a:lnTo>
                  <a:lnTo>
                    <a:pt x="44" y="214"/>
                  </a:lnTo>
                  <a:lnTo>
                    <a:pt x="55" y="229"/>
                  </a:lnTo>
                  <a:lnTo>
                    <a:pt x="66" y="243"/>
                  </a:lnTo>
                  <a:lnTo>
                    <a:pt x="78" y="254"/>
                  </a:lnTo>
                  <a:lnTo>
                    <a:pt x="89" y="262"/>
                  </a:lnTo>
                  <a:lnTo>
                    <a:pt x="100" y="267"/>
                  </a:lnTo>
                  <a:lnTo>
                    <a:pt x="111" y="269"/>
                  </a:lnTo>
                  <a:lnTo>
                    <a:pt x="119" y="267"/>
                  </a:lnTo>
                  <a:lnTo>
                    <a:pt x="131" y="262"/>
                  </a:lnTo>
                  <a:lnTo>
                    <a:pt x="142" y="254"/>
                  </a:lnTo>
                  <a:lnTo>
                    <a:pt x="153" y="243"/>
                  </a:lnTo>
                  <a:lnTo>
                    <a:pt x="164" y="229"/>
                  </a:lnTo>
                  <a:lnTo>
                    <a:pt x="176" y="214"/>
                  </a:lnTo>
                  <a:lnTo>
                    <a:pt x="187" y="196"/>
                  </a:lnTo>
                  <a:lnTo>
                    <a:pt x="198" y="176"/>
                  </a:lnTo>
                  <a:lnTo>
                    <a:pt x="209" y="156"/>
                  </a:lnTo>
                  <a:lnTo>
                    <a:pt x="220" y="134"/>
                  </a:lnTo>
                  <a:lnTo>
                    <a:pt x="231" y="113"/>
                  </a:lnTo>
                  <a:lnTo>
                    <a:pt x="243" y="93"/>
                  </a:lnTo>
                  <a:lnTo>
                    <a:pt x="251" y="73"/>
                  </a:lnTo>
                  <a:lnTo>
                    <a:pt x="262" y="55"/>
                  </a:lnTo>
                  <a:lnTo>
                    <a:pt x="273" y="39"/>
                  </a:lnTo>
                  <a:lnTo>
                    <a:pt x="285" y="26"/>
                  </a:lnTo>
                  <a:lnTo>
                    <a:pt x="295" y="15"/>
                  </a:lnTo>
                  <a:lnTo>
                    <a:pt x="307" y="6"/>
                  </a:lnTo>
                  <a:lnTo>
                    <a:pt x="318" y="2"/>
                  </a:lnTo>
                  <a:lnTo>
                    <a:pt x="329" y="0"/>
                  </a:lnTo>
                </a:path>
              </a:pathLst>
            </a:custGeom>
            <a:noFill/>
            <a:ln w="12700" cap="rnd">
              <a:solidFill>
                <a:srgbClr val="0000FF"/>
              </a:solidFill>
              <a:round/>
              <a:headEnd type="none" w="sm" len="sm"/>
              <a:tailEnd type="none" w="sm" len="sm"/>
            </a:ln>
          </p:spPr>
          <p:txBody>
            <a:bodyPr/>
            <a:lstStyle/>
            <a:p>
              <a:endParaRPr lang="en-US"/>
            </a:p>
          </p:txBody>
        </p:sp>
        <p:sp>
          <p:nvSpPr>
            <p:cNvPr id="36" name="Freeform 185"/>
            <p:cNvSpPr>
              <a:spLocks/>
            </p:cNvSpPr>
            <p:nvPr/>
          </p:nvSpPr>
          <p:spPr bwMode="auto">
            <a:xfrm>
              <a:off x="492125" y="2606675"/>
              <a:ext cx="1593850" cy="396875"/>
            </a:xfrm>
            <a:custGeom>
              <a:avLst/>
              <a:gdLst>
                <a:gd name="T0" fmla="*/ 2147483647 w 1222"/>
                <a:gd name="T1" fmla="*/ 2147483647 h 270"/>
                <a:gd name="T2" fmla="*/ 2147483647 w 1222"/>
                <a:gd name="T3" fmla="*/ 2147483647 h 270"/>
                <a:gd name="T4" fmla="*/ 2147483647 w 1222"/>
                <a:gd name="T5" fmla="*/ 2147483647 h 270"/>
                <a:gd name="T6" fmla="*/ 2147483647 w 1222"/>
                <a:gd name="T7" fmla="*/ 2147483647 h 270"/>
                <a:gd name="T8" fmla="*/ 2147483647 w 1222"/>
                <a:gd name="T9" fmla="*/ 2147483647 h 270"/>
                <a:gd name="T10" fmla="*/ 2147483647 w 1222"/>
                <a:gd name="T11" fmla="*/ 2147483647 h 270"/>
                <a:gd name="T12" fmla="*/ 2147483647 w 1222"/>
                <a:gd name="T13" fmla="*/ 2147483647 h 270"/>
                <a:gd name="T14" fmla="*/ 2147483647 w 1222"/>
                <a:gd name="T15" fmla="*/ 2147483647 h 270"/>
                <a:gd name="T16" fmla="*/ 2147483647 w 1222"/>
                <a:gd name="T17" fmla="*/ 2147483647 h 270"/>
                <a:gd name="T18" fmla="*/ 2147483647 w 1222"/>
                <a:gd name="T19" fmla="*/ 2147483647 h 270"/>
                <a:gd name="T20" fmla="*/ 2147483647 w 1222"/>
                <a:gd name="T21" fmla="*/ 2147483647 h 270"/>
                <a:gd name="T22" fmla="*/ 2147483647 w 1222"/>
                <a:gd name="T23" fmla="*/ 2147483647 h 270"/>
                <a:gd name="T24" fmla="*/ 2147483647 w 1222"/>
                <a:gd name="T25" fmla="*/ 2147483647 h 270"/>
                <a:gd name="T26" fmla="*/ 2147483647 w 1222"/>
                <a:gd name="T27" fmla="*/ 2147483647 h 270"/>
                <a:gd name="T28" fmla="*/ 2147483647 w 1222"/>
                <a:gd name="T29" fmla="*/ 2147483647 h 270"/>
                <a:gd name="T30" fmla="*/ 2147483647 w 1222"/>
                <a:gd name="T31" fmla="*/ 2147483647 h 270"/>
                <a:gd name="T32" fmla="*/ 2147483647 w 1222"/>
                <a:gd name="T33" fmla="*/ 2147483647 h 270"/>
                <a:gd name="T34" fmla="*/ 2147483647 w 1222"/>
                <a:gd name="T35" fmla="*/ 2147483647 h 270"/>
                <a:gd name="T36" fmla="*/ 2147483647 w 1222"/>
                <a:gd name="T37" fmla="*/ 2147483647 h 270"/>
                <a:gd name="T38" fmla="*/ 2147483647 w 1222"/>
                <a:gd name="T39" fmla="*/ 2147483647 h 270"/>
                <a:gd name="T40" fmla="*/ 2147483647 w 1222"/>
                <a:gd name="T41" fmla="*/ 2147483647 h 270"/>
                <a:gd name="T42" fmla="*/ 2147483647 w 1222"/>
                <a:gd name="T43" fmla="*/ 2147483647 h 270"/>
                <a:gd name="T44" fmla="*/ 2147483647 w 1222"/>
                <a:gd name="T45" fmla="*/ 2147483647 h 270"/>
                <a:gd name="T46" fmla="*/ 2147483647 w 1222"/>
                <a:gd name="T47" fmla="*/ 2147483647 h 270"/>
                <a:gd name="T48" fmla="*/ 2147483647 w 1222"/>
                <a:gd name="T49" fmla="*/ 2147483647 h 270"/>
                <a:gd name="T50" fmla="*/ 2147483647 w 1222"/>
                <a:gd name="T51" fmla="*/ 2147483647 h 270"/>
                <a:gd name="T52" fmla="*/ 2147483647 w 1222"/>
                <a:gd name="T53" fmla="*/ 2147483647 h 270"/>
                <a:gd name="T54" fmla="*/ 2147483647 w 1222"/>
                <a:gd name="T55" fmla="*/ 2147483647 h 270"/>
                <a:gd name="T56" fmla="*/ 2147483647 w 1222"/>
                <a:gd name="T57" fmla="*/ 2147483647 h 270"/>
                <a:gd name="T58" fmla="*/ 2147483647 w 1222"/>
                <a:gd name="T59" fmla="*/ 2147483647 h 270"/>
                <a:gd name="T60" fmla="*/ 2147483647 w 1222"/>
                <a:gd name="T61" fmla="*/ 2147483647 h 270"/>
                <a:gd name="T62" fmla="*/ 2147483647 w 1222"/>
                <a:gd name="T63" fmla="*/ 2147483647 h 270"/>
                <a:gd name="T64" fmla="*/ 2147483647 w 1222"/>
                <a:gd name="T65" fmla="*/ 2147483647 h 270"/>
                <a:gd name="T66" fmla="*/ 2147483647 w 1222"/>
                <a:gd name="T67" fmla="*/ 2147483647 h 270"/>
                <a:gd name="T68" fmla="*/ 2147483647 w 1222"/>
                <a:gd name="T69" fmla="*/ 2147483647 h 270"/>
                <a:gd name="T70" fmla="*/ 2147483647 w 1222"/>
                <a:gd name="T71" fmla="*/ 2147483647 h 270"/>
                <a:gd name="T72" fmla="*/ 2147483647 w 1222"/>
                <a:gd name="T73" fmla="*/ 2147483647 h 270"/>
                <a:gd name="T74" fmla="*/ 2147483647 w 1222"/>
                <a:gd name="T75" fmla="*/ 2147483647 h 270"/>
                <a:gd name="T76" fmla="*/ 2147483647 w 1222"/>
                <a:gd name="T77" fmla="*/ 2147483647 h 270"/>
                <a:gd name="T78" fmla="*/ 2147483647 w 1222"/>
                <a:gd name="T79" fmla="*/ 2147483647 h 270"/>
                <a:gd name="T80" fmla="*/ 2147483647 w 1222"/>
                <a:gd name="T81" fmla="*/ 2147483647 h 270"/>
                <a:gd name="T82" fmla="*/ 2147483647 w 1222"/>
                <a:gd name="T83" fmla="*/ 2147483647 h 270"/>
                <a:gd name="T84" fmla="*/ 2147483647 w 1222"/>
                <a:gd name="T85" fmla="*/ 2147483647 h 270"/>
                <a:gd name="T86" fmla="*/ 2147483647 w 1222"/>
                <a:gd name="T87" fmla="*/ 2147483647 h 270"/>
                <a:gd name="T88" fmla="*/ 2147483647 w 1222"/>
                <a:gd name="T89" fmla="*/ 2147483647 h 270"/>
                <a:gd name="T90" fmla="*/ 2147483647 w 1222"/>
                <a:gd name="T91" fmla="*/ 2147483647 h 270"/>
                <a:gd name="T92" fmla="*/ 2147483647 w 1222"/>
                <a:gd name="T93" fmla="*/ 2147483647 h 270"/>
                <a:gd name="T94" fmla="*/ 2147483647 w 1222"/>
                <a:gd name="T95" fmla="*/ 2147483647 h 270"/>
                <a:gd name="T96" fmla="*/ 2147483647 w 1222"/>
                <a:gd name="T97" fmla="*/ 2147483647 h 270"/>
                <a:gd name="T98" fmla="*/ 2147483647 w 1222"/>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2"/>
                <a:gd name="T151" fmla="*/ 0 h 270"/>
                <a:gd name="T152" fmla="*/ 1222 w 1222"/>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2" h="270">
                  <a:moveTo>
                    <a:pt x="0" y="269"/>
                  </a:moveTo>
                  <a:lnTo>
                    <a:pt x="12" y="267"/>
                  </a:lnTo>
                  <a:lnTo>
                    <a:pt x="25" y="262"/>
                  </a:lnTo>
                  <a:lnTo>
                    <a:pt x="38" y="254"/>
                  </a:lnTo>
                  <a:lnTo>
                    <a:pt x="50" y="243"/>
                  </a:lnTo>
                  <a:lnTo>
                    <a:pt x="62" y="229"/>
                  </a:lnTo>
                  <a:lnTo>
                    <a:pt x="75" y="214"/>
                  </a:lnTo>
                  <a:lnTo>
                    <a:pt x="88" y="196"/>
                  </a:lnTo>
                  <a:lnTo>
                    <a:pt x="100" y="176"/>
                  </a:lnTo>
                  <a:lnTo>
                    <a:pt x="110" y="156"/>
                  </a:lnTo>
                  <a:lnTo>
                    <a:pt x="121" y="134"/>
                  </a:lnTo>
                  <a:lnTo>
                    <a:pt x="134" y="113"/>
                  </a:lnTo>
                  <a:lnTo>
                    <a:pt x="147" y="93"/>
                  </a:lnTo>
                  <a:lnTo>
                    <a:pt x="159" y="73"/>
                  </a:lnTo>
                  <a:lnTo>
                    <a:pt x="171" y="55"/>
                  </a:lnTo>
                  <a:lnTo>
                    <a:pt x="184" y="39"/>
                  </a:lnTo>
                  <a:lnTo>
                    <a:pt x="197" y="26"/>
                  </a:lnTo>
                  <a:lnTo>
                    <a:pt x="209" y="15"/>
                  </a:lnTo>
                  <a:lnTo>
                    <a:pt x="221" y="6"/>
                  </a:lnTo>
                  <a:lnTo>
                    <a:pt x="234" y="2"/>
                  </a:lnTo>
                  <a:lnTo>
                    <a:pt x="246" y="0"/>
                  </a:lnTo>
                  <a:lnTo>
                    <a:pt x="255" y="2"/>
                  </a:lnTo>
                  <a:lnTo>
                    <a:pt x="268" y="6"/>
                  </a:lnTo>
                  <a:lnTo>
                    <a:pt x="281" y="15"/>
                  </a:lnTo>
                  <a:lnTo>
                    <a:pt x="292" y="26"/>
                  </a:lnTo>
                  <a:lnTo>
                    <a:pt x="306" y="39"/>
                  </a:lnTo>
                  <a:lnTo>
                    <a:pt x="318" y="55"/>
                  </a:lnTo>
                  <a:lnTo>
                    <a:pt x="330" y="73"/>
                  </a:lnTo>
                  <a:lnTo>
                    <a:pt x="343" y="93"/>
                  </a:lnTo>
                  <a:lnTo>
                    <a:pt x="355" y="113"/>
                  </a:lnTo>
                  <a:lnTo>
                    <a:pt x="368" y="134"/>
                  </a:lnTo>
                  <a:lnTo>
                    <a:pt x="380" y="156"/>
                  </a:lnTo>
                  <a:lnTo>
                    <a:pt x="393" y="176"/>
                  </a:lnTo>
                  <a:lnTo>
                    <a:pt x="401" y="196"/>
                  </a:lnTo>
                  <a:lnTo>
                    <a:pt x="415" y="214"/>
                  </a:lnTo>
                  <a:lnTo>
                    <a:pt x="427" y="229"/>
                  </a:lnTo>
                  <a:lnTo>
                    <a:pt x="439" y="243"/>
                  </a:lnTo>
                  <a:lnTo>
                    <a:pt x="452" y="254"/>
                  </a:lnTo>
                  <a:lnTo>
                    <a:pt x="464" y="262"/>
                  </a:lnTo>
                  <a:lnTo>
                    <a:pt x="477" y="267"/>
                  </a:lnTo>
                  <a:lnTo>
                    <a:pt x="489" y="269"/>
                  </a:lnTo>
                  <a:lnTo>
                    <a:pt x="502" y="267"/>
                  </a:lnTo>
                  <a:lnTo>
                    <a:pt x="514" y="262"/>
                  </a:lnTo>
                  <a:lnTo>
                    <a:pt x="526" y="254"/>
                  </a:lnTo>
                  <a:lnTo>
                    <a:pt x="539" y="243"/>
                  </a:lnTo>
                  <a:lnTo>
                    <a:pt x="548" y="229"/>
                  </a:lnTo>
                  <a:lnTo>
                    <a:pt x="561" y="214"/>
                  </a:lnTo>
                  <a:lnTo>
                    <a:pt x="573" y="196"/>
                  </a:lnTo>
                  <a:lnTo>
                    <a:pt x="586" y="176"/>
                  </a:lnTo>
                  <a:lnTo>
                    <a:pt x="598" y="156"/>
                  </a:lnTo>
                  <a:lnTo>
                    <a:pt x="611" y="134"/>
                  </a:lnTo>
                  <a:lnTo>
                    <a:pt x="623" y="113"/>
                  </a:lnTo>
                  <a:lnTo>
                    <a:pt x="635" y="93"/>
                  </a:lnTo>
                  <a:lnTo>
                    <a:pt x="648" y="73"/>
                  </a:lnTo>
                  <a:lnTo>
                    <a:pt x="661" y="55"/>
                  </a:lnTo>
                  <a:lnTo>
                    <a:pt x="673" y="39"/>
                  </a:lnTo>
                  <a:lnTo>
                    <a:pt x="685" y="26"/>
                  </a:lnTo>
                  <a:lnTo>
                    <a:pt x="695" y="15"/>
                  </a:lnTo>
                  <a:lnTo>
                    <a:pt x="707" y="6"/>
                  </a:lnTo>
                  <a:lnTo>
                    <a:pt x="719" y="2"/>
                  </a:lnTo>
                  <a:lnTo>
                    <a:pt x="733" y="0"/>
                  </a:lnTo>
                  <a:lnTo>
                    <a:pt x="744" y="2"/>
                  </a:lnTo>
                  <a:lnTo>
                    <a:pt x="757" y="6"/>
                  </a:lnTo>
                  <a:lnTo>
                    <a:pt x="770" y="15"/>
                  </a:lnTo>
                  <a:lnTo>
                    <a:pt x="782" y="26"/>
                  </a:lnTo>
                  <a:lnTo>
                    <a:pt x="794" y="39"/>
                  </a:lnTo>
                  <a:lnTo>
                    <a:pt x="807" y="55"/>
                  </a:lnTo>
                  <a:lnTo>
                    <a:pt x="820" y="73"/>
                  </a:lnTo>
                  <a:lnTo>
                    <a:pt x="832" y="93"/>
                  </a:lnTo>
                  <a:lnTo>
                    <a:pt x="842" y="113"/>
                  </a:lnTo>
                  <a:lnTo>
                    <a:pt x="854" y="134"/>
                  </a:lnTo>
                  <a:lnTo>
                    <a:pt x="866" y="156"/>
                  </a:lnTo>
                  <a:lnTo>
                    <a:pt x="879" y="176"/>
                  </a:lnTo>
                  <a:lnTo>
                    <a:pt x="891" y="196"/>
                  </a:lnTo>
                  <a:lnTo>
                    <a:pt x="904" y="214"/>
                  </a:lnTo>
                  <a:lnTo>
                    <a:pt x="915" y="229"/>
                  </a:lnTo>
                  <a:lnTo>
                    <a:pt x="929" y="243"/>
                  </a:lnTo>
                  <a:lnTo>
                    <a:pt x="941" y="254"/>
                  </a:lnTo>
                  <a:lnTo>
                    <a:pt x="953" y="262"/>
                  </a:lnTo>
                  <a:lnTo>
                    <a:pt x="966" y="267"/>
                  </a:lnTo>
                  <a:lnTo>
                    <a:pt x="978" y="269"/>
                  </a:lnTo>
                  <a:lnTo>
                    <a:pt x="987" y="267"/>
                  </a:lnTo>
                  <a:lnTo>
                    <a:pt x="1000" y="262"/>
                  </a:lnTo>
                  <a:lnTo>
                    <a:pt x="1013" y="254"/>
                  </a:lnTo>
                  <a:lnTo>
                    <a:pt x="1024" y="243"/>
                  </a:lnTo>
                  <a:lnTo>
                    <a:pt x="1038" y="229"/>
                  </a:lnTo>
                  <a:lnTo>
                    <a:pt x="1050" y="214"/>
                  </a:lnTo>
                  <a:lnTo>
                    <a:pt x="1062" y="196"/>
                  </a:lnTo>
                  <a:lnTo>
                    <a:pt x="1075" y="176"/>
                  </a:lnTo>
                  <a:lnTo>
                    <a:pt x="1087" y="156"/>
                  </a:lnTo>
                  <a:lnTo>
                    <a:pt x="1100" y="134"/>
                  </a:lnTo>
                  <a:lnTo>
                    <a:pt x="1112" y="113"/>
                  </a:lnTo>
                  <a:lnTo>
                    <a:pt x="1125" y="93"/>
                  </a:lnTo>
                  <a:lnTo>
                    <a:pt x="1134" y="73"/>
                  </a:lnTo>
                  <a:lnTo>
                    <a:pt x="1146" y="55"/>
                  </a:lnTo>
                  <a:lnTo>
                    <a:pt x="1159" y="39"/>
                  </a:lnTo>
                  <a:lnTo>
                    <a:pt x="1171" y="26"/>
                  </a:lnTo>
                  <a:lnTo>
                    <a:pt x="1184" y="15"/>
                  </a:lnTo>
                  <a:lnTo>
                    <a:pt x="1196" y="6"/>
                  </a:lnTo>
                  <a:lnTo>
                    <a:pt x="1209" y="2"/>
                  </a:lnTo>
                  <a:lnTo>
                    <a:pt x="1221" y="0"/>
                  </a:lnTo>
                </a:path>
              </a:pathLst>
            </a:custGeom>
            <a:noFill/>
            <a:ln w="12700" cap="rnd">
              <a:solidFill>
                <a:srgbClr val="0000FF"/>
              </a:solidFill>
              <a:round/>
              <a:headEnd type="none" w="sm" len="sm"/>
              <a:tailEnd type="none" w="sm" len="sm"/>
            </a:ln>
          </p:spPr>
          <p:txBody>
            <a:bodyPr/>
            <a:lstStyle/>
            <a:p>
              <a:endParaRPr lang="en-US"/>
            </a:p>
          </p:txBody>
        </p:sp>
        <p:sp>
          <p:nvSpPr>
            <p:cNvPr id="37" name="Line 186"/>
            <p:cNvSpPr>
              <a:spLocks noChangeShapeType="1"/>
            </p:cNvSpPr>
            <p:nvPr/>
          </p:nvSpPr>
          <p:spPr bwMode="auto">
            <a:xfrm>
              <a:off x="511175" y="2811463"/>
              <a:ext cx="2657475" cy="1588"/>
            </a:xfrm>
            <a:prstGeom prst="line">
              <a:avLst/>
            </a:prstGeom>
            <a:noFill/>
            <a:ln w="12700">
              <a:solidFill>
                <a:srgbClr val="000000"/>
              </a:solidFill>
              <a:round/>
              <a:headEnd type="none" w="sm" len="sm"/>
              <a:tailEnd type="none" w="sm" len="sm"/>
            </a:ln>
          </p:spPr>
          <p:txBody>
            <a:bodyPr anchor="ctr"/>
            <a:lstStyle/>
            <a:p>
              <a:endParaRPr lang="en-US"/>
            </a:p>
          </p:txBody>
        </p:sp>
        <p:sp>
          <p:nvSpPr>
            <p:cNvPr id="38" name="Oval 187"/>
            <p:cNvSpPr>
              <a:spLocks noChangeArrowheads="1"/>
            </p:cNvSpPr>
            <p:nvPr/>
          </p:nvSpPr>
          <p:spPr bwMode="auto">
            <a:xfrm>
              <a:off x="1885950" y="2763838"/>
              <a:ext cx="93663"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39" name="Oval 188"/>
            <p:cNvSpPr>
              <a:spLocks noChangeArrowheads="1"/>
            </p:cNvSpPr>
            <p:nvPr/>
          </p:nvSpPr>
          <p:spPr bwMode="auto">
            <a:xfrm>
              <a:off x="611188" y="2763838"/>
              <a:ext cx="98425"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40" name="Oval 189"/>
            <p:cNvSpPr>
              <a:spLocks noChangeArrowheads="1"/>
            </p:cNvSpPr>
            <p:nvPr/>
          </p:nvSpPr>
          <p:spPr bwMode="auto">
            <a:xfrm>
              <a:off x="1235075" y="2763838"/>
              <a:ext cx="95250" cy="9525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41" name="Oval 190"/>
            <p:cNvSpPr>
              <a:spLocks noChangeArrowheads="1"/>
            </p:cNvSpPr>
            <p:nvPr/>
          </p:nvSpPr>
          <p:spPr bwMode="auto">
            <a:xfrm>
              <a:off x="2854325" y="2763838"/>
              <a:ext cx="98425" cy="9207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42" name="Oval 191"/>
            <p:cNvSpPr>
              <a:spLocks noChangeArrowheads="1"/>
            </p:cNvSpPr>
            <p:nvPr/>
          </p:nvSpPr>
          <p:spPr bwMode="auto">
            <a:xfrm>
              <a:off x="2205038" y="2763838"/>
              <a:ext cx="95250" cy="92075"/>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43" name="Freeform 192"/>
            <p:cNvSpPr>
              <a:spLocks/>
            </p:cNvSpPr>
            <p:nvPr/>
          </p:nvSpPr>
          <p:spPr bwMode="auto">
            <a:xfrm>
              <a:off x="2576513" y="2614613"/>
              <a:ext cx="482600" cy="393700"/>
            </a:xfrm>
            <a:custGeom>
              <a:avLst/>
              <a:gdLst>
                <a:gd name="T0" fmla="*/ 0 w 329"/>
                <a:gd name="T1" fmla="*/ 2147483647 h 269"/>
                <a:gd name="T2" fmla="*/ 2147483647 w 329"/>
                <a:gd name="T3" fmla="*/ 2147483647 h 269"/>
                <a:gd name="T4" fmla="*/ 2147483647 w 329"/>
                <a:gd name="T5" fmla="*/ 2147483647 h 269"/>
                <a:gd name="T6" fmla="*/ 2147483647 w 329"/>
                <a:gd name="T7" fmla="*/ 2147483647 h 269"/>
                <a:gd name="T8" fmla="*/ 2147483647 w 329"/>
                <a:gd name="T9" fmla="*/ 2147483647 h 269"/>
                <a:gd name="T10" fmla="*/ 2147483647 w 329"/>
                <a:gd name="T11" fmla="*/ 2147483647 h 269"/>
                <a:gd name="T12" fmla="*/ 2147483647 w 329"/>
                <a:gd name="T13" fmla="*/ 2147483647 h 269"/>
                <a:gd name="T14" fmla="*/ 2147483647 w 329"/>
                <a:gd name="T15" fmla="*/ 2147483647 h 269"/>
                <a:gd name="T16" fmla="*/ 2147483647 w 329"/>
                <a:gd name="T17" fmla="*/ 2147483647 h 269"/>
                <a:gd name="T18" fmla="*/ 2147483647 w 329"/>
                <a:gd name="T19" fmla="*/ 2147483647 h 269"/>
                <a:gd name="T20" fmla="*/ 2147483647 w 329"/>
                <a:gd name="T21" fmla="*/ 2147483647 h 269"/>
                <a:gd name="T22" fmla="*/ 2147483647 w 329"/>
                <a:gd name="T23" fmla="*/ 2147483647 h 269"/>
                <a:gd name="T24" fmla="*/ 2147483647 w 329"/>
                <a:gd name="T25" fmla="*/ 2147483647 h 269"/>
                <a:gd name="T26" fmla="*/ 2147483647 w 329"/>
                <a:gd name="T27" fmla="*/ 2147483647 h 269"/>
                <a:gd name="T28" fmla="*/ 2147483647 w 329"/>
                <a:gd name="T29" fmla="*/ 2147483647 h 269"/>
                <a:gd name="T30" fmla="*/ 2147483647 w 329"/>
                <a:gd name="T31" fmla="*/ 2147483647 h 269"/>
                <a:gd name="T32" fmla="*/ 2147483647 w 329"/>
                <a:gd name="T33" fmla="*/ 2147483647 h 269"/>
                <a:gd name="T34" fmla="*/ 2147483647 w 329"/>
                <a:gd name="T35" fmla="*/ 2147483647 h 269"/>
                <a:gd name="T36" fmla="*/ 2147483647 w 329"/>
                <a:gd name="T37" fmla="*/ 2147483647 h 269"/>
                <a:gd name="T38" fmla="*/ 2147483647 w 329"/>
                <a:gd name="T39" fmla="*/ 2147483647 h 269"/>
                <a:gd name="T40" fmla="*/ 2147483647 w 329"/>
                <a:gd name="T41" fmla="*/ 2147483647 h 269"/>
                <a:gd name="T42" fmla="*/ 2147483647 w 329"/>
                <a:gd name="T43" fmla="*/ 2147483647 h 269"/>
                <a:gd name="T44" fmla="*/ 2147483647 w 329"/>
                <a:gd name="T45" fmla="*/ 2147483647 h 269"/>
                <a:gd name="T46" fmla="*/ 2147483647 w 329"/>
                <a:gd name="T47" fmla="*/ 2147483647 h 269"/>
                <a:gd name="T48" fmla="*/ 2147483647 w 329"/>
                <a:gd name="T49" fmla="*/ 2147483647 h 269"/>
                <a:gd name="T50" fmla="*/ 2147483647 w 329"/>
                <a:gd name="T51" fmla="*/ 2147483647 h 269"/>
                <a:gd name="T52" fmla="*/ 2147483647 w 329"/>
                <a:gd name="T53" fmla="*/ 2147483647 h 269"/>
                <a:gd name="T54" fmla="*/ 2147483647 w 329"/>
                <a:gd name="T55" fmla="*/ 2147483647 h 269"/>
                <a:gd name="T56" fmla="*/ 2147483647 w 329"/>
                <a:gd name="T57" fmla="*/ 2147483647 h 269"/>
                <a:gd name="T58" fmla="*/ 2147483647 w 329"/>
                <a:gd name="T59" fmla="*/ 2147483647 h 269"/>
                <a:gd name="T60" fmla="*/ 2147483647 w 329"/>
                <a:gd name="T61" fmla="*/ 0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29"/>
                <a:gd name="T94" fmla="*/ 0 h 269"/>
                <a:gd name="T95" fmla="*/ 329 w 329"/>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29" h="269">
                  <a:moveTo>
                    <a:pt x="0" y="134"/>
                  </a:moveTo>
                  <a:lnTo>
                    <a:pt x="10" y="156"/>
                  </a:lnTo>
                  <a:lnTo>
                    <a:pt x="22" y="176"/>
                  </a:lnTo>
                  <a:lnTo>
                    <a:pt x="33" y="196"/>
                  </a:lnTo>
                  <a:lnTo>
                    <a:pt x="44" y="214"/>
                  </a:lnTo>
                  <a:lnTo>
                    <a:pt x="55" y="229"/>
                  </a:lnTo>
                  <a:lnTo>
                    <a:pt x="66" y="243"/>
                  </a:lnTo>
                  <a:lnTo>
                    <a:pt x="78" y="254"/>
                  </a:lnTo>
                  <a:lnTo>
                    <a:pt x="89" y="262"/>
                  </a:lnTo>
                  <a:lnTo>
                    <a:pt x="100" y="267"/>
                  </a:lnTo>
                  <a:lnTo>
                    <a:pt x="111" y="269"/>
                  </a:lnTo>
                  <a:lnTo>
                    <a:pt x="119" y="267"/>
                  </a:lnTo>
                  <a:lnTo>
                    <a:pt x="131" y="262"/>
                  </a:lnTo>
                  <a:lnTo>
                    <a:pt x="142" y="254"/>
                  </a:lnTo>
                  <a:lnTo>
                    <a:pt x="153" y="243"/>
                  </a:lnTo>
                  <a:lnTo>
                    <a:pt x="164" y="229"/>
                  </a:lnTo>
                  <a:lnTo>
                    <a:pt x="176" y="214"/>
                  </a:lnTo>
                  <a:lnTo>
                    <a:pt x="187" y="196"/>
                  </a:lnTo>
                  <a:lnTo>
                    <a:pt x="198" y="176"/>
                  </a:lnTo>
                  <a:lnTo>
                    <a:pt x="209" y="156"/>
                  </a:lnTo>
                  <a:lnTo>
                    <a:pt x="220" y="134"/>
                  </a:lnTo>
                  <a:lnTo>
                    <a:pt x="231" y="113"/>
                  </a:lnTo>
                  <a:lnTo>
                    <a:pt x="243" y="93"/>
                  </a:lnTo>
                  <a:lnTo>
                    <a:pt x="251" y="73"/>
                  </a:lnTo>
                  <a:lnTo>
                    <a:pt x="262" y="55"/>
                  </a:lnTo>
                  <a:lnTo>
                    <a:pt x="273" y="39"/>
                  </a:lnTo>
                  <a:lnTo>
                    <a:pt x="285" y="26"/>
                  </a:lnTo>
                  <a:lnTo>
                    <a:pt x="295" y="15"/>
                  </a:lnTo>
                  <a:lnTo>
                    <a:pt x="307" y="6"/>
                  </a:lnTo>
                  <a:lnTo>
                    <a:pt x="318" y="2"/>
                  </a:lnTo>
                  <a:lnTo>
                    <a:pt x="329" y="0"/>
                  </a:lnTo>
                </a:path>
              </a:pathLst>
            </a:custGeom>
            <a:noFill/>
            <a:ln w="12700" cap="rnd">
              <a:solidFill>
                <a:srgbClr val="0000FF"/>
              </a:solidFill>
              <a:round/>
              <a:headEnd type="none" w="sm" len="sm"/>
              <a:tailEnd type="none" w="sm" len="sm"/>
            </a:ln>
          </p:spPr>
          <p:txBody>
            <a:bodyPr/>
            <a:lstStyle/>
            <a:p>
              <a:endParaRPr lang="en-US"/>
            </a:p>
          </p:txBody>
        </p:sp>
        <p:sp>
          <p:nvSpPr>
            <p:cNvPr id="44" name="Rectangle 193"/>
            <p:cNvSpPr>
              <a:spLocks noChangeArrowheads="1"/>
            </p:cNvSpPr>
            <p:nvPr/>
          </p:nvSpPr>
          <p:spPr bwMode="auto">
            <a:xfrm>
              <a:off x="403225" y="1895475"/>
              <a:ext cx="1576388" cy="390525"/>
            </a:xfrm>
            <a:prstGeom prst="rect">
              <a:avLst/>
            </a:prstGeom>
            <a:noFill/>
            <a:ln w="9525">
              <a:noFill/>
              <a:miter lim="800000"/>
              <a:headEnd/>
              <a:tailEnd/>
            </a:ln>
          </p:spPr>
          <p:txBody>
            <a:bodyPr lIns="0" tIns="0" rIns="0" bIns="0"/>
            <a:lstStyle/>
            <a:p>
              <a:r>
                <a:rPr lang="en-US" sz="1200">
                  <a:solidFill>
                    <a:srgbClr val="000000"/>
                  </a:solidFill>
                  <a:latin typeface="Calibri" pitchFamily="34" charset="0"/>
                </a:rPr>
                <a:t>Sub-harmonic bunching </a:t>
              </a:r>
              <a:r>
                <a:rPr lang="en-US" sz="1400">
                  <a:solidFill>
                    <a:srgbClr val="000000"/>
                  </a:solidFill>
                  <a:latin typeface="Symbol" pitchFamily="18" charset="2"/>
                </a:rPr>
                <a:t>n</a:t>
              </a:r>
              <a:r>
                <a:rPr lang="en-US" sz="1400" baseline="-25000">
                  <a:solidFill>
                    <a:srgbClr val="000000"/>
                  </a:solidFill>
                  <a:latin typeface="Calibri" pitchFamily="34" charset="0"/>
                </a:rPr>
                <a:t>0 </a:t>
              </a:r>
              <a:r>
                <a:rPr lang="en-US" sz="1200">
                  <a:solidFill>
                    <a:srgbClr val="000000"/>
                  </a:solidFill>
                  <a:latin typeface="Calibri" pitchFamily="34" charset="0"/>
                </a:rPr>
                <a:t>/ 2</a:t>
              </a:r>
            </a:p>
          </p:txBody>
        </p:sp>
      </p:grpSp>
      <p:grpSp>
        <p:nvGrpSpPr>
          <p:cNvPr id="51" name="Group 216"/>
          <p:cNvGrpSpPr>
            <a:grpSpLocks/>
          </p:cNvGrpSpPr>
          <p:nvPr/>
        </p:nvGrpSpPr>
        <p:grpSpPr bwMode="auto">
          <a:xfrm>
            <a:off x="4053992" y="1180696"/>
            <a:ext cx="5055051" cy="3227388"/>
            <a:chOff x="3785737" y="914400"/>
            <a:chExt cx="5055051" cy="3227387"/>
          </a:xfrm>
        </p:grpSpPr>
        <p:sp>
          <p:nvSpPr>
            <p:cNvPr id="52" name="Rectangle 99"/>
            <p:cNvSpPr>
              <a:spLocks noChangeArrowheads="1"/>
            </p:cNvSpPr>
            <p:nvPr/>
          </p:nvSpPr>
          <p:spPr bwMode="auto">
            <a:xfrm>
              <a:off x="3785737" y="914400"/>
              <a:ext cx="4924425" cy="3227387"/>
            </a:xfrm>
            <a:prstGeom prst="rect">
              <a:avLst/>
            </a:prstGeom>
            <a:solidFill>
              <a:srgbClr val="99CCFF">
                <a:alpha val="30196"/>
              </a:srgbClr>
            </a:solidFill>
            <a:ln w="0">
              <a:solidFill>
                <a:srgbClr val="00187E"/>
              </a:solidFill>
              <a:miter lim="800000"/>
              <a:headEnd/>
              <a:tailEnd/>
            </a:ln>
          </p:spPr>
          <p:txBody>
            <a:bodyPr wrap="none" anchor="ctr"/>
            <a:lstStyle/>
            <a:p>
              <a:endParaRPr lang="en-US">
                <a:latin typeface="Calibri" pitchFamily="34" charset="0"/>
              </a:endParaRPr>
            </a:p>
          </p:txBody>
        </p:sp>
        <p:grpSp>
          <p:nvGrpSpPr>
            <p:cNvPr id="53" name="Group 5"/>
            <p:cNvGrpSpPr>
              <a:grpSpLocks noChangeAspect="1"/>
            </p:cNvGrpSpPr>
            <p:nvPr/>
          </p:nvGrpSpPr>
          <p:grpSpPr bwMode="auto">
            <a:xfrm>
              <a:off x="3979863" y="1271587"/>
              <a:ext cx="4860925" cy="2784475"/>
              <a:chOff x="1921" y="6468"/>
              <a:chExt cx="10384" cy="6342"/>
            </a:xfrm>
          </p:grpSpPr>
          <p:sp>
            <p:nvSpPr>
              <p:cNvPr id="55" name="AutoShape 6"/>
              <p:cNvSpPr>
                <a:spLocks noChangeAspect="1" noChangeArrowheads="1"/>
              </p:cNvSpPr>
              <p:nvPr/>
            </p:nvSpPr>
            <p:spPr bwMode="auto">
              <a:xfrm>
                <a:off x="1921" y="6468"/>
                <a:ext cx="10384" cy="6342"/>
              </a:xfrm>
              <a:prstGeom prst="rect">
                <a:avLst/>
              </a:prstGeom>
              <a:noFill/>
              <a:ln w="9525">
                <a:noFill/>
                <a:miter lim="800000"/>
                <a:headEnd/>
                <a:tailEnd/>
              </a:ln>
            </p:spPr>
            <p:txBody>
              <a:bodyPr/>
              <a:lstStyle/>
              <a:p>
                <a:endParaRPr lang="en-US">
                  <a:latin typeface="Calibri" pitchFamily="34" charset="0"/>
                </a:endParaRPr>
              </a:p>
            </p:txBody>
          </p:sp>
          <p:sp>
            <p:nvSpPr>
              <p:cNvPr id="56" name="Line 7"/>
              <p:cNvSpPr>
                <a:spLocks noChangeShapeType="1"/>
              </p:cNvSpPr>
              <p:nvPr/>
            </p:nvSpPr>
            <p:spPr bwMode="auto">
              <a:xfrm>
                <a:off x="1985" y="11082"/>
                <a:ext cx="3597" cy="9"/>
              </a:xfrm>
              <a:prstGeom prst="line">
                <a:avLst/>
              </a:prstGeom>
              <a:noFill/>
              <a:ln w="0">
                <a:solidFill>
                  <a:srgbClr val="000000"/>
                </a:solidFill>
                <a:round/>
                <a:headEnd/>
                <a:tailEnd/>
              </a:ln>
            </p:spPr>
            <p:txBody>
              <a:bodyPr/>
              <a:lstStyle/>
              <a:p>
                <a:endParaRPr lang="en-US"/>
              </a:p>
            </p:txBody>
          </p:sp>
          <p:sp>
            <p:nvSpPr>
              <p:cNvPr id="57" name="Rectangle 8"/>
              <p:cNvSpPr>
                <a:spLocks noChangeArrowheads="1"/>
              </p:cNvSpPr>
              <p:nvPr/>
            </p:nvSpPr>
            <p:spPr bwMode="auto">
              <a:xfrm>
                <a:off x="2856" y="10128"/>
                <a:ext cx="2564" cy="552"/>
              </a:xfrm>
              <a:prstGeom prst="rect">
                <a:avLst/>
              </a:prstGeom>
              <a:noFill/>
              <a:ln w="9525">
                <a:noFill/>
                <a:miter lim="800000"/>
                <a:headEnd/>
                <a:tailEnd/>
              </a:ln>
            </p:spPr>
            <p:txBody>
              <a:bodyPr lIns="0" tIns="0" rIns="0" bIns="0"/>
              <a:lstStyle/>
              <a:p>
                <a:r>
                  <a:rPr lang="en-US" sz="1600" noProof="1">
                    <a:solidFill>
                      <a:srgbClr val="FF0000"/>
                    </a:solidFill>
                    <a:latin typeface="Calibri" pitchFamily="34" charset="0"/>
                  </a:rPr>
                  <a:t>odd</a:t>
                </a:r>
                <a:r>
                  <a:rPr lang="en-US" sz="1600" dirty="0">
                    <a:solidFill>
                      <a:srgbClr val="FF0000"/>
                    </a:solidFill>
                    <a:latin typeface="Calibri" pitchFamily="34" charset="0"/>
                  </a:rPr>
                  <a:t> buckets</a:t>
                </a:r>
                <a:endParaRPr lang="en-US" sz="1600" dirty="0">
                  <a:latin typeface="Calibri" pitchFamily="34" charset="0"/>
                </a:endParaRPr>
              </a:p>
            </p:txBody>
          </p:sp>
          <p:sp>
            <p:nvSpPr>
              <p:cNvPr id="58" name="Rectangle 9"/>
              <p:cNvSpPr>
                <a:spLocks noChangeArrowheads="1"/>
              </p:cNvSpPr>
              <p:nvPr/>
            </p:nvSpPr>
            <p:spPr bwMode="auto">
              <a:xfrm>
                <a:off x="6261" y="8158"/>
                <a:ext cx="1641" cy="1102"/>
              </a:xfrm>
              <a:prstGeom prst="rect">
                <a:avLst/>
              </a:prstGeom>
              <a:noFill/>
              <a:ln w="9525">
                <a:noFill/>
                <a:miter lim="800000"/>
                <a:headEnd/>
                <a:tailEnd/>
              </a:ln>
            </p:spPr>
            <p:txBody>
              <a:bodyPr lIns="0" tIns="0" rIns="0" bIns="0"/>
              <a:lstStyle/>
              <a:p>
                <a:r>
                  <a:rPr lang="en-US" sz="1600" noProof="1">
                    <a:solidFill>
                      <a:srgbClr val="0000FF"/>
                    </a:solidFill>
                    <a:latin typeface="Calibri" pitchFamily="34" charset="0"/>
                  </a:rPr>
                  <a:t>even </a:t>
                </a:r>
              </a:p>
              <a:p>
                <a:r>
                  <a:rPr lang="en-US" sz="1600" noProof="1">
                    <a:solidFill>
                      <a:srgbClr val="0000FF"/>
                    </a:solidFill>
                    <a:latin typeface="Calibri" pitchFamily="34" charset="0"/>
                  </a:rPr>
                  <a:t>buckets</a:t>
                </a:r>
                <a:endParaRPr lang="en-US" sz="1600">
                  <a:latin typeface="Calibri" pitchFamily="34" charset="0"/>
                </a:endParaRPr>
              </a:p>
            </p:txBody>
          </p:sp>
          <p:grpSp>
            <p:nvGrpSpPr>
              <p:cNvPr id="59" name="Group 10"/>
              <p:cNvGrpSpPr>
                <a:grpSpLocks/>
              </p:cNvGrpSpPr>
              <p:nvPr/>
            </p:nvGrpSpPr>
            <p:grpSpPr bwMode="auto">
              <a:xfrm rot="-734854">
                <a:off x="5724" y="10859"/>
                <a:ext cx="878" cy="156"/>
                <a:chOff x="1940" y="2965"/>
                <a:chExt cx="228" cy="39"/>
              </a:xfrm>
            </p:grpSpPr>
            <p:sp>
              <p:nvSpPr>
                <p:cNvPr id="126" name="Line 11"/>
                <p:cNvSpPr>
                  <a:spLocks noChangeShapeType="1"/>
                </p:cNvSpPr>
                <p:nvPr/>
              </p:nvSpPr>
              <p:spPr bwMode="auto">
                <a:xfrm flipH="1">
                  <a:off x="1940" y="2984"/>
                  <a:ext cx="228" cy="1"/>
                </a:xfrm>
                <a:prstGeom prst="line">
                  <a:avLst/>
                </a:prstGeom>
                <a:noFill/>
                <a:ln w="0">
                  <a:solidFill>
                    <a:srgbClr val="FF0000"/>
                  </a:solidFill>
                  <a:round/>
                  <a:headEnd/>
                  <a:tailEnd/>
                </a:ln>
              </p:spPr>
              <p:txBody>
                <a:bodyPr/>
                <a:lstStyle/>
                <a:p>
                  <a:endParaRPr lang="en-US"/>
                </a:p>
              </p:txBody>
            </p:sp>
            <p:sp>
              <p:nvSpPr>
                <p:cNvPr id="127" name="Freeform 12"/>
                <p:cNvSpPr>
                  <a:spLocks/>
                </p:cNvSpPr>
                <p:nvPr/>
              </p:nvSpPr>
              <p:spPr bwMode="auto">
                <a:xfrm>
                  <a:off x="2129" y="2965"/>
                  <a:ext cx="39" cy="39"/>
                </a:xfrm>
                <a:custGeom>
                  <a:avLst/>
                  <a:gdLst>
                    <a:gd name="T0" fmla="*/ 0 w 39"/>
                    <a:gd name="T1" fmla="*/ 39 h 39"/>
                    <a:gd name="T2" fmla="*/ 39 w 39"/>
                    <a:gd name="T3" fmla="*/ 19 h 39"/>
                    <a:gd name="T4" fmla="*/ 0 w 39"/>
                    <a:gd name="T5" fmla="*/ 0 h 39"/>
                    <a:gd name="T6" fmla="*/ 19 w 39"/>
                    <a:gd name="T7" fmla="*/ 19 h 39"/>
                    <a:gd name="T8" fmla="*/ 0 w 39"/>
                    <a:gd name="T9" fmla="*/ 39 h 39"/>
                    <a:gd name="T10" fmla="*/ 0 60000 65536"/>
                    <a:gd name="T11" fmla="*/ 0 60000 65536"/>
                    <a:gd name="T12" fmla="*/ 0 60000 65536"/>
                    <a:gd name="T13" fmla="*/ 0 60000 65536"/>
                    <a:gd name="T14" fmla="*/ 0 60000 65536"/>
                    <a:gd name="T15" fmla="*/ 0 w 39"/>
                    <a:gd name="T16" fmla="*/ 0 h 39"/>
                    <a:gd name="T17" fmla="*/ 39 w 39"/>
                    <a:gd name="T18" fmla="*/ 39 h 39"/>
                  </a:gdLst>
                  <a:ahLst/>
                  <a:cxnLst>
                    <a:cxn ang="T10">
                      <a:pos x="T0" y="T1"/>
                    </a:cxn>
                    <a:cxn ang="T11">
                      <a:pos x="T2" y="T3"/>
                    </a:cxn>
                    <a:cxn ang="T12">
                      <a:pos x="T4" y="T5"/>
                    </a:cxn>
                    <a:cxn ang="T13">
                      <a:pos x="T6" y="T7"/>
                    </a:cxn>
                    <a:cxn ang="T14">
                      <a:pos x="T8" y="T9"/>
                    </a:cxn>
                  </a:cxnLst>
                  <a:rect l="T15" t="T16" r="T17" b="T18"/>
                  <a:pathLst>
                    <a:path w="39" h="39">
                      <a:moveTo>
                        <a:pt x="0" y="39"/>
                      </a:moveTo>
                      <a:lnTo>
                        <a:pt x="39" y="19"/>
                      </a:lnTo>
                      <a:lnTo>
                        <a:pt x="0" y="0"/>
                      </a:lnTo>
                      <a:lnTo>
                        <a:pt x="19" y="19"/>
                      </a:lnTo>
                      <a:lnTo>
                        <a:pt x="0" y="39"/>
                      </a:lnTo>
                      <a:close/>
                    </a:path>
                  </a:pathLst>
                </a:custGeom>
                <a:solidFill>
                  <a:srgbClr val="FF0000"/>
                </a:solidFill>
                <a:ln w="0">
                  <a:solidFill>
                    <a:srgbClr val="FF0000"/>
                  </a:solidFill>
                  <a:round/>
                  <a:headEnd/>
                  <a:tailEnd/>
                </a:ln>
              </p:spPr>
              <p:txBody>
                <a:bodyPr/>
                <a:lstStyle/>
                <a:p>
                  <a:endParaRPr lang="en-US"/>
                </a:p>
              </p:txBody>
            </p:sp>
          </p:grpSp>
          <p:grpSp>
            <p:nvGrpSpPr>
              <p:cNvPr id="60" name="Group 13"/>
              <p:cNvGrpSpPr>
                <a:grpSpLocks/>
              </p:cNvGrpSpPr>
              <p:nvPr/>
            </p:nvGrpSpPr>
            <p:grpSpPr bwMode="auto">
              <a:xfrm rot="761947">
                <a:off x="7680" y="10918"/>
                <a:ext cx="875" cy="160"/>
                <a:chOff x="3233" y="2951"/>
                <a:chExt cx="227" cy="40"/>
              </a:xfrm>
            </p:grpSpPr>
            <p:sp>
              <p:nvSpPr>
                <p:cNvPr id="124" name="Line 14"/>
                <p:cNvSpPr>
                  <a:spLocks noChangeShapeType="1"/>
                </p:cNvSpPr>
                <p:nvPr/>
              </p:nvSpPr>
              <p:spPr bwMode="auto">
                <a:xfrm flipH="1">
                  <a:off x="3233" y="2971"/>
                  <a:ext cx="227" cy="1"/>
                </a:xfrm>
                <a:prstGeom prst="line">
                  <a:avLst/>
                </a:prstGeom>
                <a:noFill/>
                <a:ln w="0">
                  <a:solidFill>
                    <a:srgbClr val="FF0000"/>
                  </a:solidFill>
                  <a:round/>
                  <a:headEnd/>
                  <a:tailEnd/>
                </a:ln>
              </p:spPr>
              <p:txBody>
                <a:bodyPr/>
                <a:lstStyle/>
                <a:p>
                  <a:endParaRPr lang="en-US"/>
                </a:p>
              </p:txBody>
            </p:sp>
            <p:sp>
              <p:nvSpPr>
                <p:cNvPr id="125" name="Freeform 15"/>
                <p:cNvSpPr>
                  <a:spLocks/>
                </p:cNvSpPr>
                <p:nvPr/>
              </p:nvSpPr>
              <p:spPr bwMode="auto">
                <a:xfrm>
                  <a:off x="3420" y="2951"/>
                  <a:ext cx="40" cy="40"/>
                </a:xfrm>
                <a:custGeom>
                  <a:avLst/>
                  <a:gdLst>
                    <a:gd name="T0" fmla="*/ 0 w 40"/>
                    <a:gd name="T1" fmla="*/ 40 h 40"/>
                    <a:gd name="T2" fmla="*/ 40 w 40"/>
                    <a:gd name="T3" fmla="*/ 20 h 40"/>
                    <a:gd name="T4" fmla="*/ 0 w 40"/>
                    <a:gd name="T5" fmla="*/ 0 h 40"/>
                    <a:gd name="T6" fmla="*/ 20 w 40"/>
                    <a:gd name="T7" fmla="*/ 20 h 40"/>
                    <a:gd name="T8" fmla="*/ 0 w 40"/>
                    <a:gd name="T9" fmla="*/ 40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0" y="40"/>
                      </a:moveTo>
                      <a:lnTo>
                        <a:pt x="40" y="20"/>
                      </a:lnTo>
                      <a:lnTo>
                        <a:pt x="0" y="0"/>
                      </a:lnTo>
                      <a:lnTo>
                        <a:pt x="20" y="20"/>
                      </a:lnTo>
                      <a:lnTo>
                        <a:pt x="0" y="40"/>
                      </a:lnTo>
                      <a:close/>
                    </a:path>
                  </a:pathLst>
                </a:custGeom>
                <a:solidFill>
                  <a:srgbClr val="FF0000"/>
                </a:solidFill>
                <a:ln w="0">
                  <a:solidFill>
                    <a:srgbClr val="FF0000"/>
                  </a:solidFill>
                  <a:round/>
                  <a:headEnd/>
                  <a:tailEnd/>
                </a:ln>
              </p:spPr>
              <p:txBody>
                <a:bodyPr/>
                <a:lstStyle/>
                <a:p>
                  <a:endParaRPr lang="en-US"/>
                </a:p>
              </p:txBody>
            </p:sp>
          </p:grpSp>
          <p:sp>
            <p:nvSpPr>
              <p:cNvPr id="61" name="Arc 17"/>
              <p:cNvSpPr>
                <a:spLocks/>
              </p:cNvSpPr>
              <p:nvPr/>
            </p:nvSpPr>
            <p:spPr bwMode="auto">
              <a:xfrm>
                <a:off x="5204" y="6967"/>
                <a:ext cx="3744" cy="3869"/>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92"/>
                    </a:moveTo>
                    <a:cubicBezTo>
                      <a:pt x="43148" y="33585"/>
                      <a:pt x="33493" y="43199"/>
                      <a:pt x="21600" y="43200"/>
                    </a:cubicBezTo>
                    <a:cubicBezTo>
                      <a:pt x="9670" y="43200"/>
                      <a:pt x="0" y="33529"/>
                      <a:pt x="0" y="21600"/>
                    </a:cubicBezTo>
                    <a:cubicBezTo>
                      <a:pt x="0" y="9670"/>
                      <a:pt x="9670" y="0"/>
                      <a:pt x="21600" y="0"/>
                    </a:cubicBezTo>
                    <a:cubicBezTo>
                      <a:pt x="33529" y="-1"/>
                      <a:pt x="43199" y="9670"/>
                      <a:pt x="43200" y="21599"/>
                    </a:cubicBezTo>
                  </a:path>
                  <a:path w="43200" h="43200" stroke="0" extrusionOk="0">
                    <a:moveTo>
                      <a:pt x="43199" y="21692"/>
                    </a:moveTo>
                    <a:cubicBezTo>
                      <a:pt x="43148" y="33585"/>
                      <a:pt x="33493" y="43199"/>
                      <a:pt x="21600" y="43200"/>
                    </a:cubicBezTo>
                    <a:cubicBezTo>
                      <a:pt x="9670" y="43200"/>
                      <a:pt x="0" y="33529"/>
                      <a:pt x="0" y="21600"/>
                    </a:cubicBezTo>
                    <a:cubicBezTo>
                      <a:pt x="0" y="9670"/>
                      <a:pt x="9670" y="0"/>
                      <a:pt x="21600" y="0"/>
                    </a:cubicBezTo>
                    <a:cubicBezTo>
                      <a:pt x="33529" y="-1"/>
                      <a:pt x="43199" y="9670"/>
                      <a:pt x="43200" y="21599"/>
                    </a:cubicBezTo>
                    <a:lnTo>
                      <a:pt x="21600" y="21600"/>
                    </a:lnTo>
                    <a:close/>
                  </a:path>
                </a:pathLst>
              </a:custGeom>
              <a:noFill/>
              <a:ln w="3175">
                <a:solidFill>
                  <a:srgbClr val="000000"/>
                </a:solidFill>
                <a:round/>
                <a:headEnd type="none" w="sm" len="sm"/>
                <a:tailEnd type="none" w="sm" len="sm"/>
              </a:ln>
            </p:spPr>
            <p:txBody>
              <a:bodyPr anchor="ctr"/>
              <a:lstStyle/>
              <a:p>
                <a:endParaRPr lang="en-US"/>
              </a:p>
            </p:txBody>
          </p:sp>
          <p:sp>
            <p:nvSpPr>
              <p:cNvPr id="62" name="Line 18"/>
              <p:cNvSpPr>
                <a:spLocks noChangeShapeType="1"/>
              </p:cNvSpPr>
              <p:nvPr/>
            </p:nvSpPr>
            <p:spPr bwMode="auto">
              <a:xfrm>
                <a:off x="8532" y="11107"/>
                <a:ext cx="3401" cy="0"/>
              </a:xfrm>
              <a:prstGeom prst="line">
                <a:avLst/>
              </a:prstGeom>
              <a:noFill/>
              <a:ln w="0">
                <a:solidFill>
                  <a:srgbClr val="000000"/>
                </a:solidFill>
                <a:round/>
                <a:headEnd/>
                <a:tailEnd/>
              </a:ln>
            </p:spPr>
            <p:txBody>
              <a:bodyPr/>
              <a:lstStyle/>
              <a:p>
                <a:endParaRPr lang="en-US"/>
              </a:p>
            </p:txBody>
          </p:sp>
          <p:sp>
            <p:nvSpPr>
              <p:cNvPr id="63" name="Line 19"/>
              <p:cNvSpPr>
                <a:spLocks noChangeShapeType="1"/>
              </p:cNvSpPr>
              <p:nvPr/>
            </p:nvSpPr>
            <p:spPr bwMode="auto">
              <a:xfrm flipV="1">
                <a:off x="5582" y="10910"/>
                <a:ext cx="1294" cy="197"/>
              </a:xfrm>
              <a:prstGeom prst="line">
                <a:avLst/>
              </a:prstGeom>
              <a:noFill/>
              <a:ln w="3175">
                <a:solidFill>
                  <a:srgbClr val="000000"/>
                </a:solidFill>
                <a:round/>
                <a:headEnd type="none" w="sm" len="sm"/>
                <a:tailEnd type="none" w="sm" len="sm"/>
              </a:ln>
            </p:spPr>
            <p:txBody>
              <a:bodyPr anchor="ctr"/>
              <a:lstStyle/>
              <a:p>
                <a:endParaRPr lang="en-US"/>
              </a:p>
            </p:txBody>
          </p:sp>
          <p:sp>
            <p:nvSpPr>
              <p:cNvPr id="64" name="Line 20"/>
              <p:cNvSpPr>
                <a:spLocks noChangeShapeType="1"/>
              </p:cNvSpPr>
              <p:nvPr/>
            </p:nvSpPr>
            <p:spPr bwMode="auto">
              <a:xfrm>
                <a:off x="7238" y="10885"/>
                <a:ext cx="1294" cy="222"/>
              </a:xfrm>
              <a:prstGeom prst="line">
                <a:avLst/>
              </a:prstGeom>
              <a:noFill/>
              <a:ln w="3175">
                <a:solidFill>
                  <a:srgbClr val="000000"/>
                </a:solidFill>
                <a:round/>
                <a:headEnd type="none" w="sm" len="sm"/>
                <a:tailEnd type="none" w="sm" len="sm"/>
              </a:ln>
            </p:spPr>
            <p:txBody>
              <a:bodyPr anchor="ctr"/>
              <a:lstStyle/>
              <a:p>
                <a:endParaRPr lang="en-US"/>
              </a:p>
            </p:txBody>
          </p:sp>
          <p:sp>
            <p:nvSpPr>
              <p:cNvPr id="65" name="Rectangle 21"/>
              <p:cNvSpPr>
                <a:spLocks noChangeArrowheads="1"/>
              </p:cNvSpPr>
              <p:nvPr/>
            </p:nvSpPr>
            <p:spPr bwMode="auto">
              <a:xfrm>
                <a:off x="6876" y="10515"/>
                <a:ext cx="493" cy="600"/>
              </a:xfrm>
              <a:prstGeom prst="rect">
                <a:avLst/>
              </a:prstGeom>
              <a:gradFill rotWithShape="0">
                <a:gsLst>
                  <a:gs pos="0">
                    <a:srgbClr val="762F00"/>
                  </a:gs>
                  <a:gs pos="50000">
                    <a:srgbClr val="FF6600"/>
                  </a:gs>
                  <a:gs pos="100000">
                    <a:srgbClr val="762F00"/>
                  </a:gs>
                </a:gsLst>
                <a:lin ang="5400000" scaled="1"/>
              </a:gradFill>
              <a:ln w="0">
                <a:solidFill>
                  <a:srgbClr val="000000"/>
                </a:solidFill>
                <a:miter lim="800000"/>
                <a:headEnd/>
                <a:tailEnd/>
              </a:ln>
            </p:spPr>
            <p:txBody>
              <a:bodyPr/>
              <a:lstStyle/>
              <a:p>
                <a:endParaRPr lang="en-US">
                  <a:latin typeface="Calibri" pitchFamily="34" charset="0"/>
                </a:endParaRPr>
              </a:p>
            </p:txBody>
          </p:sp>
          <p:sp>
            <p:nvSpPr>
              <p:cNvPr id="66" name="Oval 22"/>
              <p:cNvSpPr>
                <a:spLocks noChangeArrowheads="1"/>
              </p:cNvSpPr>
              <p:nvPr/>
            </p:nvSpPr>
            <p:spPr bwMode="auto">
              <a:xfrm>
                <a:off x="10208" y="11022"/>
                <a:ext cx="164" cy="18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67" name="Oval 23"/>
              <p:cNvSpPr>
                <a:spLocks noChangeArrowheads="1"/>
              </p:cNvSpPr>
              <p:nvPr/>
            </p:nvSpPr>
            <p:spPr bwMode="auto">
              <a:xfrm>
                <a:off x="11381" y="11022"/>
                <a:ext cx="167" cy="18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68" name="Oval 24"/>
              <p:cNvSpPr>
                <a:spLocks noChangeArrowheads="1"/>
              </p:cNvSpPr>
              <p:nvPr/>
            </p:nvSpPr>
            <p:spPr bwMode="auto">
              <a:xfrm>
                <a:off x="10801" y="11022"/>
                <a:ext cx="165" cy="18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69" name="Oval 25"/>
              <p:cNvSpPr>
                <a:spLocks noChangeArrowheads="1"/>
              </p:cNvSpPr>
              <p:nvPr/>
            </p:nvSpPr>
            <p:spPr bwMode="auto">
              <a:xfrm>
                <a:off x="10508" y="11025"/>
                <a:ext cx="165" cy="181"/>
              </a:xfrm>
              <a:prstGeom prst="ellipse">
                <a:avLst/>
              </a:prstGeom>
              <a:gradFill rotWithShape="0">
                <a:gsLst>
                  <a:gs pos="0">
                    <a:srgbClr val="0066FF"/>
                  </a:gs>
                  <a:gs pos="100000">
                    <a:srgbClr val="001B44"/>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0" name="Oval 26"/>
              <p:cNvSpPr>
                <a:spLocks noChangeArrowheads="1"/>
              </p:cNvSpPr>
              <p:nvPr/>
            </p:nvSpPr>
            <p:spPr bwMode="auto">
              <a:xfrm>
                <a:off x="11101" y="11025"/>
                <a:ext cx="165" cy="181"/>
              </a:xfrm>
              <a:prstGeom prst="ellipse">
                <a:avLst/>
              </a:prstGeom>
              <a:gradFill rotWithShape="0">
                <a:gsLst>
                  <a:gs pos="0">
                    <a:srgbClr val="0066FF"/>
                  </a:gs>
                  <a:gs pos="100000">
                    <a:srgbClr val="001B44"/>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1" name="Oval 27"/>
              <p:cNvSpPr>
                <a:spLocks noChangeArrowheads="1"/>
              </p:cNvSpPr>
              <p:nvPr/>
            </p:nvSpPr>
            <p:spPr bwMode="auto">
              <a:xfrm>
                <a:off x="3484" y="11000"/>
                <a:ext cx="172" cy="18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2" name="Oval 28"/>
              <p:cNvSpPr>
                <a:spLocks noChangeArrowheads="1"/>
              </p:cNvSpPr>
              <p:nvPr/>
            </p:nvSpPr>
            <p:spPr bwMode="auto">
              <a:xfrm>
                <a:off x="4850" y="11000"/>
                <a:ext cx="167" cy="18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3" name="Oval 29"/>
              <p:cNvSpPr>
                <a:spLocks noChangeArrowheads="1"/>
              </p:cNvSpPr>
              <p:nvPr/>
            </p:nvSpPr>
            <p:spPr bwMode="auto">
              <a:xfrm>
                <a:off x="4172" y="11000"/>
                <a:ext cx="170" cy="18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4" name="Oval 30"/>
              <p:cNvSpPr>
                <a:spLocks noChangeArrowheads="1"/>
              </p:cNvSpPr>
              <p:nvPr/>
            </p:nvSpPr>
            <p:spPr bwMode="auto">
              <a:xfrm>
                <a:off x="5505" y="11000"/>
                <a:ext cx="166" cy="18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5" name="Oval 31"/>
              <p:cNvSpPr>
                <a:spLocks noChangeArrowheads="1"/>
              </p:cNvSpPr>
              <p:nvPr/>
            </p:nvSpPr>
            <p:spPr bwMode="auto">
              <a:xfrm>
                <a:off x="6206" y="10934"/>
                <a:ext cx="166" cy="181"/>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6" name="Oval 32"/>
              <p:cNvSpPr>
                <a:spLocks noChangeArrowheads="1"/>
              </p:cNvSpPr>
              <p:nvPr/>
            </p:nvSpPr>
            <p:spPr bwMode="auto">
              <a:xfrm>
                <a:off x="6360" y="10635"/>
                <a:ext cx="169" cy="176"/>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7" name="Oval 33"/>
              <p:cNvSpPr>
                <a:spLocks noChangeArrowheads="1"/>
              </p:cNvSpPr>
              <p:nvPr/>
            </p:nvSpPr>
            <p:spPr bwMode="auto">
              <a:xfrm>
                <a:off x="5189" y="9365"/>
                <a:ext cx="169"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8" name="Oval 34"/>
              <p:cNvSpPr>
                <a:spLocks noChangeArrowheads="1"/>
              </p:cNvSpPr>
              <p:nvPr/>
            </p:nvSpPr>
            <p:spPr bwMode="auto">
              <a:xfrm>
                <a:off x="5186" y="8314"/>
                <a:ext cx="169" cy="177"/>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79" name="Oval 35"/>
              <p:cNvSpPr>
                <a:spLocks noChangeArrowheads="1"/>
              </p:cNvSpPr>
              <p:nvPr/>
            </p:nvSpPr>
            <p:spPr bwMode="auto">
              <a:xfrm>
                <a:off x="5682" y="10170"/>
                <a:ext cx="174"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0" name="Oval 36"/>
              <p:cNvSpPr>
                <a:spLocks noChangeArrowheads="1"/>
              </p:cNvSpPr>
              <p:nvPr/>
            </p:nvSpPr>
            <p:spPr bwMode="auto">
              <a:xfrm>
                <a:off x="8817" y="9283"/>
                <a:ext cx="166"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1" name="Oval 37"/>
              <p:cNvSpPr>
                <a:spLocks noChangeArrowheads="1"/>
              </p:cNvSpPr>
              <p:nvPr/>
            </p:nvSpPr>
            <p:spPr bwMode="auto">
              <a:xfrm>
                <a:off x="8339" y="10143"/>
                <a:ext cx="174" cy="175"/>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2" name="Oval 38"/>
              <p:cNvSpPr>
                <a:spLocks noChangeArrowheads="1"/>
              </p:cNvSpPr>
              <p:nvPr/>
            </p:nvSpPr>
            <p:spPr bwMode="auto">
              <a:xfrm>
                <a:off x="8767" y="8224"/>
                <a:ext cx="170" cy="177"/>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3" name="Oval 39"/>
              <p:cNvSpPr>
                <a:spLocks noChangeArrowheads="1"/>
              </p:cNvSpPr>
              <p:nvPr/>
            </p:nvSpPr>
            <p:spPr bwMode="auto">
              <a:xfrm>
                <a:off x="8390" y="7497"/>
                <a:ext cx="165" cy="176"/>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4" name="Oval 40"/>
              <p:cNvSpPr>
                <a:spLocks noChangeArrowheads="1"/>
              </p:cNvSpPr>
              <p:nvPr/>
            </p:nvSpPr>
            <p:spPr bwMode="auto">
              <a:xfrm>
                <a:off x="7623" y="6980"/>
                <a:ext cx="169" cy="181"/>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5" name="Oval 41"/>
              <p:cNvSpPr>
                <a:spLocks noChangeArrowheads="1"/>
              </p:cNvSpPr>
              <p:nvPr/>
            </p:nvSpPr>
            <p:spPr bwMode="auto">
              <a:xfrm>
                <a:off x="6468" y="6950"/>
                <a:ext cx="169"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86" name="Oval 42"/>
              <p:cNvSpPr>
                <a:spLocks noChangeArrowheads="1"/>
              </p:cNvSpPr>
              <p:nvPr/>
            </p:nvSpPr>
            <p:spPr bwMode="auto">
              <a:xfrm>
                <a:off x="5656" y="7448"/>
                <a:ext cx="165" cy="181"/>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grpSp>
            <p:nvGrpSpPr>
              <p:cNvPr id="87" name="Group 43"/>
              <p:cNvGrpSpPr>
                <a:grpSpLocks/>
              </p:cNvGrpSpPr>
              <p:nvPr/>
            </p:nvGrpSpPr>
            <p:grpSpPr bwMode="auto">
              <a:xfrm>
                <a:off x="5937" y="9507"/>
                <a:ext cx="512" cy="677"/>
                <a:chOff x="3658" y="2105"/>
                <a:chExt cx="133" cy="165"/>
              </a:xfrm>
            </p:grpSpPr>
            <p:sp>
              <p:nvSpPr>
                <p:cNvPr id="122" name="Freeform 44"/>
                <p:cNvSpPr>
                  <a:spLocks/>
                </p:cNvSpPr>
                <p:nvPr/>
              </p:nvSpPr>
              <p:spPr bwMode="auto">
                <a:xfrm rot="1291523">
                  <a:off x="3737" y="2231"/>
                  <a:ext cx="40" cy="39"/>
                </a:xfrm>
                <a:custGeom>
                  <a:avLst/>
                  <a:gdLst>
                    <a:gd name="T0" fmla="*/ 0 w 40"/>
                    <a:gd name="T1" fmla="*/ 0 h 39"/>
                    <a:gd name="T2" fmla="*/ 40 w 40"/>
                    <a:gd name="T3" fmla="*/ 20 h 39"/>
                    <a:gd name="T4" fmla="*/ 0 w 40"/>
                    <a:gd name="T5" fmla="*/ 39 h 39"/>
                    <a:gd name="T6" fmla="*/ 20 w 40"/>
                    <a:gd name="T7" fmla="*/ 20 h 39"/>
                    <a:gd name="T8" fmla="*/ 0 w 40"/>
                    <a:gd name="T9" fmla="*/ 0 h 39"/>
                    <a:gd name="T10" fmla="*/ 0 60000 65536"/>
                    <a:gd name="T11" fmla="*/ 0 60000 65536"/>
                    <a:gd name="T12" fmla="*/ 0 60000 65536"/>
                    <a:gd name="T13" fmla="*/ 0 60000 65536"/>
                    <a:gd name="T14" fmla="*/ 0 60000 65536"/>
                    <a:gd name="T15" fmla="*/ 0 w 40"/>
                    <a:gd name="T16" fmla="*/ 0 h 39"/>
                    <a:gd name="T17" fmla="*/ 40 w 40"/>
                    <a:gd name="T18" fmla="*/ 39 h 39"/>
                  </a:gdLst>
                  <a:ahLst/>
                  <a:cxnLst>
                    <a:cxn ang="T10">
                      <a:pos x="T0" y="T1"/>
                    </a:cxn>
                    <a:cxn ang="T11">
                      <a:pos x="T2" y="T3"/>
                    </a:cxn>
                    <a:cxn ang="T12">
                      <a:pos x="T4" y="T5"/>
                    </a:cxn>
                    <a:cxn ang="T13">
                      <a:pos x="T6" y="T7"/>
                    </a:cxn>
                    <a:cxn ang="T14">
                      <a:pos x="T8" y="T9"/>
                    </a:cxn>
                  </a:cxnLst>
                  <a:rect l="T15" t="T16" r="T17" b="T18"/>
                  <a:pathLst>
                    <a:path w="40" h="39">
                      <a:moveTo>
                        <a:pt x="0" y="0"/>
                      </a:moveTo>
                      <a:lnTo>
                        <a:pt x="40" y="20"/>
                      </a:lnTo>
                      <a:lnTo>
                        <a:pt x="0" y="39"/>
                      </a:lnTo>
                      <a:lnTo>
                        <a:pt x="20" y="20"/>
                      </a:lnTo>
                      <a:lnTo>
                        <a:pt x="0" y="0"/>
                      </a:lnTo>
                      <a:close/>
                    </a:path>
                  </a:pathLst>
                </a:custGeom>
                <a:solidFill>
                  <a:srgbClr val="0000FF"/>
                </a:solidFill>
                <a:ln w="0">
                  <a:solidFill>
                    <a:srgbClr val="0000FF"/>
                  </a:solidFill>
                  <a:round/>
                  <a:headEnd/>
                  <a:tailEnd/>
                </a:ln>
              </p:spPr>
              <p:txBody>
                <a:bodyPr/>
                <a:lstStyle/>
                <a:p>
                  <a:endParaRPr lang="en-US"/>
                </a:p>
              </p:txBody>
            </p:sp>
            <p:sp>
              <p:nvSpPr>
                <p:cNvPr id="123" name="Arc 45"/>
                <p:cNvSpPr>
                  <a:spLocks/>
                </p:cNvSpPr>
                <p:nvPr/>
              </p:nvSpPr>
              <p:spPr bwMode="auto">
                <a:xfrm>
                  <a:off x="3658" y="2105"/>
                  <a:ext cx="133" cy="145"/>
                </a:xfrm>
                <a:custGeom>
                  <a:avLst/>
                  <a:gdLst>
                    <a:gd name="T0" fmla="*/ 0 w 21290"/>
                    <a:gd name="T1" fmla="*/ 0 h 20828"/>
                    <a:gd name="T2" fmla="*/ 0 w 21290"/>
                    <a:gd name="T3" fmla="*/ 0 h 20828"/>
                    <a:gd name="T4" fmla="*/ 0 w 21290"/>
                    <a:gd name="T5" fmla="*/ 0 h 20828"/>
                    <a:gd name="T6" fmla="*/ 0 60000 65536"/>
                    <a:gd name="T7" fmla="*/ 0 60000 65536"/>
                    <a:gd name="T8" fmla="*/ 0 60000 65536"/>
                    <a:gd name="T9" fmla="*/ 0 w 21290"/>
                    <a:gd name="T10" fmla="*/ 0 h 20828"/>
                    <a:gd name="T11" fmla="*/ 21290 w 21290"/>
                    <a:gd name="T12" fmla="*/ 20828 h 20828"/>
                  </a:gdLst>
                  <a:ahLst/>
                  <a:cxnLst>
                    <a:cxn ang="T6">
                      <a:pos x="T0" y="T1"/>
                    </a:cxn>
                    <a:cxn ang="T7">
                      <a:pos x="T2" y="T3"/>
                    </a:cxn>
                    <a:cxn ang="T8">
                      <a:pos x="T4" y="T5"/>
                    </a:cxn>
                  </a:cxnLst>
                  <a:rect l="T9" t="T10" r="T11" b="T12"/>
                  <a:pathLst>
                    <a:path w="21290" h="20828" fill="none" extrusionOk="0">
                      <a:moveTo>
                        <a:pt x="15565" y="20827"/>
                      </a:moveTo>
                      <a:cubicBezTo>
                        <a:pt x="7482" y="18605"/>
                        <a:pt x="1414" y="11908"/>
                        <a:pt x="-1" y="3646"/>
                      </a:cubicBezTo>
                    </a:path>
                    <a:path w="21290" h="20828" stroke="0" extrusionOk="0">
                      <a:moveTo>
                        <a:pt x="15565" y="20827"/>
                      </a:moveTo>
                      <a:cubicBezTo>
                        <a:pt x="7482" y="18605"/>
                        <a:pt x="1414" y="11908"/>
                        <a:pt x="-1" y="3646"/>
                      </a:cubicBezTo>
                      <a:lnTo>
                        <a:pt x="21290" y="0"/>
                      </a:lnTo>
                      <a:close/>
                    </a:path>
                  </a:pathLst>
                </a:custGeom>
                <a:noFill/>
                <a:ln w="3175">
                  <a:solidFill>
                    <a:srgbClr val="261BFF"/>
                  </a:solidFill>
                  <a:round/>
                  <a:headEnd type="none" w="sm" len="sm"/>
                  <a:tailEnd type="none" w="sm" len="sm"/>
                </a:ln>
              </p:spPr>
              <p:txBody>
                <a:bodyPr anchor="ctr"/>
                <a:lstStyle/>
                <a:p>
                  <a:endParaRPr lang="en-US"/>
                </a:p>
              </p:txBody>
            </p:sp>
          </p:grpSp>
          <p:grpSp>
            <p:nvGrpSpPr>
              <p:cNvPr id="88" name="Group 46"/>
              <p:cNvGrpSpPr>
                <a:grpSpLocks/>
              </p:cNvGrpSpPr>
              <p:nvPr/>
            </p:nvGrpSpPr>
            <p:grpSpPr bwMode="auto">
              <a:xfrm rot="-5905673">
                <a:off x="7754" y="9446"/>
                <a:ext cx="549" cy="635"/>
                <a:chOff x="3658" y="2105"/>
                <a:chExt cx="133" cy="165"/>
              </a:xfrm>
            </p:grpSpPr>
            <p:sp>
              <p:nvSpPr>
                <p:cNvPr id="120" name="Freeform 47"/>
                <p:cNvSpPr>
                  <a:spLocks/>
                </p:cNvSpPr>
                <p:nvPr/>
              </p:nvSpPr>
              <p:spPr bwMode="auto">
                <a:xfrm rot="1291523">
                  <a:off x="3737" y="2231"/>
                  <a:ext cx="40" cy="39"/>
                </a:xfrm>
                <a:custGeom>
                  <a:avLst/>
                  <a:gdLst>
                    <a:gd name="T0" fmla="*/ 0 w 40"/>
                    <a:gd name="T1" fmla="*/ 0 h 39"/>
                    <a:gd name="T2" fmla="*/ 40 w 40"/>
                    <a:gd name="T3" fmla="*/ 20 h 39"/>
                    <a:gd name="T4" fmla="*/ 0 w 40"/>
                    <a:gd name="T5" fmla="*/ 39 h 39"/>
                    <a:gd name="T6" fmla="*/ 20 w 40"/>
                    <a:gd name="T7" fmla="*/ 20 h 39"/>
                    <a:gd name="T8" fmla="*/ 0 w 40"/>
                    <a:gd name="T9" fmla="*/ 0 h 39"/>
                    <a:gd name="T10" fmla="*/ 0 60000 65536"/>
                    <a:gd name="T11" fmla="*/ 0 60000 65536"/>
                    <a:gd name="T12" fmla="*/ 0 60000 65536"/>
                    <a:gd name="T13" fmla="*/ 0 60000 65536"/>
                    <a:gd name="T14" fmla="*/ 0 60000 65536"/>
                    <a:gd name="T15" fmla="*/ 0 w 40"/>
                    <a:gd name="T16" fmla="*/ 0 h 39"/>
                    <a:gd name="T17" fmla="*/ 40 w 40"/>
                    <a:gd name="T18" fmla="*/ 39 h 39"/>
                  </a:gdLst>
                  <a:ahLst/>
                  <a:cxnLst>
                    <a:cxn ang="T10">
                      <a:pos x="T0" y="T1"/>
                    </a:cxn>
                    <a:cxn ang="T11">
                      <a:pos x="T2" y="T3"/>
                    </a:cxn>
                    <a:cxn ang="T12">
                      <a:pos x="T4" y="T5"/>
                    </a:cxn>
                    <a:cxn ang="T13">
                      <a:pos x="T6" y="T7"/>
                    </a:cxn>
                    <a:cxn ang="T14">
                      <a:pos x="T8" y="T9"/>
                    </a:cxn>
                  </a:cxnLst>
                  <a:rect l="T15" t="T16" r="T17" b="T18"/>
                  <a:pathLst>
                    <a:path w="40" h="39">
                      <a:moveTo>
                        <a:pt x="0" y="0"/>
                      </a:moveTo>
                      <a:lnTo>
                        <a:pt x="40" y="20"/>
                      </a:lnTo>
                      <a:lnTo>
                        <a:pt x="0" y="39"/>
                      </a:lnTo>
                      <a:lnTo>
                        <a:pt x="20" y="20"/>
                      </a:lnTo>
                      <a:lnTo>
                        <a:pt x="0" y="0"/>
                      </a:lnTo>
                      <a:close/>
                    </a:path>
                  </a:pathLst>
                </a:custGeom>
                <a:solidFill>
                  <a:srgbClr val="0000FF"/>
                </a:solidFill>
                <a:ln w="0">
                  <a:solidFill>
                    <a:srgbClr val="0000FF"/>
                  </a:solidFill>
                  <a:round/>
                  <a:headEnd/>
                  <a:tailEnd/>
                </a:ln>
              </p:spPr>
              <p:txBody>
                <a:bodyPr/>
                <a:lstStyle/>
                <a:p>
                  <a:endParaRPr lang="en-US"/>
                </a:p>
              </p:txBody>
            </p:sp>
            <p:sp>
              <p:nvSpPr>
                <p:cNvPr id="121" name="Arc 48"/>
                <p:cNvSpPr>
                  <a:spLocks/>
                </p:cNvSpPr>
                <p:nvPr/>
              </p:nvSpPr>
              <p:spPr bwMode="auto">
                <a:xfrm>
                  <a:off x="3658" y="2105"/>
                  <a:ext cx="133" cy="145"/>
                </a:xfrm>
                <a:custGeom>
                  <a:avLst/>
                  <a:gdLst>
                    <a:gd name="T0" fmla="*/ 0 w 21290"/>
                    <a:gd name="T1" fmla="*/ 0 h 20828"/>
                    <a:gd name="T2" fmla="*/ 0 w 21290"/>
                    <a:gd name="T3" fmla="*/ 0 h 20828"/>
                    <a:gd name="T4" fmla="*/ 0 w 21290"/>
                    <a:gd name="T5" fmla="*/ 0 h 20828"/>
                    <a:gd name="T6" fmla="*/ 0 60000 65536"/>
                    <a:gd name="T7" fmla="*/ 0 60000 65536"/>
                    <a:gd name="T8" fmla="*/ 0 60000 65536"/>
                    <a:gd name="T9" fmla="*/ 0 w 21290"/>
                    <a:gd name="T10" fmla="*/ 0 h 20828"/>
                    <a:gd name="T11" fmla="*/ 21290 w 21290"/>
                    <a:gd name="T12" fmla="*/ 20828 h 20828"/>
                  </a:gdLst>
                  <a:ahLst/>
                  <a:cxnLst>
                    <a:cxn ang="T6">
                      <a:pos x="T0" y="T1"/>
                    </a:cxn>
                    <a:cxn ang="T7">
                      <a:pos x="T2" y="T3"/>
                    </a:cxn>
                    <a:cxn ang="T8">
                      <a:pos x="T4" y="T5"/>
                    </a:cxn>
                  </a:cxnLst>
                  <a:rect l="T9" t="T10" r="T11" b="T12"/>
                  <a:pathLst>
                    <a:path w="21290" h="20828" fill="none" extrusionOk="0">
                      <a:moveTo>
                        <a:pt x="15565" y="20827"/>
                      </a:moveTo>
                      <a:cubicBezTo>
                        <a:pt x="7482" y="18605"/>
                        <a:pt x="1414" y="11908"/>
                        <a:pt x="-1" y="3646"/>
                      </a:cubicBezTo>
                    </a:path>
                    <a:path w="21290" h="20828" stroke="0" extrusionOk="0">
                      <a:moveTo>
                        <a:pt x="15565" y="20827"/>
                      </a:moveTo>
                      <a:cubicBezTo>
                        <a:pt x="7482" y="18605"/>
                        <a:pt x="1414" y="11908"/>
                        <a:pt x="-1" y="3646"/>
                      </a:cubicBezTo>
                      <a:lnTo>
                        <a:pt x="21290" y="0"/>
                      </a:lnTo>
                      <a:close/>
                    </a:path>
                  </a:pathLst>
                </a:custGeom>
                <a:noFill/>
                <a:ln w="3175">
                  <a:solidFill>
                    <a:srgbClr val="261BFF"/>
                  </a:solidFill>
                  <a:round/>
                  <a:headEnd type="none" w="sm" len="sm"/>
                  <a:tailEnd type="none" w="sm" len="sm"/>
                </a:ln>
              </p:spPr>
              <p:txBody>
                <a:bodyPr anchor="ctr"/>
                <a:lstStyle/>
                <a:p>
                  <a:endParaRPr lang="en-US"/>
                </a:p>
              </p:txBody>
            </p:sp>
          </p:grpSp>
          <p:sp>
            <p:nvSpPr>
              <p:cNvPr id="89" name="Oval 49"/>
              <p:cNvSpPr>
                <a:spLocks noChangeArrowheads="1"/>
              </p:cNvSpPr>
              <p:nvPr/>
            </p:nvSpPr>
            <p:spPr bwMode="auto">
              <a:xfrm>
                <a:off x="7620" y="10890"/>
                <a:ext cx="169" cy="176"/>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0" name="Oval 50"/>
              <p:cNvSpPr>
                <a:spLocks noChangeArrowheads="1"/>
              </p:cNvSpPr>
              <p:nvPr/>
            </p:nvSpPr>
            <p:spPr bwMode="auto">
              <a:xfrm>
                <a:off x="7962" y="10948"/>
                <a:ext cx="166" cy="180"/>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1" name="Oval 51"/>
              <p:cNvSpPr>
                <a:spLocks noChangeArrowheads="1"/>
              </p:cNvSpPr>
              <p:nvPr/>
            </p:nvSpPr>
            <p:spPr bwMode="auto">
              <a:xfrm>
                <a:off x="3102" y="11000"/>
                <a:ext cx="174"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2" name="Oval 52"/>
              <p:cNvSpPr>
                <a:spLocks noChangeArrowheads="1"/>
              </p:cNvSpPr>
              <p:nvPr/>
            </p:nvSpPr>
            <p:spPr bwMode="auto">
              <a:xfrm>
                <a:off x="2329" y="11000"/>
                <a:ext cx="172" cy="178"/>
              </a:xfrm>
              <a:prstGeom prst="ellipse">
                <a:avLst/>
              </a:prstGeom>
              <a:gradFill rotWithShape="0">
                <a:gsLst>
                  <a:gs pos="0">
                    <a:srgbClr val="0066FF"/>
                  </a:gs>
                  <a:gs pos="100000">
                    <a:srgbClr val="001029"/>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3" name="Text Box 53"/>
              <p:cNvSpPr txBox="1">
                <a:spLocks noChangeArrowheads="1"/>
              </p:cNvSpPr>
              <p:nvPr/>
            </p:nvSpPr>
            <p:spPr bwMode="auto">
              <a:xfrm>
                <a:off x="2921" y="11703"/>
                <a:ext cx="8245" cy="876"/>
              </a:xfrm>
              <a:prstGeom prst="rect">
                <a:avLst/>
              </a:prstGeom>
              <a:noFill/>
              <a:ln w="9525">
                <a:noFill/>
                <a:miter lim="800000"/>
                <a:headEnd/>
                <a:tailEnd/>
              </a:ln>
            </p:spPr>
            <p:txBody>
              <a:bodyPr lIns="60168" tIns="30084" rIns="60168" bIns="30084"/>
              <a:lstStyle/>
              <a:p>
                <a:pPr lvl="1" algn="ctr"/>
                <a:r>
                  <a:rPr lang="en-US" sz="1600" dirty="0">
                    <a:solidFill>
                      <a:srgbClr val="000000"/>
                    </a:solidFill>
                    <a:latin typeface="Calibri" pitchFamily="34" charset="0"/>
                  </a:rPr>
                  <a:t>RF deflector </a:t>
                </a:r>
                <a:r>
                  <a:rPr lang="en-US" sz="1600" dirty="0">
                    <a:solidFill>
                      <a:srgbClr val="000000"/>
                    </a:solidFill>
                    <a:latin typeface="Symbol" pitchFamily="18" charset="2"/>
                  </a:rPr>
                  <a:t>n</a:t>
                </a:r>
                <a:r>
                  <a:rPr lang="en-US" sz="1600" baseline="-25000" dirty="0">
                    <a:solidFill>
                      <a:srgbClr val="000000"/>
                    </a:solidFill>
                    <a:latin typeface="Calibri" pitchFamily="34" charset="0"/>
                  </a:rPr>
                  <a:t>0 </a:t>
                </a:r>
                <a:r>
                  <a:rPr lang="en-US" sz="1400" dirty="0">
                    <a:solidFill>
                      <a:srgbClr val="000000"/>
                    </a:solidFill>
                    <a:latin typeface="Calibri" pitchFamily="34" charset="0"/>
                  </a:rPr>
                  <a:t>/ </a:t>
                </a:r>
                <a:r>
                  <a:rPr lang="en-US" sz="1400" dirty="0" smtClean="0">
                    <a:solidFill>
                      <a:srgbClr val="000000"/>
                    </a:solidFill>
                    <a:latin typeface="Calibri" pitchFamily="34" charset="0"/>
                  </a:rPr>
                  <a:t>2</a:t>
                </a:r>
                <a:r>
                  <a:rPr lang="en-US" sz="1600" dirty="0" smtClean="0">
                    <a:solidFill>
                      <a:srgbClr val="000000"/>
                    </a:solidFill>
                    <a:latin typeface="Calibri" pitchFamily="34" charset="0"/>
                  </a:rPr>
                  <a:t>    </a:t>
                </a:r>
                <a:endParaRPr lang="en-US" baseline="-25000" dirty="0">
                  <a:solidFill>
                    <a:srgbClr val="000000"/>
                  </a:solidFill>
                  <a:latin typeface="Calibri" pitchFamily="34" charset="0"/>
                </a:endParaRPr>
              </a:p>
            </p:txBody>
          </p:sp>
          <p:sp>
            <p:nvSpPr>
              <p:cNvPr id="94" name="Oval 54"/>
              <p:cNvSpPr>
                <a:spLocks noChangeArrowheads="1"/>
              </p:cNvSpPr>
              <p:nvPr/>
            </p:nvSpPr>
            <p:spPr bwMode="auto">
              <a:xfrm>
                <a:off x="5143" y="9333"/>
                <a:ext cx="251"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5" name="Oval 55"/>
              <p:cNvSpPr>
                <a:spLocks noChangeArrowheads="1"/>
              </p:cNvSpPr>
              <p:nvPr/>
            </p:nvSpPr>
            <p:spPr bwMode="auto">
              <a:xfrm>
                <a:off x="5143" y="8273"/>
                <a:ext cx="251"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6" name="Oval 56"/>
              <p:cNvSpPr>
                <a:spLocks noChangeArrowheads="1"/>
              </p:cNvSpPr>
              <p:nvPr/>
            </p:nvSpPr>
            <p:spPr bwMode="auto">
              <a:xfrm>
                <a:off x="5613" y="7415"/>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7" name="Oval 57"/>
              <p:cNvSpPr>
                <a:spLocks noChangeArrowheads="1"/>
              </p:cNvSpPr>
              <p:nvPr/>
            </p:nvSpPr>
            <p:spPr bwMode="auto">
              <a:xfrm>
                <a:off x="6429" y="6906"/>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8" name="Oval 58"/>
              <p:cNvSpPr>
                <a:spLocks noChangeArrowheads="1"/>
              </p:cNvSpPr>
              <p:nvPr/>
            </p:nvSpPr>
            <p:spPr bwMode="auto">
              <a:xfrm>
                <a:off x="7581" y="6934"/>
                <a:ext cx="250" cy="260"/>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99" name="Oval 59"/>
              <p:cNvSpPr>
                <a:spLocks noChangeArrowheads="1"/>
              </p:cNvSpPr>
              <p:nvPr/>
            </p:nvSpPr>
            <p:spPr bwMode="auto">
              <a:xfrm>
                <a:off x="8355" y="7460"/>
                <a:ext cx="251"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0" name="Oval 60"/>
              <p:cNvSpPr>
                <a:spLocks noChangeArrowheads="1"/>
              </p:cNvSpPr>
              <p:nvPr/>
            </p:nvSpPr>
            <p:spPr bwMode="auto">
              <a:xfrm>
                <a:off x="8724" y="8196"/>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1" name="Oval 61"/>
              <p:cNvSpPr>
                <a:spLocks noChangeArrowheads="1"/>
              </p:cNvSpPr>
              <p:nvPr/>
            </p:nvSpPr>
            <p:spPr bwMode="auto">
              <a:xfrm>
                <a:off x="8778" y="9255"/>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2" name="Oval 62"/>
              <p:cNvSpPr>
                <a:spLocks noChangeArrowheads="1"/>
              </p:cNvSpPr>
              <p:nvPr/>
            </p:nvSpPr>
            <p:spPr bwMode="auto">
              <a:xfrm>
                <a:off x="8316" y="10118"/>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3" name="Oval 63"/>
              <p:cNvSpPr>
                <a:spLocks noChangeArrowheads="1"/>
              </p:cNvSpPr>
              <p:nvPr/>
            </p:nvSpPr>
            <p:spPr bwMode="auto">
              <a:xfrm>
                <a:off x="5640" y="10138"/>
                <a:ext cx="250"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4" name="Oval 64"/>
              <p:cNvSpPr>
                <a:spLocks noChangeArrowheads="1"/>
              </p:cNvSpPr>
              <p:nvPr/>
            </p:nvSpPr>
            <p:spPr bwMode="auto">
              <a:xfrm>
                <a:off x="6314" y="10581"/>
                <a:ext cx="251" cy="260"/>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5" name="Oval 65"/>
              <p:cNvSpPr>
                <a:spLocks noChangeArrowheads="1"/>
              </p:cNvSpPr>
              <p:nvPr/>
            </p:nvSpPr>
            <p:spPr bwMode="auto">
              <a:xfrm>
                <a:off x="7569" y="10857"/>
                <a:ext cx="251" cy="258"/>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6" name="Oval 66"/>
              <p:cNvSpPr>
                <a:spLocks noChangeArrowheads="1"/>
              </p:cNvSpPr>
              <p:nvPr/>
            </p:nvSpPr>
            <p:spPr bwMode="auto">
              <a:xfrm>
                <a:off x="2301" y="10959"/>
                <a:ext cx="251" cy="260"/>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7" name="Oval 67"/>
              <p:cNvSpPr>
                <a:spLocks noChangeArrowheads="1"/>
              </p:cNvSpPr>
              <p:nvPr/>
            </p:nvSpPr>
            <p:spPr bwMode="auto">
              <a:xfrm>
                <a:off x="3048" y="10959"/>
                <a:ext cx="251" cy="260"/>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8" name="Oval 68"/>
              <p:cNvSpPr>
                <a:spLocks noChangeArrowheads="1"/>
              </p:cNvSpPr>
              <p:nvPr/>
            </p:nvSpPr>
            <p:spPr bwMode="auto">
              <a:xfrm>
                <a:off x="3445" y="10956"/>
                <a:ext cx="247"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09" name="Oval 69"/>
              <p:cNvSpPr>
                <a:spLocks noChangeArrowheads="1"/>
              </p:cNvSpPr>
              <p:nvPr/>
            </p:nvSpPr>
            <p:spPr bwMode="auto">
              <a:xfrm>
                <a:off x="4131" y="10956"/>
                <a:ext cx="246"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0" name="Oval 70"/>
              <p:cNvSpPr>
                <a:spLocks noChangeArrowheads="1"/>
              </p:cNvSpPr>
              <p:nvPr/>
            </p:nvSpPr>
            <p:spPr bwMode="auto">
              <a:xfrm>
                <a:off x="4812" y="10956"/>
                <a:ext cx="246"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1" name="Oval 71"/>
              <p:cNvSpPr>
                <a:spLocks noChangeArrowheads="1"/>
              </p:cNvSpPr>
              <p:nvPr/>
            </p:nvSpPr>
            <p:spPr bwMode="auto">
              <a:xfrm>
                <a:off x="5466" y="10956"/>
                <a:ext cx="247"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2" name="Oval 72"/>
              <p:cNvSpPr>
                <a:spLocks noChangeArrowheads="1"/>
              </p:cNvSpPr>
              <p:nvPr/>
            </p:nvSpPr>
            <p:spPr bwMode="auto">
              <a:xfrm>
                <a:off x="6164" y="10907"/>
                <a:ext cx="247"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3" name="Oval 73"/>
              <p:cNvSpPr>
                <a:spLocks noChangeArrowheads="1"/>
              </p:cNvSpPr>
              <p:nvPr/>
            </p:nvSpPr>
            <p:spPr bwMode="auto">
              <a:xfrm>
                <a:off x="7936" y="10923"/>
                <a:ext cx="246"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4" name="Oval 74"/>
              <p:cNvSpPr>
                <a:spLocks noChangeArrowheads="1"/>
              </p:cNvSpPr>
              <p:nvPr/>
            </p:nvSpPr>
            <p:spPr bwMode="auto">
              <a:xfrm>
                <a:off x="9838" y="10980"/>
                <a:ext cx="246" cy="267"/>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5" name="Oval 75"/>
              <p:cNvSpPr>
                <a:spLocks noChangeArrowheads="1"/>
              </p:cNvSpPr>
              <p:nvPr/>
            </p:nvSpPr>
            <p:spPr bwMode="auto">
              <a:xfrm>
                <a:off x="10169" y="10984"/>
                <a:ext cx="250"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6" name="Oval 76"/>
              <p:cNvSpPr>
                <a:spLocks noChangeArrowheads="1"/>
              </p:cNvSpPr>
              <p:nvPr/>
            </p:nvSpPr>
            <p:spPr bwMode="auto">
              <a:xfrm>
                <a:off x="10758" y="10984"/>
                <a:ext cx="251" cy="259"/>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7" name="Oval 77"/>
              <p:cNvSpPr>
                <a:spLocks noChangeArrowheads="1"/>
              </p:cNvSpPr>
              <p:nvPr/>
            </p:nvSpPr>
            <p:spPr bwMode="auto">
              <a:xfrm>
                <a:off x="11348" y="10992"/>
                <a:ext cx="249" cy="260"/>
              </a:xfrm>
              <a:prstGeom prst="ellipse">
                <a:avLst/>
              </a:prstGeom>
              <a:gradFill rotWithShape="0">
                <a:gsLst>
                  <a:gs pos="0">
                    <a:srgbClr val="0066FF"/>
                  </a:gs>
                  <a:gs pos="100000">
                    <a:srgbClr val="00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8" name="Oval 78"/>
              <p:cNvSpPr>
                <a:spLocks noChangeArrowheads="1"/>
              </p:cNvSpPr>
              <p:nvPr/>
            </p:nvSpPr>
            <p:spPr bwMode="auto">
              <a:xfrm>
                <a:off x="10457" y="10989"/>
                <a:ext cx="247" cy="266"/>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sp>
            <p:nvSpPr>
              <p:cNvPr id="119" name="Oval 79"/>
              <p:cNvSpPr>
                <a:spLocks noChangeArrowheads="1"/>
              </p:cNvSpPr>
              <p:nvPr/>
            </p:nvSpPr>
            <p:spPr bwMode="auto">
              <a:xfrm>
                <a:off x="11050" y="10984"/>
                <a:ext cx="247" cy="268"/>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a:lstStyle/>
              <a:p>
                <a:endParaRPr lang="en-US">
                  <a:latin typeface="Calibri" pitchFamily="34" charset="0"/>
                </a:endParaRPr>
              </a:p>
            </p:txBody>
          </p:sp>
        </p:grpSp>
        <p:sp>
          <p:nvSpPr>
            <p:cNvPr id="54" name="Rectangle 101"/>
            <p:cNvSpPr>
              <a:spLocks noChangeArrowheads="1"/>
            </p:cNvSpPr>
            <p:nvPr/>
          </p:nvSpPr>
          <p:spPr bwMode="auto">
            <a:xfrm>
              <a:off x="3886200" y="925512"/>
              <a:ext cx="4876800" cy="369332"/>
            </a:xfrm>
            <a:prstGeom prst="rect">
              <a:avLst/>
            </a:prstGeom>
            <a:noFill/>
            <a:ln w="9525" algn="ctr">
              <a:noFill/>
              <a:miter lim="800000"/>
              <a:headEnd/>
              <a:tailEnd/>
            </a:ln>
          </p:spPr>
          <p:txBody>
            <a:bodyPr>
              <a:spAutoFit/>
            </a:bodyPr>
            <a:lstStyle/>
            <a:p>
              <a:pPr algn="ctr"/>
              <a:r>
                <a:rPr lang="de-CH" b="1">
                  <a:solidFill>
                    <a:srgbClr val="00187E"/>
                  </a:solidFill>
                  <a:latin typeface="Calibri" pitchFamily="34" charset="0"/>
                </a:rPr>
                <a:t>Gap creation and combination</a:t>
              </a:r>
            </a:p>
          </p:txBody>
        </p:sp>
      </p:grpSp>
      <p:sp>
        <p:nvSpPr>
          <p:cNvPr id="128" name="TextBox 127"/>
          <p:cNvSpPr txBox="1"/>
          <p:nvPr/>
        </p:nvSpPr>
        <p:spPr>
          <a:xfrm>
            <a:off x="4081334" y="4768686"/>
            <a:ext cx="4883154"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Sub Harmonic Bunchers (SHBs) works at 499.75 MHz that is half of the frequency of the rest structures (999.5 MHz). The main challenge  for SHBs is the fast phase switching capability of these structures (about 10ns).  </a:t>
            </a:r>
            <a:endParaRPr 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en-GB" sz="4000" dirty="0" smtClean="0"/>
              <a:t>Filling time choosing</a:t>
            </a:r>
            <a:endParaRPr lang="en-GB" sz="4000" dirty="0"/>
          </a:p>
        </p:txBody>
      </p:sp>
      <p:pic>
        <p:nvPicPr>
          <p:cNvPr id="4" name="Picture 3" descr="transient_vs_spread.jpg"/>
          <p:cNvPicPr>
            <a:picLocks noChangeAspect="1"/>
          </p:cNvPicPr>
          <p:nvPr/>
        </p:nvPicPr>
        <p:blipFill>
          <a:blip r:embed="rId3" cstate="print"/>
          <a:stretch>
            <a:fillRect/>
          </a:stretch>
        </p:blipFill>
        <p:spPr>
          <a:xfrm>
            <a:off x="323528" y="1412776"/>
            <a:ext cx="3677624" cy="2571400"/>
          </a:xfrm>
          <a:prstGeom prst="rect">
            <a:avLst/>
          </a:prstGeom>
        </p:spPr>
      </p:pic>
      <p:pic>
        <p:nvPicPr>
          <p:cNvPr id="5" name="Picture 4" descr="transient_illustration.jpg"/>
          <p:cNvPicPr>
            <a:picLocks noChangeAspect="1"/>
          </p:cNvPicPr>
          <p:nvPr/>
        </p:nvPicPr>
        <p:blipFill>
          <a:blip r:embed="rId4" cstate="print"/>
          <a:stretch>
            <a:fillRect/>
          </a:stretch>
        </p:blipFill>
        <p:spPr>
          <a:xfrm>
            <a:off x="755576" y="4077072"/>
            <a:ext cx="3023006" cy="2219249"/>
          </a:xfrm>
          <a:prstGeom prst="rect">
            <a:avLst/>
          </a:prstGeom>
        </p:spPr>
      </p:pic>
      <p:sp>
        <p:nvSpPr>
          <p:cNvPr id="6" name="Slide Number Placeholder 5"/>
          <p:cNvSpPr>
            <a:spLocks noGrp="1"/>
          </p:cNvSpPr>
          <p:nvPr>
            <p:ph type="sldNum" sz="quarter" idx="12"/>
          </p:nvPr>
        </p:nvSpPr>
        <p:spPr/>
        <p:txBody>
          <a:bodyPr/>
          <a:lstStyle/>
          <a:p>
            <a:fld id="{E88829A8-DA49-4AE3-829D-6CC8E347847B}" type="slidenum">
              <a:rPr lang="en-GB" smtClean="0"/>
              <a:pPr/>
              <a:t>8</a:t>
            </a:fld>
            <a:endParaRPr lang="en-GB" dirty="0"/>
          </a:p>
        </p:txBody>
      </p:sp>
      <p:sp>
        <p:nvSpPr>
          <p:cNvPr id="7" name="Footer Placeholder 6"/>
          <p:cNvSpPr>
            <a:spLocks noGrp="1"/>
          </p:cNvSpPr>
          <p:nvPr>
            <p:ph type="ftr" sz="quarter" idx="11"/>
          </p:nvPr>
        </p:nvSpPr>
        <p:spPr/>
        <p:txBody>
          <a:bodyPr/>
          <a:lstStyle/>
          <a:p>
            <a:r>
              <a:rPr lang="en-GB" smtClean="0"/>
              <a:t>LCWS 2011 - Granada</a:t>
            </a:r>
            <a:endParaRPr lang="en-GB"/>
          </a:p>
        </p:txBody>
      </p:sp>
      <p:sp>
        <p:nvSpPr>
          <p:cNvPr id="8" name="Date Placeholder 7"/>
          <p:cNvSpPr>
            <a:spLocks noGrp="1"/>
          </p:cNvSpPr>
          <p:nvPr>
            <p:ph type="dt" sz="half" idx="10"/>
          </p:nvPr>
        </p:nvSpPr>
        <p:spPr/>
        <p:txBody>
          <a:bodyPr/>
          <a:lstStyle/>
          <a:p>
            <a:r>
              <a:rPr lang="en-GB" smtClean="0"/>
              <a:t>Hamed Shaker</a:t>
            </a:r>
            <a:endParaRPr lang="en-GB"/>
          </a:p>
        </p:txBody>
      </p:sp>
      <p:pic>
        <p:nvPicPr>
          <p:cNvPr id="47105" name="Picture 1"/>
          <p:cNvPicPr>
            <a:picLocks noChangeAspect="1" noChangeArrowheads="1"/>
          </p:cNvPicPr>
          <p:nvPr/>
        </p:nvPicPr>
        <p:blipFill>
          <a:blip r:embed="rId5" cstate="print"/>
          <a:srcRect/>
          <a:stretch>
            <a:fillRect/>
          </a:stretch>
        </p:blipFill>
        <p:spPr bwMode="auto">
          <a:xfrm>
            <a:off x="4427984" y="1340768"/>
            <a:ext cx="3953827" cy="2787015"/>
          </a:xfrm>
          <a:prstGeom prst="rect">
            <a:avLst/>
          </a:prstGeom>
          <a:noFill/>
          <a:ln w="9525">
            <a:noFill/>
            <a:miter lim="800000"/>
            <a:headEnd/>
            <a:tailEnd/>
          </a:ln>
        </p:spPr>
      </p:pic>
      <p:sp>
        <p:nvSpPr>
          <p:cNvPr id="9" name="TextBox 8"/>
          <p:cNvSpPr txBox="1"/>
          <p:nvPr/>
        </p:nvSpPr>
        <p:spPr>
          <a:xfrm>
            <a:off x="6336704" y="35332"/>
            <a:ext cx="27718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Borrowed from </a:t>
            </a:r>
            <a:r>
              <a:rPr lang="it-IT" dirty="0" smtClean="0"/>
              <a:t>Oleksiy Kononenko [6]</a:t>
            </a:r>
            <a:endParaRPr lang="en-GB" dirty="0"/>
          </a:p>
        </p:txBody>
      </p:sp>
      <p:sp>
        <p:nvSpPr>
          <p:cNvPr id="10" name="TextBox 9"/>
          <p:cNvSpPr txBox="1"/>
          <p:nvPr/>
        </p:nvSpPr>
        <p:spPr>
          <a:xfrm>
            <a:off x="4139952" y="4205406"/>
            <a:ext cx="4896544"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In the normal case the time interval between phase switching is constant (243.7 ns). In the </a:t>
            </a:r>
            <a:r>
              <a:rPr lang="en-US" sz="1600" dirty="0" err="1" smtClean="0"/>
              <a:t>Oleksiy</a:t>
            </a:r>
            <a:r>
              <a:rPr lang="en-US" sz="1600" dirty="0" smtClean="0"/>
              <a:t> model these intervals are not constant  to have better energy dispersion at the end of main beam linac. It also give us an idea that how much the filling time should be. The result shows us it should be less than 18ns.  In this talk I use 10ns as the filling time similar to CTF3 SHBs.</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Fundamental Equation</a:t>
            </a:r>
            <a:endParaRPr lang="en-GB" sz="4000" dirty="0"/>
          </a:p>
        </p:txBody>
      </p:sp>
      <p:sp>
        <p:nvSpPr>
          <p:cNvPr id="4" name="TextBox 3"/>
          <p:cNvSpPr txBox="1"/>
          <p:nvPr/>
        </p:nvSpPr>
        <p:spPr>
          <a:xfrm>
            <a:off x="539552" y="1628800"/>
            <a:ext cx="252028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t>Standing Wave Structure</a:t>
            </a:r>
            <a:endParaRPr lang="en-GB" dirty="0"/>
          </a:p>
        </p:txBody>
      </p:sp>
      <p:sp>
        <p:nvSpPr>
          <p:cNvPr id="6" name="TextBox 5"/>
          <p:cNvSpPr txBox="1"/>
          <p:nvPr/>
        </p:nvSpPr>
        <p:spPr>
          <a:xfrm>
            <a:off x="539552" y="3212976"/>
            <a:ext cx="26642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t>Travelling Wave Structure</a:t>
            </a:r>
            <a:endParaRPr lang="en-GB" dirty="0"/>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3075" name="Rectangle 3"/>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 name="Group 38"/>
          <p:cNvGrpSpPr>
            <a:grpSpLocks noChangeAspect="1"/>
          </p:cNvGrpSpPr>
          <p:nvPr/>
        </p:nvGrpSpPr>
        <p:grpSpPr>
          <a:xfrm>
            <a:off x="835141" y="4545783"/>
            <a:ext cx="2430270" cy="1492413"/>
            <a:chOff x="5292080" y="1844824"/>
            <a:chExt cx="3240360" cy="1989883"/>
          </a:xfrm>
        </p:grpSpPr>
        <p:sp>
          <p:nvSpPr>
            <p:cNvPr id="40" name="Rectangle 39"/>
            <p:cNvSpPr/>
            <p:nvPr/>
          </p:nvSpPr>
          <p:spPr>
            <a:xfrm>
              <a:off x="5940152" y="2924944"/>
              <a:ext cx="194421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5868144" y="1844824"/>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TextBox 41"/>
            <p:cNvSpPr txBox="1"/>
            <p:nvPr/>
          </p:nvSpPr>
          <p:spPr>
            <a:xfrm>
              <a:off x="6024480" y="1916832"/>
              <a:ext cx="216024" cy="410369"/>
            </a:xfrm>
            <a:prstGeom prst="rect">
              <a:avLst/>
            </a:prstGeom>
            <a:noFill/>
          </p:spPr>
          <p:txBody>
            <a:bodyPr wrap="square" rtlCol="0">
              <a:spAutoFit/>
            </a:bodyPr>
            <a:lstStyle/>
            <a:p>
              <a:pPr algn="ctr"/>
              <a:r>
                <a:rPr lang="en-GB" sz="1400" dirty="0" smtClean="0"/>
                <a:t>P</a:t>
              </a:r>
              <a:endParaRPr lang="en-GB" sz="1400" dirty="0"/>
            </a:p>
          </p:txBody>
        </p:sp>
        <p:sp>
          <p:nvSpPr>
            <p:cNvPr id="43" name="Oval 42"/>
            <p:cNvSpPr/>
            <p:nvPr/>
          </p:nvSpPr>
          <p:spPr>
            <a:xfrm>
              <a:off x="7251410" y="1965765"/>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7364055" y="1960439"/>
              <a:ext cx="648072" cy="369332"/>
            </a:xfrm>
            <a:prstGeom prst="rect">
              <a:avLst/>
            </a:prstGeom>
            <a:noFill/>
          </p:spPr>
          <p:txBody>
            <a:bodyPr wrap="square" rtlCol="0">
              <a:spAutoFit/>
            </a:bodyPr>
            <a:lstStyle/>
            <a:p>
              <a:pPr algn="ctr"/>
              <a:r>
                <a:rPr lang="en-GB" sz="1200" dirty="0" smtClean="0"/>
                <a:t>Load</a:t>
              </a:r>
              <a:endParaRPr lang="en-GB" sz="1200" dirty="0"/>
            </a:p>
          </p:txBody>
        </p:sp>
        <p:cxnSp>
          <p:nvCxnSpPr>
            <p:cNvPr id="45" name="Straight Connector 44"/>
            <p:cNvCxnSpPr>
              <a:stCxn id="41" idx="4"/>
            </p:cNvCxnSpPr>
            <p:nvPr/>
          </p:nvCxnSpPr>
          <p:spPr>
            <a:xfrm rot="16200000" flipH="1">
              <a:off x="5832140" y="2636912"/>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7387868" y="2629355"/>
              <a:ext cx="576064"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Right Arrow 46"/>
            <p:cNvSpPr/>
            <p:nvPr/>
          </p:nvSpPr>
          <p:spPr>
            <a:xfrm>
              <a:off x="5292080" y="3140968"/>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ight Arrow 47"/>
            <p:cNvSpPr/>
            <p:nvPr/>
          </p:nvSpPr>
          <p:spPr>
            <a:xfrm>
              <a:off x="8028384" y="3140968"/>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6660232" y="3485894"/>
              <a:ext cx="576064" cy="34881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100" dirty="0" smtClean="0"/>
                <a:t>V , </a:t>
              </a:r>
              <a:r>
                <a:rPr lang="el-GR" sz="1100" dirty="0" smtClean="0"/>
                <a:t>τ</a:t>
              </a:r>
              <a:endParaRPr lang="en-GB" sz="1100" dirty="0"/>
            </a:p>
          </p:txBody>
        </p:sp>
      </p:grpSp>
      <p:grpSp>
        <p:nvGrpSpPr>
          <p:cNvPr id="5" name="Group 49"/>
          <p:cNvGrpSpPr>
            <a:grpSpLocks noChangeAspect="1"/>
          </p:cNvGrpSpPr>
          <p:nvPr/>
        </p:nvGrpSpPr>
        <p:grpSpPr>
          <a:xfrm>
            <a:off x="4011050" y="4550414"/>
            <a:ext cx="2430270" cy="1498081"/>
            <a:chOff x="5364088" y="4293096"/>
            <a:chExt cx="3240360" cy="1997441"/>
          </a:xfrm>
        </p:grpSpPr>
        <p:sp>
          <p:nvSpPr>
            <p:cNvPr id="51" name="Rectangle 50"/>
            <p:cNvSpPr/>
            <p:nvPr/>
          </p:nvSpPr>
          <p:spPr>
            <a:xfrm>
              <a:off x="6012160" y="5373216"/>
              <a:ext cx="194421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7524328" y="4293096"/>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TextBox 52"/>
            <p:cNvSpPr txBox="1"/>
            <p:nvPr/>
          </p:nvSpPr>
          <p:spPr>
            <a:xfrm>
              <a:off x="7675901" y="4365104"/>
              <a:ext cx="216024" cy="410369"/>
            </a:xfrm>
            <a:prstGeom prst="rect">
              <a:avLst/>
            </a:prstGeom>
            <a:noFill/>
          </p:spPr>
          <p:txBody>
            <a:bodyPr wrap="square" rtlCol="0">
              <a:spAutoFit/>
            </a:bodyPr>
            <a:lstStyle/>
            <a:p>
              <a:pPr algn="ctr"/>
              <a:r>
                <a:rPr lang="en-GB" sz="1400" dirty="0" smtClean="0"/>
                <a:t>P</a:t>
              </a:r>
              <a:endParaRPr lang="en-GB" sz="1400" dirty="0"/>
            </a:p>
          </p:txBody>
        </p:sp>
        <p:sp>
          <p:nvSpPr>
            <p:cNvPr id="54" name="Oval 53"/>
            <p:cNvSpPr/>
            <p:nvPr/>
          </p:nvSpPr>
          <p:spPr>
            <a:xfrm>
              <a:off x="5796136" y="4414037"/>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p:cNvSpPr txBox="1"/>
            <p:nvPr/>
          </p:nvSpPr>
          <p:spPr>
            <a:xfrm>
              <a:off x="5908780" y="4408711"/>
              <a:ext cx="648072" cy="369332"/>
            </a:xfrm>
            <a:prstGeom prst="rect">
              <a:avLst/>
            </a:prstGeom>
            <a:noFill/>
          </p:spPr>
          <p:txBody>
            <a:bodyPr wrap="square" rtlCol="0">
              <a:spAutoFit/>
            </a:bodyPr>
            <a:lstStyle/>
            <a:p>
              <a:pPr algn="ctr"/>
              <a:r>
                <a:rPr lang="en-GB" sz="1200" dirty="0" smtClean="0"/>
                <a:t>Load</a:t>
              </a:r>
              <a:endParaRPr lang="en-GB" sz="1200" dirty="0"/>
            </a:p>
          </p:txBody>
        </p:sp>
        <p:cxnSp>
          <p:nvCxnSpPr>
            <p:cNvPr id="56" name="Straight Connector 55"/>
            <p:cNvCxnSpPr>
              <a:stCxn id="52" idx="4"/>
            </p:cNvCxnSpPr>
            <p:nvPr/>
          </p:nvCxnSpPr>
          <p:spPr>
            <a:xfrm rot="16200000" flipH="1">
              <a:off x="7488324" y="5085184"/>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H="1">
              <a:off x="5932594" y="5077627"/>
              <a:ext cx="576064"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Right Arrow 57"/>
            <p:cNvSpPr/>
            <p:nvPr/>
          </p:nvSpPr>
          <p:spPr>
            <a:xfrm>
              <a:off x="5364088" y="558924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ight Arrow 58"/>
            <p:cNvSpPr/>
            <p:nvPr/>
          </p:nvSpPr>
          <p:spPr>
            <a:xfrm>
              <a:off x="8100392" y="558924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p:cNvSpPr txBox="1"/>
            <p:nvPr/>
          </p:nvSpPr>
          <p:spPr>
            <a:xfrm>
              <a:off x="6743792" y="5941724"/>
              <a:ext cx="576064" cy="34881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100" dirty="0" smtClean="0"/>
                <a:t>V , </a:t>
              </a:r>
              <a:r>
                <a:rPr lang="el-GR" sz="1100" dirty="0" smtClean="0"/>
                <a:t>τ</a:t>
              </a:r>
              <a:endParaRPr lang="en-GB" sz="1100" dirty="0"/>
            </a:p>
          </p:txBody>
        </p:sp>
      </p:grpSp>
      <p:sp>
        <p:nvSpPr>
          <p:cNvPr id="61" name="TextBox 60"/>
          <p:cNvSpPr txBox="1"/>
          <p:nvPr/>
        </p:nvSpPr>
        <p:spPr>
          <a:xfrm>
            <a:off x="683568" y="6134590"/>
            <a:ext cx="280831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t>Forward Travelling Wave structure </a:t>
            </a:r>
            <a:endParaRPr lang="en-GB" sz="1400" dirty="0"/>
          </a:p>
        </p:txBody>
      </p:sp>
      <p:sp>
        <p:nvSpPr>
          <p:cNvPr id="62" name="TextBox 61"/>
          <p:cNvSpPr txBox="1"/>
          <p:nvPr/>
        </p:nvSpPr>
        <p:spPr>
          <a:xfrm>
            <a:off x="3851920" y="6134590"/>
            <a:ext cx="280831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dirty="0" smtClean="0"/>
              <a:t>Backward Travelling Wave structure </a:t>
            </a:r>
            <a:endParaRPr lang="en-GB" sz="1400" dirty="0"/>
          </a:p>
        </p:txBody>
      </p:sp>
      <p:sp>
        <p:nvSpPr>
          <p:cNvPr id="63" name="TextBox 62"/>
          <p:cNvSpPr txBox="1"/>
          <p:nvPr/>
        </p:nvSpPr>
        <p:spPr>
          <a:xfrm>
            <a:off x="7020272" y="4581128"/>
            <a:ext cx="1728192" cy="156966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For the known gap voltage and filling time our goal is to increase </a:t>
            </a:r>
            <a:r>
              <a:rPr lang="en-GB" sz="1600" b="1" dirty="0" smtClean="0"/>
              <a:t>R/Q</a:t>
            </a:r>
            <a:r>
              <a:rPr lang="en-GB" sz="1600" dirty="0" smtClean="0"/>
              <a:t> to reduce the input power.  </a:t>
            </a:r>
            <a:endParaRPr lang="en-GB" sz="1600" dirty="0"/>
          </a:p>
        </p:txBody>
      </p:sp>
      <p:sp>
        <p:nvSpPr>
          <p:cNvPr id="64" name="TextBox 63"/>
          <p:cNvSpPr txBox="1"/>
          <p:nvPr/>
        </p:nvSpPr>
        <p:spPr>
          <a:xfrm>
            <a:off x="8244408" y="5877272"/>
            <a:ext cx="792088"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l-GR" sz="1100" dirty="0" smtClean="0"/>
              <a:t>τ</a:t>
            </a:r>
            <a:r>
              <a:rPr lang="en-GB" sz="1100" dirty="0" smtClean="0"/>
              <a:t>=10ns</a:t>
            </a:r>
          </a:p>
          <a:p>
            <a:pPr algn="ctr"/>
            <a:r>
              <a:rPr lang="en-GB" sz="1100" dirty="0" smtClean="0"/>
              <a:t>V=36.5 KV</a:t>
            </a:r>
            <a:endParaRPr lang="en-GB" sz="1100" dirty="0"/>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819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9552" y="2348880"/>
            <a:ext cx="3228975" cy="666750"/>
          </a:xfrm>
          <a:prstGeom prst="rect">
            <a:avLst/>
          </a:prstGeom>
          <a:noFill/>
        </p:spPr>
      </p:pic>
      <p:sp>
        <p:nvSpPr>
          <p:cNvPr id="81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819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11560" y="3717032"/>
            <a:ext cx="3429000" cy="800100"/>
          </a:xfrm>
          <a:prstGeom prst="rect">
            <a:avLst/>
          </a:prstGeom>
          <a:noFill/>
        </p:spPr>
      </p:pic>
      <p:sp>
        <p:nvSpPr>
          <p:cNvPr id="81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7" name="Group 70"/>
          <p:cNvGrpSpPr/>
          <p:nvPr/>
        </p:nvGrpSpPr>
        <p:grpSpPr>
          <a:xfrm>
            <a:off x="5796136" y="3645024"/>
            <a:ext cx="2304256" cy="864096"/>
            <a:chOff x="5796136" y="3645024"/>
            <a:chExt cx="2304256" cy="864096"/>
          </a:xfrm>
        </p:grpSpPr>
        <p:sp>
          <p:nvSpPr>
            <p:cNvPr id="16" name="Rectangle 15"/>
            <p:cNvSpPr/>
            <p:nvPr/>
          </p:nvSpPr>
          <p:spPr>
            <a:xfrm>
              <a:off x="5796136" y="3645024"/>
              <a:ext cx="2304256" cy="86409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819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940152" y="3789040"/>
              <a:ext cx="2038350" cy="685800"/>
            </a:xfrm>
            <a:prstGeom prst="rect">
              <a:avLst/>
            </a:prstGeom>
            <a:noFill/>
          </p:spPr>
        </p:pic>
      </p:grpSp>
      <p:sp>
        <p:nvSpPr>
          <p:cNvPr id="69" name="Oval 68"/>
          <p:cNvSpPr/>
          <p:nvPr/>
        </p:nvSpPr>
        <p:spPr>
          <a:xfrm>
            <a:off x="2434431" y="2174636"/>
            <a:ext cx="1728192"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3283413" y="3607239"/>
            <a:ext cx="1008112"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4" name="Straight Arrow Connector 73"/>
          <p:cNvCxnSpPr>
            <a:stCxn id="69" idx="5"/>
            <a:endCxn id="16" idx="1"/>
          </p:cNvCxnSpPr>
          <p:nvPr/>
        </p:nvCxnSpPr>
        <p:spPr>
          <a:xfrm rot="16200000" flipH="1">
            <a:off x="4270393" y="2551329"/>
            <a:ext cx="1164884" cy="18866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70" idx="6"/>
            <a:endCxn id="16" idx="1"/>
          </p:cNvCxnSpPr>
          <p:nvPr/>
        </p:nvCxnSpPr>
        <p:spPr>
          <a:xfrm>
            <a:off x="4291525" y="4075291"/>
            <a:ext cx="1504611" cy="1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124283" y="1174081"/>
            <a:ext cx="2304256" cy="830997"/>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P</a:t>
            </a:r>
            <a:r>
              <a:rPr lang="en-GB" sz="1200" baseline="-25000" dirty="0" smtClean="0"/>
              <a:t>d</a:t>
            </a:r>
            <a:r>
              <a:rPr lang="en-GB" sz="1200" dirty="0" smtClean="0"/>
              <a:t> : Power disappears on surface.</a:t>
            </a:r>
          </a:p>
          <a:p>
            <a:r>
              <a:rPr lang="el-GR" sz="1200" dirty="0" smtClean="0"/>
              <a:t>β</a:t>
            </a:r>
            <a:r>
              <a:rPr lang="en-GB" sz="1200" dirty="0" smtClean="0"/>
              <a:t> : Coupling coefficient</a:t>
            </a:r>
          </a:p>
          <a:p>
            <a:r>
              <a:rPr lang="en-GB" sz="1200" dirty="0" smtClean="0"/>
              <a:t>Q</a:t>
            </a:r>
            <a:r>
              <a:rPr lang="en-GB" sz="1200" baseline="-25000" dirty="0" smtClean="0"/>
              <a:t>e</a:t>
            </a:r>
            <a:r>
              <a:rPr lang="en-GB" sz="1200" dirty="0" smtClean="0"/>
              <a:t> = </a:t>
            </a:r>
            <a:r>
              <a:rPr lang="el-GR" sz="1200" dirty="0" smtClean="0"/>
              <a:t>ωτ</a:t>
            </a:r>
            <a:r>
              <a:rPr lang="en-GB" sz="1200" dirty="0" smtClean="0"/>
              <a:t> : External quality factor</a:t>
            </a:r>
          </a:p>
          <a:p>
            <a:r>
              <a:rPr lang="en-GB" sz="1200" dirty="0" smtClean="0"/>
              <a:t>τ : Filling time</a:t>
            </a:r>
            <a:endParaRPr lang="en-GB" sz="1200" dirty="0"/>
          </a:p>
        </p:txBody>
      </p:sp>
      <p:sp>
        <p:nvSpPr>
          <p:cNvPr id="72" name="TextBox 71"/>
          <p:cNvSpPr txBox="1"/>
          <p:nvPr/>
        </p:nvSpPr>
        <p:spPr>
          <a:xfrm>
            <a:off x="7452320" y="116632"/>
            <a:ext cx="1584176" cy="2492990"/>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R : Effective shunt impedance</a:t>
            </a:r>
          </a:p>
          <a:p>
            <a:r>
              <a:rPr lang="en-GB" sz="1200" dirty="0" smtClean="0"/>
              <a:t>R’: Effective shunt impedance per length </a:t>
            </a:r>
          </a:p>
          <a:p>
            <a:r>
              <a:rPr lang="en-GB" sz="1200" dirty="0" smtClean="0"/>
              <a:t>Q : Unloaded quality factor</a:t>
            </a:r>
          </a:p>
          <a:p>
            <a:r>
              <a:rPr lang="en-GB" sz="1200" dirty="0" smtClean="0"/>
              <a:t>P: Source power</a:t>
            </a:r>
          </a:p>
          <a:p>
            <a:r>
              <a:rPr lang="en-GB" sz="1200" dirty="0" smtClean="0"/>
              <a:t>V : Gap voltage</a:t>
            </a:r>
          </a:p>
          <a:p>
            <a:r>
              <a:rPr lang="en-GB" sz="1200" dirty="0" smtClean="0"/>
              <a:t>W’ : Stored energy per length</a:t>
            </a:r>
          </a:p>
          <a:p>
            <a:r>
              <a:rPr lang="en-GB" sz="1200" dirty="0" smtClean="0"/>
              <a:t>L:  Structure length</a:t>
            </a:r>
          </a:p>
          <a:p>
            <a:r>
              <a:rPr lang="en-GB" sz="1200" dirty="0" smtClean="0"/>
              <a:t>v</a:t>
            </a:r>
            <a:r>
              <a:rPr lang="en-GB" sz="1200" baseline="-25000" dirty="0" smtClean="0"/>
              <a:t>g</a:t>
            </a:r>
            <a:r>
              <a:rPr lang="en-GB" sz="1200" dirty="0" smtClean="0"/>
              <a:t> : Group velocity</a:t>
            </a:r>
          </a:p>
          <a:p>
            <a:r>
              <a:rPr lang="en-GB" sz="1200" dirty="0" smtClean="0"/>
              <a:t>n : Cell numbers </a:t>
            </a:r>
            <a:endParaRPr lang="en-GB" sz="1200" dirty="0"/>
          </a:p>
        </p:txBody>
      </p:sp>
      <p:grpSp>
        <p:nvGrpSpPr>
          <p:cNvPr id="8" name="Group 90"/>
          <p:cNvGrpSpPr/>
          <p:nvPr/>
        </p:nvGrpSpPr>
        <p:grpSpPr>
          <a:xfrm>
            <a:off x="4499992" y="1196752"/>
            <a:ext cx="3098342" cy="2122258"/>
            <a:chOff x="4499992" y="1196752"/>
            <a:chExt cx="3098342" cy="2122258"/>
          </a:xfrm>
        </p:grpSpPr>
        <p:grpSp>
          <p:nvGrpSpPr>
            <p:cNvPr id="9" name="Group 17"/>
            <p:cNvGrpSpPr>
              <a:grpSpLocks noChangeAspect="1"/>
            </p:cNvGrpSpPr>
            <p:nvPr/>
          </p:nvGrpSpPr>
          <p:grpSpPr>
            <a:xfrm>
              <a:off x="4499992" y="1196752"/>
              <a:ext cx="3098342" cy="2122258"/>
              <a:chOff x="842698" y="1916832"/>
              <a:chExt cx="4131122" cy="2829675"/>
            </a:xfrm>
          </p:grpSpPr>
          <p:sp>
            <p:nvSpPr>
              <p:cNvPr id="19" name="Rectangle 18"/>
              <p:cNvSpPr/>
              <p:nvPr/>
            </p:nvSpPr>
            <p:spPr>
              <a:xfrm>
                <a:off x="1475656"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233975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3779912" y="371703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987824" y="3284984"/>
                <a:ext cx="676787" cy="1025920"/>
              </a:xfrm>
              <a:prstGeom prst="rect">
                <a:avLst/>
              </a:prstGeom>
              <a:noFill/>
            </p:spPr>
            <p:txBody>
              <a:bodyPr wrap="square" lIns="91440" tIns="45720" rIns="91440" bIns="45720">
                <a:spAutoFit/>
              </a:bodyPr>
              <a:lstStyle/>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3" name="Oval 22"/>
              <p:cNvSpPr/>
              <p:nvPr/>
            </p:nvSpPr>
            <p:spPr>
              <a:xfrm>
                <a:off x="2627784" y="1916832"/>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4" name="Straight Connector 23"/>
              <p:cNvCxnSpPr>
                <a:stCxn id="23" idx="4"/>
              </p:cNvCxnSpPr>
              <p:nvPr/>
            </p:nvCxnSpPr>
            <p:spPr>
              <a:xfrm rot="5400000">
                <a:off x="2555776" y="27449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1763690" y="3068960"/>
                <a:ext cx="23042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9" idx="0"/>
              </p:cNvCxnSpPr>
              <p:nvPr/>
            </p:nvCxnSpPr>
            <p:spPr>
              <a:xfrm rot="5400000">
                <a:off x="1439652"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0" idx="0"/>
              </p:cNvCxnSpPr>
              <p:nvPr/>
            </p:nvCxnSpPr>
            <p:spPr>
              <a:xfrm rot="5400000" flipH="1" flipV="1">
                <a:off x="230374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1" idx="0"/>
              </p:cNvCxnSpPr>
              <p:nvPr/>
            </p:nvCxnSpPr>
            <p:spPr>
              <a:xfrm rot="5400000" flipH="1" flipV="1">
                <a:off x="3743908" y="3392996"/>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3023828" y="3392996"/>
                <a:ext cx="64807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776563" y="1988840"/>
                <a:ext cx="216024" cy="410369"/>
              </a:xfrm>
              <a:prstGeom prst="rect">
                <a:avLst/>
              </a:prstGeom>
              <a:noFill/>
            </p:spPr>
            <p:txBody>
              <a:bodyPr wrap="square" rtlCol="0">
                <a:spAutoFit/>
              </a:bodyPr>
              <a:lstStyle/>
              <a:p>
                <a:pPr algn="ctr"/>
                <a:r>
                  <a:rPr lang="en-GB" sz="1400" dirty="0" smtClean="0"/>
                  <a:t>P</a:t>
                </a:r>
                <a:endParaRPr lang="en-GB" sz="1400" dirty="0"/>
              </a:p>
            </p:txBody>
          </p:sp>
          <p:sp>
            <p:nvSpPr>
              <p:cNvPr id="31" name="TextBox 30"/>
              <p:cNvSpPr txBox="1"/>
              <p:nvPr/>
            </p:nvSpPr>
            <p:spPr>
              <a:xfrm>
                <a:off x="1403649" y="4192510"/>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sp>
            <p:nvSpPr>
              <p:cNvPr id="32" name="TextBox 31"/>
              <p:cNvSpPr txBox="1"/>
              <p:nvPr/>
            </p:nvSpPr>
            <p:spPr>
              <a:xfrm>
                <a:off x="2262980" y="4191945"/>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sp>
            <p:nvSpPr>
              <p:cNvPr id="33" name="TextBox 32"/>
              <p:cNvSpPr txBox="1"/>
              <p:nvPr/>
            </p:nvSpPr>
            <p:spPr>
              <a:xfrm>
                <a:off x="3712667" y="4192509"/>
                <a:ext cx="720080" cy="553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050" dirty="0" err="1" smtClean="0"/>
                  <a:t>P/n</a:t>
                </a:r>
                <a:r>
                  <a:rPr lang="en-GB" sz="1050" dirty="0" smtClean="0"/>
                  <a:t> V/n , </a:t>
                </a:r>
                <a:r>
                  <a:rPr lang="el-GR" sz="1050" dirty="0" smtClean="0"/>
                  <a:t>τ</a:t>
                </a:r>
                <a:endParaRPr lang="en-GB" sz="1050" dirty="0"/>
              </a:p>
            </p:txBody>
          </p:sp>
          <p:cxnSp>
            <p:nvCxnSpPr>
              <p:cNvPr id="34" name="Straight Connector 33"/>
              <p:cNvCxnSpPr/>
              <p:nvPr/>
            </p:nvCxnSpPr>
            <p:spPr>
              <a:xfrm>
                <a:off x="2882475" y="2636912"/>
                <a:ext cx="68400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578177" y="2458992"/>
                <a:ext cx="864096"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3698378" y="2453666"/>
                <a:ext cx="648072" cy="369332"/>
              </a:xfrm>
              <a:prstGeom prst="rect">
                <a:avLst/>
              </a:prstGeom>
              <a:noFill/>
            </p:spPr>
            <p:txBody>
              <a:bodyPr wrap="square" rtlCol="0">
                <a:spAutoFit/>
              </a:bodyPr>
              <a:lstStyle/>
              <a:p>
                <a:pPr algn="ctr"/>
                <a:r>
                  <a:rPr lang="en-GB" sz="1200" dirty="0" smtClean="0"/>
                  <a:t>Load</a:t>
                </a:r>
                <a:endParaRPr lang="en-GB" sz="1200" dirty="0"/>
              </a:p>
            </p:txBody>
          </p:sp>
          <p:sp>
            <p:nvSpPr>
              <p:cNvPr id="37" name="Right Arrow 36"/>
              <p:cNvSpPr/>
              <p:nvPr/>
            </p:nvSpPr>
            <p:spPr>
              <a:xfrm>
                <a:off x="842698"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ight Arrow 37"/>
              <p:cNvSpPr/>
              <p:nvPr/>
            </p:nvSpPr>
            <p:spPr>
              <a:xfrm>
                <a:off x="4469764" y="3913947"/>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80"/>
            <p:cNvGrpSpPr/>
            <p:nvPr/>
          </p:nvGrpSpPr>
          <p:grpSpPr>
            <a:xfrm>
              <a:off x="5652120" y="2132856"/>
              <a:ext cx="390268" cy="267230"/>
              <a:chOff x="399531" y="650916"/>
              <a:chExt cx="390268" cy="267230"/>
            </a:xfrm>
          </p:grpSpPr>
          <p:sp>
            <p:nvSpPr>
              <p:cNvPr id="73" name="Oval 72"/>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9" name="Straight Arrow Connector 78"/>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 name="Group 81"/>
            <p:cNvGrpSpPr/>
            <p:nvPr/>
          </p:nvGrpSpPr>
          <p:grpSpPr>
            <a:xfrm>
              <a:off x="6747354" y="2125299"/>
              <a:ext cx="390268" cy="267230"/>
              <a:chOff x="399531" y="650916"/>
              <a:chExt cx="390268" cy="267230"/>
            </a:xfrm>
          </p:grpSpPr>
          <p:sp>
            <p:nvSpPr>
              <p:cNvPr id="83" name="Oval 82"/>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4" name="Straight Arrow Connector 83"/>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2" name="Group 84"/>
            <p:cNvGrpSpPr/>
            <p:nvPr/>
          </p:nvGrpSpPr>
          <p:grpSpPr>
            <a:xfrm>
              <a:off x="5011605" y="2144408"/>
              <a:ext cx="390268" cy="267230"/>
              <a:chOff x="399531" y="650916"/>
              <a:chExt cx="390268" cy="267230"/>
            </a:xfrm>
          </p:grpSpPr>
          <p:sp>
            <p:nvSpPr>
              <p:cNvPr id="86" name="Oval 85"/>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7" name="Straight Arrow Connector 86"/>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3" name="Group 87"/>
            <p:cNvGrpSpPr/>
            <p:nvPr/>
          </p:nvGrpSpPr>
          <p:grpSpPr>
            <a:xfrm>
              <a:off x="6201518" y="2132856"/>
              <a:ext cx="390268" cy="267230"/>
              <a:chOff x="399531" y="650916"/>
              <a:chExt cx="390268" cy="267230"/>
            </a:xfrm>
          </p:grpSpPr>
          <p:sp>
            <p:nvSpPr>
              <p:cNvPr id="89" name="Oval 88"/>
              <p:cNvSpPr/>
              <p:nvPr/>
            </p:nvSpPr>
            <p:spPr>
              <a:xfrm>
                <a:off x="467544" y="692696"/>
                <a:ext cx="21602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0" name="Straight Arrow Connector 89"/>
              <p:cNvCxnSpPr/>
              <p:nvPr/>
            </p:nvCxnSpPr>
            <p:spPr>
              <a:xfrm flipV="1">
                <a:off x="399531" y="650916"/>
                <a:ext cx="390268" cy="26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81" name="Slide Number Placeholder 80"/>
          <p:cNvSpPr>
            <a:spLocks noGrp="1"/>
          </p:cNvSpPr>
          <p:nvPr>
            <p:ph type="sldNum" sz="quarter" idx="12"/>
          </p:nvPr>
        </p:nvSpPr>
        <p:spPr/>
        <p:txBody>
          <a:bodyPr/>
          <a:lstStyle/>
          <a:p>
            <a:fld id="{E88829A8-DA49-4AE3-829D-6CC8E347847B}" type="slidenum">
              <a:rPr lang="en-GB" smtClean="0"/>
              <a:pPr/>
              <a:t>9</a:t>
            </a:fld>
            <a:endParaRPr lang="en-GB"/>
          </a:p>
        </p:txBody>
      </p:sp>
      <p:sp>
        <p:nvSpPr>
          <p:cNvPr id="82" name="Footer Placeholder 81"/>
          <p:cNvSpPr>
            <a:spLocks noGrp="1"/>
          </p:cNvSpPr>
          <p:nvPr>
            <p:ph type="ftr" sz="quarter" idx="11"/>
          </p:nvPr>
        </p:nvSpPr>
        <p:spPr/>
        <p:txBody>
          <a:bodyPr/>
          <a:lstStyle/>
          <a:p>
            <a:r>
              <a:rPr lang="en-GB" smtClean="0"/>
              <a:t>LCWS 2011 - Granada</a:t>
            </a:r>
            <a:endParaRPr lang="en-GB"/>
          </a:p>
        </p:txBody>
      </p:sp>
      <p:sp>
        <p:nvSpPr>
          <p:cNvPr id="85" name="Date Placeholder 84"/>
          <p:cNvSpPr>
            <a:spLocks noGrp="1"/>
          </p:cNvSpPr>
          <p:nvPr>
            <p:ph type="dt" sz="half" idx="10"/>
          </p:nvPr>
        </p:nvSpPr>
        <p:spPr/>
        <p:txBody>
          <a:bodyPr/>
          <a:lstStyle/>
          <a:p>
            <a:r>
              <a:rPr lang="en-GB" smtClean="0"/>
              <a:t>Hamed Shaker</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20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2000"/>
                                        <p:tgtEl>
                                          <p:spTgt spid="6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5" presetClass="entr" presetSubtype="10" fill="hold"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checkerboard(across)">
                                      <p:cBhvr>
                                        <p:cTn id="18" dur="500"/>
                                        <p:tgtEl>
                                          <p:spTgt spid="74"/>
                                        </p:tgtEl>
                                      </p:cBhvr>
                                    </p:animEffect>
                                  </p:childTnLst>
                                </p:cTn>
                              </p:par>
                              <p:par>
                                <p:cTn id="19" presetID="5" presetClass="entr" presetSubtype="1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checkerboard(across)">
                                      <p:cBhvr>
                                        <p:cTn id="21" dur="500"/>
                                        <p:tgtEl>
                                          <p:spTgt spid="7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3">
                                            <p:bg/>
                                          </p:spTgt>
                                        </p:tgtEl>
                                        <p:attrNameLst>
                                          <p:attrName>style.visibility</p:attrName>
                                        </p:attrNameLst>
                                      </p:cBhvr>
                                      <p:to>
                                        <p:strVal val="visible"/>
                                      </p:to>
                                    </p:set>
                                    <p:animEffect transition="in" filter="fade">
                                      <p:cBhvr>
                                        <p:cTn id="26" dur="2000"/>
                                        <p:tgtEl>
                                          <p:spTgt spid="63">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3">
                                            <p:txEl>
                                              <p:pRg st="0" end="0"/>
                                            </p:txEl>
                                          </p:spTgt>
                                        </p:tgtEl>
                                        <p:attrNameLst>
                                          <p:attrName>style.visibility</p:attrName>
                                        </p:attrNameLst>
                                      </p:cBhvr>
                                      <p:to>
                                        <p:strVal val="visible"/>
                                      </p:to>
                                    </p:set>
                                    <p:animEffect transition="in" filter="fade">
                                      <p:cBhvr>
                                        <p:cTn id="29" dur="2000"/>
                                        <p:tgtEl>
                                          <p:spTgt spid="63">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4">
                                            <p:bg/>
                                          </p:spTgt>
                                        </p:tgtEl>
                                        <p:attrNameLst>
                                          <p:attrName>style.visibility</p:attrName>
                                        </p:attrNameLst>
                                      </p:cBhvr>
                                      <p:to>
                                        <p:strVal val="visible"/>
                                      </p:to>
                                    </p:set>
                                    <p:animEffect transition="in" filter="fade">
                                      <p:cBhvr>
                                        <p:cTn id="32" dur="2000"/>
                                        <p:tgtEl>
                                          <p:spTgt spid="64">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4">
                                            <p:txEl>
                                              <p:pRg st="0" end="0"/>
                                            </p:txEl>
                                          </p:spTgt>
                                        </p:tgtEl>
                                        <p:attrNameLst>
                                          <p:attrName>style.visibility</p:attrName>
                                        </p:attrNameLst>
                                      </p:cBhvr>
                                      <p:to>
                                        <p:strVal val="visible"/>
                                      </p:to>
                                    </p:set>
                                    <p:animEffect transition="in" filter="fade">
                                      <p:cBhvr>
                                        <p:cTn id="35" dur="2000"/>
                                        <p:tgtEl>
                                          <p:spTgt spid="64">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4">
                                            <p:txEl>
                                              <p:pRg st="1" end="1"/>
                                            </p:txEl>
                                          </p:spTgt>
                                        </p:tgtEl>
                                        <p:attrNameLst>
                                          <p:attrName>style.visibility</p:attrName>
                                        </p:attrNameLst>
                                      </p:cBhvr>
                                      <p:to>
                                        <p:strVal val="visible"/>
                                      </p:to>
                                    </p:set>
                                    <p:animEffect transition="in" filter="fade">
                                      <p:cBhvr>
                                        <p:cTn id="38" dur="2000"/>
                                        <p:tgtEl>
                                          <p:spTgt spid="6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build="allAtOnce" animBg="1"/>
      <p:bldP spid="64" grpId="0" build="allAtOnce" animBg="1"/>
      <p:bldP spid="69" grpId="0" animBg="1"/>
      <p:bldP spid="7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1807</TotalTime>
  <Words>3743</Words>
  <Application>Microsoft Office PowerPoint</Application>
  <PresentationFormat>On-screen Show (4:3)</PresentationFormat>
  <Paragraphs>599</Paragraphs>
  <Slides>28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Acrobat Document</vt:lpstr>
      <vt:lpstr>Drive Beam Injector RF Structures</vt:lpstr>
      <vt:lpstr>CLIC Drive Beam Injector Layout</vt:lpstr>
      <vt:lpstr>Powering Layout</vt:lpstr>
      <vt:lpstr>Accelerating Structure</vt:lpstr>
      <vt:lpstr>Baseline structure, 19 cells, RB=49 mm</vt:lpstr>
      <vt:lpstr>SICA – GdfidL simulations</vt:lpstr>
      <vt:lpstr>Sub Harmonic Bunchers</vt:lpstr>
      <vt:lpstr>Filling time choosing</vt:lpstr>
      <vt:lpstr>Fundamental Equation</vt:lpstr>
      <vt:lpstr>Phase Switching Model and the Power Source Bandwidth</vt:lpstr>
      <vt:lpstr>Effective filling time in a SW structure</vt:lpstr>
      <vt:lpstr>Effective filling time in a TW structure-I</vt:lpstr>
      <vt:lpstr>Effective filling time in a TW structure-II</vt:lpstr>
      <vt:lpstr>Pill Box Model – TM010 mode</vt:lpstr>
      <vt:lpstr>CTF3 case – Forward TW structure</vt:lpstr>
      <vt:lpstr>Backward TW structure</vt:lpstr>
      <vt:lpstr>R/Q and Vg vs. Coupling angle</vt:lpstr>
      <vt:lpstr>Optimization</vt:lpstr>
      <vt:lpstr>Optimization - II</vt:lpstr>
      <vt:lpstr>Standing Wave structure</vt:lpstr>
      <vt:lpstr>PowerPoint Presentation</vt:lpstr>
      <vt:lpstr>Beam Loading Compensation</vt:lpstr>
      <vt:lpstr>PowerPoint Presentation</vt:lpstr>
      <vt:lpstr>Alternatives to remove satellites</vt:lpstr>
      <vt:lpstr>Power source requirement</vt:lpstr>
      <vt:lpstr>Summary</vt:lpstr>
      <vt:lpstr>References</vt:lpstr>
      <vt:lpstr>Thanks for your attention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Drive Beam RF structure</dc:title>
  <dc:creator>Hamed Shaker</dc:creator>
  <cp:lastModifiedBy>usuario</cp:lastModifiedBy>
  <cp:revision>255</cp:revision>
  <dcterms:created xsi:type="dcterms:W3CDTF">2011-09-19T10:11:25Z</dcterms:created>
  <dcterms:modified xsi:type="dcterms:W3CDTF">2011-09-28T14:57:16Z</dcterms:modified>
</cp:coreProperties>
</file>