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27" r:id="rId1"/>
    <p:sldMasterId id="2147483701" r:id="rId2"/>
    <p:sldMasterId id="2147483739" r:id="rId3"/>
  </p:sldMasterIdLst>
  <p:notesMasterIdLst>
    <p:notesMasterId r:id="rId11"/>
  </p:notesMasterIdLst>
  <p:sldIdLst>
    <p:sldId id="404" r:id="rId4"/>
    <p:sldId id="399" r:id="rId5"/>
    <p:sldId id="400" r:id="rId6"/>
    <p:sldId id="401" r:id="rId7"/>
    <p:sldId id="402" r:id="rId8"/>
    <p:sldId id="403" r:id="rId9"/>
    <p:sldId id="274" r:id="rId10"/>
  </p:sldIdLst>
  <p:sldSz cx="9144000" cy="6858000" type="screen4x3"/>
  <p:notesSz cx="6858000" cy="9945688"/>
  <p:defaultTextStyle>
    <a:defPPr>
      <a:defRPr lang="ja-JP"/>
    </a:defPPr>
    <a:lvl1pPr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485" autoAdjust="0"/>
    <p:restoredTop sz="32474" autoAdjust="0"/>
  </p:normalViewPr>
  <p:slideViewPr>
    <p:cSldViewPr snapToGrid="0" snapToObjects="1">
      <p:cViewPr varScale="1">
        <p:scale>
          <a:sx n="66" d="100"/>
          <a:sy n="66" d="100"/>
        </p:scale>
        <p:origin x="-99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>
      <p:cViewPr varScale="1">
        <p:scale>
          <a:sx n="119" d="100"/>
          <a:sy n="119" d="100"/>
        </p:scale>
        <p:origin x="-960" y="-86"/>
      </p:cViewPr>
      <p:guideLst>
        <p:guide orient="horz" pos="3133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23E525E2-00FA-4DC3-BAB4-CF09F0673106}" type="datetimeFigureOut">
              <a:rPr lang="ja-JP" altLang="en-US"/>
              <a:pPr>
                <a:defRPr/>
              </a:pPr>
              <a:t>2011/9/29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7E6B81A-7B23-4FC1-9420-71F9A8DBD63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828397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09DBD7-9CF7-48F9-ADAF-DF6F153136D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0450F-1E76-46BE-9BBB-34008C5670F6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EF9F5-F9BE-4D38-A09D-7BF2605C2B8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solidFill>
                <a:srgbClr val="000000"/>
              </a:solidFill>
              <a:ea typeface="Arial Unicode MS" pitchFamily="50" charset="-128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solidFill>
                <a:srgbClr val="000000"/>
              </a:solidFill>
              <a:ea typeface="Arial Unicode MS" pitchFamily="50" charset="-128"/>
            </a:endParaRPr>
          </a:p>
        </p:txBody>
      </p:sp>
      <p:pic>
        <p:nvPicPr>
          <p:cNvPr id="8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D7E8D656-14B3-449C-AAFC-F4C44000EAC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defRPr kumimoji="1"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A200B8FB-54A1-49D7-8E1F-C932CFC86B7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CB0C19B8-8F8B-45BB-82A6-9EADA46CB4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EA29C86E-DA98-4010-B2AB-BCF082796E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100BAE43-2390-48CE-BEB6-0FEF3C476C7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110154" y="6400800"/>
            <a:ext cx="4909624" cy="457200"/>
          </a:xfrm>
        </p:spPr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315E0813-6F45-4A45-A479-EFC261A0F1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F60FAF61-F827-4209-8926-46DEF9D8FD3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ABC5E97C-3E5C-408C-BCD5-E0283F067EA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B7E377-117C-4E62-B3A4-06CD14683EB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9B134678-DC0D-4238-BF45-4FE672AD38A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7B036589-2146-47CF-8279-72BD01DCAD0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smtClean="0"/>
              <a:t>DRFS toward 1 TeV and R&amp;D (Fukuda) LCWS11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D6FD4070-50AA-4453-9646-B76EDC117EC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表プレースホルダ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8975"/>
          </a:xfrm>
        </p:spPr>
        <p:txBody>
          <a:bodyPr/>
          <a:lstStyle/>
          <a:p>
            <a:pPr lvl="0"/>
            <a:endParaRPr lang="ja-JP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ea typeface="Arial Unicode MS" pitchFamily="34" charset="-128"/>
              </a:defRPr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 eaLnBrk="1" hangingPunct="1">
              <a:spcBef>
                <a:spcPts val="0"/>
              </a:spcBef>
              <a:spcAft>
                <a:spcPts val="0"/>
              </a:spcAft>
              <a:defRPr kumimoji="1">
                <a:latin typeface="+mn-lt"/>
                <a:ea typeface="+mn-ea"/>
              </a:defRPr>
            </a:lvl1pPr>
          </a:lstStyle>
          <a:p>
            <a:pPr>
              <a:defRPr/>
            </a:pPr>
            <a:fld id="{77CEB3B8-B679-4590-81F4-908AAFA4CC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E46298-D9BD-4385-AAC3-78D6376DA54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789860-32C4-45A0-8135-9452EACDE95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CE1DB-E28B-42B5-B796-BBBE29CC17B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C9B759-3A42-4EB5-A873-403AED942DF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82FA22-F803-45B4-9E4E-CFDB9A118EB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75535-68F0-4489-AFA1-8624669D6E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BB2B4-9A26-432B-B235-5BE052A545A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C7431-77BC-47BA-96C8-7F24F527B54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305C9C-DDD7-463E-A911-5B020AA5C52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7ECD8-21E2-48F3-BA51-B132FFE0506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671CB-7C8D-41B4-990F-A77E623852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407A7-562B-4410-A2C4-AB6DEE8706B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EF4A6-00BA-48AF-B052-DF08096E78C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3D236-81A6-495D-A254-1326B726D90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D58974-FD6C-416B-A973-B062EB0DDA8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6AE496-9D78-4DE5-949C-CAD50604AD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B0E9B-50CA-4751-A54A-D0D733CAAC8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266A89-5C36-42F5-B7D9-7BEE4160115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837CF74-408C-4250-8073-E90872CF8EF7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  <p:sldLayoutId id="2147483774" r:id="rId2"/>
    <p:sldLayoutId id="2147483773" r:id="rId3"/>
    <p:sldLayoutId id="2147483772" r:id="rId4"/>
    <p:sldLayoutId id="2147483771" r:id="rId5"/>
    <p:sldLayoutId id="2147483770" r:id="rId6"/>
    <p:sldLayoutId id="2147483769" r:id="rId7"/>
    <p:sldLayoutId id="2147483768" r:id="rId8"/>
    <p:sldLayoutId id="2147483767" r:id="rId9"/>
    <p:sldLayoutId id="2147483766" r:id="rId10"/>
    <p:sldLayoutId id="2147483765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text styles</a:t>
            </a:r>
          </a:p>
          <a:p>
            <a:pPr lvl="1"/>
            <a:r>
              <a:rPr lang="en-US" altLang="ja-JP" smtClean="0"/>
              <a:t>Second level</a:t>
            </a:r>
          </a:p>
          <a:p>
            <a:pPr lvl="2"/>
            <a:r>
              <a:rPr lang="en-US" altLang="ja-JP" smtClean="0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kumimoji="0" sz="1200">
                <a:solidFill>
                  <a:srgbClr val="000000"/>
                </a:solidFill>
                <a:ea typeface="Arial Unicode MS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>
                <a:solidFill>
                  <a:srgbClr val="23346C"/>
                </a:solidFill>
                <a:ea typeface="Arial Unicode MS" pitchFamily="50" charset="-128"/>
              </a:defRPr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solidFill>
                  <a:srgbClr val="000000"/>
                </a:solidFill>
                <a:ea typeface="Arial Unicode MS" pitchFamily="50" charset="-128"/>
              </a:defRPr>
            </a:lvl1pPr>
          </a:lstStyle>
          <a:p>
            <a:pPr>
              <a:defRPr/>
            </a:pPr>
            <a:fld id="{93C76B85-5AA5-4049-A1E9-E00D685B234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pic>
        <p:nvPicPr>
          <p:cNvPr id="27654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5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solidFill>
                <a:srgbClr val="000000"/>
              </a:solidFill>
              <a:ea typeface="Arial Unicode MS" pitchFamily="50" charset="-128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defRPr/>
            </a:pPr>
            <a:endParaRPr kumimoji="0" lang="ja-JP" altLang="en-US" sz="2400">
              <a:solidFill>
                <a:srgbClr val="000000"/>
              </a:solidFill>
              <a:ea typeface="Arial Unicode MS" pitchFamily="50" charset="-128"/>
            </a:endParaRPr>
          </a:p>
        </p:txBody>
      </p:sp>
      <p:sp>
        <p:nvSpPr>
          <p:cNvPr id="27658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 smtClean="0"/>
              <a:t>Click to edit Master title style</a:t>
            </a:r>
          </a:p>
        </p:txBody>
      </p:sp>
      <p:pic>
        <p:nvPicPr>
          <p:cNvPr id="27659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</a:p>
        </p:txBody>
      </p:sp>
      <p:sp>
        <p:nvSpPr>
          <p:cNvPr id="4198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ja-JP" smtClean="0"/>
              <a:t>2011/9/29</a:t>
            </a:r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r>
              <a:rPr lang="en-US" altLang="ja-JP" smtClean="0"/>
              <a:t>DRFS toward 1 TeV and R&amp;D (Fukuda) LCWS11</a:t>
            </a: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49D1E93-8813-4E47-891A-38AD1CE4BAB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7" r:id="rId1"/>
    <p:sldLayoutId id="2147483786" r:id="rId2"/>
    <p:sldLayoutId id="2147483785" r:id="rId3"/>
    <p:sldLayoutId id="2147483784" r:id="rId4"/>
    <p:sldLayoutId id="2147483783" r:id="rId5"/>
    <p:sldLayoutId id="2147483782" r:id="rId6"/>
    <p:sldLayoutId id="2147483781" r:id="rId7"/>
    <p:sldLayoutId id="2147483780" r:id="rId8"/>
    <p:sldLayoutId id="2147483779" r:id="rId9"/>
    <p:sldLayoutId id="2147483778" r:id="rId10"/>
    <p:sldLayoutId id="2147483777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日付プレースホルダー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ea typeface="Arial Unicode MS" pitchFamily="50" charset="-128"/>
              </a:rPr>
              <a:t>2011/9/29</a:t>
            </a:r>
            <a:endParaRPr lang="en-US" altLang="ja-JP" smtClean="0">
              <a:ea typeface="Arial Unicode MS" pitchFamily="50" charset="-128"/>
            </a:endParaRPr>
          </a:p>
        </p:txBody>
      </p:sp>
      <p:sp>
        <p:nvSpPr>
          <p:cNvPr id="55300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371725" y="6415088"/>
            <a:ext cx="5349875" cy="457200"/>
          </a:xfrm>
          <a:noFill/>
        </p:spPr>
        <p:txBody>
          <a:bodyPr/>
          <a:lstStyle/>
          <a:p>
            <a:r>
              <a:rPr lang="en-US" altLang="ja-JP" dirty="0" smtClean="0"/>
              <a:t>DRFS toward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and R&amp;D (Fukuda) LCWS11</a:t>
            </a:r>
            <a:endParaRPr lang="en-US" altLang="ja-JP" dirty="0" smtClean="0"/>
          </a:p>
        </p:txBody>
      </p:sp>
      <p:sp>
        <p:nvSpPr>
          <p:cNvPr id="6656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7635D3C0-8CDB-408C-9846-9FE4D50C6984}" type="slidenum">
              <a:rPr lang="en-US" altLang="ja-JP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ja-JP" smtClean="0"/>
          </a:p>
        </p:txBody>
      </p:sp>
      <p:sp>
        <p:nvSpPr>
          <p:cNvPr id="7" name="タイトル 1"/>
          <p:cNvSpPr txBox="1">
            <a:spLocks/>
          </p:cNvSpPr>
          <p:nvPr/>
        </p:nvSpPr>
        <p:spPr bwMode="auto">
          <a:xfrm>
            <a:off x="685800" y="162930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altLang="ja-JP" smtClean="0"/>
              <a:t>DRFS Toward 1 TeV and R&amp;D</a:t>
            </a:r>
            <a:endParaRPr lang="ja-JP" altLang="en-US" dirty="0"/>
          </a:p>
        </p:txBody>
      </p:sp>
      <p:sp>
        <p:nvSpPr>
          <p:cNvPr id="8" name="サブタイトル 2"/>
          <p:cNvSpPr txBox="1">
            <a:spLocks/>
          </p:cNvSpPr>
          <p:nvPr/>
        </p:nvSpPr>
        <p:spPr bwMode="auto">
          <a:xfrm>
            <a:off x="2371725" y="4086755"/>
            <a:ext cx="64008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rgbClr val="23346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S. Fukuda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26473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16300" y="3846513"/>
            <a:ext cx="1895475" cy="577850"/>
          </a:xfrm>
        </p:spPr>
        <p:txBody>
          <a:bodyPr/>
          <a:lstStyle/>
          <a:p>
            <a:pPr marL="0" indent="0">
              <a:buFontTx/>
              <a:buNone/>
            </a:pPr>
            <a:r>
              <a:rPr lang="en-US" altLang="ja-JP" sz="2000" smtClean="0">
                <a:ea typeface="ＭＳ Ｐゴシック" charset="-128"/>
              </a:rPr>
              <a:t>KEK</a:t>
            </a:r>
            <a:r>
              <a:rPr lang="ja-JP" altLang="en-US" sz="2000" smtClean="0">
                <a:ea typeface="ＭＳ Ｐゴシック" charset="-128"/>
              </a:rPr>
              <a:t>　</a:t>
            </a:r>
            <a:r>
              <a:rPr lang="en-US" altLang="ja-JP" sz="2000" smtClean="0">
                <a:ea typeface="ＭＳ Ｐゴシック" charset="-128"/>
              </a:rPr>
              <a:t>Fukuda</a:t>
            </a:r>
            <a:endParaRPr lang="ja-JP" altLang="en-US" sz="2000" smtClean="0">
              <a:ea typeface="ＭＳ Ｐゴシック" charset="-128"/>
            </a:endParaRPr>
          </a:p>
        </p:txBody>
      </p:sp>
      <p:sp>
        <p:nvSpPr>
          <p:cNvPr id="55300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371725" y="6415088"/>
            <a:ext cx="5163608" cy="457200"/>
          </a:xfrm>
          <a:noFill/>
        </p:spPr>
        <p:txBody>
          <a:bodyPr/>
          <a:lstStyle/>
          <a:p>
            <a:r>
              <a:rPr lang="en-US" altLang="ja-JP" dirty="0" smtClean="0"/>
              <a:t>DRFS toward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and R&amp;D (Fukuda) LCWS11</a:t>
            </a:r>
            <a:endParaRPr lang="en-US" altLang="ja-JP" dirty="0" smtClean="0"/>
          </a:p>
        </p:txBody>
      </p:sp>
      <p:sp>
        <p:nvSpPr>
          <p:cNvPr id="6656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7635D3C0-8CDB-408C-9846-9FE4D50C6984}" type="slidenum">
              <a:rPr lang="en-US" altLang="ja-JP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altLang="ja-JP" smtClean="0"/>
          </a:p>
        </p:txBody>
      </p:sp>
      <p:sp>
        <p:nvSpPr>
          <p:cNvPr id="7" name="タイトル 1"/>
          <p:cNvSpPr txBox="1">
            <a:spLocks/>
          </p:cNvSpPr>
          <p:nvPr/>
        </p:nvSpPr>
        <p:spPr>
          <a:xfrm>
            <a:off x="1447800" y="295275"/>
            <a:ext cx="7086600" cy="914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b="1" dirty="0" smtClean="0">
                <a:ea typeface="ＭＳ Ｐゴシック" charset="-128"/>
              </a:rPr>
              <a:t>3 operation mode </a:t>
            </a:r>
            <a:r>
              <a:rPr lang="en-US" altLang="ja-JP" sz="2000" b="1" dirty="0" smtClean="0">
                <a:ea typeface="ＭＳ Ｐゴシック" charset="-128"/>
              </a:rPr>
              <a:t>(Low Energy 10Hz, SB2009 and Full scheme) and DRFS Layout (</a:t>
            </a:r>
            <a:r>
              <a:rPr lang="en-US" altLang="ja-JP" sz="2800" b="1" dirty="0" smtClean="0">
                <a:solidFill>
                  <a:srgbClr val="FF0000"/>
                </a:solidFill>
                <a:ea typeface="ＭＳ Ｐゴシック" charset="-128"/>
              </a:rPr>
              <a:t>and the pass to 1 </a:t>
            </a:r>
            <a:r>
              <a:rPr lang="en-US" altLang="ja-JP" sz="2800" b="1" dirty="0" err="1" smtClean="0">
                <a:solidFill>
                  <a:srgbClr val="FF0000"/>
                </a:solidFill>
                <a:ea typeface="ＭＳ Ｐゴシック" charset="-128"/>
              </a:rPr>
              <a:t>TeV</a:t>
            </a:r>
            <a:r>
              <a:rPr lang="en-US" altLang="ja-JP" sz="2000" b="1" dirty="0" smtClean="0">
                <a:ea typeface="ＭＳ Ｐゴシック" charset="-128"/>
              </a:rPr>
              <a:t>)</a:t>
            </a:r>
            <a:endParaRPr lang="ja-JP" altLang="en-US" sz="1600" b="1" dirty="0">
              <a:solidFill>
                <a:srgbClr val="FF0000"/>
              </a:solidFill>
              <a:ea typeface="ＭＳ Ｐゴシック" charset="-128"/>
            </a:endParaRPr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>
          <a:xfrm>
            <a:off x="6886575" y="1339502"/>
            <a:ext cx="2230438" cy="17240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1200" smtClean="0"/>
              <a:t>All units have a capability of 2.3ms pulse width, 10Hz.</a:t>
            </a:r>
          </a:p>
          <a:p>
            <a:pPr>
              <a:defRPr/>
            </a:pPr>
            <a:r>
              <a:rPr lang="en-US" altLang="ja-JP" sz="1200" smtClean="0"/>
              <a:t>Facility requires 144% power capability. </a:t>
            </a:r>
          </a:p>
          <a:p>
            <a:pPr>
              <a:defRPr/>
            </a:pPr>
            <a:r>
              <a:rPr lang="en-US" altLang="ja-JP" sz="1200" smtClean="0"/>
              <a:t>Numbers of active klystrons are 50% to 70% depending on the sorted kly. group.</a:t>
            </a:r>
            <a:endParaRPr lang="en-US" altLang="ja-JP" sz="1400" smtClean="0"/>
          </a:p>
          <a:p>
            <a:pPr>
              <a:defRPr/>
            </a:pPr>
            <a:endParaRPr lang="ja-JP" altLang="en-US" sz="14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6670" y="1697522"/>
            <a:ext cx="62166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テキスト ボックス 3"/>
          <p:cNvSpPr txBox="1">
            <a:spLocks noChangeArrowheads="1"/>
          </p:cNvSpPr>
          <p:nvPr/>
        </p:nvSpPr>
        <p:spPr bwMode="auto">
          <a:xfrm>
            <a:off x="464634" y="1327150"/>
            <a:ext cx="57673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ja-JP" dirty="0">
                <a:ea typeface="Arial Unicode MS" pitchFamily="50" charset="-128"/>
              </a:rPr>
              <a:t>(1) </a:t>
            </a:r>
            <a:r>
              <a:rPr lang="en-US" altLang="ja-JP" dirty="0">
                <a:solidFill>
                  <a:srgbClr val="C00000"/>
                </a:solidFill>
                <a:ea typeface="Arial Unicode MS" pitchFamily="50" charset="-128"/>
              </a:rPr>
              <a:t>Low energy 10Hz operation: 250GeV, 4.5mA, 10Hz</a:t>
            </a:r>
            <a:endParaRPr lang="ja-JP" altLang="en-US" dirty="0">
              <a:solidFill>
                <a:srgbClr val="C00000"/>
              </a:solidFill>
              <a:ea typeface="Arial Unicode MS" pitchFamily="50" charset="-128"/>
            </a:endParaRPr>
          </a:p>
        </p:txBody>
      </p:sp>
      <p:sp>
        <p:nvSpPr>
          <p:cNvPr id="11" name="正方形/長方形 4"/>
          <p:cNvSpPr>
            <a:spLocks noChangeArrowheads="1"/>
          </p:cNvSpPr>
          <p:nvPr/>
        </p:nvSpPr>
        <p:spPr bwMode="auto">
          <a:xfrm>
            <a:off x="514988" y="3063527"/>
            <a:ext cx="59039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ea typeface="Arial Unicode MS" pitchFamily="50" charset="-128"/>
              </a:rPr>
              <a:t>(2) </a:t>
            </a:r>
            <a:r>
              <a:rPr lang="en-US" altLang="ja-JP" dirty="0">
                <a:solidFill>
                  <a:srgbClr val="C00000"/>
                </a:solidFill>
                <a:ea typeface="Arial Unicode MS" pitchFamily="50" charset="-128"/>
              </a:rPr>
              <a:t>Reduced bunch operation: 500GeV, 4.5mA, 5Hz</a:t>
            </a:r>
            <a:endParaRPr lang="ja-JP" altLang="en-US" dirty="0">
              <a:solidFill>
                <a:srgbClr val="C00000"/>
              </a:solidFill>
              <a:ea typeface="Arial Unicode MS" pitchFamily="50" charset="-128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 t="12495" b="693"/>
          <a:stretch>
            <a:fillRect/>
          </a:stretch>
        </p:blipFill>
        <p:spPr bwMode="auto">
          <a:xfrm>
            <a:off x="853281" y="3436389"/>
            <a:ext cx="5529263" cy="118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正方形/長方形 5"/>
          <p:cNvSpPr>
            <a:spLocks noChangeArrowheads="1"/>
          </p:cNvSpPr>
          <p:nvPr/>
        </p:nvSpPr>
        <p:spPr bwMode="auto">
          <a:xfrm>
            <a:off x="576670" y="4711681"/>
            <a:ext cx="6048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dirty="0">
                <a:ea typeface="Arial Unicode MS" pitchFamily="50" charset="-128"/>
              </a:rPr>
              <a:t>(3) </a:t>
            </a:r>
            <a:r>
              <a:rPr lang="en-US" altLang="ja-JP" dirty="0">
                <a:solidFill>
                  <a:srgbClr val="C00000"/>
                </a:solidFill>
                <a:ea typeface="Arial Unicode MS" pitchFamily="50" charset="-128"/>
              </a:rPr>
              <a:t>Full energy operation: 500GeV, 9mA, 5Hz</a:t>
            </a:r>
            <a:endParaRPr lang="ja-JP" altLang="en-US" dirty="0">
              <a:solidFill>
                <a:srgbClr val="C00000"/>
              </a:solidFill>
              <a:ea typeface="Arial Unicode MS" pitchFamily="50" charset="-128"/>
            </a:endParaRPr>
          </a:p>
        </p:txBody>
      </p:sp>
      <p:pic>
        <p:nvPicPr>
          <p:cNvPr id="14" name="Picture 4"/>
          <p:cNvPicPr>
            <a:picLocks noChangeAspect="1" noChangeArrowheads="1"/>
          </p:cNvPicPr>
          <p:nvPr/>
        </p:nvPicPr>
        <p:blipFill>
          <a:blip r:embed="rId4"/>
          <a:srcRect t="7985" b="-119"/>
          <a:stretch>
            <a:fillRect/>
          </a:stretch>
        </p:blipFill>
        <p:spPr bwMode="auto">
          <a:xfrm>
            <a:off x="962509" y="5023404"/>
            <a:ext cx="5173662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左カーブ矢印 14"/>
          <p:cNvSpPr/>
          <p:nvPr/>
        </p:nvSpPr>
        <p:spPr>
          <a:xfrm>
            <a:off x="6229350" y="3041650"/>
            <a:ext cx="349250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6" name="テキスト ボックス 7"/>
          <p:cNvSpPr txBox="1">
            <a:spLocks noChangeArrowheads="1"/>
          </p:cNvSpPr>
          <p:nvPr/>
        </p:nvSpPr>
        <p:spPr bwMode="auto">
          <a:xfrm>
            <a:off x="5616575" y="4896625"/>
            <a:ext cx="1485900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 dirty="0">
                <a:ea typeface="Arial Unicode MS" pitchFamily="50" charset="-128"/>
              </a:rPr>
              <a:t>Increase units</a:t>
            </a:r>
            <a:endParaRPr lang="ja-JP" altLang="en-US" dirty="0">
              <a:ea typeface="Arial Unicode MS" pitchFamily="50" charset="-128"/>
            </a:endParaRPr>
          </a:p>
        </p:txBody>
      </p:sp>
      <p:sp>
        <p:nvSpPr>
          <p:cNvPr id="17" name="左カーブ矢印 16"/>
          <p:cNvSpPr/>
          <p:nvPr/>
        </p:nvSpPr>
        <p:spPr>
          <a:xfrm>
            <a:off x="6213475" y="4538663"/>
            <a:ext cx="347663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schemeClr val="tx1"/>
              </a:solidFill>
            </a:endParaRPr>
          </a:p>
        </p:txBody>
      </p:sp>
      <p:sp>
        <p:nvSpPr>
          <p:cNvPr id="18" name="正方形/長方形 8"/>
          <p:cNvSpPr>
            <a:spLocks noChangeArrowheads="1"/>
          </p:cNvSpPr>
          <p:nvPr/>
        </p:nvSpPr>
        <p:spPr bwMode="auto">
          <a:xfrm>
            <a:off x="5913438" y="3649663"/>
            <a:ext cx="12176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>
                <a:ea typeface="Arial Unicode MS" pitchFamily="50" charset="-128"/>
              </a:rPr>
              <a:t>Same units</a:t>
            </a:r>
            <a:endParaRPr lang="ja-JP" altLang="en-US">
              <a:ea typeface="Arial Unicode MS" pitchFamily="50" charset="-128"/>
            </a:endParaRPr>
          </a:p>
        </p:txBody>
      </p:sp>
      <p:sp>
        <p:nvSpPr>
          <p:cNvPr id="19" name="正方形/長方形 9"/>
          <p:cNvSpPr>
            <a:spLocks noChangeArrowheads="1"/>
          </p:cNvSpPr>
          <p:nvPr/>
        </p:nvSpPr>
        <p:spPr bwMode="auto">
          <a:xfrm>
            <a:off x="6886575" y="3232944"/>
            <a:ext cx="2230438" cy="15700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1450" indent="-171450">
              <a:buFont typeface="Arial" charset="0"/>
              <a:buChar char="•"/>
            </a:pPr>
            <a:r>
              <a:rPr lang="en-US" altLang="ja-JP" sz="1200" dirty="0">
                <a:ea typeface="Arial Unicode MS" pitchFamily="50" charset="-128"/>
              </a:rPr>
              <a:t>     All units have a  </a:t>
            </a:r>
          </a:p>
          <a:p>
            <a:pPr marL="171450" indent="-171450"/>
            <a:r>
              <a:rPr lang="en-US" altLang="ja-JP" sz="1200" dirty="0">
                <a:ea typeface="Arial Unicode MS" pitchFamily="50" charset="-128"/>
              </a:rPr>
              <a:t>          capability of 2.3ms </a:t>
            </a:r>
          </a:p>
          <a:p>
            <a:pPr marL="171450" indent="-171450"/>
            <a:r>
              <a:rPr lang="en-US" altLang="ja-JP" sz="1200" dirty="0">
                <a:ea typeface="Arial Unicode MS" pitchFamily="50" charset="-128"/>
              </a:rPr>
              <a:t>          pulse width, 5Hz.</a:t>
            </a:r>
          </a:p>
          <a:p>
            <a:pPr marL="171450" indent="-171450">
              <a:buFont typeface="Arial" charset="0"/>
              <a:buChar char="•"/>
            </a:pPr>
            <a:r>
              <a:rPr lang="en-US" altLang="ja-JP" sz="1200" dirty="0">
                <a:ea typeface="Arial Unicode MS" pitchFamily="50" charset="-128"/>
              </a:rPr>
              <a:t>     Facility requires 144%</a:t>
            </a:r>
          </a:p>
          <a:p>
            <a:pPr marL="171450" indent="-171450"/>
            <a:r>
              <a:rPr lang="en-US" altLang="ja-JP" sz="1200" dirty="0">
                <a:ea typeface="Arial Unicode MS" pitchFamily="50" charset="-128"/>
              </a:rPr>
              <a:t>          power capability. </a:t>
            </a:r>
          </a:p>
          <a:p>
            <a:pPr marL="171450" indent="-171450">
              <a:buFont typeface="Arial" charset="0"/>
              <a:buChar char="•"/>
            </a:pPr>
            <a:r>
              <a:rPr lang="en-US" altLang="ja-JP" sz="1200" dirty="0">
                <a:ea typeface="Arial Unicode MS" pitchFamily="50" charset="-128"/>
              </a:rPr>
              <a:t>     Numbers of active </a:t>
            </a:r>
          </a:p>
          <a:p>
            <a:pPr marL="171450" indent="-171450"/>
            <a:r>
              <a:rPr lang="en-US" altLang="ja-JP" sz="1200" dirty="0">
                <a:ea typeface="Arial Unicode MS" pitchFamily="50" charset="-128"/>
              </a:rPr>
              <a:t>          klystrons are same in </a:t>
            </a:r>
          </a:p>
          <a:p>
            <a:pPr marL="171450" indent="-171450"/>
            <a:r>
              <a:rPr lang="en-US" altLang="ja-JP" sz="1200" dirty="0">
                <a:ea typeface="Arial Unicode MS" pitchFamily="50" charset="-128"/>
              </a:rPr>
              <a:t>          sorted </a:t>
            </a:r>
            <a:r>
              <a:rPr lang="en-US" altLang="ja-JP" sz="1200" dirty="0" err="1">
                <a:ea typeface="Arial Unicode MS" pitchFamily="50" charset="-128"/>
              </a:rPr>
              <a:t>kly</a:t>
            </a:r>
            <a:r>
              <a:rPr lang="en-US" altLang="ja-JP" sz="1200" dirty="0">
                <a:ea typeface="Arial Unicode MS" pitchFamily="50" charset="-128"/>
              </a:rPr>
              <a:t>. group.</a:t>
            </a:r>
            <a:endParaRPr lang="ja-JP" altLang="en-US" sz="2000" dirty="0">
              <a:ea typeface="Arial Unicode MS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6959599" y="4896625"/>
            <a:ext cx="2157413" cy="13843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/>
          <a:p>
            <a:pPr marL="171450" indent="-171450">
              <a:buFont typeface="Arial" pitchFamily="34" charset="0"/>
              <a:buChar char="•"/>
              <a:defRPr/>
            </a:pPr>
            <a:r>
              <a:rPr lang="en-US" altLang="ja-JP" sz="1200" dirty="0"/>
              <a:t>     Old units have same </a:t>
            </a:r>
          </a:p>
          <a:p>
            <a:pPr>
              <a:defRPr/>
            </a:pPr>
            <a:r>
              <a:rPr lang="en-US" altLang="ja-JP" sz="1200" dirty="0"/>
              <a:t>          capability, and new  </a:t>
            </a:r>
          </a:p>
          <a:p>
            <a:pPr>
              <a:defRPr/>
            </a:pPr>
            <a:r>
              <a:rPr lang="en-US" altLang="ja-JP" sz="1200" dirty="0"/>
              <a:t>          units with 1.8ms pulse </a:t>
            </a:r>
          </a:p>
          <a:p>
            <a:pPr>
              <a:defRPr/>
            </a:pPr>
            <a:r>
              <a:rPr lang="en-US" altLang="ja-JP" sz="1200" dirty="0"/>
              <a:t>          width.</a:t>
            </a:r>
          </a:p>
          <a:p>
            <a:pPr marL="171450" indent="-171450">
              <a:buFont typeface="Arial" pitchFamily="34" charset="0"/>
              <a:buChar char="•"/>
              <a:defRPr/>
            </a:pPr>
            <a:r>
              <a:rPr lang="en-US" altLang="ja-JP" sz="1200" dirty="0"/>
              <a:t>     Facility for new units </a:t>
            </a:r>
          </a:p>
          <a:p>
            <a:pPr>
              <a:defRPr/>
            </a:pPr>
            <a:r>
              <a:rPr lang="en-US" altLang="ja-JP" sz="1200" dirty="0"/>
              <a:t>          requires 113%</a:t>
            </a:r>
          </a:p>
          <a:p>
            <a:pPr>
              <a:defRPr/>
            </a:pPr>
            <a:r>
              <a:rPr lang="en-US" altLang="ja-JP" sz="1200" dirty="0"/>
              <a:t>          power capability. </a:t>
            </a:r>
          </a:p>
        </p:txBody>
      </p:sp>
      <p:cxnSp>
        <p:nvCxnSpPr>
          <p:cNvPr id="21" name="直線矢印コネクタ 20"/>
          <p:cNvCxnSpPr>
            <a:stCxn id="10" idx="3"/>
          </p:cNvCxnSpPr>
          <p:nvPr/>
        </p:nvCxnSpPr>
        <p:spPr>
          <a:xfrm flipV="1">
            <a:off x="6232022" y="1511300"/>
            <a:ext cx="881062" cy="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線矢印コネクタ 21"/>
          <p:cNvCxnSpPr/>
          <p:nvPr/>
        </p:nvCxnSpPr>
        <p:spPr>
          <a:xfrm>
            <a:off x="5662613" y="3625850"/>
            <a:ext cx="1439862" cy="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矢印コネクタ 22"/>
          <p:cNvCxnSpPr/>
          <p:nvPr/>
        </p:nvCxnSpPr>
        <p:spPr>
          <a:xfrm>
            <a:off x="4940300" y="5186363"/>
            <a:ext cx="2138363" cy="0"/>
          </a:xfrm>
          <a:prstGeom prst="straightConnector1">
            <a:avLst/>
          </a:prstGeom>
          <a:ln w="15875">
            <a:solidFill>
              <a:srgbClr val="C0000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日付プレースホルダー 13"/>
          <p:cNvSpPr txBox="1">
            <a:spLocks/>
          </p:cNvSpPr>
          <p:nvPr/>
        </p:nvSpPr>
        <p:spPr bwMode="auto">
          <a:xfrm>
            <a:off x="533400" y="65532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defTabSz="457200" rtl="0" eaLnBrk="1" fontAlgn="base" hangingPunct="1">
              <a:spcBef>
                <a:spcPts val="0"/>
              </a:spcBef>
              <a:spcAft>
                <a:spcPts val="0"/>
              </a:spcAft>
              <a:defRPr kumimoji="1" sz="12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ea typeface="Arial Unicode MS" pitchFamily="50" charset="-128"/>
              </a:rPr>
              <a:t>2011/9/28</a:t>
            </a:r>
            <a:endParaRPr lang="en-US" altLang="ja-JP" smtClean="0">
              <a:ea typeface="Arial Unicode MS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1300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日付プレースホルダー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ea typeface="Arial Unicode MS" pitchFamily="50" charset="-128"/>
              </a:rPr>
              <a:t>2011/9/29</a:t>
            </a:r>
            <a:endParaRPr lang="en-US" altLang="ja-JP" smtClean="0">
              <a:ea typeface="Arial Unicode MS" pitchFamily="50" charset="-128"/>
            </a:endParaRPr>
          </a:p>
        </p:txBody>
      </p:sp>
      <p:sp>
        <p:nvSpPr>
          <p:cNvPr id="55300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1930400" y="6415088"/>
            <a:ext cx="5977467" cy="457200"/>
          </a:xfrm>
          <a:noFill/>
        </p:spPr>
        <p:txBody>
          <a:bodyPr/>
          <a:lstStyle/>
          <a:p>
            <a:r>
              <a:rPr lang="en-US" altLang="ja-JP" dirty="0" smtClean="0"/>
              <a:t>DRFS toward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and R&amp;D (Fukuda) LCWS11</a:t>
            </a:r>
            <a:endParaRPr lang="en-US" altLang="ja-JP" dirty="0" smtClean="0"/>
          </a:p>
        </p:txBody>
      </p:sp>
      <p:sp>
        <p:nvSpPr>
          <p:cNvPr id="6656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7635D3C0-8CDB-408C-9846-9FE4D50C6984}" type="slidenum">
              <a:rPr lang="en-US" altLang="ja-JP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en-US" altLang="ja-JP" smtClean="0"/>
          </a:p>
        </p:txBody>
      </p:sp>
      <p:sp>
        <p:nvSpPr>
          <p:cNvPr id="7" name="タイトル 1"/>
          <p:cNvSpPr txBox="1">
            <a:spLocks/>
          </p:cNvSpPr>
          <p:nvPr/>
        </p:nvSpPr>
        <p:spPr bwMode="auto">
          <a:xfrm>
            <a:off x="457200" y="274638"/>
            <a:ext cx="8219256" cy="56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+mj-lt"/>
                <a:ea typeface="ＭＳ Ｐゴシック" charset="0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pitchFamily="34" charset="-128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pitchFamily="34" charset="-128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pitchFamily="34" charset="-128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rgbClr val="23346C"/>
                </a:solidFill>
                <a:latin typeface="Arial" charset="0"/>
                <a:ea typeface="ＭＳ Ｐゴシック" charset="0"/>
                <a:cs typeface="Arial Unicode MS" pitchFamily="34" charset="-128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rgbClr val="23346C"/>
                </a:solidFill>
                <a:latin typeface="Arial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r>
              <a:rPr lang="en-US" altLang="ja-JP" smtClean="0"/>
              <a:t>DRFS is still applicable to 1 TeV?</a:t>
            </a:r>
            <a:endParaRPr lang="ja-JP" altLang="en-US" dirty="0"/>
          </a:p>
        </p:txBody>
      </p:sp>
      <p:graphicFrame>
        <p:nvGraphicFramePr>
          <p:cNvPr id="8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8460944"/>
              </p:ext>
            </p:extLst>
          </p:nvPr>
        </p:nvGraphicFramePr>
        <p:xfrm>
          <a:off x="323528" y="836712"/>
          <a:ext cx="4635501" cy="2049780"/>
        </p:xfrm>
        <a:graphic>
          <a:graphicData uri="http://schemas.openxmlformats.org/drawingml/2006/table">
            <a:tbl>
              <a:tblPr/>
              <a:tblGrid>
                <a:gridCol w="514758"/>
                <a:gridCol w="514758"/>
                <a:gridCol w="961893"/>
                <a:gridCol w="619914"/>
                <a:gridCol w="348534"/>
                <a:gridCol w="790904"/>
                <a:gridCol w="884740"/>
              </a:tblGrid>
              <a:tr h="21336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effectLst/>
                          <a:latin typeface="ＭＳ Ｐゴシック"/>
                        </a:rPr>
                        <a:t>Power Calculation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1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Current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9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effectLst/>
                          <a:latin typeface="ＭＳ Ｐゴシック"/>
                        </a:rPr>
                        <a:t>Electric Field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1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MV/m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Length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1.0377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Power Required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420.3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2 cavities tota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840.5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Margin or overhead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1050.7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RF eff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99.990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1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1050.8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Required Pulse Width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1.94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Required Kly Voltage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73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effectLst/>
                          <a:latin typeface="ＭＳ Ｐゴシック"/>
                        </a:rPr>
                        <a:t>kV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9870963"/>
              </p:ext>
            </p:extLst>
          </p:nvPr>
        </p:nvGraphicFramePr>
        <p:xfrm>
          <a:off x="381000" y="2932791"/>
          <a:ext cx="4608514" cy="1749376"/>
        </p:xfrm>
        <a:graphic>
          <a:graphicData uri="http://schemas.openxmlformats.org/drawingml/2006/table">
            <a:tbl>
              <a:tblPr/>
              <a:tblGrid>
                <a:gridCol w="689055"/>
                <a:gridCol w="696463"/>
                <a:gridCol w="864822"/>
                <a:gridCol w="579969"/>
                <a:gridCol w="592735"/>
                <a:gridCol w="592735"/>
                <a:gridCol w="592735"/>
              </a:tblGrid>
              <a:tr h="217756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effectLst/>
                          <a:latin typeface="ＭＳ Ｐゴシック"/>
                        </a:rPr>
                        <a:t>Power Calculation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1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Current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4.5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 dirty="0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Electric Field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1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MV/m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Length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1.0377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Power Required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210.1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2 cavities 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420.3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764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Margin or overhead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525.3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RF eff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99.990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1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525.4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5260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Required Pulse Width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2.55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effectLst/>
                          <a:latin typeface="ＭＳ Ｐゴシック"/>
                        </a:rPr>
                        <a:t>ms</a:t>
                      </a:r>
                      <a:endParaRPr 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259702"/>
              </p:ext>
            </p:extLst>
          </p:nvPr>
        </p:nvGraphicFramePr>
        <p:xfrm>
          <a:off x="448819" y="4609677"/>
          <a:ext cx="4483222" cy="1782625"/>
        </p:xfrm>
        <a:graphic>
          <a:graphicData uri="http://schemas.openxmlformats.org/drawingml/2006/table">
            <a:tbl>
              <a:tblPr/>
              <a:tblGrid>
                <a:gridCol w="543421"/>
                <a:gridCol w="543421"/>
                <a:gridCol w="679276"/>
                <a:gridCol w="679276"/>
                <a:gridCol w="679276"/>
                <a:gridCol w="679276"/>
                <a:gridCol w="679276"/>
              </a:tblGrid>
              <a:tr h="30304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effectLst/>
                          <a:latin typeface="ＭＳ Ｐゴシック"/>
                        </a:rPr>
                        <a:t>Power Calculation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400" b="1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114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Current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6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81848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Electric Field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1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45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MV/m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848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Length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1.0377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848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Power Required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280.2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848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2 cavities total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560.4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1848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Margin or overhead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20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9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700.4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114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RF eff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99.990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1" i="0" u="none" strike="noStrike">
                          <a:solidFill>
                            <a:srgbClr val="FF0000"/>
                          </a:solidFill>
                          <a:effectLst/>
                          <a:latin typeface="ＭＳ Ｐゴシック"/>
                        </a:rPr>
                        <a:t>700.5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kW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114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effectLst/>
                          <a:latin typeface="ＭＳ Ｐゴシック"/>
                        </a:rPr>
                        <a:t>Required Pulse Width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effectLst/>
                          <a:latin typeface="ＭＳ Ｐゴシック"/>
                        </a:rPr>
                        <a:t>2.27 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 dirty="0" err="1">
                          <a:effectLst/>
                          <a:latin typeface="ＭＳ Ｐゴシック"/>
                        </a:rPr>
                        <a:t>ms</a:t>
                      </a:r>
                      <a:endParaRPr lang="en-US" sz="1100" b="0" i="0" u="none" strike="noStrike" dirty="0">
                        <a:effectLst/>
                        <a:latin typeface="ＭＳ Ｐゴシック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5144169" y="1307269"/>
            <a:ext cx="3671326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Simple Power Consideration</a:t>
            </a:r>
          </a:p>
          <a:p>
            <a:endParaRPr lang="en-US" altLang="ja-JP" dirty="0"/>
          </a:p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dirty="0" smtClean="0"/>
              <a:t>For the case of 9mA, 45MV/m, </a:t>
            </a:r>
          </a:p>
          <a:p>
            <a:r>
              <a:rPr lang="en-US" altLang="ja-JP" dirty="0" smtClean="0"/>
              <a:t>    if 2 cavity feed scheme is used, 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applied voltage for DRFS  klystron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needs 73kV.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kumimoji="1" lang="en-US" altLang="ja-JP" dirty="0" smtClean="0"/>
              <a:t>If using current scheme of DRFS, </a:t>
            </a:r>
          </a:p>
          <a:p>
            <a:r>
              <a:rPr lang="en-US" altLang="ja-JP" dirty="0" smtClean="0"/>
              <a:t>     73 kV is not desirable.</a:t>
            </a:r>
          </a:p>
          <a:p>
            <a:endParaRPr kumimoji="1" lang="en-US" altLang="ja-JP" dirty="0"/>
          </a:p>
          <a:p>
            <a:pPr marL="285750" indent="-285750">
              <a:buFont typeface="Arial" pitchFamily="34" charset="0"/>
              <a:buChar char="•"/>
            </a:pPr>
            <a:r>
              <a:rPr lang="en-US" altLang="ja-JP" dirty="0" smtClean="0"/>
              <a:t>For the lower beam than 9mA, 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peak power requirement pass the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current specification. But more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wider pulse width is required.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  This affects to the specification of </a:t>
            </a:r>
          </a:p>
          <a:p>
            <a:r>
              <a:rPr lang="en-US" altLang="ja-JP" dirty="0"/>
              <a:t> </a:t>
            </a:r>
            <a:r>
              <a:rPr lang="en-US" altLang="ja-JP" dirty="0" smtClean="0"/>
              <a:t>    constructed </a:t>
            </a:r>
            <a:r>
              <a:rPr lang="en-US" altLang="ja-JP" dirty="0" err="1" smtClean="0"/>
              <a:t>linac</a:t>
            </a:r>
            <a:r>
              <a:rPr lang="en-US" altLang="ja-JP" dirty="0" smtClean="0"/>
              <a:t> RF section.</a:t>
            </a:r>
          </a:p>
          <a:p>
            <a:r>
              <a:rPr kumimoji="1" lang="en-US" altLang="ja-JP" dirty="0"/>
              <a:t> </a:t>
            </a:r>
            <a:r>
              <a:rPr kumimoji="1" lang="en-US" altLang="ja-JP" dirty="0" smtClean="0"/>
              <a:t> 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02227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日付プレースホルダー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ea typeface="Arial Unicode MS" pitchFamily="50" charset="-128"/>
              </a:rPr>
              <a:t>2011/9/29</a:t>
            </a:r>
            <a:endParaRPr lang="en-US" altLang="ja-JP" smtClean="0">
              <a:ea typeface="Arial Unicode MS" pitchFamily="50" charset="-128"/>
            </a:endParaRPr>
          </a:p>
        </p:txBody>
      </p:sp>
      <p:sp>
        <p:nvSpPr>
          <p:cNvPr id="55300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371725" y="6415088"/>
            <a:ext cx="5282142" cy="457200"/>
          </a:xfrm>
          <a:noFill/>
        </p:spPr>
        <p:txBody>
          <a:bodyPr/>
          <a:lstStyle/>
          <a:p>
            <a:r>
              <a:rPr lang="en-US" altLang="ja-JP" dirty="0" smtClean="0"/>
              <a:t>DRFS toward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and R&amp;D (Fukuda) LCWS11</a:t>
            </a:r>
            <a:endParaRPr lang="en-US" altLang="ja-JP" dirty="0" smtClean="0"/>
          </a:p>
        </p:txBody>
      </p:sp>
      <p:sp>
        <p:nvSpPr>
          <p:cNvPr id="6656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7635D3C0-8CDB-408C-9846-9FE4D50C6984}" type="slidenum">
              <a:rPr lang="en-US" altLang="ja-JP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en-US" altLang="ja-JP" smtClean="0"/>
          </a:p>
        </p:txBody>
      </p:sp>
      <p:sp>
        <p:nvSpPr>
          <p:cNvPr id="7" name="タイトル 1"/>
          <p:cNvSpPr>
            <a:spLocks noGrp="1"/>
          </p:cNvSpPr>
          <p:nvPr>
            <p:ph type="title"/>
          </p:nvPr>
        </p:nvSpPr>
        <p:spPr>
          <a:xfrm>
            <a:off x="1196975" y="197768"/>
            <a:ext cx="8229600" cy="1143000"/>
          </a:xfrm>
        </p:spPr>
        <p:txBody>
          <a:bodyPr/>
          <a:lstStyle/>
          <a:p>
            <a:r>
              <a:rPr lang="en-US" altLang="ja-JP" dirty="0"/>
              <a:t>DRFS is still applicable to 1 </a:t>
            </a:r>
            <a:r>
              <a:rPr lang="en-US" altLang="ja-JP" dirty="0" err="1"/>
              <a:t>TeV</a:t>
            </a:r>
            <a:r>
              <a:rPr lang="en-US" altLang="ja-JP" dirty="0" smtClean="0"/>
              <a:t>?(II)</a:t>
            </a:r>
            <a:endParaRPr kumimoji="1" lang="ja-JP" altLang="en-US" dirty="0"/>
          </a:p>
        </p:txBody>
      </p:sp>
      <p:sp>
        <p:nvSpPr>
          <p:cNvPr id="8" name="コンテンツ プレースホルダー 2"/>
          <p:cNvSpPr txBox="1">
            <a:spLocks/>
          </p:cNvSpPr>
          <p:nvPr/>
        </p:nvSpPr>
        <p:spPr bwMode="auto">
          <a:xfrm>
            <a:off x="497712" y="136675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92500"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800">
                <a:solidFill>
                  <a:srgbClr val="23346C"/>
                </a:solidFill>
                <a:latin typeface="+mn-lt"/>
                <a:ea typeface="ＭＳ Ｐゴシック" charset="0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dirty="0" smtClean="0"/>
              <a:t>For 9mA, 45MV/m</a:t>
            </a:r>
          </a:p>
          <a:p>
            <a:pPr lvl="1"/>
            <a:r>
              <a:rPr lang="en-US" altLang="ja-JP" dirty="0" smtClean="0"/>
              <a:t>More 70 kV is not desirable for MA klystron due to the high-voltage supply cable. One possibly is to use Marx modulator.</a:t>
            </a:r>
          </a:p>
          <a:p>
            <a:pPr lvl="1"/>
            <a:r>
              <a:rPr lang="en-US" altLang="ja-JP" dirty="0" smtClean="0"/>
              <a:t>It is necessary to develop new klystron, but it is not difficult.</a:t>
            </a:r>
          </a:p>
          <a:p>
            <a:r>
              <a:rPr lang="en-US" altLang="ja-JP" dirty="0" smtClean="0"/>
              <a:t>For lower current case</a:t>
            </a:r>
          </a:p>
          <a:p>
            <a:pPr lvl="1"/>
            <a:r>
              <a:rPr lang="en-US" altLang="ja-JP" dirty="0" smtClean="0"/>
              <a:t>Need the longer pulse, which is roughly the same as the case of low current option (SB2009), but in full scheme, longer pulse P/S is not used and cost-up factor. We should check the feasibility for pulse sag compensation among bouncer, another circuit and Marx modulator.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2757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日付プレースホルダー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ea typeface="Arial Unicode MS" pitchFamily="50" charset="-128"/>
              </a:rPr>
              <a:t>2011/9/29</a:t>
            </a:r>
            <a:endParaRPr lang="en-US" altLang="ja-JP" smtClean="0">
              <a:ea typeface="Arial Unicode MS" pitchFamily="50" charset="-128"/>
            </a:endParaRPr>
          </a:p>
        </p:txBody>
      </p:sp>
      <p:sp>
        <p:nvSpPr>
          <p:cNvPr id="55300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371725" y="6415088"/>
            <a:ext cx="4657725" cy="457200"/>
          </a:xfrm>
          <a:noFill/>
        </p:spPr>
        <p:txBody>
          <a:bodyPr/>
          <a:lstStyle/>
          <a:p>
            <a:r>
              <a:rPr lang="en-US" altLang="ja-JP" smtClean="0"/>
              <a:t>DRFS toward 1 TeV and R&amp;D (Fukuda) LCWS11</a:t>
            </a:r>
            <a:endParaRPr lang="en-US" altLang="ja-JP" dirty="0" smtClean="0"/>
          </a:p>
        </p:txBody>
      </p:sp>
      <p:sp>
        <p:nvSpPr>
          <p:cNvPr id="6656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7635D3C0-8CDB-408C-9846-9FE4D50C6984}" type="slidenum">
              <a:rPr lang="en-US" altLang="ja-JP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ja-JP" smtClean="0"/>
          </a:p>
        </p:txBody>
      </p:sp>
      <p:sp>
        <p:nvSpPr>
          <p:cNvPr id="3" name="正方形/長方形 2"/>
          <p:cNvSpPr/>
          <p:nvPr/>
        </p:nvSpPr>
        <p:spPr>
          <a:xfrm>
            <a:off x="685999" y="1241691"/>
            <a:ext cx="8221133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en-US" altLang="ja-JP" sz="3200" dirty="0"/>
              <a:t>More careful consideration:</a:t>
            </a:r>
          </a:p>
          <a:p>
            <a:pPr marL="0" indent="0">
              <a:buNone/>
            </a:pPr>
            <a:r>
              <a:rPr lang="en-US" altLang="ja-JP" sz="3200" dirty="0"/>
              <a:t>      Similar situation such as cavity </a:t>
            </a:r>
            <a:r>
              <a:rPr lang="en-US" altLang="ja-JP" sz="3200" dirty="0" smtClean="0"/>
              <a:t>	 	 				gradient variation and degradation 				problem, which affect to more 						higher applied voltage and power. 				9mA case faces to more higher 					request.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en-US" altLang="ja-JP" sz="3200" dirty="0" smtClean="0"/>
              <a:t>Cost is not considered in this presentation</a:t>
            </a:r>
            <a:endParaRPr lang="ja-JP" altLang="en-US" sz="3200" dirty="0"/>
          </a:p>
        </p:txBody>
      </p:sp>
      <p:sp>
        <p:nvSpPr>
          <p:cNvPr id="4" name="正方形/長方形 3"/>
          <p:cNvSpPr/>
          <p:nvPr/>
        </p:nvSpPr>
        <p:spPr>
          <a:xfrm>
            <a:off x="1898211" y="264067"/>
            <a:ext cx="68224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/>
              <a:t>DRFS is still applicable to 1 </a:t>
            </a:r>
            <a:r>
              <a:rPr lang="en-US" altLang="ja-JP" sz="3200" dirty="0" err="1"/>
              <a:t>TeV</a:t>
            </a:r>
            <a:r>
              <a:rPr lang="en-US" altLang="ja-JP" sz="3200" dirty="0"/>
              <a:t>?(III)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5118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日付プレースホルダー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ea typeface="Arial Unicode MS" pitchFamily="50" charset="-128"/>
              </a:rPr>
              <a:t>2011/9/29</a:t>
            </a:r>
            <a:endParaRPr lang="en-US" altLang="ja-JP" smtClean="0">
              <a:ea typeface="Arial Unicode MS" pitchFamily="50" charset="-128"/>
            </a:endParaRPr>
          </a:p>
        </p:txBody>
      </p:sp>
      <p:sp>
        <p:nvSpPr>
          <p:cNvPr id="55300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371725" y="6415088"/>
            <a:ext cx="5355219" cy="457200"/>
          </a:xfrm>
          <a:noFill/>
        </p:spPr>
        <p:txBody>
          <a:bodyPr/>
          <a:lstStyle/>
          <a:p>
            <a:r>
              <a:rPr lang="en-US" altLang="ja-JP" dirty="0" smtClean="0"/>
              <a:t>DRFS toward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and R&amp;D (Fukuda) LCWS11</a:t>
            </a:r>
            <a:endParaRPr lang="en-US" altLang="ja-JP" dirty="0" smtClean="0"/>
          </a:p>
        </p:txBody>
      </p:sp>
      <p:sp>
        <p:nvSpPr>
          <p:cNvPr id="6656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7635D3C0-8CDB-408C-9846-9FE4D50C6984}" type="slidenum">
              <a:rPr lang="en-US" altLang="ja-JP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ja-JP" smtClean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2025650" y="273050"/>
            <a:ext cx="6000750" cy="7921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altLang="ja-JP" sz="2800" smtClean="0">
                <a:ea typeface="ＭＳ Ｐゴシック" charset="-128"/>
              </a:rPr>
              <a:t>Technical Progress (</a:t>
            </a:r>
            <a:r>
              <a:rPr lang="en-US" altLang="ja-JP" sz="2000" smtClean="0">
                <a:ea typeface="ＭＳ Ｐゴシック" charset="-128"/>
              </a:rPr>
              <a:t>Klystron R&amp;D Issues)</a:t>
            </a:r>
            <a:endParaRPr lang="en-US" altLang="ja-JP" sz="2000">
              <a:ea typeface="ＭＳ Ｐゴシック" charset="-128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381000" y="1056957"/>
            <a:ext cx="8229600" cy="51641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80000"/>
              </a:lnSpc>
              <a:defRPr/>
            </a:pPr>
            <a:r>
              <a:rPr lang="en-US" altLang="ja-JP" sz="2400" dirty="0" smtClean="0">
                <a:solidFill>
                  <a:srgbClr val="FF0000"/>
                </a:solidFill>
                <a:ea typeface="ＭＳ Ｐゴシック" charset="-128"/>
              </a:rPr>
              <a:t>Basic Klystron Design was OK</a:t>
            </a:r>
          </a:p>
          <a:p>
            <a:pPr marL="0" indent="0">
              <a:lnSpc>
                <a:spcPct val="80000"/>
              </a:lnSpc>
              <a:buFontTx/>
              <a:buNone/>
              <a:defRPr/>
            </a:pPr>
            <a:r>
              <a:rPr lang="en-US" altLang="ja-JP" sz="2400" dirty="0" smtClean="0">
                <a:ea typeface="ＭＳ Ｐゴシック" charset="-128"/>
              </a:rPr>
              <a:t> 	( output power, operation experiment).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ja-JP" sz="2400" dirty="0" smtClean="0"/>
              <a:t>Main R&amp;D Issues: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ja-JP" sz="2400" dirty="0" smtClean="0"/>
              <a:t>Power up is </a:t>
            </a:r>
            <a:r>
              <a:rPr lang="en-US" altLang="ja-JP" sz="2400" dirty="0" err="1" smtClean="0"/>
              <a:t>straigh</a:t>
            </a:r>
            <a:r>
              <a:rPr lang="en-US" altLang="ja-JP" sz="2400" dirty="0" smtClean="0"/>
              <a:t> forward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ja-JP" sz="2400" dirty="0" smtClean="0"/>
              <a:t> Permanent magnet focusing </a:t>
            </a:r>
            <a:r>
              <a:rPr lang="en-US" altLang="ja-JP" sz="2400" dirty="0" smtClean="0">
                <a:ea typeface="ＭＳ Ｐゴシック" charset="-128"/>
              </a:rPr>
              <a:t>	</a:t>
            </a:r>
          </a:p>
          <a:p>
            <a:pPr marL="457200" lvl="1" indent="0">
              <a:lnSpc>
                <a:spcPct val="80000"/>
              </a:lnSpc>
              <a:buNone/>
              <a:defRPr/>
            </a:pPr>
            <a:r>
              <a:rPr lang="en-US" altLang="ja-JP" sz="2400" dirty="0">
                <a:ea typeface="ＭＳ Ｐゴシック" charset="-128"/>
              </a:rPr>
              <a:t> </a:t>
            </a:r>
            <a:r>
              <a:rPr lang="en-US" altLang="ja-JP" sz="2400" dirty="0" smtClean="0">
                <a:ea typeface="ＭＳ Ｐゴシック" charset="-128"/>
              </a:rPr>
              <a:t>    Collaboration  with Kyoto University (Dr. Iwashita)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altLang="ja-JP" sz="2400" dirty="0" smtClean="0">
                <a:ea typeface="ＭＳ Ｐゴシック" charset="-128"/>
              </a:rPr>
              <a:t>      Permanent magnet using Ferrite material is progressed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altLang="ja-JP" sz="2400" dirty="0" smtClean="0">
                <a:ea typeface="ＭＳ Ｐゴシック" charset="-128"/>
              </a:rPr>
              <a:t>	 and FY11 budget is approved. Full model and operation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altLang="ja-JP" sz="2400" dirty="0" smtClean="0">
                <a:ea typeface="ＭＳ Ｐゴシック" charset="-128"/>
              </a:rPr>
              <a:t>	will be done in 2011. This will be expected to be included 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r>
              <a:rPr lang="en-US" altLang="ja-JP" sz="2400" dirty="0" smtClean="0">
                <a:ea typeface="ＭＳ Ｐゴシック" charset="-128"/>
              </a:rPr>
              <a:t>	in TDR. Cost  evaluation is also done.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altLang="ja-JP" sz="2400" dirty="0">
              <a:ea typeface="ＭＳ Ｐゴシック" charset="-128"/>
            </a:endParaRPr>
          </a:p>
          <a:p>
            <a:pPr lvl="1">
              <a:lnSpc>
                <a:spcPct val="80000"/>
              </a:lnSpc>
              <a:defRPr/>
            </a:pPr>
            <a:r>
              <a:rPr lang="en-US" altLang="ja-JP" sz="2400" dirty="0" smtClean="0">
                <a:ea typeface="ＭＳ Ｐゴシック" charset="-128"/>
              </a:rPr>
              <a:t> Complete new </a:t>
            </a:r>
          </a:p>
          <a:p>
            <a:pPr marL="457200" lvl="1" indent="0">
              <a:lnSpc>
                <a:spcPct val="80000"/>
              </a:lnSpc>
              <a:buNone/>
              <a:defRPr/>
            </a:pPr>
            <a:r>
              <a:rPr lang="en-US" altLang="ja-JP" sz="2400" dirty="0">
                <a:ea typeface="ＭＳ Ｐゴシック" charset="-128"/>
              </a:rPr>
              <a:t> </a:t>
            </a:r>
            <a:r>
              <a:rPr lang="en-US" altLang="ja-JP" sz="2400" dirty="0" smtClean="0">
                <a:ea typeface="ＭＳ Ｐゴシック" charset="-128"/>
              </a:rPr>
              <a:t>     design </a:t>
            </a:r>
            <a:r>
              <a:rPr lang="en-US" altLang="ja-JP" sz="2400" dirty="0" err="1" smtClean="0">
                <a:ea typeface="ＭＳ Ｐゴシック" charset="-128"/>
              </a:rPr>
              <a:t>ic</a:t>
            </a:r>
            <a:r>
              <a:rPr lang="en-US" altLang="ja-JP" sz="2400" dirty="0" smtClean="0">
                <a:ea typeface="ＭＳ Ｐゴシック" charset="-128"/>
              </a:rPr>
              <a:t> necessary.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altLang="ja-JP" sz="1600" dirty="0">
              <a:ea typeface="ＭＳ Ｐゴシック" charset="-128"/>
            </a:endParaRPr>
          </a:p>
          <a:p>
            <a:pPr>
              <a:lnSpc>
                <a:spcPct val="80000"/>
              </a:lnSpc>
              <a:buFontTx/>
              <a:buNone/>
              <a:defRPr/>
            </a:pPr>
            <a:endParaRPr lang="en-US" altLang="ja-JP" sz="1600" dirty="0" smtClean="0">
              <a:ea typeface="ＭＳ Ｐゴシック" charset="-128"/>
            </a:endParaRPr>
          </a:p>
        </p:txBody>
      </p:sp>
      <p:grpSp>
        <p:nvGrpSpPr>
          <p:cNvPr id="9" name="グループ化 17"/>
          <p:cNvGrpSpPr>
            <a:grpSpLocks/>
          </p:cNvGrpSpPr>
          <p:nvPr/>
        </p:nvGrpSpPr>
        <p:grpSpPr bwMode="auto">
          <a:xfrm>
            <a:off x="6446615" y="987466"/>
            <a:ext cx="2592388" cy="1844675"/>
            <a:chOff x="1619672" y="1412776"/>
            <a:chExt cx="5256584" cy="3822970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619672" y="1412776"/>
              <a:ext cx="5256584" cy="3822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テキスト ボックス 13"/>
            <p:cNvSpPr txBox="1">
              <a:spLocks noChangeArrowheads="1"/>
            </p:cNvSpPr>
            <p:nvPr/>
          </p:nvSpPr>
          <p:spPr bwMode="auto">
            <a:xfrm rot="-5400000">
              <a:off x="6235146" y="3566054"/>
              <a:ext cx="839140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ea typeface="Arial Unicode MS" pitchFamily="50" charset="-128"/>
                </a:rPr>
                <a:t>Efficiency</a:t>
              </a:r>
              <a:endParaRPr lang="ja-JP" altLang="en-US" sz="1200">
                <a:ea typeface="Arial Unicode MS" pitchFamily="50" charset="-128"/>
              </a:endParaRPr>
            </a:p>
          </p:txBody>
        </p:sp>
        <p:sp>
          <p:nvSpPr>
            <p:cNvPr id="12" name="テキスト ボックス 14"/>
            <p:cNvSpPr txBox="1">
              <a:spLocks noChangeArrowheads="1"/>
            </p:cNvSpPr>
            <p:nvPr/>
          </p:nvSpPr>
          <p:spPr bwMode="auto">
            <a:xfrm>
              <a:off x="3203848" y="4880193"/>
              <a:ext cx="1300356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>
                  <a:ea typeface="Arial Unicode MS" pitchFamily="50" charset="-128"/>
                </a:rPr>
                <a:t>Cathode voltage</a:t>
              </a:r>
              <a:endParaRPr lang="ja-JP" altLang="en-US" sz="1200">
                <a:ea typeface="Arial Unicode MS" pitchFamily="50" charset="-128"/>
              </a:endParaRPr>
            </a:p>
          </p:txBody>
        </p:sp>
        <p:sp>
          <p:nvSpPr>
            <p:cNvPr id="13" name="テキスト ボックス 15"/>
            <p:cNvSpPr txBox="1">
              <a:spLocks noChangeArrowheads="1"/>
            </p:cNvSpPr>
            <p:nvPr/>
          </p:nvSpPr>
          <p:spPr bwMode="auto">
            <a:xfrm>
              <a:off x="3491880" y="1556792"/>
              <a:ext cx="1447832" cy="27699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altLang="ja-JP" sz="1200" dirty="0">
                  <a:ea typeface="Arial Unicode MS" pitchFamily="50" charset="-128"/>
                </a:rPr>
                <a:t>Saturated </a:t>
              </a:r>
              <a:r>
                <a:rPr lang="en-US" altLang="ja-JP" sz="1200" dirty="0" err="1">
                  <a:ea typeface="Arial Unicode MS" pitchFamily="50" charset="-128"/>
                </a:rPr>
                <a:t>rf</a:t>
              </a:r>
              <a:r>
                <a:rPr lang="en-US" altLang="ja-JP" sz="1200" dirty="0">
                  <a:ea typeface="Arial Unicode MS" pitchFamily="50" charset="-128"/>
                </a:rPr>
                <a:t> power</a:t>
              </a:r>
              <a:endParaRPr lang="ja-JP" altLang="en-US" sz="1200" dirty="0">
                <a:ea typeface="Arial Unicode MS" pitchFamily="50" charset="-128"/>
              </a:endParaRPr>
            </a:p>
          </p:txBody>
        </p:sp>
      </p:grp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1440" y="4612522"/>
            <a:ext cx="1455366" cy="1802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47444" y="4814134"/>
            <a:ext cx="2159000" cy="142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0154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11775" y="7690380"/>
            <a:ext cx="1895475" cy="577850"/>
          </a:xfrm>
        </p:spPr>
        <p:txBody>
          <a:bodyPr/>
          <a:lstStyle/>
          <a:p>
            <a:pPr marL="0" indent="0">
              <a:buFontTx/>
              <a:buNone/>
            </a:pPr>
            <a:endParaRPr lang="ja-JP" altLang="en-US" sz="2000" dirty="0" smtClean="0">
              <a:ea typeface="ＭＳ Ｐゴシック" charset="-128"/>
            </a:endParaRPr>
          </a:p>
        </p:txBody>
      </p:sp>
      <p:sp>
        <p:nvSpPr>
          <p:cNvPr id="55299" name="日付プレースホルダー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</a:pPr>
            <a:r>
              <a:rPr lang="en-US" altLang="ja-JP" smtClean="0">
                <a:ea typeface="Arial Unicode MS" pitchFamily="50" charset="-128"/>
              </a:rPr>
              <a:t>2011/9/29</a:t>
            </a:r>
            <a:endParaRPr lang="en-US" altLang="ja-JP" smtClean="0">
              <a:ea typeface="Arial Unicode MS" pitchFamily="50" charset="-128"/>
            </a:endParaRPr>
          </a:p>
        </p:txBody>
      </p:sp>
      <p:sp>
        <p:nvSpPr>
          <p:cNvPr id="55300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371725" y="6415088"/>
            <a:ext cx="5316008" cy="457200"/>
          </a:xfrm>
          <a:noFill/>
        </p:spPr>
        <p:txBody>
          <a:bodyPr/>
          <a:lstStyle/>
          <a:p>
            <a:r>
              <a:rPr lang="en-US" altLang="ja-JP" dirty="0" smtClean="0"/>
              <a:t>DRFS toward 1 </a:t>
            </a:r>
            <a:r>
              <a:rPr lang="en-US" altLang="ja-JP" dirty="0" err="1" smtClean="0"/>
              <a:t>TeV</a:t>
            </a:r>
            <a:r>
              <a:rPr lang="en-US" altLang="ja-JP" dirty="0" smtClean="0"/>
              <a:t> and R&amp;D (Fukuda) LCWS11</a:t>
            </a:r>
            <a:endParaRPr lang="en-US" altLang="ja-JP" dirty="0" smtClean="0"/>
          </a:p>
        </p:txBody>
      </p:sp>
      <p:sp>
        <p:nvSpPr>
          <p:cNvPr id="6656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ct val="0"/>
              </a:spcBef>
              <a:spcAft>
                <a:spcPct val="0"/>
              </a:spcAft>
              <a:defRPr/>
            </a:pPr>
            <a:fld id="{7635D3C0-8CDB-408C-9846-9FE4D50C6984}" type="slidenum">
              <a:rPr lang="en-US" altLang="ja-JP" smtClean="0"/>
              <a:pPr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ja-JP" smtClean="0"/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1331913" y="188913"/>
            <a:ext cx="7126287" cy="792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ts val="2600"/>
              </a:lnSpc>
            </a:pPr>
            <a:r>
              <a:rPr lang="en-US" altLang="ja-JP" sz="3200" dirty="0" smtClean="0">
                <a:ea typeface="ＭＳ Ｐゴシック" charset="-128"/>
              </a:rPr>
              <a:t>Technical Progress (Modulator/PS)</a:t>
            </a:r>
            <a:r>
              <a:rPr lang="ja-JP" altLang="en-US" sz="2000" dirty="0" smtClean="0">
                <a:ea typeface="ＭＳ Ｐゴシック" charset="-128"/>
              </a:rPr>
              <a:t>　　　</a:t>
            </a:r>
            <a:endParaRPr lang="en-US" altLang="ja-JP" sz="2000" dirty="0">
              <a:ea typeface="ＭＳ Ｐゴシック" charset="-128"/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395288" y="819150"/>
            <a:ext cx="8229600" cy="5400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ja-JP" sz="2000" dirty="0" smtClean="0">
                <a:ea typeface="ＭＳ Ｐゴシック" charset="-128"/>
              </a:rPr>
              <a:t>Main R&amp;D Issues: Items which are not included in S1-global: </a:t>
            </a:r>
          </a:p>
          <a:p>
            <a:pPr lvl="1">
              <a:defRPr/>
            </a:pPr>
            <a:endParaRPr lang="en-US" altLang="ja-JP" sz="2000" dirty="0" smtClean="0">
              <a:ea typeface="ＭＳ Ｐゴシック" charset="-128"/>
            </a:endParaRPr>
          </a:p>
          <a:p>
            <a:pPr lvl="1">
              <a:defRPr/>
            </a:pPr>
            <a:endParaRPr lang="en-US" altLang="ja-JP" sz="2000" dirty="0" smtClean="0">
              <a:ea typeface="ＭＳ Ｐゴシック" charset="-128"/>
            </a:endParaRPr>
          </a:p>
          <a:p>
            <a:pPr lvl="1">
              <a:defRPr/>
            </a:pPr>
            <a:endParaRPr lang="en-US" altLang="ja-JP" sz="2000" dirty="0" smtClean="0">
              <a:ea typeface="ＭＳ Ｐゴシック" charset="-128"/>
            </a:endParaRPr>
          </a:p>
          <a:p>
            <a:pPr lvl="1">
              <a:defRPr/>
            </a:pPr>
            <a:endParaRPr lang="en-US" altLang="ja-JP" sz="2000" dirty="0" smtClean="0">
              <a:ea typeface="ＭＳ Ｐゴシック" charset="-128"/>
            </a:endParaRPr>
          </a:p>
          <a:p>
            <a:pPr lvl="1">
              <a:defRPr/>
            </a:pPr>
            <a:r>
              <a:rPr lang="en-US" altLang="ja-JP" sz="1800" dirty="0" smtClean="0">
                <a:ea typeface="ＭＳ Ｐゴシック" charset="-128"/>
              </a:rPr>
              <a:t>Bouncer circuits with adjustable pulse shape (for seeking smaller bouncer)</a:t>
            </a:r>
            <a:endParaRPr lang="en-US" altLang="ja-JP" sz="1800" b="1" dirty="0" smtClean="0">
              <a:ea typeface="ＭＳ Ｐゴシック" charset="-128"/>
            </a:endParaRPr>
          </a:p>
          <a:p>
            <a:pPr lvl="2">
              <a:defRPr/>
            </a:pPr>
            <a:r>
              <a:rPr lang="en-US" altLang="ja-JP" sz="1600" dirty="0" smtClean="0">
                <a:ea typeface="ＭＳ Ｐゴシック" charset="-128"/>
              </a:rPr>
              <a:t>Switching PS Bouncer</a:t>
            </a:r>
          </a:p>
          <a:p>
            <a:pPr lvl="2">
              <a:defRPr/>
            </a:pPr>
            <a:r>
              <a:rPr lang="en-US" altLang="ja-JP" sz="1600" dirty="0" smtClean="0">
                <a:ea typeface="ＭＳ Ｐゴシック" charset="-128"/>
              </a:rPr>
              <a:t>Marx-type Bouncer</a:t>
            </a:r>
          </a:p>
          <a:p>
            <a:pPr lvl="2">
              <a:defRPr/>
            </a:pPr>
            <a:r>
              <a:rPr lang="en-US" altLang="ja-JP" sz="1600" dirty="0" smtClean="0">
                <a:ea typeface="ＭＳ Ｐゴシック" charset="-128"/>
              </a:rPr>
              <a:t>Modulation anode </a:t>
            </a:r>
            <a:r>
              <a:rPr lang="en-US" altLang="ja-JP" sz="1600" dirty="0" err="1" smtClean="0">
                <a:ea typeface="ＭＳ Ｐゴシック" charset="-128"/>
              </a:rPr>
              <a:t>pulser</a:t>
            </a:r>
            <a:r>
              <a:rPr lang="en-US" altLang="ja-JP" sz="1600" dirty="0" smtClean="0">
                <a:ea typeface="ＭＳ Ｐゴシック" charset="-128"/>
              </a:rPr>
              <a:t> </a:t>
            </a:r>
          </a:p>
          <a:p>
            <a:pPr marL="914400" lvl="2" indent="0">
              <a:buFontTx/>
              <a:buNone/>
              <a:defRPr/>
            </a:pPr>
            <a:r>
              <a:rPr lang="en-US" altLang="ja-JP" sz="1600" dirty="0" smtClean="0">
                <a:ea typeface="ＭＳ Ｐゴシック" charset="-128"/>
              </a:rPr>
              <a:t>    with sag compensation</a:t>
            </a:r>
          </a:p>
          <a:p>
            <a:pPr marL="914400" lvl="2" indent="0">
              <a:buFontTx/>
              <a:buNone/>
              <a:defRPr/>
            </a:pPr>
            <a:endParaRPr lang="en-US" altLang="ja-JP" sz="1600" dirty="0">
              <a:ea typeface="ＭＳ Ｐゴシック" charset="-128"/>
            </a:endParaRPr>
          </a:p>
          <a:p>
            <a:pPr lvl="1">
              <a:defRPr/>
            </a:pPr>
            <a:r>
              <a:rPr lang="en-US" altLang="ja-JP" sz="2000" dirty="0" smtClean="0">
                <a:ea typeface="ＭＳ Ｐゴシック" charset="-128"/>
              </a:rPr>
              <a:t>Instead of MA Klystron,</a:t>
            </a:r>
          </a:p>
          <a:p>
            <a:pPr marL="457200" lvl="1" indent="0">
              <a:buNone/>
              <a:defRPr/>
            </a:pPr>
            <a:r>
              <a:rPr lang="en-US" altLang="ja-JP" sz="2000" dirty="0" smtClean="0">
                <a:ea typeface="ＭＳ Ｐゴシック" charset="-128"/>
              </a:rPr>
              <a:t>    diode and </a:t>
            </a:r>
            <a:r>
              <a:rPr lang="en-US" altLang="ja-JP" sz="2000" dirty="0" err="1" smtClean="0">
                <a:ea typeface="ＭＳ Ｐゴシック" charset="-128"/>
              </a:rPr>
              <a:t>marx</a:t>
            </a:r>
            <a:r>
              <a:rPr lang="en-US" altLang="ja-JP" sz="2000" dirty="0" smtClean="0">
                <a:ea typeface="ＭＳ Ｐゴシック" charset="-128"/>
              </a:rPr>
              <a:t> modulator</a:t>
            </a:r>
          </a:p>
          <a:p>
            <a:pPr marL="457200" lvl="1" indent="0">
              <a:buNone/>
              <a:defRPr/>
            </a:pPr>
            <a:r>
              <a:rPr lang="en-US" altLang="ja-JP" sz="2000" dirty="0">
                <a:ea typeface="ＭＳ Ｐゴシック" charset="-128"/>
              </a:rPr>
              <a:t> </a:t>
            </a:r>
            <a:r>
              <a:rPr lang="en-US" altLang="ja-JP" sz="2000" dirty="0" smtClean="0">
                <a:ea typeface="ＭＳ Ｐゴシック" charset="-128"/>
              </a:rPr>
              <a:t>  (need cost comparison )</a:t>
            </a:r>
          </a:p>
          <a:p>
            <a:pPr marL="457200" lvl="1" indent="0">
              <a:buFontTx/>
              <a:buNone/>
              <a:defRPr/>
            </a:pPr>
            <a:r>
              <a:rPr lang="en-US" altLang="ja-JP" sz="2000" dirty="0" smtClean="0">
                <a:ea typeface="ＭＳ Ｐゴシック" charset="-128"/>
              </a:rPr>
              <a:t>      </a:t>
            </a:r>
            <a:endParaRPr lang="en-US" altLang="ja-JP" sz="2000" dirty="0">
              <a:ea typeface="ＭＳ Ｐゴシック" charset="-128"/>
            </a:endParaRPr>
          </a:p>
        </p:txBody>
      </p:sp>
      <p:sp>
        <p:nvSpPr>
          <p:cNvPr id="10" name="日付プレースホルダー 1"/>
          <p:cNvSpPr txBox="1">
            <a:spLocks/>
          </p:cNvSpPr>
          <p:nvPr/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l" defTabSz="457200" rtl="0" eaLnBrk="1" fontAlgn="base" hangingPunct="1">
              <a:spcBef>
                <a:spcPts val="0"/>
              </a:spcBef>
              <a:spcAft>
                <a:spcPts val="0"/>
              </a:spcAft>
              <a:defRPr kumimoji="1" sz="1200" kern="1200">
                <a:solidFill>
                  <a:srgbClr val="000000"/>
                </a:solidFill>
                <a:latin typeface="Arial" charset="0"/>
                <a:ea typeface="Arial Unicode MS" pitchFamily="34" charset="-128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spcBef>
                <a:spcPct val="0"/>
              </a:spcBef>
              <a:spcAft>
                <a:spcPct val="0"/>
              </a:spcAft>
            </a:pPr>
            <a:fld id="{1E7BCD01-AEDF-4619-92EA-CB799E60A4B3}" type="datetime1">
              <a:rPr lang="ja-JP" altLang="en-US" smtClean="0">
                <a:ea typeface="Arial Unicode MS" pitchFamily="50" charset="-128"/>
              </a:rPr>
              <a:pPr>
                <a:spcBef>
                  <a:spcPct val="0"/>
                </a:spcBef>
                <a:spcAft>
                  <a:spcPct val="0"/>
                </a:spcAft>
              </a:pPr>
              <a:t>2011/9/29</a:t>
            </a:fld>
            <a:endParaRPr lang="en-US" altLang="ja-JP" smtClean="0">
              <a:ea typeface="Arial Unicode MS" pitchFamily="50" charset="-128"/>
            </a:endParaRPr>
          </a:p>
        </p:txBody>
      </p:sp>
      <p:sp>
        <p:nvSpPr>
          <p:cNvPr id="12" name="スライド番号プレースホルダー 3"/>
          <p:cNvSpPr txBox="1">
            <a:spLocks/>
          </p:cNvSpPr>
          <p:nvPr/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ja-JP"/>
            </a:defPPr>
            <a:lvl1pPr algn="r" defTabSz="457200" rtl="0" eaLnBrk="1" fontAlgn="base" hangingPunct="1">
              <a:spcBef>
                <a:spcPts val="0"/>
              </a:spcBef>
              <a:spcAft>
                <a:spcPts val="0"/>
              </a:spcAft>
              <a:defRPr kumimoji="1" sz="1400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kumimoji="1" kern="1200">
                <a:solidFill>
                  <a:schemeClr val="tx1"/>
                </a:solidFill>
                <a:latin typeface="Arial" charset="0"/>
                <a:ea typeface="ＭＳ Ｐゴシック" charset="-128"/>
                <a:cs typeface="+mn-cs"/>
              </a:defRPr>
            </a:lvl9pPr>
          </a:lstStyle>
          <a:p>
            <a:pPr>
              <a:defRPr/>
            </a:pPr>
            <a:fld id="{686D61F6-424B-4A41-89E0-7C6A8DA599F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060" y="1300745"/>
            <a:ext cx="12192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05063" y="1300745"/>
            <a:ext cx="2947988" cy="126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テキスト ボックス 4"/>
          <p:cNvSpPr txBox="1">
            <a:spLocks noChangeArrowheads="1"/>
          </p:cNvSpPr>
          <p:nvPr/>
        </p:nvSpPr>
        <p:spPr bwMode="auto">
          <a:xfrm>
            <a:off x="2236822" y="1565064"/>
            <a:ext cx="203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>
                <a:ea typeface="Arial Unicode MS" pitchFamily="50" charset="-128"/>
              </a:rPr>
              <a:t>High voltage relay</a:t>
            </a:r>
          </a:p>
        </p:txBody>
      </p:sp>
      <p:sp>
        <p:nvSpPr>
          <p:cNvPr id="16" name="テキスト ボックス 5"/>
          <p:cNvSpPr txBox="1">
            <a:spLocks noChangeArrowheads="1"/>
          </p:cNvSpPr>
          <p:nvPr/>
        </p:nvSpPr>
        <p:spPr bwMode="auto">
          <a:xfrm>
            <a:off x="6677025" y="2978150"/>
            <a:ext cx="24669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ja-JP">
                <a:ea typeface="Arial Unicode MS" pitchFamily="50" charset="-128"/>
              </a:rPr>
              <a:t>Spark-gap for crowbar</a:t>
            </a:r>
            <a:endParaRPr lang="ja-JP" altLang="en-US">
              <a:ea typeface="Arial Unicode MS" pitchFamily="50" charset="-128"/>
            </a:endParaRPr>
          </a:p>
        </p:txBody>
      </p:sp>
      <p:grpSp>
        <p:nvGrpSpPr>
          <p:cNvPr id="17" name="グループ化 9"/>
          <p:cNvGrpSpPr>
            <a:grpSpLocks/>
          </p:cNvGrpSpPr>
          <p:nvPr/>
        </p:nvGrpSpPr>
        <p:grpSpPr bwMode="auto">
          <a:xfrm>
            <a:off x="4562475" y="3738563"/>
            <a:ext cx="4205288" cy="1911350"/>
            <a:chOff x="4561877" y="3737967"/>
            <a:chExt cx="4205886" cy="1911293"/>
          </a:xfrm>
        </p:grpSpPr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61877" y="3737967"/>
              <a:ext cx="4095750" cy="10830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9" name="Picture 7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 flipV="1">
              <a:off x="5729288" y="4866340"/>
              <a:ext cx="3038475" cy="782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0" name="グループ化 8"/>
          <p:cNvGrpSpPr>
            <a:grpSpLocks/>
          </p:cNvGrpSpPr>
          <p:nvPr/>
        </p:nvGrpSpPr>
        <p:grpSpPr bwMode="auto">
          <a:xfrm>
            <a:off x="4332246" y="4821665"/>
            <a:ext cx="1731963" cy="1539875"/>
            <a:chOff x="3860102" y="4821038"/>
            <a:chExt cx="1733092" cy="1540526"/>
          </a:xfrm>
        </p:grpSpPr>
        <p:pic>
          <p:nvPicPr>
            <p:cNvPr id="21" name="Picture 8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3860102" y="4821038"/>
              <a:ext cx="1733092" cy="15405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正方形/長方形 7"/>
            <p:cNvSpPr>
              <a:spLocks noChangeArrowheads="1"/>
            </p:cNvSpPr>
            <p:nvPr/>
          </p:nvSpPr>
          <p:spPr bwMode="auto">
            <a:xfrm>
              <a:off x="3860102" y="5010150"/>
              <a:ext cx="1102423" cy="247650"/>
            </a:xfrm>
            <a:prstGeom prst="rect">
              <a:avLst/>
            </a:prstGeom>
            <a:solidFill>
              <a:schemeClr val="bg1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defTabSz="914400" eaLnBrk="0" fontAlgn="ctr" hangingPunct="0"/>
              <a:endParaRPr kumimoji="0" lang="ja-JP" altLang="en-US" sz="3600">
                <a:ea typeface="Arial Unicode MS" pitchFamily="50" charset="-128"/>
              </a:endParaRPr>
            </a:p>
          </p:txBody>
        </p:sp>
      </p:grpSp>
      <p:sp>
        <p:nvSpPr>
          <p:cNvPr id="3" name="正方形/長方形 2"/>
          <p:cNvSpPr/>
          <p:nvPr/>
        </p:nvSpPr>
        <p:spPr bwMode="auto">
          <a:xfrm>
            <a:off x="2172287" y="1575382"/>
            <a:ext cx="2132776" cy="349250"/>
          </a:xfrm>
          <a:prstGeom prst="rect">
            <a:avLst/>
          </a:prstGeom>
          <a:noFill/>
          <a:ln w="9525" cap="flat" cmpd="sng" algn="ctr">
            <a:solidFill>
              <a:srgbClr val="CC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ja-JP" altLang="en-US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4654</TotalTime>
  <Words>694</Words>
  <Application>Microsoft Office PowerPoint</Application>
  <PresentationFormat>画面に合わせる (4:3)</PresentationFormat>
  <Paragraphs>224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3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デザインの設定</vt:lpstr>
      <vt:lpstr>3_Blank Presentation</vt:lpstr>
      <vt:lpstr>1_デザインの設定</vt:lpstr>
      <vt:lpstr>PowerPoint プレゼンテーション</vt:lpstr>
      <vt:lpstr>PowerPoint プレゼンテーション</vt:lpstr>
      <vt:lpstr>PowerPoint プレゼンテーション</vt:lpstr>
      <vt:lpstr>DRFS is still applicable to 1 TeV?(II)</vt:lpstr>
      <vt:lpstr>PowerPoint プレゼンテーション</vt:lpstr>
      <vt:lpstr>PowerPoint プレゼンテーション</vt:lpstr>
      <vt:lpstr>PowerPoint プレゼンテーション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Some records on Cryomodule Operation</dc:title>
  <dc:creator>Yamamoto Akira</dc:creator>
  <cp:lastModifiedBy>sfukuda</cp:lastModifiedBy>
  <cp:revision>118</cp:revision>
  <cp:lastPrinted>2011-09-19T09:18:56Z</cp:lastPrinted>
  <dcterms:created xsi:type="dcterms:W3CDTF">2011-08-23T20:22:13Z</dcterms:created>
  <dcterms:modified xsi:type="dcterms:W3CDTF">2011-09-29T14:42:46Z</dcterms:modified>
</cp:coreProperties>
</file>