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12"/>
  </p:notesMasterIdLst>
  <p:sldIdLst>
    <p:sldId id="257" r:id="rId2"/>
    <p:sldId id="265" r:id="rId3"/>
    <p:sldId id="267" r:id="rId4"/>
    <p:sldId id="268" r:id="rId5"/>
    <p:sldId id="269" r:id="rId6"/>
    <p:sldId id="262" r:id="rId7"/>
    <p:sldId id="263" r:id="rId8"/>
    <p:sldId id="260" r:id="rId9"/>
    <p:sldId id="258" r:id="rId10"/>
    <p:sldId id="259" r:id="rId1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6257" autoAdjust="0"/>
  </p:normalViewPr>
  <p:slideViewPr>
    <p:cSldViewPr>
      <p:cViewPr varScale="1">
        <p:scale>
          <a:sx n="94" d="100"/>
          <a:sy n="94" d="100"/>
        </p:scale>
        <p:origin x="-152"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253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84" charset="0"/>
                <a:ea typeface="ＭＳ Ｐゴシック" pitchFamily="84" charset="-128"/>
                <a:cs typeface="ＭＳ Ｐゴシック" pitchFamily="84" charset="-128"/>
              </a:defRPr>
            </a:lvl1pPr>
          </a:lstStyle>
          <a:p>
            <a:pPr>
              <a:defRPr/>
            </a:pPr>
            <a:endParaRPr lang="en-US"/>
          </a:p>
        </p:txBody>
      </p:sp>
      <p:sp>
        <p:nvSpPr>
          <p:cNvPr id="2253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84" charset="0"/>
                <a:ea typeface="ＭＳ Ｐゴシック" pitchFamily="84" charset="-128"/>
                <a:cs typeface="ＭＳ Ｐゴシック" pitchFamily="84" charset="-128"/>
              </a:defRPr>
            </a:lvl1pPr>
          </a:lstStyle>
          <a:p>
            <a:pPr>
              <a:defRPr/>
            </a:pPr>
            <a:fld id="{7FA46576-FA8B-4169-90F5-18FC85044644}" type="datetime1">
              <a:rPr lang="en-US"/>
              <a:pPr>
                <a:defRPr/>
              </a:pPr>
              <a:t>9/29/11</a:t>
            </a:fld>
            <a:endParaRPr lang="en-US"/>
          </a:p>
        </p:txBody>
      </p:sp>
      <p:sp>
        <p:nvSpPr>
          <p:cNvPr id="13316" name="Placeholder 1028"/>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253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84" charset="0"/>
                <a:ea typeface="ＭＳ Ｐゴシック" pitchFamily="84" charset="-128"/>
                <a:cs typeface="ＭＳ Ｐゴシック" pitchFamily="84" charset="-128"/>
              </a:defRPr>
            </a:lvl1pPr>
          </a:lstStyle>
          <a:p>
            <a:pPr>
              <a:defRPr/>
            </a:pPr>
            <a:endParaRPr lang="en-US"/>
          </a:p>
        </p:txBody>
      </p:sp>
      <p:sp>
        <p:nvSpPr>
          <p:cNvPr id="2253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84" charset="0"/>
                <a:ea typeface="ＭＳ Ｐゴシック" pitchFamily="84" charset="-128"/>
                <a:cs typeface="ＭＳ Ｐゴシック" pitchFamily="84" charset="-128"/>
              </a:defRPr>
            </a:lvl1pPr>
          </a:lstStyle>
          <a:p>
            <a:pPr>
              <a:defRPr/>
            </a:pPr>
            <a:fld id="{AACBA64B-C228-46C2-9542-284E76BEF7C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84" charset="0"/>
        <a:ea typeface="ＭＳ Ｐゴシック" pitchFamily="84" charset="-128"/>
        <a:cs typeface="ＭＳ Ｐゴシック" pitchFamily="84" charset="-128"/>
      </a:defRPr>
    </a:lvl1pPr>
    <a:lvl2pPr marL="457200" algn="l" defTabSz="457200" rtl="0" eaLnBrk="0" fontAlgn="base" hangingPunct="0">
      <a:spcBef>
        <a:spcPct val="30000"/>
      </a:spcBef>
      <a:spcAft>
        <a:spcPct val="0"/>
      </a:spcAft>
      <a:defRPr sz="1200" kern="1200">
        <a:solidFill>
          <a:schemeClr val="tx1"/>
        </a:solidFill>
        <a:latin typeface="Calibri" pitchFamily="84" charset="0"/>
        <a:ea typeface="ＭＳ Ｐゴシック" pitchFamily="84"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84" charset="0"/>
        <a:ea typeface="ＭＳ Ｐゴシック" pitchFamily="8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84" charset="0"/>
        <a:ea typeface="ＭＳ Ｐゴシック" pitchFamily="8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84" charset="0"/>
        <a:ea typeface="ＭＳ Ｐゴシック" pitchFamily="8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Rectangle 7"/>
          <p:cNvSpPr txBox="1">
            <a:spLocks noGrp="1" noChangeArrowheads="1"/>
          </p:cNvSpPr>
          <p:nvPr/>
        </p:nvSpPr>
        <p:spPr bwMode="auto">
          <a:xfrm>
            <a:off x="3884613" y="8685213"/>
            <a:ext cx="2971800" cy="457200"/>
          </a:xfrm>
          <a:prstGeom prst="rect">
            <a:avLst/>
          </a:prstGeom>
          <a:noFill/>
          <a:ln>
            <a:miter lim="800000"/>
            <a:headEnd/>
            <a:tailEnd/>
          </a:ln>
        </p:spPr>
        <p:txBody>
          <a:bodyPr anchor="b">
            <a:prstTxWarp prst="textNoShape">
              <a:avLst/>
            </a:prstTxWarp>
          </a:bodyPr>
          <a:lstStyle/>
          <a:p>
            <a:pPr algn="r">
              <a:defRPr/>
            </a:pPr>
            <a:fld id="{D6E60D2A-7F85-404D-ABF6-46C52AC26798}" type="slidenum">
              <a:rPr lang="en-US" sz="1200">
                <a:latin typeface="+mn-lt"/>
                <a:ea typeface="ＭＳ Ｐゴシック" pitchFamily="84" charset="-128"/>
                <a:cs typeface="ＭＳ Ｐゴシック" pitchFamily="84" charset="-128"/>
              </a:rPr>
              <a:pPr algn="r">
                <a:defRPr/>
              </a:pPr>
              <a:t>2</a:t>
            </a:fld>
            <a:endParaRPr lang="en-US" sz="1200">
              <a:latin typeface="+mn-lt"/>
              <a:ea typeface="ＭＳ Ｐゴシック" pitchFamily="84" charset="-128"/>
              <a:cs typeface="ＭＳ Ｐゴシック" pitchFamily="84" charset="-128"/>
            </a:endParaRPr>
          </a:p>
        </p:txBody>
      </p:sp>
      <p:sp>
        <p:nvSpPr>
          <p:cNvPr id="16386" name="Rectangle 2"/>
          <p:cNvSpPr>
            <a:spLocks noGrp="1" noRot="1" noChangeArrowheads="1" noTextEdit="1"/>
          </p:cNvSpPr>
          <p:nvPr>
            <p:ph type="sldImg"/>
          </p:nvPr>
        </p:nvSpPr>
        <p:spPr>
          <a:noFill/>
          <a:ln/>
        </p:spPr>
      </p:sp>
      <p:sp>
        <p:nvSpPr>
          <p:cNvPr id="16387" name="Rectangle 3"/>
          <p:cNvSpPr>
            <a:spLocks noGrp="1" noChangeArrowheads="1"/>
          </p:cNvSpPr>
          <p:nvPr>
            <p:ph type="body" idx="1"/>
          </p:nvPr>
        </p:nvSpPr>
        <p:spPr>
          <a:xfrm>
            <a:off x="685800" y="4343400"/>
            <a:ext cx="5486400" cy="4114800"/>
          </a:xfrm>
          <a:noFill/>
          <a:ln>
            <a:solidFill>
              <a:srgbClr val="000000"/>
            </a:solidFill>
          </a:ln>
        </p:spPr>
        <p:txBody>
          <a:bodyPr/>
          <a:lstStyle/>
          <a:p>
            <a:pPr defTabSz="914400" eaLnBrk="1" hangingPunct="1">
              <a:spcBef>
                <a:spcPct val="0"/>
              </a:spcBef>
            </a:pPr>
            <a:endParaRPr lang="en-US">
              <a:latin typeface="Calibri"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4AE7D6A-68F4-4720-BC4B-E2144091266C}" type="datetimeFigureOut">
              <a:rPr lang="en-US"/>
              <a:pPr>
                <a:defRPr/>
              </a:pPr>
              <a:t>9/29/11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7D5110-DD50-4A88-9E7F-C0E4A7752FE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D1632D5-0452-43D8-9B70-D72D1990CE52}" type="datetimeFigureOut">
              <a:rPr lang="en-US"/>
              <a:pPr>
                <a:defRPr/>
              </a:pPr>
              <a:t>9/29/11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898595-C180-4F14-8838-562B6643A62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BA5A1F7-55BA-434B-8650-80C58AD8333E}" type="datetimeFigureOut">
              <a:rPr lang="en-US"/>
              <a:pPr>
                <a:defRPr/>
              </a:pPr>
              <a:t>9/29/11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F15F68-7200-44DC-B204-9BE67257477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87ACCD5-4586-4555-8152-B95CF55C36DF}" type="datetimeFigureOut">
              <a:rPr lang="en-US"/>
              <a:pPr>
                <a:defRPr/>
              </a:pPr>
              <a:t>9/29/11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54A581-D356-4583-B6F5-455CF7C7B9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FB2C900-8240-4D25-85E7-4CC15D6CB042}" type="datetimeFigureOut">
              <a:rPr lang="en-US"/>
              <a:pPr>
                <a:defRPr/>
              </a:pPr>
              <a:t>9/29/11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8AEFD0-1668-4162-910A-922F6171DF6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8FBBEB4-8B4D-4A31-BDDB-FA1F9DCA61C5}" type="datetimeFigureOut">
              <a:rPr lang="en-US"/>
              <a:pPr>
                <a:defRPr/>
              </a:pPr>
              <a:t>9/29/11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79CE45A-1F7E-4432-B199-5919A1B0174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9B01481-B006-4C65-832B-D1D940CA6EF2}" type="datetimeFigureOut">
              <a:rPr lang="en-US"/>
              <a:pPr>
                <a:defRPr/>
              </a:pPr>
              <a:t>9/29/11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47AA419-9E24-4CED-8861-C4C10E90923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18F3C71-CAFA-40C0-9D27-EAC6B27E3438}" type="datetimeFigureOut">
              <a:rPr lang="en-US"/>
              <a:pPr>
                <a:defRPr/>
              </a:pPr>
              <a:t>9/29/11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812C5D9-5B9A-44E4-84A4-FEA94B591E4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3BE2260-69F4-4DFE-8364-8FB2C5CD01F9}" type="datetimeFigureOut">
              <a:rPr lang="en-US"/>
              <a:pPr>
                <a:defRPr/>
              </a:pPr>
              <a:t>9/29/11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D966E72-2FDE-41AF-A74C-0DC5732F836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BE79223-7DF3-4856-AD50-0557FBA8F64F}" type="datetimeFigureOut">
              <a:rPr lang="en-US"/>
              <a:pPr>
                <a:defRPr/>
              </a:pPr>
              <a:t>9/29/11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B26DD56-D62E-4BEA-A0C9-AD4B3988470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E6DF0F4-ACBB-42AB-815C-6733E964BB4F}" type="datetimeFigureOut">
              <a:rPr lang="en-US"/>
              <a:pPr>
                <a:defRPr/>
              </a:pPr>
              <a:t>9/29/11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D4F50E4-2ED3-496B-908A-BCDF8CF9BEC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B57B9F32-11FA-4893-B90C-5F20A940841B}" type="datetimeFigureOut">
              <a:rPr lang="en-US"/>
              <a:pPr>
                <a:defRPr/>
              </a:pPr>
              <a:t>9/29/11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B4C135E4-91F6-47A2-884E-2433B2178F3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84" charset="-128"/>
          <a:cs typeface="ＭＳ Ｐゴシック" pitchFamily="84" charset="-128"/>
        </a:defRPr>
      </a:lvl1pPr>
      <a:lvl2pPr algn="ctr" rtl="0" eaLnBrk="0" fontAlgn="base" hangingPunct="0">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2pPr>
      <a:lvl3pPr algn="ctr" rtl="0" eaLnBrk="0" fontAlgn="base" hangingPunct="0">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3pPr>
      <a:lvl4pPr algn="ctr" rtl="0" eaLnBrk="0" fontAlgn="base" hangingPunct="0">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4pPr>
      <a:lvl5pPr algn="ctr" rtl="0" eaLnBrk="0" fontAlgn="base" hangingPunct="0">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5pPr>
      <a:lvl6pPr marL="457200" algn="ctr" rtl="0" fontAlgn="base">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6pPr>
      <a:lvl7pPr marL="914400" algn="ctr" rtl="0" fontAlgn="base">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7pPr>
      <a:lvl8pPr marL="1371600" algn="ctr" rtl="0" fontAlgn="base">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8pPr>
      <a:lvl9pPr marL="1828800" algn="ctr" rtl="0" fontAlgn="base">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pitchFamily="84" charset="-128"/>
          <a:cs typeface="ＭＳ Ｐゴシック" pitchFamily="84"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84"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84"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84"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8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9.png"/><Relationship Id="rId3" Type="http://schemas.openxmlformats.org/officeDocument/2006/relationships/image" Target="../media/image10.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1905000"/>
            <a:ext cx="7772400" cy="1470025"/>
          </a:xfrm>
        </p:spPr>
        <p:txBody>
          <a:bodyPr/>
          <a:lstStyle/>
          <a:p>
            <a:pPr eaLnBrk="1" hangingPunct="1"/>
            <a:r>
              <a:rPr lang="en-US" sz="4800" smtClean="0">
                <a:solidFill>
                  <a:schemeClr val="folHlink"/>
                </a:solidFill>
                <a:ea typeface="ＭＳ Ｐゴシック" charset="-128"/>
                <a:cs typeface="ＭＳ Ｐゴシック" charset="-128"/>
              </a:rPr>
              <a:t>KCS Ongoing R&amp;D</a:t>
            </a:r>
            <a:endParaRPr lang="en-US" sz="4800" smtClean="0">
              <a:solidFill>
                <a:srgbClr val="7030A0"/>
              </a:solidFill>
              <a:ea typeface="ＭＳ Ｐゴシック" charset="-128"/>
              <a:cs typeface="ＭＳ Ｐゴシック" charset="-128"/>
            </a:endParaRPr>
          </a:p>
        </p:txBody>
      </p:sp>
      <p:sp>
        <p:nvSpPr>
          <p:cNvPr id="3" name="Subtitle 2"/>
          <p:cNvSpPr>
            <a:spLocks noGrp="1"/>
          </p:cNvSpPr>
          <p:nvPr>
            <p:ph type="subTitle" idx="1"/>
          </p:nvPr>
        </p:nvSpPr>
        <p:spPr>
          <a:xfrm>
            <a:off x="1371600" y="3886200"/>
            <a:ext cx="6400800" cy="2362200"/>
          </a:xfrm>
        </p:spPr>
        <p:txBody>
          <a:bodyPr rtlCol="0">
            <a:normAutofit lnSpcReduction="10000"/>
          </a:bodyPr>
          <a:lstStyle/>
          <a:p>
            <a:pPr eaLnBrk="1" fontAlgn="auto" hangingPunct="1">
              <a:spcAft>
                <a:spcPts val="0"/>
              </a:spcAft>
              <a:buFont typeface="Arial" pitchFamily="34" charset="0"/>
              <a:buNone/>
              <a:defRPr/>
            </a:pPr>
            <a:r>
              <a:rPr lang="en-US" dirty="0" smtClean="0">
                <a:solidFill>
                  <a:srgbClr val="0000FF"/>
                </a:solidFill>
                <a:ea typeface="+mn-ea"/>
                <a:cs typeface="+mn-cs"/>
              </a:rPr>
              <a:t>Christopher Nantista</a:t>
            </a:r>
          </a:p>
          <a:p>
            <a:pPr eaLnBrk="1" fontAlgn="auto" hangingPunct="1">
              <a:spcAft>
                <a:spcPts val="0"/>
              </a:spcAft>
              <a:buFont typeface="Arial" pitchFamily="34" charset="0"/>
              <a:buNone/>
              <a:defRPr/>
            </a:pPr>
            <a:r>
              <a:rPr lang="en-US" sz="2400" dirty="0" smtClean="0">
                <a:solidFill>
                  <a:srgbClr val="0000FF"/>
                </a:solidFill>
                <a:ea typeface="+mn-ea"/>
                <a:cs typeface="+mn-cs"/>
              </a:rPr>
              <a:t>SLAC</a:t>
            </a:r>
          </a:p>
          <a:p>
            <a:pPr eaLnBrk="1" fontAlgn="auto" hangingPunct="1">
              <a:spcAft>
                <a:spcPts val="0"/>
              </a:spcAft>
              <a:buFont typeface="Arial" pitchFamily="34" charset="0"/>
              <a:buNone/>
              <a:defRPr/>
            </a:pPr>
            <a:r>
              <a:rPr lang="en-US" dirty="0" smtClean="0">
                <a:solidFill>
                  <a:srgbClr val="008000"/>
                </a:solidFill>
                <a:ea typeface="+mn-ea"/>
                <a:cs typeface="+mn-cs"/>
              </a:rPr>
              <a:t>LCWS11</a:t>
            </a:r>
          </a:p>
          <a:p>
            <a:pPr eaLnBrk="1" fontAlgn="auto" hangingPunct="1">
              <a:spcAft>
                <a:spcPts val="0"/>
              </a:spcAft>
              <a:buFont typeface="Arial" pitchFamily="34" charset="0"/>
              <a:buNone/>
              <a:defRPr/>
            </a:pPr>
            <a:r>
              <a:rPr lang="en-US" sz="2400" dirty="0" smtClean="0">
                <a:solidFill>
                  <a:srgbClr val="008000"/>
                </a:solidFill>
                <a:ea typeface="+mn-ea"/>
                <a:cs typeface="+mn-cs"/>
              </a:rPr>
              <a:t>Granada, Spain</a:t>
            </a:r>
          </a:p>
          <a:p>
            <a:pPr eaLnBrk="1" fontAlgn="auto" hangingPunct="1">
              <a:spcAft>
                <a:spcPts val="0"/>
              </a:spcAft>
              <a:buFont typeface="Arial" pitchFamily="34" charset="0"/>
              <a:buNone/>
              <a:defRPr/>
            </a:pPr>
            <a:r>
              <a:rPr lang="en-US" sz="2400" dirty="0" smtClean="0">
                <a:solidFill>
                  <a:srgbClr val="008000"/>
                </a:solidFill>
                <a:ea typeface="+mn-ea"/>
                <a:cs typeface="+mn-cs"/>
              </a:rPr>
              <a:t>September 29, 2011</a:t>
            </a:r>
            <a:endParaRPr lang="en-US" sz="2400" dirty="0">
              <a:solidFill>
                <a:srgbClr val="008000"/>
              </a:solidFill>
              <a:ea typeface="+mn-ea"/>
              <a:cs typeface="+mn-cs"/>
            </a:endParaRPr>
          </a:p>
        </p:txBody>
      </p:sp>
      <p:pic>
        <p:nvPicPr>
          <p:cNvPr id="14339" name="Picture 274" descr="untitled"/>
          <p:cNvPicPr>
            <a:picLocks noChangeAspect="1" noChangeArrowheads="1"/>
          </p:cNvPicPr>
          <p:nvPr/>
        </p:nvPicPr>
        <p:blipFill>
          <a:blip r:embed="rId2"/>
          <a:srcRect/>
          <a:stretch>
            <a:fillRect/>
          </a:stretch>
        </p:blipFill>
        <p:spPr bwMode="auto">
          <a:xfrm>
            <a:off x="122238" y="533400"/>
            <a:ext cx="1962150" cy="685800"/>
          </a:xfrm>
          <a:prstGeom prst="rect">
            <a:avLst/>
          </a:prstGeom>
          <a:noFill/>
          <a:ln w="9525">
            <a:noFill/>
            <a:miter lim="800000"/>
            <a:headEnd/>
            <a:tailEnd/>
          </a:ln>
        </p:spPr>
      </p:pic>
      <p:pic>
        <p:nvPicPr>
          <p:cNvPr id="14340" name="Picture 275" descr="logo_white_bg"/>
          <p:cNvPicPr>
            <a:picLocks noChangeAspect="1" noChangeArrowheads="1"/>
          </p:cNvPicPr>
          <p:nvPr/>
        </p:nvPicPr>
        <p:blipFill>
          <a:blip r:embed="rId3"/>
          <a:srcRect/>
          <a:stretch>
            <a:fillRect/>
          </a:stretch>
        </p:blipFill>
        <p:spPr bwMode="auto">
          <a:xfrm>
            <a:off x="7345363" y="180975"/>
            <a:ext cx="1708150" cy="1114425"/>
          </a:xfrm>
          <a:prstGeom prst="rect">
            <a:avLst/>
          </a:prstGeom>
          <a:noFill/>
          <a:ln w="9525">
            <a:noFill/>
            <a:miter lim="800000"/>
            <a:headEnd/>
            <a:tailEnd/>
          </a:ln>
        </p:spPr>
      </p:pic>
      <p:sp>
        <p:nvSpPr>
          <p:cNvPr id="6" name="TextBox 5"/>
          <p:cNvSpPr txBox="1"/>
          <p:nvPr/>
        </p:nvSpPr>
        <p:spPr>
          <a:xfrm>
            <a:off x="1905000" y="-214313"/>
            <a:ext cx="5486400" cy="1433513"/>
          </a:xfrm>
          <a:prstGeom prst="rect">
            <a:avLst/>
          </a:prstGeom>
          <a:noFill/>
        </p:spPr>
        <p:txBody>
          <a:bodyPr>
            <a:spAutoFit/>
          </a:bodyPr>
          <a:lstStyle/>
          <a:p>
            <a:pPr fontAlgn="auto">
              <a:spcBef>
                <a:spcPts val="0"/>
              </a:spcBef>
              <a:spcAft>
                <a:spcPts val="0"/>
              </a:spcAft>
              <a:defRPr/>
            </a:pPr>
            <a:r>
              <a:rPr lang="en-US" sz="8800" dirty="0">
                <a:solidFill>
                  <a:srgbClr val="C00000"/>
                </a:solidFill>
                <a:latin typeface="+mn-lt"/>
                <a:ea typeface="+mn-ea"/>
                <a:cs typeface="+mn-cs"/>
              </a:rPr>
              <a:t>.</a:t>
            </a:r>
            <a:r>
              <a:rPr lang="en-US" sz="8000" dirty="0">
                <a:solidFill>
                  <a:srgbClr val="C00000"/>
                </a:solidFill>
                <a:latin typeface="+mn-lt"/>
                <a:ea typeface="+mn-ea"/>
                <a:cs typeface="+mn-cs"/>
              </a:rPr>
              <a:t>…</a:t>
            </a:r>
            <a:r>
              <a:rPr lang="en-US" sz="8000" dirty="0">
                <a:solidFill>
                  <a:schemeClr val="accent6">
                    <a:lumMod val="50000"/>
                  </a:schemeClr>
                </a:solidFill>
                <a:latin typeface="+mn-lt"/>
                <a:ea typeface="+mn-ea"/>
                <a:cs typeface="+mn-cs"/>
              </a:rPr>
              <a:t>…</a:t>
            </a:r>
            <a:r>
              <a:rPr lang="en-US" sz="7200" dirty="0">
                <a:solidFill>
                  <a:schemeClr val="tx1">
                    <a:lumMod val="65000"/>
                    <a:lumOff val="35000"/>
                  </a:schemeClr>
                </a:solidFill>
                <a:latin typeface="+mn-lt"/>
                <a:ea typeface="+mn-ea"/>
                <a:cs typeface="+mn-cs"/>
              </a:rPr>
              <a:t>…</a:t>
            </a:r>
            <a:r>
              <a:rPr lang="en-US" sz="7200" dirty="0">
                <a:solidFill>
                  <a:schemeClr val="accent3">
                    <a:lumMod val="50000"/>
                  </a:schemeClr>
                </a:solidFill>
                <a:latin typeface="+mn-lt"/>
                <a:ea typeface="+mn-ea"/>
                <a:cs typeface="+mn-cs"/>
              </a:rPr>
              <a:t>…</a:t>
            </a:r>
            <a:r>
              <a:rPr lang="en-US" sz="6600" dirty="0">
                <a:solidFill>
                  <a:schemeClr val="accent3">
                    <a:lumMod val="75000"/>
                  </a:schemeClr>
                </a:solidFill>
                <a:latin typeface="+mn-lt"/>
                <a:ea typeface="+mn-ea"/>
                <a:cs typeface="+mn-cs"/>
              </a:rPr>
              <a:t>……</a:t>
            </a:r>
            <a:r>
              <a:rPr lang="en-US" sz="6000" dirty="0">
                <a:solidFill>
                  <a:srgbClr val="92D050"/>
                </a:solidFill>
                <a:latin typeface="+mn-lt"/>
                <a:ea typeface="+mn-ea"/>
                <a:cs typeface="+mn-cs"/>
              </a:rPr>
              <a:t>…</a:t>
            </a:r>
            <a:r>
              <a:rPr lang="en-US" sz="5400" dirty="0">
                <a:solidFill>
                  <a:srgbClr val="92D050"/>
                </a:solidFill>
                <a:latin typeface="+mn-lt"/>
                <a:ea typeface="+mn-ea"/>
                <a:cs typeface="+mn-cs"/>
              </a:rPr>
              <a:t>…</a:t>
            </a:r>
            <a:r>
              <a:rPr lang="en-US" sz="4800" dirty="0">
                <a:solidFill>
                  <a:srgbClr val="99CC00"/>
                </a:solidFill>
                <a:latin typeface="+mn-lt"/>
                <a:ea typeface="+mn-ea"/>
                <a:cs typeface="+mn-cs"/>
              </a:rPr>
              <a:t>.</a:t>
            </a:r>
            <a:endParaRPr lang="en-US" sz="4400" dirty="0">
              <a:solidFill>
                <a:srgbClr val="99CC00"/>
              </a:solidFill>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a:xfrm>
            <a:off x="266700" y="255588"/>
            <a:ext cx="8229600" cy="1143000"/>
          </a:xfrm>
        </p:spPr>
        <p:txBody>
          <a:bodyPr/>
          <a:lstStyle/>
          <a:p>
            <a:pPr eaLnBrk="1" hangingPunct="1"/>
            <a:r>
              <a:rPr lang="en-US" smtClean="0">
                <a:solidFill>
                  <a:schemeClr val="folHlink"/>
                </a:solidFill>
                <a:ea typeface="ＭＳ Ｐゴシック" charset="-128"/>
                <a:cs typeface="ＭＳ Ｐゴシック" charset="-128"/>
              </a:rPr>
              <a:t>160 m Resonant Ring in ESB</a:t>
            </a:r>
            <a:r>
              <a:rPr lang="en-US" smtClean="0">
                <a:solidFill>
                  <a:srgbClr val="7030A0"/>
                </a:solidFill>
                <a:ea typeface="ＭＳ Ｐゴシック" charset="-128"/>
                <a:cs typeface="ＭＳ Ｐゴシック" charset="-128"/>
              </a:rPr>
              <a:t>  </a:t>
            </a:r>
          </a:p>
        </p:txBody>
      </p:sp>
      <p:grpSp>
        <p:nvGrpSpPr>
          <p:cNvPr id="22530" name="Group 2"/>
          <p:cNvGrpSpPr>
            <a:grpSpLocks/>
          </p:cNvGrpSpPr>
          <p:nvPr/>
        </p:nvGrpSpPr>
        <p:grpSpPr bwMode="auto">
          <a:xfrm>
            <a:off x="590550" y="1504950"/>
            <a:ext cx="7705725" cy="5067300"/>
            <a:chOff x="0" y="1023938"/>
            <a:chExt cx="9144000" cy="6062662"/>
          </a:xfrm>
        </p:grpSpPr>
        <p:pic>
          <p:nvPicPr>
            <p:cNvPr id="22531" name="Picture 3" descr="ESB_20080004_West"/>
            <p:cNvPicPr>
              <a:picLocks noChangeAspect="1" noChangeArrowheads="1"/>
            </p:cNvPicPr>
            <p:nvPr/>
          </p:nvPicPr>
          <p:blipFill>
            <a:blip r:embed="rId2"/>
            <a:srcRect t="11620"/>
            <a:stretch>
              <a:fillRect/>
            </a:stretch>
          </p:blipFill>
          <p:spPr bwMode="auto">
            <a:xfrm>
              <a:off x="0" y="1023938"/>
              <a:ext cx="9144000" cy="6062662"/>
            </a:xfrm>
            <a:prstGeom prst="rect">
              <a:avLst/>
            </a:prstGeom>
            <a:noFill/>
            <a:ln w="9525">
              <a:noFill/>
              <a:miter lim="800000"/>
              <a:headEnd/>
              <a:tailEnd/>
            </a:ln>
          </p:spPr>
        </p:pic>
        <p:sp>
          <p:nvSpPr>
            <p:cNvPr id="22532" name="Line 8"/>
            <p:cNvSpPr>
              <a:spLocks noChangeShapeType="1"/>
            </p:cNvSpPr>
            <p:nvPr/>
          </p:nvSpPr>
          <p:spPr bwMode="auto">
            <a:xfrm>
              <a:off x="3581400" y="2667000"/>
              <a:ext cx="5562600" cy="3810000"/>
            </a:xfrm>
            <a:prstGeom prst="line">
              <a:avLst/>
            </a:prstGeom>
            <a:noFill/>
            <a:ln w="152400">
              <a:solidFill>
                <a:schemeClr val="accent2"/>
              </a:solidFill>
              <a:round/>
              <a:headEnd/>
              <a:tailEnd/>
            </a:ln>
          </p:spPr>
          <p:txBody>
            <a:bodyPr>
              <a:prstTxWarp prst="textNoShape">
                <a:avLst/>
              </a:prstTxWarp>
            </a:bodyPr>
            <a:lstStyle/>
            <a:p>
              <a:endParaRPr lang="en-US"/>
            </a:p>
          </p:txBody>
        </p:sp>
        <p:sp>
          <p:nvSpPr>
            <p:cNvPr id="22533" name="Line 14"/>
            <p:cNvSpPr>
              <a:spLocks noChangeShapeType="1"/>
            </p:cNvSpPr>
            <p:nvPr/>
          </p:nvSpPr>
          <p:spPr bwMode="auto">
            <a:xfrm>
              <a:off x="3581400" y="2286000"/>
              <a:ext cx="5562600" cy="3352800"/>
            </a:xfrm>
            <a:prstGeom prst="line">
              <a:avLst/>
            </a:prstGeom>
            <a:noFill/>
            <a:ln w="152400">
              <a:solidFill>
                <a:schemeClr val="accent2"/>
              </a:solidFill>
              <a:round/>
              <a:headEnd/>
              <a:tailEnd/>
            </a:ln>
          </p:spPr>
          <p:txBody>
            <a:bodyPr>
              <a:prstTxWarp prst="textNoShape">
                <a:avLst/>
              </a:prstTxWarp>
            </a:bodyPr>
            <a:lstStyle/>
            <a:p>
              <a:endParaRPr lang="en-US"/>
            </a:p>
          </p:txBody>
        </p:sp>
        <p:sp>
          <p:nvSpPr>
            <p:cNvPr id="22534" name="Line 15"/>
            <p:cNvSpPr>
              <a:spLocks noChangeShapeType="1"/>
            </p:cNvSpPr>
            <p:nvPr/>
          </p:nvSpPr>
          <p:spPr bwMode="auto">
            <a:xfrm>
              <a:off x="3581400" y="2286000"/>
              <a:ext cx="0" cy="381000"/>
            </a:xfrm>
            <a:prstGeom prst="line">
              <a:avLst/>
            </a:prstGeom>
            <a:noFill/>
            <a:ln w="152400">
              <a:solidFill>
                <a:schemeClr val="accent2"/>
              </a:solidFill>
              <a:round/>
              <a:headEnd/>
              <a:tailEnd/>
            </a:ln>
          </p:spPr>
          <p:txBody>
            <a:bodyPr>
              <a:prstTxWarp prst="textNoShape">
                <a:avLst/>
              </a:prstTxWarp>
            </a:bodyPr>
            <a:lstStyle/>
            <a:p>
              <a:endParaRPr lang="en-US"/>
            </a:p>
          </p:txBody>
        </p:sp>
        <p:sp>
          <p:nvSpPr>
            <p:cNvPr id="22535" name="Line 16"/>
            <p:cNvSpPr>
              <a:spLocks noChangeShapeType="1"/>
            </p:cNvSpPr>
            <p:nvPr/>
          </p:nvSpPr>
          <p:spPr bwMode="auto">
            <a:xfrm flipV="1">
              <a:off x="3352800" y="2819400"/>
              <a:ext cx="0" cy="381000"/>
            </a:xfrm>
            <a:prstGeom prst="line">
              <a:avLst/>
            </a:prstGeom>
            <a:noFill/>
            <a:ln w="38100">
              <a:solidFill>
                <a:srgbClr val="0066FF"/>
              </a:solidFill>
              <a:round/>
              <a:headEnd/>
              <a:tailEnd/>
            </a:ln>
          </p:spPr>
          <p:txBody>
            <a:bodyPr>
              <a:prstTxWarp prst="textNoShape">
                <a:avLst/>
              </a:prstTxWarp>
            </a:bodyPr>
            <a:lstStyle/>
            <a:p>
              <a:endParaRPr lang="en-US"/>
            </a:p>
          </p:txBody>
        </p:sp>
        <p:sp>
          <p:nvSpPr>
            <p:cNvPr id="22536" name="Line 17"/>
            <p:cNvSpPr>
              <a:spLocks noChangeShapeType="1"/>
            </p:cNvSpPr>
            <p:nvPr/>
          </p:nvSpPr>
          <p:spPr bwMode="auto">
            <a:xfrm>
              <a:off x="3352800" y="2819400"/>
              <a:ext cx="457200" cy="0"/>
            </a:xfrm>
            <a:prstGeom prst="line">
              <a:avLst/>
            </a:prstGeom>
            <a:noFill/>
            <a:ln w="38100">
              <a:solidFill>
                <a:srgbClr val="0066FF"/>
              </a:solidFill>
              <a:round/>
              <a:headEnd/>
              <a:tailEnd/>
            </a:ln>
          </p:spPr>
          <p:txBody>
            <a:bodyPr>
              <a:prstTxWarp prst="textNoShape">
                <a:avLst/>
              </a:prstTxWarp>
            </a:bodyPr>
            <a:lstStyle/>
            <a:p>
              <a:endParaRPr lang="en-US"/>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le 1"/>
          <p:cNvSpPr>
            <a:spLocks noGrp="1"/>
          </p:cNvSpPr>
          <p:nvPr>
            <p:ph type="title" idx="4294967295"/>
          </p:nvPr>
        </p:nvSpPr>
        <p:spPr>
          <a:xfrm>
            <a:off x="533400" y="76200"/>
            <a:ext cx="8229600" cy="763588"/>
          </a:xfrm>
        </p:spPr>
        <p:txBody>
          <a:bodyPr/>
          <a:lstStyle/>
          <a:p>
            <a:pPr eaLnBrk="1" hangingPunct="1"/>
            <a:r>
              <a:rPr lang="en-US" smtClean="0">
                <a:solidFill>
                  <a:schemeClr val="folHlink"/>
                </a:solidFill>
                <a:ea typeface="ＭＳ Ｐゴシック" charset="-128"/>
                <a:cs typeface="ＭＳ Ｐゴシック" charset="-128"/>
              </a:rPr>
              <a:t>Where We Are</a:t>
            </a:r>
            <a:endParaRPr lang="en-US" smtClean="0">
              <a:solidFill>
                <a:srgbClr val="7030A0"/>
              </a:solidFill>
              <a:ea typeface="ＭＳ Ｐゴシック" charset="-128"/>
              <a:cs typeface="ＭＳ Ｐゴシック" charset="-128"/>
            </a:endParaRPr>
          </a:p>
        </p:txBody>
      </p:sp>
      <p:pic>
        <p:nvPicPr>
          <p:cNvPr id="15362" name="Picture 8" descr="bigpipe_3785"/>
          <p:cNvPicPr>
            <a:picLocks noChangeAspect="1" noChangeArrowheads="1"/>
          </p:cNvPicPr>
          <p:nvPr/>
        </p:nvPicPr>
        <p:blipFill>
          <a:blip r:embed="rId3"/>
          <a:srcRect l="10207" t="43884" r="17830" b="11551"/>
          <a:stretch>
            <a:fillRect/>
          </a:stretch>
        </p:blipFill>
        <p:spPr bwMode="auto">
          <a:xfrm>
            <a:off x="1143000" y="1143000"/>
            <a:ext cx="6858000" cy="2797175"/>
          </a:xfrm>
          <a:prstGeom prst="rect">
            <a:avLst/>
          </a:prstGeom>
          <a:noFill/>
          <a:ln w="9525">
            <a:noFill/>
            <a:miter lim="800000"/>
            <a:headEnd/>
            <a:tailEnd/>
          </a:ln>
        </p:spPr>
      </p:pic>
      <p:sp>
        <p:nvSpPr>
          <p:cNvPr id="15363" name="Text Box 1029"/>
          <p:cNvSpPr txBox="1">
            <a:spLocks noChangeArrowheads="1"/>
          </p:cNvSpPr>
          <p:nvPr/>
        </p:nvSpPr>
        <p:spPr bwMode="auto">
          <a:xfrm>
            <a:off x="1143000" y="4175125"/>
            <a:ext cx="7010400" cy="2073275"/>
          </a:xfrm>
          <a:prstGeom prst="rect">
            <a:avLst/>
          </a:prstGeom>
          <a:noFill/>
          <a:ln w="9525">
            <a:noFill/>
            <a:miter lim="800000"/>
            <a:headEnd/>
            <a:tailEnd/>
          </a:ln>
        </p:spPr>
        <p:txBody>
          <a:bodyPr>
            <a:prstTxWarp prst="textNoShape">
              <a:avLst/>
            </a:prstTxWarp>
            <a:spAutoFit/>
          </a:bodyPr>
          <a:lstStyle/>
          <a:p>
            <a:pPr>
              <a:spcBef>
                <a:spcPct val="50000"/>
              </a:spcBef>
            </a:pPr>
            <a:r>
              <a:rPr lang="en-US" sz="2000"/>
              <a:t>An 11.5 m prototype run of TE</a:t>
            </a:r>
            <a:r>
              <a:rPr lang="en-US" sz="2000" baseline="-25000"/>
              <a:t>01</a:t>
            </a:r>
            <a:r>
              <a:rPr lang="en-US" sz="2000"/>
              <a:t>-mode circular waveguide has been tested in resonant-line mode, using a CTO as an input coupler, up to ~300MW TW equivalent peak fields (~75MW each way SW).</a:t>
            </a:r>
          </a:p>
          <a:p>
            <a:pPr>
              <a:spcBef>
                <a:spcPct val="50000"/>
              </a:spcBef>
            </a:pPr>
            <a:r>
              <a:rPr lang="en-US" sz="2000"/>
              <a:t>After addressing a flange gap problem, we achieved stable operation at ~18psig pressurization. </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itle 1"/>
          <p:cNvSpPr>
            <a:spLocks/>
          </p:cNvSpPr>
          <p:nvPr/>
        </p:nvSpPr>
        <p:spPr bwMode="auto">
          <a:xfrm>
            <a:off x="533400" y="74613"/>
            <a:ext cx="8229600" cy="763587"/>
          </a:xfrm>
          <a:prstGeom prst="rect">
            <a:avLst/>
          </a:prstGeom>
          <a:noFill/>
          <a:ln w="9525">
            <a:noFill/>
            <a:miter lim="800000"/>
            <a:headEnd/>
            <a:tailEnd/>
          </a:ln>
        </p:spPr>
        <p:txBody>
          <a:bodyPr anchor="ctr">
            <a:prstTxWarp prst="textNoShape">
              <a:avLst/>
            </a:prstTxWarp>
          </a:bodyPr>
          <a:lstStyle/>
          <a:p>
            <a:pPr algn="ctr"/>
            <a:r>
              <a:rPr lang="en-US" sz="4400">
                <a:solidFill>
                  <a:schemeClr val="folHlink"/>
                </a:solidFill>
                <a:latin typeface="Calibri" charset="0"/>
              </a:rPr>
              <a:t>What’s Next (1)</a:t>
            </a:r>
          </a:p>
        </p:txBody>
      </p:sp>
      <p:sp>
        <p:nvSpPr>
          <p:cNvPr id="17410" name="Text Box 4"/>
          <p:cNvSpPr txBox="1">
            <a:spLocks noChangeArrowheads="1"/>
          </p:cNvSpPr>
          <p:nvPr/>
        </p:nvSpPr>
        <p:spPr bwMode="auto">
          <a:xfrm>
            <a:off x="609600" y="1016000"/>
            <a:ext cx="8001000" cy="2870200"/>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t>Transmission Test:</a:t>
            </a:r>
            <a:endParaRPr lang="en-US" sz="2000"/>
          </a:p>
          <a:p>
            <a:pPr>
              <a:spcBef>
                <a:spcPct val="50000"/>
              </a:spcBef>
            </a:pPr>
            <a:r>
              <a:rPr lang="en-US" sz="1800"/>
              <a:t>We are installing our second CTO at the far end of the line, replacing the shorting plate.  Both CTO’s will be fitted with end caps of the proper depth to make them launchers (i.e. designed for full coupling), and high-power loads will be installed on the rectangular outputs of the end CTO.</a:t>
            </a:r>
          </a:p>
          <a:p>
            <a:pPr>
              <a:spcBef>
                <a:spcPct val="50000"/>
              </a:spcBef>
            </a:pPr>
            <a:r>
              <a:rPr lang="en-US" sz="1800"/>
              <a:t>The input match will be measured, followed by high-power running up to ~4.2MW available from our Thales klystron.  Transmission and reflection will be measured with directional couplers at the input and output.  Tests will be repeated with a 1/4-wave spacer inserted in the pipe.</a:t>
            </a:r>
          </a:p>
        </p:txBody>
      </p:sp>
      <p:pic>
        <p:nvPicPr>
          <p:cNvPr id="17411" name="Picture 4"/>
          <p:cNvPicPr>
            <a:picLocks noChangeAspect="1" noChangeArrowheads="1"/>
          </p:cNvPicPr>
          <p:nvPr/>
        </p:nvPicPr>
        <p:blipFill>
          <a:blip r:embed="rId2"/>
          <a:srcRect/>
          <a:stretch>
            <a:fillRect/>
          </a:stretch>
        </p:blipFill>
        <p:spPr bwMode="auto">
          <a:xfrm>
            <a:off x="38100" y="4495800"/>
            <a:ext cx="9067800" cy="1143000"/>
          </a:xfrm>
          <a:prstGeom prst="rect">
            <a:avLst/>
          </a:prstGeom>
          <a:noFill/>
          <a:ln w="9525">
            <a:noFill/>
            <a:miter lim="800000"/>
            <a:headEnd/>
            <a:tailEnd/>
          </a:ln>
        </p:spPr>
      </p:pic>
      <p:sp>
        <p:nvSpPr>
          <p:cNvPr id="17412" name="AutoShape 6"/>
          <p:cNvSpPr>
            <a:spLocks noChangeArrowheads="1"/>
          </p:cNvSpPr>
          <p:nvPr/>
        </p:nvSpPr>
        <p:spPr bwMode="auto">
          <a:xfrm>
            <a:off x="381000" y="3886200"/>
            <a:ext cx="381000" cy="533400"/>
          </a:xfrm>
          <a:prstGeom prst="downArrow">
            <a:avLst>
              <a:gd name="adj1" fmla="val 50000"/>
              <a:gd name="adj2" fmla="val 35000"/>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17413" name="AutoShape 7"/>
          <p:cNvSpPr>
            <a:spLocks noChangeArrowheads="1"/>
          </p:cNvSpPr>
          <p:nvPr/>
        </p:nvSpPr>
        <p:spPr bwMode="auto">
          <a:xfrm flipV="1">
            <a:off x="8343900" y="3886200"/>
            <a:ext cx="381000" cy="533400"/>
          </a:xfrm>
          <a:prstGeom prst="downArrow">
            <a:avLst>
              <a:gd name="adj1" fmla="val 50000"/>
              <a:gd name="adj2" fmla="val 35000"/>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17414" name="Text Box 8"/>
          <p:cNvSpPr txBox="1">
            <a:spLocks noChangeArrowheads="1"/>
          </p:cNvSpPr>
          <p:nvPr/>
        </p:nvSpPr>
        <p:spPr bwMode="auto">
          <a:xfrm>
            <a:off x="533400" y="5835650"/>
            <a:ext cx="80010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1800"/>
              <a:t>If necessary, NWA cold tests of the CTO’s back-to-back can be repeated, w/ &amp; w/o spacer, to verify tuning of the shorting caps for optimized transmission.</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p:cNvSpPr>
          <p:nvPr/>
        </p:nvSpPr>
        <p:spPr bwMode="auto">
          <a:xfrm>
            <a:off x="533400" y="76200"/>
            <a:ext cx="8229600" cy="763588"/>
          </a:xfrm>
          <a:prstGeom prst="rect">
            <a:avLst/>
          </a:prstGeom>
          <a:noFill/>
          <a:ln w="9525">
            <a:noFill/>
            <a:miter lim="800000"/>
            <a:headEnd/>
            <a:tailEnd/>
          </a:ln>
        </p:spPr>
        <p:txBody>
          <a:bodyPr anchor="ctr">
            <a:prstTxWarp prst="textNoShape">
              <a:avLst/>
            </a:prstTxWarp>
          </a:bodyPr>
          <a:lstStyle/>
          <a:p>
            <a:pPr algn="ctr"/>
            <a:r>
              <a:rPr lang="en-US" sz="4400">
                <a:solidFill>
                  <a:schemeClr val="folHlink"/>
                </a:solidFill>
                <a:latin typeface="Calibri" charset="0"/>
              </a:rPr>
              <a:t>What’s Next (2)</a:t>
            </a:r>
            <a:endParaRPr lang="en-US" sz="4400">
              <a:solidFill>
                <a:srgbClr val="7030A0"/>
              </a:solidFill>
              <a:latin typeface="Calibri" charset="0"/>
            </a:endParaRPr>
          </a:p>
        </p:txBody>
      </p:sp>
      <p:sp>
        <p:nvSpPr>
          <p:cNvPr id="18434" name="Text Box 3"/>
          <p:cNvSpPr txBox="1">
            <a:spLocks noChangeArrowheads="1"/>
          </p:cNvSpPr>
          <p:nvPr/>
        </p:nvSpPr>
        <p:spPr bwMode="auto">
          <a:xfrm>
            <a:off x="304800" y="1260475"/>
            <a:ext cx="8305800" cy="2320925"/>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t>Breakdown Studies:</a:t>
            </a:r>
            <a:endParaRPr lang="en-US" sz="2000"/>
          </a:p>
          <a:p>
            <a:pPr>
              <a:spcBef>
                <a:spcPct val="50000"/>
              </a:spcBef>
            </a:pPr>
            <a:r>
              <a:rPr lang="en-US" sz="1800"/>
              <a:t>Earlier runs showed a breakdown dependence on pressure.  We may explore the limit by lowering the pressure and/or raising the power and trying to pinpoint what breaks down — the  input WR650 waveguide, the CTO, or the TE</a:t>
            </a:r>
            <a:r>
              <a:rPr lang="en-US" sz="1800" baseline="-25000"/>
              <a:t>01</a:t>
            </a:r>
            <a:r>
              <a:rPr lang="en-US" sz="1800"/>
              <a:t> mode in the “big pipe”.</a:t>
            </a:r>
          </a:p>
          <a:p>
            <a:pPr>
              <a:spcBef>
                <a:spcPct val="50000"/>
              </a:spcBef>
            </a:pPr>
            <a:r>
              <a:rPr lang="en-US" sz="1800"/>
              <a:t>To this end, we plan to install acoustic sensors, a TE</a:t>
            </a:r>
            <a:r>
              <a:rPr lang="en-US" sz="1800" baseline="-25000"/>
              <a:t>01</a:t>
            </a:r>
            <a:r>
              <a:rPr lang="en-US" sz="1800"/>
              <a:t>-sensitive antenna, and perhaps a camera looking in through a hole in the end plate.</a:t>
            </a:r>
            <a:endParaRPr lang="en-US" sz="2000"/>
          </a:p>
        </p:txBody>
      </p:sp>
      <p:pic>
        <p:nvPicPr>
          <p:cNvPr id="18435" name="Picture 3"/>
          <p:cNvPicPr>
            <a:picLocks noChangeAspect="1" noChangeArrowheads="1"/>
          </p:cNvPicPr>
          <p:nvPr/>
        </p:nvPicPr>
        <p:blipFill>
          <a:blip r:embed="rId2"/>
          <a:srcRect/>
          <a:stretch>
            <a:fillRect/>
          </a:stretch>
        </p:blipFill>
        <p:spPr bwMode="auto">
          <a:xfrm>
            <a:off x="6629400" y="4191000"/>
            <a:ext cx="2124075" cy="2514600"/>
          </a:xfrm>
          <a:prstGeom prst="rect">
            <a:avLst/>
          </a:prstGeom>
          <a:noFill/>
          <a:ln w="9525">
            <a:noFill/>
            <a:miter lim="800000"/>
            <a:headEnd/>
            <a:tailEnd/>
          </a:ln>
        </p:spPr>
      </p:pic>
      <p:sp>
        <p:nvSpPr>
          <p:cNvPr id="18436" name="Text Box 6"/>
          <p:cNvSpPr txBox="1">
            <a:spLocks noChangeArrowheads="1"/>
          </p:cNvSpPr>
          <p:nvPr/>
        </p:nvSpPr>
        <p:spPr bwMode="auto">
          <a:xfrm>
            <a:off x="304800" y="4038600"/>
            <a:ext cx="6248400" cy="1633538"/>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t>TE</a:t>
            </a:r>
            <a:r>
              <a:rPr lang="en-US" sz="2000" b="1" baseline="-25000"/>
              <a:t>01</a:t>
            </a:r>
            <a:r>
              <a:rPr lang="en-US" sz="2000" b="1"/>
              <a:t> Bend:</a:t>
            </a:r>
            <a:endParaRPr lang="en-US" sz="2000"/>
          </a:p>
          <a:p>
            <a:pPr>
              <a:spcBef>
                <a:spcPct val="50000"/>
              </a:spcBef>
            </a:pPr>
            <a:r>
              <a:rPr lang="en-US" sz="1800"/>
              <a:t>When the TE</a:t>
            </a:r>
            <a:r>
              <a:rPr lang="en-US" sz="1800" baseline="-25000"/>
              <a:t>01</a:t>
            </a:r>
            <a:r>
              <a:rPr lang="en-US" sz="1800"/>
              <a:t> 90 bend is fabricated, it can be cold tested using the transmission optimized CTO launchers.  For high-power testing, it will be inserted into the KCS waveguide run and transmission and resonant tests will be repeated.</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Title 1"/>
          <p:cNvSpPr>
            <a:spLocks/>
          </p:cNvSpPr>
          <p:nvPr/>
        </p:nvSpPr>
        <p:spPr bwMode="auto">
          <a:xfrm>
            <a:off x="533400" y="76200"/>
            <a:ext cx="8229600" cy="763588"/>
          </a:xfrm>
          <a:prstGeom prst="rect">
            <a:avLst/>
          </a:prstGeom>
          <a:noFill/>
          <a:ln w="9525">
            <a:noFill/>
            <a:miter lim="800000"/>
            <a:headEnd/>
            <a:tailEnd/>
          </a:ln>
        </p:spPr>
        <p:txBody>
          <a:bodyPr anchor="ctr">
            <a:prstTxWarp prst="textNoShape">
              <a:avLst/>
            </a:prstTxWarp>
          </a:bodyPr>
          <a:lstStyle/>
          <a:p>
            <a:pPr algn="ctr"/>
            <a:r>
              <a:rPr lang="en-US" sz="4400">
                <a:solidFill>
                  <a:schemeClr val="folHlink"/>
                </a:solidFill>
                <a:latin typeface="Calibri" charset="0"/>
              </a:rPr>
              <a:t>Coming Up</a:t>
            </a:r>
            <a:endParaRPr lang="en-US" sz="4400">
              <a:solidFill>
                <a:srgbClr val="7030A0"/>
              </a:solidFill>
              <a:latin typeface="Calibri" charset="0"/>
            </a:endParaRPr>
          </a:p>
        </p:txBody>
      </p:sp>
      <p:sp>
        <p:nvSpPr>
          <p:cNvPr id="19458" name="Text Box 3"/>
          <p:cNvSpPr txBox="1">
            <a:spLocks noChangeArrowheads="1"/>
          </p:cNvSpPr>
          <p:nvPr/>
        </p:nvSpPr>
        <p:spPr bwMode="auto">
          <a:xfrm>
            <a:off x="381000" y="1397000"/>
            <a:ext cx="8305800" cy="2870200"/>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t>Big </a:t>
            </a:r>
            <a:r>
              <a:rPr lang="en-US" sz="2000" b="1" u="sng"/>
              <a:t>Long</a:t>
            </a:r>
            <a:r>
              <a:rPr lang="en-US" sz="2000" b="1"/>
              <a:t> Pipe:</a:t>
            </a:r>
            <a:endParaRPr lang="en-US" sz="2000"/>
          </a:p>
          <a:p>
            <a:pPr>
              <a:spcBef>
                <a:spcPct val="50000"/>
              </a:spcBef>
            </a:pPr>
            <a:r>
              <a:rPr lang="en-US" sz="1800"/>
              <a:t>We’ve placed an order for ~80 m more KCS main waveguide (WC1890) for a longer installation.  While still short compared to runs in an ILC KCS, this will allow us to evaluate longer range transmission.  </a:t>
            </a:r>
          </a:p>
          <a:p>
            <a:pPr>
              <a:spcBef>
                <a:spcPct val="50000"/>
              </a:spcBef>
            </a:pPr>
            <a:r>
              <a:rPr lang="en-US" sz="1800"/>
              <a:t>The main motivation for this extension of our experimental setup was to verify that nothing bad happens when more stored energy is available to a breakdown.  Resonating this line up to the same field level (300 MW TW-equiv.) will require more power, but we should have enough from our Thales tube with moderate overcoupling to broaden the resonance.</a:t>
            </a:r>
            <a:endParaRPr lang="en-US" sz="2000"/>
          </a:p>
        </p:txBody>
      </p:sp>
      <p:grpSp>
        <p:nvGrpSpPr>
          <p:cNvPr id="19459" name="Group 4"/>
          <p:cNvGrpSpPr>
            <a:grpSpLocks/>
          </p:cNvGrpSpPr>
          <p:nvPr/>
        </p:nvGrpSpPr>
        <p:grpSpPr bwMode="auto">
          <a:xfrm>
            <a:off x="152400" y="4572000"/>
            <a:ext cx="8610600" cy="1120775"/>
            <a:chOff x="48" y="1248"/>
            <a:chExt cx="5424" cy="706"/>
          </a:xfrm>
        </p:grpSpPr>
        <p:pic>
          <p:nvPicPr>
            <p:cNvPr id="19463" name="Picture 5"/>
            <p:cNvPicPr>
              <a:picLocks noChangeAspect="1" noChangeArrowheads="1"/>
            </p:cNvPicPr>
            <p:nvPr/>
          </p:nvPicPr>
          <p:blipFill>
            <a:blip r:embed="rId2"/>
            <a:srcRect/>
            <a:stretch>
              <a:fillRect/>
            </a:stretch>
          </p:blipFill>
          <p:spPr bwMode="auto">
            <a:xfrm>
              <a:off x="48" y="1248"/>
              <a:ext cx="5424" cy="706"/>
            </a:xfrm>
            <a:prstGeom prst="rect">
              <a:avLst/>
            </a:prstGeom>
            <a:noFill/>
            <a:ln w="9525">
              <a:noFill/>
              <a:miter lim="800000"/>
              <a:headEnd/>
              <a:tailEnd/>
            </a:ln>
          </p:spPr>
        </p:pic>
        <p:sp>
          <p:nvSpPr>
            <p:cNvPr id="19464" name="Rectangle 6"/>
            <p:cNvSpPr>
              <a:spLocks noChangeArrowheads="1"/>
            </p:cNvSpPr>
            <p:nvPr/>
          </p:nvSpPr>
          <p:spPr bwMode="auto">
            <a:xfrm>
              <a:off x="5216" y="1440"/>
              <a:ext cx="192" cy="336"/>
            </a:xfrm>
            <a:prstGeom prst="rect">
              <a:avLst/>
            </a:prstGeom>
            <a:solidFill>
              <a:schemeClr val="bg1"/>
            </a:solidFill>
            <a:ln w="9525">
              <a:noFill/>
              <a:miter lim="800000"/>
              <a:headEnd/>
              <a:tailEnd/>
            </a:ln>
          </p:spPr>
          <p:txBody>
            <a:bodyPr wrap="none" anchor="ctr">
              <a:prstTxWarp prst="textNoShape">
                <a:avLst/>
              </a:prstTxWarp>
            </a:bodyPr>
            <a:lstStyle/>
            <a:p>
              <a:endParaRPr lang="en-US"/>
            </a:p>
          </p:txBody>
        </p:sp>
      </p:grpSp>
      <p:sp>
        <p:nvSpPr>
          <p:cNvPr id="19460" name="Rectangle 10"/>
          <p:cNvSpPr>
            <a:spLocks noChangeArrowheads="1"/>
          </p:cNvSpPr>
          <p:nvPr/>
        </p:nvSpPr>
        <p:spPr bwMode="auto">
          <a:xfrm>
            <a:off x="4038600" y="4495800"/>
            <a:ext cx="1295400" cy="1295400"/>
          </a:xfrm>
          <a:prstGeom prst="rect">
            <a:avLst/>
          </a:prstGeom>
          <a:solidFill>
            <a:schemeClr val="bg1"/>
          </a:solidFill>
          <a:ln w="9525">
            <a:noFill/>
            <a:miter lim="800000"/>
            <a:headEnd/>
            <a:tailEnd/>
          </a:ln>
        </p:spPr>
        <p:txBody>
          <a:bodyPr wrap="none" anchor="ctr">
            <a:prstTxWarp prst="textNoShape">
              <a:avLst/>
            </a:prstTxWarp>
          </a:bodyPr>
          <a:lstStyle/>
          <a:p>
            <a:endParaRPr lang="en-US"/>
          </a:p>
        </p:txBody>
      </p:sp>
      <p:sp>
        <p:nvSpPr>
          <p:cNvPr id="19461" name="Text Box 11"/>
          <p:cNvSpPr txBox="1">
            <a:spLocks noChangeArrowheads="1"/>
          </p:cNvSpPr>
          <p:nvPr/>
        </p:nvSpPr>
        <p:spPr bwMode="auto">
          <a:xfrm>
            <a:off x="4191000" y="4648200"/>
            <a:ext cx="914400" cy="762000"/>
          </a:xfrm>
          <a:prstGeom prst="rect">
            <a:avLst/>
          </a:prstGeom>
          <a:noFill/>
          <a:ln w="9525">
            <a:noFill/>
            <a:miter lim="800000"/>
            <a:headEnd/>
            <a:tailEnd/>
          </a:ln>
        </p:spPr>
        <p:txBody>
          <a:bodyPr>
            <a:prstTxWarp prst="textNoShape">
              <a:avLst/>
            </a:prstTxWarp>
            <a:spAutoFit/>
          </a:bodyPr>
          <a:lstStyle/>
          <a:p>
            <a:pPr>
              <a:spcBef>
                <a:spcPct val="50000"/>
              </a:spcBef>
            </a:pPr>
            <a:r>
              <a:rPr lang="en-US" sz="4400"/>
              <a:t>…</a:t>
            </a:r>
          </a:p>
        </p:txBody>
      </p:sp>
      <p:sp>
        <p:nvSpPr>
          <p:cNvPr id="19462" name="Text Box 12"/>
          <p:cNvSpPr txBox="1">
            <a:spLocks noChangeArrowheads="1"/>
          </p:cNvSpPr>
          <p:nvPr/>
        </p:nvSpPr>
        <p:spPr bwMode="auto">
          <a:xfrm>
            <a:off x="3962400" y="5486400"/>
            <a:ext cx="12192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t>~80 m</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2"/>
          <a:srcRect/>
          <a:stretch>
            <a:fillRect/>
          </a:stretch>
        </p:blipFill>
        <p:spPr bwMode="auto">
          <a:xfrm>
            <a:off x="685800" y="1646238"/>
            <a:ext cx="8382000" cy="5211762"/>
          </a:xfrm>
          <a:prstGeom prst="rect">
            <a:avLst/>
          </a:prstGeom>
          <a:noFill/>
          <a:ln w="9525">
            <a:noFill/>
            <a:miter lim="800000"/>
            <a:headEnd/>
            <a:tailEnd/>
          </a:ln>
        </p:spPr>
      </p:pic>
      <p:sp>
        <p:nvSpPr>
          <p:cNvPr id="20482" name="タイトル 1"/>
          <p:cNvSpPr>
            <a:spLocks/>
          </p:cNvSpPr>
          <p:nvPr/>
        </p:nvSpPr>
        <p:spPr bwMode="auto">
          <a:xfrm>
            <a:off x="457200" y="152400"/>
            <a:ext cx="8229600" cy="990600"/>
          </a:xfrm>
          <a:prstGeom prst="rect">
            <a:avLst/>
          </a:prstGeom>
          <a:noFill/>
          <a:ln w="9525">
            <a:noFill/>
            <a:miter lim="800000"/>
            <a:headEnd/>
            <a:tailEnd/>
          </a:ln>
        </p:spPr>
        <p:txBody>
          <a:bodyPr anchor="ctr">
            <a:prstTxWarp prst="textNoShape">
              <a:avLst/>
            </a:prstTxWarp>
          </a:bodyPr>
          <a:lstStyle/>
          <a:p>
            <a:pPr algn="ctr"/>
            <a:r>
              <a:rPr kumimoji="1" lang="en-US" altLang="ja-JP" sz="4400">
                <a:solidFill>
                  <a:schemeClr val="folHlink"/>
                </a:solidFill>
                <a:latin typeface="Calibri" charset="0"/>
              </a:rPr>
              <a:t>Long KCS Waveguide Support</a:t>
            </a:r>
            <a:r>
              <a:rPr kumimoji="1" lang="en-US" altLang="ja-JP" sz="4400">
                <a:latin typeface="Calibri" charset="0"/>
              </a:rPr>
              <a:t>  </a:t>
            </a:r>
            <a:endParaRPr kumimoji="1" lang="ja-JP" altLang="en-US" sz="4400">
              <a:latin typeface="Calibri" charset="0"/>
            </a:endParaRPr>
          </a:p>
        </p:txBody>
      </p:sp>
      <p:sp>
        <p:nvSpPr>
          <p:cNvPr id="20483" name="Text Box 1028"/>
          <p:cNvSpPr txBox="1">
            <a:spLocks noChangeArrowheads="1"/>
          </p:cNvSpPr>
          <p:nvPr/>
        </p:nvSpPr>
        <p:spPr bwMode="auto">
          <a:xfrm>
            <a:off x="685800" y="1524000"/>
            <a:ext cx="4191000" cy="1917700"/>
          </a:xfrm>
          <a:prstGeom prst="rect">
            <a:avLst/>
          </a:prstGeom>
          <a:noFill/>
          <a:ln w="9525">
            <a:noFill/>
            <a:miter lim="800000"/>
            <a:headEnd/>
            <a:tailEnd/>
          </a:ln>
        </p:spPr>
        <p:txBody>
          <a:bodyPr>
            <a:prstTxWarp prst="textNoShape">
              <a:avLst/>
            </a:prstTxWarp>
            <a:spAutoFit/>
          </a:bodyPr>
          <a:lstStyle/>
          <a:p>
            <a:pPr>
              <a:spcBef>
                <a:spcPct val="50000"/>
              </a:spcBef>
            </a:pPr>
            <a:r>
              <a:rPr lang="en-US"/>
              <a:t>We are building a mezzanine in End Station B at SLAC, running back into the tunnel, to support our extended “big long pipe” experiments.</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1505" name="Picture 6"/>
          <p:cNvPicPr>
            <a:picLocks noChangeAspect="1" noChangeArrowheads="1"/>
          </p:cNvPicPr>
          <p:nvPr/>
        </p:nvPicPr>
        <p:blipFill>
          <a:blip r:embed="rId2"/>
          <a:srcRect/>
          <a:stretch>
            <a:fillRect/>
          </a:stretch>
        </p:blipFill>
        <p:spPr bwMode="auto">
          <a:xfrm>
            <a:off x="0" y="4965700"/>
            <a:ext cx="9144000" cy="977900"/>
          </a:xfrm>
          <a:prstGeom prst="rect">
            <a:avLst/>
          </a:prstGeom>
          <a:noFill/>
          <a:ln w="9525">
            <a:noFill/>
            <a:miter lim="800000"/>
            <a:headEnd/>
            <a:tailEnd/>
          </a:ln>
        </p:spPr>
      </p:pic>
      <p:sp>
        <p:nvSpPr>
          <p:cNvPr id="21506" name="Title 1"/>
          <p:cNvSpPr>
            <a:spLocks/>
          </p:cNvSpPr>
          <p:nvPr/>
        </p:nvSpPr>
        <p:spPr bwMode="auto">
          <a:xfrm>
            <a:off x="533400" y="150813"/>
            <a:ext cx="8229600" cy="763587"/>
          </a:xfrm>
          <a:prstGeom prst="rect">
            <a:avLst/>
          </a:prstGeom>
          <a:noFill/>
          <a:ln w="9525">
            <a:noFill/>
            <a:miter lim="800000"/>
            <a:headEnd/>
            <a:tailEnd/>
          </a:ln>
        </p:spPr>
        <p:txBody>
          <a:bodyPr anchor="ctr">
            <a:prstTxWarp prst="textNoShape">
              <a:avLst/>
            </a:prstTxWarp>
          </a:bodyPr>
          <a:lstStyle/>
          <a:p>
            <a:pPr algn="ctr"/>
            <a:r>
              <a:rPr lang="en-US" sz="4400">
                <a:solidFill>
                  <a:schemeClr val="folHlink"/>
                </a:solidFill>
                <a:latin typeface="Calibri" charset="0"/>
              </a:rPr>
              <a:t>Recommended</a:t>
            </a:r>
            <a:endParaRPr lang="en-US" sz="4400">
              <a:solidFill>
                <a:srgbClr val="7030A0"/>
              </a:solidFill>
              <a:latin typeface="Calibri" charset="0"/>
            </a:endParaRPr>
          </a:p>
        </p:txBody>
      </p:sp>
      <p:sp>
        <p:nvSpPr>
          <p:cNvPr id="21507" name="Text Box 1030"/>
          <p:cNvSpPr txBox="1">
            <a:spLocks noChangeArrowheads="1"/>
          </p:cNvSpPr>
          <p:nvPr/>
        </p:nvSpPr>
        <p:spPr bwMode="auto">
          <a:xfrm>
            <a:off x="609600" y="1219200"/>
            <a:ext cx="7848600" cy="2595563"/>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t>CTO Testing and Development:</a:t>
            </a:r>
            <a:endParaRPr lang="en-US" sz="2000"/>
          </a:p>
          <a:p>
            <a:pPr>
              <a:spcBef>
                <a:spcPct val="50000"/>
              </a:spcBef>
            </a:pPr>
            <a:r>
              <a:rPr lang="en-US" sz="1800"/>
              <a:t>It is important for KCS that we be able to accurately achieve desired CTO couplings.  With only two 3dB CTO’s, we cannot directly test their couplings.  With both of them employed as matched launchers, we’ll have a test bed into which we can insert other CTO’s to measure their match and extracted power.  We should plan to build at least a couple more to do this.</a:t>
            </a:r>
          </a:p>
          <a:p>
            <a:pPr>
              <a:spcBef>
                <a:spcPct val="50000"/>
              </a:spcBef>
            </a:pPr>
            <a:r>
              <a:rPr lang="en-US" sz="1800"/>
              <a:t>We might also try to develop a method to experimentally fine-tune CTO’s as a step in the fabrication process. </a:t>
            </a:r>
          </a:p>
        </p:txBody>
      </p:sp>
      <p:sp>
        <p:nvSpPr>
          <p:cNvPr id="21508" name="AutoShape 1031"/>
          <p:cNvSpPr>
            <a:spLocks noChangeArrowheads="1"/>
          </p:cNvSpPr>
          <p:nvPr/>
        </p:nvSpPr>
        <p:spPr bwMode="auto">
          <a:xfrm>
            <a:off x="304800" y="4267200"/>
            <a:ext cx="381000" cy="533400"/>
          </a:xfrm>
          <a:prstGeom prst="downArrow">
            <a:avLst>
              <a:gd name="adj1" fmla="val 50000"/>
              <a:gd name="adj2" fmla="val 35000"/>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21509" name="AutoShape 1032"/>
          <p:cNvSpPr>
            <a:spLocks noChangeArrowheads="1"/>
          </p:cNvSpPr>
          <p:nvPr/>
        </p:nvSpPr>
        <p:spPr bwMode="auto">
          <a:xfrm flipV="1">
            <a:off x="8382000" y="4343400"/>
            <a:ext cx="381000" cy="457200"/>
          </a:xfrm>
          <a:prstGeom prst="downArrow">
            <a:avLst>
              <a:gd name="adj1" fmla="val 50000"/>
              <a:gd name="adj2" fmla="val 30000"/>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21510" name="AutoShape 1033"/>
          <p:cNvSpPr>
            <a:spLocks noChangeArrowheads="1"/>
          </p:cNvSpPr>
          <p:nvPr/>
        </p:nvSpPr>
        <p:spPr bwMode="auto">
          <a:xfrm flipV="1">
            <a:off x="4610100" y="4495800"/>
            <a:ext cx="228600" cy="304800"/>
          </a:xfrm>
          <a:prstGeom prst="downArrow">
            <a:avLst>
              <a:gd name="adj1" fmla="val 50000"/>
              <a:gd name="adj2" fmla="val 33333"/>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Line 2"/>
          <p:cNvSpPr>
            <a:spLocks noChangeShapeType="1"/>
          </p:cNvSpPr>
          <p:nvPr/>
        </p:nvSpPr>
        <p:spPr bwMode="auto">
          <a:xfrm flipV="1">
            <a:off x="1524000" y="5638800"/>
            <a:ext cx="0" cy="152400"/>
          </a:xfrm>
          <a:prstGeom prst="line">
            <a:avLst/>
          </a:prstGeom>
          <a:noFill/>
          <a:ln w="44450">
            <a:solidFill>
              <a:srgbClr val="0000FF"/>
            </a:solidFill>
            <a:round/>
            <a:headEnd/>
            <a:tailEnd/>
          </a:ln>
        </p:spPr>
        <p:txBody>
          <a:bodyPr>
            <a:prstTxWarp prst="textNoShape">
              <a:avLst/>
            </a:prstTxWarp>
          </a:bodyPr>
          <a:lstStyle/>
          <a:p>
            <a:endParaRPr lang="en-US"/>
          </a:p>
        </p:txBody>
      </p:sp>
      <p:sp>
        <p:nvSpPr>
          <p:cNvPr id="23568" name="Rectangle 17"/>
          <p:cNvSpPr>
            <a:spLocks noChangeArrowheads="1"/>
          </p:cNvSpPr>
          <p:nvPr/>
        </p:nvSpPr>
        <p:spPr bwMode="auto">
          <a:xfrm>
            <a:off x="457200" y="5791200"/>
            <a:ext cx="82296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charset="0"/>
            </a:endParaRPr>
          </a:p>
        </p:txBody>
      </p:sp>
      <p:sp>
        <p:nvSpPr>
          <p:cNvPr id="23569" name="Line 18"/>
          <p:cNvSpPr>
            <a:spLocks noChangeShapeType="1"/>
          </p:cNvSpPr>
          <p:nvPr/>
        </p:nvSpPr>
        <p:spPr bwMode="auto">
          <a:xfrm flipV="1">
            <a:off x="1371600" y="5334000"/>
            <a:ext cx="0" cy="457200"/>
          </a:xfrm>
          <a:prstGeom prst="line">
            <a:avLst/>
          </a:prstGeom>
          <a:noFill/>
          <a:ln w="44450">
            <a:solidFill>
              <a:srgbClr val="0000FF"/>
            </a:solidFill>
            <a:round/>
            <a:headEnd/>
            <a:tailEnd/>
          </a:ln>
        </p:spPr>
        <p:txBody>
          <a:bodyPr>
            <a:prstTxWarp prst="textNoShape">
              <a:avLst/>
            </a:prstTxWarp>
          </a:bodyPr>
          <a:lstStyle/>
          <a:p>
            <a:endParaRPr lang="en-US"/>
          </a:p>
        </p:txBody>
      </p:sp>
      <p:sp>
        <p:nvSpPr>
          <p:cNvPr id="23570" name="Line 19"/>
          <p:cNvSpPr>
            <a:spLocks noChangeShapeType="1"/>
          </p:cNvSpPr>
          <p:nvPr/>
        </p:nvSpPr>
        <p:spPr bwMode="auto">
          <a:xfrm flipH="1" flipV="1">
            <a:off x="1143000" y="5562600"/>
            <a:ext cx="152400" cy="0"/>
          </a:xfrm>
          <a:prstGeom prst="line">
            <a:avLst/>
          </a:prstGeom>
          <a:noFill/>
          <a:ln w="44450">
            <a:solidFill>
              <a:schemeClr val="tx1"/>
            </a:solidFill>
            <a:round/>
            <a:headEnd/>
            <a:tailEnd/>
          </a:ln>
        </p:spPr>
        <p:txBody>
          <a:bodyPr>
            <a:prstTxWarp prst="textNoShape">
              <a:avLst/>
            </a:prstTxWarp>
          </a:bodyPr>
          <a:lstStyle/>
          <a:p>
            <a:endParaRPr lang="en-US"/>
          </a:p>
        </p:txBody>
      </p:sp>
      <p:sp>
        <p:nvSpPr>
          <p:cNvPr id="23571" name="Oval 20"/>
          <p:cNvSpPr>
            <a:spLocks noChangeArrowheads="1"/>
          </p:cNvSpPr>
          <p:nvPr/>
        </p:nvSpPr>
        <p:spPr bwMode="auto">
          <a:xfrm flipH="1">
            <a:off x="1295400" y="5486400"/>
            <a:ext cx="152400" cy="1524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charset="0"/>
            </a:endParaRPr>
          </a:p>
        </p:txBody>
      </p:sp>
      <p:sp>
        <p:nvSpPr>
          <p:cNvPr id="23572" name="Rectangle 21"/>
          <p:cNvSpPr>
            <a:spLocks noChangeArrowheads="1"/>
          </p:cNvSpPr>
          <p:nvPr/>
        </p:nvSpPr>
        <p:spPr bwMode="auto">
          <a:xfrm>
            <a:off x="1295400" y="5715000"/>
            <a:ext cx="304800" cy="304800"/>
          </a:xfrm>
          <a:prstGeom prst="rect">
            <a:avLst/>
          </a:prstGeom>
          <a:solidFill>
            <a:srgbClr val="008080"/>
          </a:solidFill>
          <a:ln w="9525">
            <a:solidFill>
              <a:schemeClr val="tx1"/>
            </a:solidFill>
            <a:miter lim="800000"/>
            <a:headEnd/>
            <a:tailEnd/>
          </a:ln>
        </p:spPr>
        <p:txBody>
          <a:bodyPr wrap="none" anchor="ctr">
            <a:prstTxWarp prst="textNoShape">
              <a:avLst/>
            </a:prstTxWarp>
          </a:bodyPr>
          <a:lstStyle/>
          <a:p>
            <a:endParaRPr lang="en-US" sz="1800">
              <a:latin typeface="Calibri" charset="0"/>
            </a:endParaRPr>
          </a:p>
        </p:txBody>
      </p:sp>
      <p:sp>
        <p:nvSpPr>
          <p:cNvPr id="23574" name="AutoShape 23"/>
          <p:cNvSpPr>
            <a:spLocks noChangeArrowheads="1"/>
          </p:cNvSpPr>
          <p:nvPr/>
        </p:nvSpPr>
        <p:spPr bwMode="auto">
          <a:xfrm flipV="1">
            <a:off x="1219200" y="5105400"/>
            <a:ext cx="304800" cy="304800"/>
          </a:xfrm>
          <a:prstGeom prst="triangle">
            <a:avLst>
              <a:gd name="adj" fmla="val 50000"/>
            </a:avLst>
          </a:prstGeom>
          <a:solidFill>
            <a:srgbClr val="FF0000"/>
          </a:solidFill>
          <a:ln w="9525">
            <a:solidFill>
              <a:schemeClr val="tx1"/>
            </a:solidFill>
            <a:miter lim="800000"/>
            <a:headEnd/>
            <a:tailEnd/>
          </a:ln>
        </p:spPr>
        <p:txBody>
          <a:bodyPr rot="10800000" wrap="none" anchor="ctr">
            <a:prstTxWarp prst="textNoShape">
              <a:avLst/>
            </a:prstTxWarp>
          </a:bodyPr>
          <a:lstStyle/>
          <a:p>
            <a:endParaRPr lang="en-US" sz="1800">
              <a:latin typeface="Calibri" charset="0"/>
            </a:endParaRPr>
          </a:p>
        </p:txBody>
      </p:sp>
      <p:sp>
        <p:nvSpPr>
          <p:cNvPr id="23576" name="Line 25"/>
          <p:cNvSpPr>
            <a:spLocks noChangeShapeType="1"/>
          </p:cNvSpPr>
          <p:nvPr/>
        </p:nvSpPr>
        <p:spPr bwMode="auto">
          <a:xfrm>
            <a:off x="3276600" y="5997575"/>
            <a:ext cx="1981200" cy="0"/>
          </a:xfrm>
          <a:prstGeom prst="line">
            <a:avLst/>
          </a:prstGeom>
          <a:noFill/>
          <a:ln w="9525">
            <a:solidFill>
              <a:schemeClr val="tx1"/>
            </a:solidFill>
            <a:round/>
            <a:headEnd type="none" w="lg" len="med"/>
            <a:tailEnd type="triangle" w="med" len="med"/>
          </a:ln>
        </p:spPr>
        <p:txBody>
          <a:bodyPr>
            <a:prstTxWarp prst="textNoShape">
              <a:avLst/>
            </a:prstTxWarp>
          </a:bodyPr>
          <a:lstStyle/>
          <a:p>
            <a:endParaRPr lang="en-US"/>
          </a:p>
        </p:txBody>
      </p:sp>
      <p:sp>
        <p:nvSpPr>
          <p:cNvPr id="23577" name="Text Box 26"/>
          <p:cNvSpPr txBox="1">
            <a:spLocks noChangeArrowheads="1"/>
          </p:cNvSpPr>
          <p:nvPr/>
        </p:nvSpPr>
        <p:spPr bwMode="auto">
          <a:xfrm>
            <a:off x="3771900" y="5915025"/>
            <a:ext cx="1219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a:solidFill>
                  <a:srgbClr val="FF3300"/>
                </a:solidFill>
                <a:latin typeface="Calibri" charset="0"/>
              </a:rPr>
              <a:t>300 MW</a:t>
            </a:r>
          </a:p>
        </p:txBody>
      </p:sp>
      <p:sp>
        <p:nvSpPr>
          <p:cNvPr id="23579" name="Text Box 28"/>
          <p:cNvSpPr txBox="1">
            <a:spLocks noChangeArrowheads="1"/>
          </p:cNvSpPr>
          <p:nvPr/>
        </p:nvSpPr>
        <p:spPr bwMode="auto">
          <a:xfrm>
            <a:off x="3276600" y="5410200"/>
            <a:ext cx="2209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a:latin typeface="Calibri" charset="0"/>
              </a:rPr>
              <a:t>160 m of WC1890</a:t>
            </a:r>
          </a:p>
        </p:txBody>
      </p:sp>
      <p:sp>
        <p:nvSpPr>
          <p:cNvPr id="23580" name="Rectangle 29"/>
          <p:cNvSpPr>
            <a:spLocks noChangeArrowheads="1"/>
          </p:cNvSpPr>
          <p:nvPr/>
        </p:nvSpPr>
        <p:spPr bwMode="auto">
          <a:xfrm>
            <a:off x="457200" y="6248400"/>
            <a:ext cx="82296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charset="0"/>
            </a:endParaRPr>
          </a:p>
        </p:txBody>
      </p:sp>
      <p:sp>
        <p:nvSpPr>
          <p:cNvPr id="23581" name="Line 30"/>
          <p:cNvSpPr>
            <a:spLocks noChangeShapeType="1"/>
          </p:cNvSpPr>
          <p:nvPr/>
        </p:nvSpPr>
        <p:spPr bwMode="auto">
          <a:xfrm>
            <a:off x="3276600" y="6203950"/>
            <a:ext cx="1981200" cy="0"/>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sp>
        <p:nvSpPr>
          <p:cNvPr id="23582" name="AutoShape 31"/>
          <p:cNvSpPr>
            <a:spLocks noChangeArrowheads="1"/>
          </p:cNvSpPr>
          <p:nvPr/>
        </p:nvSpPr>
        <p:spPr bwMode="auto">
          <a:xfrm rot="5400000">
            <a:off x="8343900" y="5753100"/>
            <a:ext cx="609600" cy="6858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chemeClr val="accent1"/>
          </a:solidFill>
          <a:ln w="9525">
            <a:solidFill>
              <a:schemeClr val="tx1"/>
            </a:solidFill>
            <a:miter lim="800000"/>
            <a:headEnd/>
            <a:tailEnd/>
          </a:ln>
        </p:spPr>
        <p:txBody>
          <a:bodyPr rot="10800000" vert="eaVert" wrap="none" anchor="ctr">
            <a:prstTxWarp prst="textNoShape">
              <a:avLst/>
            </a:prstTxWarp>
          </a:bodyPr>
          <a:lstStyle/>
          <a:p>
            <a:endParaRPr lang="en-US" sz="1800">
              <a:latin typeface="Calibri" charset="0"/>
            </a:endParaRPr>
          </a:p>
        </p:txBody>
      </p:sp>
      <p:sp>
        <p:nvSpPr>
          <p:cNvPr id="23583" name="AutoShape 32"/>
          <p:cNvSpPr>
            <a:spLocks noChangeArrowheads="1"/>
          </p:cNvSpPr>
          <p:nvPr/>
        </p:nvSpPr>
        <p:spPr bwMode="auto">
          <a:xfrm rot="16200000" flipH="1">
            <a:off x="190500" y="5753100"/>
            <a:ext cx="609600" cy="6858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chemeClr val="accent1"/>
          </a:solidFill>
          <a:ln w="9525">
            <a:solidFill>
              <a:schemeClr val="tx1"/>
            </a:solidFill>
            <a:miter lim="800000"/>
            <a:headEnd/>
            <a:tailEnd/>
          </a:ln>
        </p:spPr>
        <p:txBody>
          <a:bodyPr vert="eaVert" wrap="none" anchor="ctr">
            <a:prstTxWarp prst="textNoShape">
              <a:avLst/>
            </a:prstTxWarp>
          </a:bodyPr>
          <a:lstStyle/>
          <a:p>
            <a:endParaRPr lang="en-US" sz="1800">
              <a:latin typeface="Calibri" charset="0"/>
            </a:endParaRPr>
          </a:p>
        </p:txBody>
      </p:sp>
      <p:sp>
        <p:nvSpPr>
          <p:cNvPr id="23584" name="Text Box 33"/>
          <p:cNvSpPr txBox="1">
            <a:spLocks noChangeArrowheads="1"/>
          </p:cNvSpPr>
          <p:nvPr/>
        </p:nvSpPr>
        <p:spPr bwMode="auto">
          <a:xfrm>
            <a:off x="1905000" y="5105400"/>
            <a:ext cx="1371600" cy="641350"/>
          </a:xfrm>
          <a:prstGeom prst="rect">
            <a:avLst/>
          </a:prstGeom>
          <a:noFill/>
          <a:ln w="9525">
            <a:noFill/>
            <a:miter lim="800000"/>
            <a:headEnd/>
            <a:tailEnd/>
          </a:ln>
        </p:spPr>
        <p:txBody>
          <a:bodyPr>
            <a:prstTxWarp prst="textNoShape">
              <a:avLst/>
            </a:prstTxWarp>
            <a:spAutoFit/>
          </a:bodyPr>
          <a:lstStyle/>
          <a:p>
            <a:r>
              <a:rPr lang="en-US" sz="1800">
                <a:solidFill>
                  <a:srgbClr val="008000"/>
                </a:solidFill>
                <a:latin typeface="Calibri" charset="0"/>
              </a:rPr>
              <a:t>directional coupler</a:t>
            </a:r>
          </a:p>
        </p:txBody>
      </p:sp>
      <p:sp>
        <p:nvSpPr>
          <p:cNvPr id="23585" name="Line 34"/>
          <p:cNvSpPr>
            <a:spLocks noChangeShapeType="1"/>
          </p:cNvSpPr>
          <p:nvPr/>
        </p:nvSpPr>
        <p:spPr bwMode="auto">
          <a:xfrm flipH="1">
            <a:off x="1676400" y="5562600"/>
            <a:ext cx="304800" cy="152400"/>
          </a:xfrm>
          <a:prstGeom prst="line">
            <a:avLst/>
          </a:prstGeom>
          <a:noFill/>
          <a:ln w="9525">
            <a:solidFill>
              <a:schemeClr val="tx1"/>
            </a:solidFill>
            <a:round/>
            <a:headEnd/>
            <a:tailEnd type="stealth" w="med" len="med"/>
          </a:ln>
        </p:spPr>
        <p:txBody>
          <a:bodyPr>
            <a:prstTxWarp prst="textNoShape">
              <a:avLst/>
            </a:prstTxWarp>
          </a:bodyPr>
          <a:lstStyle/>
          <a:p>
            <a:endParaRPr lang="en-US"/>
          </a:p>
        </p:txBody>
      </p:sp>
      <p:sp>
        <p:nvSpPr>
          <p:cNvPr id="23587" name="Rectangle 36"/>
          <p:cNvSpPr>
            <a:spLocks noChangeArrowheads="1"/>
          </p:cNvSpPr>
          <p:nvPr/>
        </p:nvSpPr>
        <p:spPr bwMode="auto">
          <a:xfrm>
            <a:off x="6324600" y="5715000"/>
            <a:ext cx="152400" cy="304800"/>
          </a:xfrm>
          <a:prstGeom prst="rect">
            <a:avLst/>
          </a:prstGeom>
          <a:solidFill>
            <a:srgbClr val="008080"/>
          </a:solidFill>
          <a:ln w="9525">
            <a:solidFill>
              <a:schemeClr val="tx1"/>
            </a:solidFill>
            <a:miter lim="800000"/>
            <a:headEnd/>
            <a:tailEnd/>
          </a:ln>
        </p:spPr>
        <p:txBody>
          <a:bodyPr wrap="none" anchor="ctr">
            <a:prstTxWarp prst="textNoShape">
              <a:avLst/>
            </a:prstTxWarp>
          </a:bodyPr>
          <a:lstStyle/>
          <a:p>
            <a:endParaRPr lang="en-US" sz="1800">
              <a:latin typeface="Calibri" charset="0"/>
            </a:endParaRPr>
          </a:p>
        </p:txBody>
      </p:sp>
      <p:sp>
        <p:nvSpPr>
          <p:cNvPr id="23588" name="Rectangle 37"/>
          <p:cNvSpPr>
            <a:spLocks noChangeArrowheads="1"/>
          </p:cNvSpPr>
          <p:nvPr/>
        </p:nvSpPr>
        <p:spPr bwMode="auto">
          <a:xfrm>
            <a:off x="7162800" y="5715000"/>
            <a:ext cx="152400" cy="304800"/>
          </a:xfrm>
          <a:prstGeom prst="rect">
            <a:avLst/>
          </a:prstGeom>
          <a:solidFill>
            <a:srgbClr val="008080"/>
          </a:solidFill>
          <a:ln w="9525">
            <a:solidFill>
              <a:schemeClr val="tx1"/>
            </a:solidFill>
            <a:miter lim="800000"/>
            <a:headEnd/>
            <a:tailEnd/>
          </a:ln>
        </p:spPr>
        <p:txBody>
          <a:bodyPr wrap="none" anchor="ctr">
            <a:prstTxWarp prst="textNoShape">
              <a:avLst/>
            </a:prstTxWarp>
          </a:bodyPr>
          <a:lstStyle/>
          <a:p>
            <a:endParaRPr lang="en-US" sz="1800">
              <a:latin typeface="Calibri" charset="0"/>
            </a:endParaRPr>
          </a:p>
        </p:txBody>
      </p:sp>
      <p:sp>
        <p:nvSpPr>
          <p:cNvPr id="23589" name="Line 38"/>
          <p:cNvSpPr>
            <a:spLocks noChangeShapeType="1"/>
          </p:cNvSpPr>
          <p:nvPr/>
        </p:nvSpPr>
        <p:spPr bwMode="auto">
          <a:xfrm flipV="1">
            <a:off x="6400800" y="5410200"/>
            <a:ext cx="0" cy="304800"/>
          </a:xfrm>
          <a:prstGeom prst="line">
            <a:avLst/>
          </a:prstGeom>
          <a:noFill/>
          <a:ln w="44450">
            <a:solidFill>
              <a:srgbClr val="0000FF"/>
            </a:solidFill>
            <a:round/>
            <a:headEnd/>
            <a:tailEnd/>
          </a:ln>
        </p:spPr>
        <p:txBody>
          <a:bodyPr>
            <a:prstTxWarp prst="textNoShape">
              <a:avLst/>
            </a:prstTxWarp>
          </a:bodyPr>
          <a:lstStyle/>
          <a:p>
            <a:endParaRPr lang="en-US"/>
          </a:p>
        </p:txBody>
      </p:sp>
      <p:sp>
        <p:nvSpPr>
          <p:cNvPr id="23590" name="Line 39"/>
          <p:cNvSpPr>
            <a:spLocks noChangeShapeType="1"/>
          </p:cNvSpPr>
          <p:nvPr/>
        </p:nvSpPr>
        <p:spPr bwMode="auto">
          <a:xfrm flipV="1">
            <a:off x="7239000" y="5410200"/>
            <a:ext cx="0" cy="304800"/>
          </a:xfrm>
          <a:prstGeom prst="line">
            <a:avLst/>
          </a:prstGeom>
          <a:noFill/>
          <a:ln w="44450">
            <a:solidFill>
              <a:srgbClr val="0000FF"/>
            </a:solidFill>
            <a:round/>
            <a:headEnd/>
            <a:tailEnd/>
          </a:ln>
        </p:spPr>
        <p:txBody>
          <a:bodyPr>
            <a:prstTxWarp prst="textNoShape">
              <a:avLst/>
            </a:prstTxWarp>
          </a:bodyPr>
          <a:lstStyle/>
          <a:p>
            <a:endParaRPr lang="en-US"/>
          </a:p>
        </p:txBody>
      </p:sp>
      <p:sp>
        <p:nvSpPr>
          <p:cNvPr id="23591" name="Line 40"/>
          <p:cNvSpPr>
            <a:spLocks noChangeShapeType="1"/>
          </p:cNvSpPr>
          <p:nvPr/>
        </p:nvSpPr>
        <p:spPr bwMode="auto">
          <a:xfrm flipV="1">
            <a:off x="6400800" y="5410200"/>
            <a:ext cx="838200" cy="0"/>
          </a:xfrm>
          <a:prstGeom prst="line">
            <a:avLst/>
          </a:prstGeom>
          <a:noFill/>
          <a:ln w="44450">
            <a:solidFill>
              <a:srgbClr val="0000FF"/>
            </a:solidFill>
            <a:round/>
            <a:headEnd/>
            <a:tailEnd/>
          </a:ln>
        </p:spPr>
        <p:txBody>
          <a:bodyPr>
            <a:prstTxWarp prst="textNoShape">
              <a:avLst/>
            </a:prstTxWarp>
          </a:bodyPr>
          <a:lstStyle/>
          <a:p>
            <a:endParaRPr lang="en-US"/>
          </a:p>
        </p:txBody>
      </p:sp>
      <p:sp>
        <p:nvSpPr>
          <p:cNvPr id="23592" name="Rectangle 41"/>
          <p:cNvSpPr>
            <a:spLocks noChangeArrowheads="1"/>
          </p:cNvSpPr>
          <p:nvPr/>
        </p:nvSpPr>
        <p:spPr bwMode="auto">
          <a:xfrm>
            <a:off x="6553200" y="5367338"/>
            <a:ext cx="228600" cy="76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charset="0"/>
            </a:endParaRPr>
          </a:p>
        </p:txBody>
      </p:sp>
      <p:sp>
        <p:nvSpPr>
          <p:cNvPr id="23593" name="Rectangle 42"/>
          <p:cNvSpPr>
            <a:spLocks noChangeArrowheads="1"/>
          </p:cNvSpPr>
          <p:nvPr/>
        </p:nvSpPr>
        <p:spPr bwMode="auto">
          <a:xfrm>
            <a:off x="6858000" y="5367338"/>
            <a:ext cx="228600" cy="76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charset="0"/>
            </a:endParaRPr>
          </a:p>
        </p:txBody>
      </p:sp>
      <p:sp>
        <p:nvSpPr>
          <p:cNvPr id="23594" name="Rectangle 43"/>
          <p:cNvSpPr>
            <a:spLocks noChangeArrowheads="1"/>
          </p:cNvSpPr>
          <p:nvPr/>
        </p:nvSpPr>
        <p:spPr bwMode="auto">
          <a:xfrm>
            <a:off x="6900863" y="5291138"/>
            <a:ext cx="152400" cy="76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1800">
              <a:latin typeface="Calibri" charset="0"/>
            </a:endParaRPr>
          </a:p>
        </p:txBody>
      </p:sp>
      <p:sp>
        <p:nvSpPr>
          <p:cNvPr id="23595" name="Oval 44"/>
          <p:cNvSpPr>
            <a:spLocks noChangeArrowheads="1"/>
          </p:cNvSpPr>
          <p:nvPr/>
        </p:nvSpPr>
        <p:spPr bwMode="auto">
          <a:xfrm>
            <a:off x="6553200" y="5367338"/>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sz="1800">
              <a:latin typeface="Calibri" charset="0"/>
            </a:endParaRPr>
          </a:p>
        </p:txBody>
      </p:sp>
      <p:sp>
        <p:nvSpPr>
          <p:cNvPr id="23596" name="Oval 45"/>
          <p:cNvSpPr>
            <a:spLocks noChangeArrowheads="1"/>
          </p:cNvSpPr>
          <p:nvPr/>
        </p:nvSpPr>
        <p:spPr bwMode="auto">
          <a:xfrm>
            <a:off x="6705600" y="5367338"/>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sz="1800">
              <a:latin typeface="Calibri" charset="0"/>
            </a:endParaRPr>
          </a:p>
        </p:txBody>
      </p:sp>
      <p:sp>
        <p:nvSpPr>
          <p:cNvPr id="23597" name="Line 46"/>
          <p:cNvSpPr>
            <a:spLocks noChangeShapeType="1"/>
          </p:cNvSpPr>
          <p:nvPr/>
        </p:nvSpPr>
        <p:spPr bwMode="auto">
          <a:xfrm flipH="1" flipV="1">
            <a:off x="1524000" y="5638800"/>
            <a:ext cx="152400" cy="0"/>
          </a:xfrm>
          <a:prstGeom prst="line">
            <a:avLst/>
          </a:prstGeom>
          <a:noFill/>
          <a:ln w="44450">
            <a:solidFill>
              <a:schemeClr val="tx1"/>
            </a:solidFill>
            <a:round/>
            <a:headEnd/>
            <a:tailEnd/>
          </a:ln>
        </p:spPr>
        <p:txBody>
          <a:bodyPr>
            <a:prstTxWarp prst="textNoShape">
              <a:avLst/>
            </a:prstTxWarp>
          </a:bodyPr>
          <a:lstStyle/>
          <a:p>
            <a:endParaRPr lang="en-US"/>
          </a:p>
        </p:txBody>
      </p:sp>
      <p:sp>
        <p:nvSpPr>
          <p:cNvPr id="23598" name="Text Box 47"/>
          <p:cNvSpPr txBox="1">
            <a:spLocks noChangeArrowheads="1"/>
          </p:cNvSpPr>
          <p:nvPr/>
        </p:nvSpPr>
        <p:spPr bwMode="auto">
          <a:xfrm>
            <a:off x="5562600" y="5424488"/>
            <a:ext cx="838200" cy="366712"/>
          </a:xfrm>
          <a:prstGeom prst="rect">
            <a:avLst/>
          </a:prstGeom>
          <a:noFill/>
          <a:ln w="9525">
            <a:noFill/>
            <a:miter lim="800000"/>
            <a:headEnd/>
            <a:tailEnd/>
          </a:ln>
        </p:spPr>
        <p:txBody>
          <a:bodyPr>
            <a:prstTxWarp prst="textNoShape">
              <a:avLst/>
            </a:prstTxWarp>
            <a:spAutoFit/>
          </a:bodyPr>
          <a:lstStyle/>
          <a:p>
            <a:r>
              <a:rPr lang="en-US" sz="1800">
                <a:solidFill>
                  <a:srgbClr val="008000"/>
                </a:solidFill>
                <a:latin typeface="Calibri" charset="0"/>
              </a:rPr>
              <a:t>tap-off</a:t>
            </a:r>
          </a:p>
        </p:txBody>
      </p:sp>
      <p:sp>
        <p:nvSpPr>
          <p:cNvPr id="23599" name="Text Box 48"/>
          <p:cNvSpPr txBox="1">
            <a:spLocks noChangeArrowheads="1"/>
          </p:cNvSpPr>
          <p:nvPr/>
        </p:nvSpPr>
        <p:spPr bwMode="auto">
          <a:xfrm>
            <a:off x="7239000" y="5424488"/>
            <a:ext cx="838200" cy="366712"/>
          </a:xfrm>
          <a:prstGeom prst="rect">
            <a:avLst/>
          </a:prstGeom>
          <a:noFill/>
          <a:ln w="9525">
            <a:noFill/>
            <a:miter lim="800000"/>
            <a:headEnd/>
            <a:tailEnd/>
          </a:ln>
        </p:spPr>
        <p:txBody>
          <a:bodyPr>
            <a:prstTxWarp prst="textNoShape">
              <a:avLst/>
            </a:prstTxWarp>
            <a:spAutoFit/>
          </a:bodyPr>
          <a:lstStyle/>
          <a:p>
            <a:r>
              <a:rPr lang="en-US" sz="1800">
                <a:solidFill>
                  <a:srgbClr val="008000"/>
                </a:solidFill>
                <a:latin typeface="Calibri" charset="0"/>
              </a:rPr>
              <a:t>tap-in</a:t>
            </a:r>
          </a:p>
        </p:txBody>
      </p:sp>
      <p:sp>
        <p:nvSpPr>
          <p:cNvPr id="23600" name="Text Box 49"/>
          <p:cNvSpPr txBox="1">
            <a:spLocks noChangeArrowheads="1"/>
          </p:cNvSpPr>
          <p:nvPr/>
        </p:nvSpPr>
        <p:spPr bwMode="auto">
          <a:xfrm>
            <a:off x="7010400" y="4648200"/>
            <a:ext cx="762000" cy="581025"/>
          </a:xfrm>
          <a:prstGeom prst="rect">
            <a:avLst/>
          </a:prstGeom>
          <a:noFill/>
          <a:ln w="9525">
            <a:noFill/>
            <a:miter lim="800000"/>
            <a:headEnd/>
            <a:tailEnd/>
          </a:ln>
        </p:spPr>
        <p:txBody>
          <a:bodyPr>
            <a:prstTxWarp prst="textNoShape">
              <a:avLst/>
            </a:prstTxWarp>
            <a:spAutoFit/>
          </a:bodyPr>
          <a:lstStyle/>
          <a:p>
            <a:r>
              <a:rPr lang="en-US" sz="1600">
                <a:latin typeface="Calibri" charset="0"/>
              </a:rPr>
              <a:t>phase shifter</a:t>
            </a:r>
          </a:p>
        </p:txBody>
      </p:sp>
      <p:sp>
        <p:nvSpPr>
          <p:cNvPr id="23601" name="Line 50"/>
          <p:cNvSpPr>
            <a:spLocks noChangeShapeType="1"/>
          </p:cNvSpPr>
          <p:nvPr/>
        </p:nvSpPr>
        <p:spPr bwMode="auto">
          <a:xfrm flipH="1">
            <a:off x="7010400" y="5105400"/>
            <a:ext cx="76200" cy="1524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23602" name="Line 51"/>
          <p:cNvSpPr>
            <a:spLocks noChangeShapeType="1"/>
          </p:cNvSpPr>
          <p:nvPr/>
        </p:nvSpPr>
        <p:spPr bwMode="auto">
          <a:xfrm flipH="1" flipV="1">
            <a:off x="6477000" y="5562600"/>
            <a:ext cx="152400" cy="0"/>
          </a:xfrm>
          <a:prstGeom prst="line">
            <a:avLst/>
          </a:prstGeom>
          <a:noFill/>
          <a:ln w="44450">
            <a:solidFill>
              <a:schemeClr val="tx1"/>
            </a:solidFill>
            <a:round/>
            <a:headEnd/>
            <a:tailEnd/>
          </a:ln>
        </p:spPr>
        <p:txBody>
          <a:bodyPr>
            <a:prstTxWarp prst="textNoShape">
              <a:avLst/>
            </a:prstTxWarp>
          </a:bodyPr>
          <a:lstStyle/>
          <a:p>
            <a:endParaRPr lang="en-US"/>
          </a:p>
        </p:txBody>
      </p:sp>
      <p:sp>
        <p:nvSpPr>
          <p:cNvPr id="23603" name="Oval 52"/>
          <p:cNvSpPr>
            <a:spLocks noChangeArrowheads="1"/>
          </p:cNvSpPr>
          <p:nvPr/>
        </p:nvSpPr>
        <p:spPr bwMode="auto">
          <a:xfrm flipH="1">
            <a:off x="6324600" y="5486400"/>
            <a:ext cx="152400" cy="15240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sz="1800">
              <a:latin typeface="Calibri" charset="0"/>
            </a:endParaRPr>
          </a:p>
        </p:txBody>
      </p:sp>
      <p:sp>
        <p:nvSpPr>
          <p:cNvPr id="23614" name="Title 1"/>
          <p:cNvSpPr>
            <a:spLocks/>
          </p:cNvSpPr>
          <p:nvPr/>
        </p:nvSpPr>
        <p:spPr bwMode="auto">
          <a:xfrm>
            <a:off x="533400" y="150813"/>
            <a:ext cx="8229600" cy="763587"/>
          </a:xfrm>
          <a:prstGeom prst="rect">
            <a:avLst/>
          </a:prstGeom>
          <a:noFill/>
          <a:ln w="9525">
            <a:noFill/>
            <a:miter lim="800000"/>
            <a:headEnd/>
            <a:tailEnd/>
          </a:ln>
        </p:spPr>
        <p:txBody>
          <a:bodyPr anchor="ctr">
            <a:prstTxWarp prst="textNoShape">
              <a:avLst/>
            </a:prstTxWarp>
          </a:bodyPr>
          <a:lstStyle/>
          <a:p>
            <a:pPr algn="ctr"/>
            <a:r>
              <a:rPr lang="en-US" sz="4400">
                <a:solidFill>
                  <a:schemeClr val="folHlink"/>
                </a:solidFill>
                <a:latin typeface="Calibri" charset="0"/>
              </a:rPr>
              <a:t>Future Aspiration</a:t>
            </a:r>
            <a:endParaRPr lang="en-US" sz="4400">
              <a:solidFill>
                <a:srgbClr val="7030A0"/>
              </a:solidFill>
              <a:latin typeface="Calibri" charset="0"/>
            </a:endParaRPr>
          </a:p>
        </p:txBody>
      </p:sp>
      <p:sp>
        <p:nvSpPr>
          <p:cNvPr id="23615" name="Text Box 1030"/>
          <p:cNvSpPr txBox="1">
            <a:spLocks noChangeArrowheads="1"/>
          </p:cNvSpPr>
          <p:nvPr/>
        </p:nvSpPr>
        <p:spPr bwMode="auto">
          <a:xfrm>
            <a:off x="609600" y="1303338"/>
            <a:ext cx="8001000" cy="3421062"/>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t>KCS Waveguide Resonant Ring:</a:t>
            </a:r>
            <a:endParaRPr lang="en-US" sz="2000"/>
          </a:p>
          <a:p>
            <a:pPr>
              <a:spcBef>
                <a:spcPct val="50000"/>
              </a:spcBef>
            </a:pPr>
            <a:r>
              <a:rPr lang="en-US" sz="1800"/>
              <a:t>With a resonant ring, we could build up actual rf power levels required in an ILC KCS in a TW mode.  This would allow more realistic demonstration and testing of waveguide and components.</a:t>
            </a:r>
          </a:p>
          <a:p>
            <a:pPr>
              <a:spcBef>
                <a:spcPct val="50000"/>
              </a:spcBef>
            </a:pPr>
            <a:r>
              <a:rPr lang="en-US" sz="1800"/>
              <a:t>It would require using our 10MW Toshiba MBK and likely a second klystron.</a:t>
            </a:r>
          </a:p>
          <a:p>
            <a:pPr>
              <a:spcBef>
                <a:spcPct val="50000"/>
              </a:spcBef>
            </a:pPr>
            <a:r>
              <a:rPr lang="en-US" sz="1800"/>
              <a:t>It would also require a 4-port directional coupler capable of driving it in the TE</a:t>
            </a:r>
            <a:r>
              <a:rPr lang="en-US" sz="1800" baseline="-25000"/>
              <a:t>01</a:t>
            </a:r>
            <a:r>
              <a:rPr lang="en-US" sz="1800"/>
              <a:t> mode and, ideally, a diagnostic directional coupler to measure power level and directionality.</a:t>
            </a:r>
          </a:p>
          <a:p>
            <a:pPr>
              <a:spcBef>
                <a:spcPct val="50000"/>
              </a:spcBef>
            </a:pPr>
            <a:r>
              <a:rPr lang="en-US" sz="1800"/>
              <a:t>One can imagine adding a tap-off/tap-in CTO-based assembly, as shown, to test their functionality and power handling.</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577" name="Picture 2"/>
          <p:cNvPicPr>
            <a:picLocks noChangeAspect="1" noChangeArrowheads="1"/>
          </p:cNvPicPr>
          <p:nvPr/>
        </p:nvPicPr>
        <p:blipFill>
          <a:blip r:embed="rId2"/>
          <a:srcRect/>
          <a:stretch>
            <a:fillRect/>
          </a:stretch>
        </p:blipFill>
        <p:spPr bwMode="auto">
          <a:xfrm flipH="1">
            <a:off x="4067175" y="4491038"/>
            <a:ext cx="1617663" cy="1370012"/>
          </a:xfrm>
          <a:prstGeom prst="rect">
            <a:avLst/>
          </a:prstGeom>
          <a:noFill/>
          <a:ln w="9525">
            <a:noFill/>
            <a:miter lim="800000"/>
            <a:headEnd/>
            <a:tailEnd/>
          </a:ln>
        </p:spPr>
      </p:pic>
      <p:pic>
        <p:nvPicPr>
          <p:cNvPr id="24578" name="Picture 2"/>
          <p:cNvPicPr>
            <a:picLocks noChangeAspect="1" noChangeArrowheads="1"/>
          </p:cNvPicPr>
          <p:nvPr/>
        </p:nvPicPr>
        <p:blipFill>
          <a:blip r:embed="rId2"/>
          <a:srcRect/>
          <a:stretch>
            <a:fillRect/>
          </a:stretch>
        </p:blipFill>
        <p:spPr bwMode="auto">
          <a:xfrm flipH="1">
            <a:off x="4084638" y="2509838"/>
            <a:ext cx="1600200" cy="1355725"/>
          </a:xfrm>
          <a:prstGeom prst="rect">
            <a:avLst/>
          </a:prstGeom>
          <a:noFill/>
          <a:ln w="9525">
            <a:noFill/>
            <a:miter lim="800000"/>
            <a:headEnd/>
            <a:tailEnd/>
          </a:ln>
        </p:spPr>
      </p:pic>
      <p:sp>
        <p:nvSpPr>
          <p:cNvPr id="24579" name="TextBox 12"/>
          <p:cNvSpPr txBox="1">
            <a:spLocks noChangeArrowheads="1"/>
          </p:cNvSpPr>
          <p:nvPr/>
        </p:nvSpPr>
        <p:spPr bwMode="auto">
          <a:xfrm>
            <a:off x="3779838" y="1373188"/>
            <a:ext cx="4830762" cy="822325"/>
          </a:xfrm>
          <a:prstGeom prst="rect">
            <a:avLst/>
          </a:prstGeom>
          <a:noFill/>
          <a:ln w="9525">
            <a:noFill/>
            <a:miter lim="800000"/>
            <a:headEnd/>
            <a:tailEnd/>
          </a:ln>
        </p:spPr>
        <p:txBody>
          <a:bodyPr>
            <a:prstTxWarp prst="textNoShape">
              <a:avLst/>
            </a:prstTxWarp>
            <a:spAutoFit/>
          </a:bodyPr>
          <a:lstStyle/>
          <a:p>
            <a:r>
              <a:rPr lang="en-US">
                <a:latin typeface="Calibri" charset="0"/>
              </a:rPr>
              <a:t>U-bend configuration of high-power TE</a:t>
            </a:r>
            <a:r>
              <a:rPr lang="en-US" baseline="-25000">
                <a:latin typeface="Calibri" charset="0"/>
              </a:rPr>
              <a:t>01</a:t>
            </a:r>
            <a:r>
              <a:rPr lang="en-US">
                <a:latin typeface="Calibri" charset="0"/>
              </a:rPr>
              <a:t> bend for resonant ring.</a:t>
            </a:r>
            <a:endParaRPr lang="en-US" sz="1800">
              <a:latin typeface="Calibri" charset="0"/>
            </a:endParaRPr>
          </a:p>
        </p:txBody>
      </p:sp>
      <p:pic>
        <p:nvPicPr>
          <p:cNvPr id="24580" name="Picture 2"/>
          <p:cNvPicPr>
            <a:picLocks noChangeAspect="1" noChangeArrowheads="1"/>
          </p:cNvPicPr>
          <p:nvPr/>
        </p:nvPicPr>
        <p:blipFill>
          <a:blip r:embed="rId3"/>
          <a:srcRect t="57619"/>
          <a:stretch>
            <a:fillRect/>
          </a:stretch>
        </p:blipFill>
        <p:spPr bwMode="auto">
          <a:xfrm>
            <a:off x="5675313" y="4148138"/>
            <a:ext cx="3438525" cy="1457325"/>
          </a:xfrm>
          <a:prstGeom prst="rect">
            <a:avLst/>
          </a:prstGeom>
          <a:noFill/>
          <a:ln w="9525">
            <a:noFill/>
            <a:miter lim="800000"/>
            <a:headEnd/>
            <a:tailEnd/>
          </a:ln>
        </p:spPr>
      </p:pic>
      <p:pic>
        <p:nvPicPr>
          <p:cNvPr id="24581" name="Picture 2"/>
          <p:cNvPicPr>
            <a:picLocks noChangeAspect="1" noChangeArrowheads="1"/>
          </p:cNvPicPr>
          <p:nvPr/>
        </p:nvPicPr>
        <p:blipFill>
          <a:blip r:embed="rId3"/>
          <a:srcRect t="59834"/>
          <a:stretch>
            <a:fillRect/>
          </a:stretch>
        </p:blipFill>
        <p:spPr bwMode="auto">
          <a:xfrm flipV="1">
            <a:off x="5675313" y="2767013"/>
            <a:ext cx="3438525" cy="1381125"/>
          </a:xfrm>
          <a:prstGeom prst="rect">
            <a:avLst/>
          </a:prstGeom>
          <a:noFill/>
          <a:ln w="9525">
            <a:noFill/>
            <a:miter lim="800000"/>
            <a:headEnd/>
            <a:tailEnd/>
          </a:ln>
        </p:spPr>
      </p:pic>
      <p:cxnSp>
        <p:nvCxnSpPr>
          <p:cNvPr id="14" name="Straight Connector 13"/>
          <p:cNvCxnSpPr/>
          <p:nvPr/>
        </p:nvCxnSpPr>
        <p:spPr>
          <a:xfrm>
            <a:off x="8351838" y="4179888"/>
            <a:ext cx="6858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7383463" y="3189288"/>
            <a:ext cx="609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7389813" y="5173663"/>
            <a:ext cx="609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694238" y="3184525"/>
            <a:ext cx="28194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694238" y="5173663"/>
            <a:ext cx="28194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6200000" flipH="1">
            <a:off x="4310063" y="4333875"/>
            <a:ext cx="1676400" cy="0"/>
          </a:xfrm>
          <a:prstGeom prst="straightConnector1">
            <a:avLst/>
          </a:prstGeom>
          <a:ln>
            <a:solidFill>
              <a:srgbClr val="00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4588" name="TextBox 28"/>
          <p:cNvSpPr txBox="1">
            <a:spLocks noChangeArrowheads="1"/>
          </p:cNvSpPr>
          <p:nvPr/>
        </p:nvSpPr>
        <p:spPr bwMode="auto">
          <a:xfrm>
            <a:off x="5099050" y="3995738"/>
            <a:ext cx="987425" cy="366712"/>
          </a:xfrm>
          <a:prstGeom prst="rect">
            <a:avLst/>
          </a:prstGeom>
          <a:noFill/>
          <a:ln w="9525">
            <a:noFill/>
            <a:miter lim="800000"/>
            <a:headEnd/>
            <a:tailEnd/>
          </a:ln>
        </p:spPr>
        <p:txBody>
          <a:bodyPr>
            <a:prstTxWarp prst="textNoShape">
              <a:avLst/>
            </a:prstTxWarp>
            <a:spAutoFit/>
          </a:bodyPr>
          <a:lstStyle/>
          <a:p>
            <a:r>
              <a:rPr lang="en-US" sz="1800">
                <a:solidFill>
                  <a:srgbClr val="0000FF"/>
                </a:solidFill>
                <a:latin typeface="Calibri" charset="0"/>
              </a:rPr>
              <a:t>30.195”</a:t>
            </a:r>
          </a:p>
        </p:txBody>
      </p:sp>
      <p:sp>
        <p:nvSpPr>
          <p:cNvPr id="35" name="Rectangle 34"/>
          <p:cNvSpPr/>
          <p:nvPr/>
        </p:nvSpPr>
        <p:spPr>
          <a:xfrm>
            <a:off x="1262063" y="4605338"/>
            <a:ext cx="3432175" cy="1143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43" name="Straight Arrow Connector 42"/>
          <p:cNvCxnSpPr/>
          <p:nvPr/>
        </p:nvCxnSpPr>
        <p:spPr>
          <a:xfrm rot="5400000">
            <a:off x="4471194" y="4237831"/>
            <a:ext cx="533400" cy="1588"/>
          </a:xfrm>
          <a:prstGeom prst="straightConnector1">
            <a:avLst/>
          </a:prstGeom>
          <a:ln>
            <a:solidFill>
              <a:srgbClr val="0000FF"/>
            </a:solidFill>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p:cNvCxnSpPr/>
          <p:nvPr/>
        </p:nvCxnSpPr>
        <p:spPr>
          <a:xfrm rot="5400000" flipH="1" flipV="1">
            <a:off x="4548982" y="4034631"/>
            <a:ext cx="381000" cy="1587"/>
          </a:xfrm>
          <a:prstGeom prst="straightConnector1">
            <a:avLst/>
          </a:prstGeom>
          <a:ln>
            <a:solidFill>
              <a:srgbClr val="0000FF"/>
            </a:solidFill>
            <a:tailEnd type="arrow"/>
          </a:ln>
        </p:spPr>
        <p:style>
          <a:lnRef idx="1">
            <a:schemeClr val="dk1"/>
          </a:lnRef>
          <a:fillRef idx="0">
            <a:schemeClr val="dk1"/>
          </a:fillRef>
          <a:effectRef idx="0">
            <a:schemeClr val="dk1"/>
          </a:effectRef>
          <a:fontRef idx="minor">
            <a:schemeClr val="tx1"/>
          </a:fontRef>
        </p:style>
      </p:cxnSp>
      <p:sp>
        <p:nvSpPr>
          <p:cNvPr id="24592" name="TextBox 46"/>
          <p:cNvSpPr txBox="1">
            <a:spLocks noChangeArrowheads="1"/>
          </p:cNvSpPr>
          <p:nvPr/>
        </p:nvSpPr>
        <p:spPr bwMode="auto">
          <a:xfrm>
            <a:off x="4002088" y="3995738"/>
            <a:ext cx="841375" cy="366712"/>
          </a:xfrm>
          <a:prstGeom prst="rect">
            <a:avLst/>
          </a:prstGeom>
          <a:noFill/>
          <a:ln w="9525">
            <a:noFill/>
            <a:miter lim="800000"/>
            <a:headEnd/>
            <a:tailEnd/>
          </a:ln>
        </p:spPr>
        <p:txBody>
          <a:bodyPr>
            <a:prstTxWarp prst="textNoShape">
              <a:avLst/>
            </a:prstTxWarp>
            <a:spAutoFit/>
          </a:bodyPr>
          <a:lstStyle/>
          <a:p>
            <a:r>
              <a:rPr lang="en-US" sz="1800">
                <a:solidFill>
                  <a:srgbClr val="0000FF"/>
                </a:solidFill>
                <a:latin typeface="Calibri" charset="0"/>
              </a:rPr>
              <a:t>7.315”</a:t>
            </a:r>
          </a:p>
        </p:txBody>
      </p:sp>
      <p:pic>
        <p:nvPicPr>
          <p:cNvPr id="24593" name="Picture 3"/>
          <p:cNvPicPr>
            <a:picLocks noChangeAspect="1" noChangeArrowheads="1"/>
          </p:cNvPicPr>
          <p:nvPr/>
        </p:nvPicPr>
        <p:blipFill>
          <a:blip r:embed="rId4"/>
          <a:srcRect/>
          <a:stretch>
            <a:fillRect/>
          </a:stretch>
        </p:blipFill>
        <p:spPr bwMode="auto">
          <a:xfrm>
            <a:off x="0" y="2124075"/>
            <a:ext cx="3051175" cy="2039938"/>
          </a:xfrm>
          <a:prstGeom prst="rect">
            <a:avLst/>
          </a:prstGeom>
          <a:noFill/>
          <a:ln w="9525">
            <a:noFill/>
            <a:miter lim="800000"/>
            <a:headEnd/>
            <a:tailEnd/>
          </a:ln>
        </p:spPr>
      </p:pic>
      <p:pic>
        <p:nvPicPr>
          <p:cNvPr id="24594" name="Picture 2"/>
          <p:cNvPicPr>
            <a:picLocks noChangeAspect="1" noChangeArrowheads="1"/>
          </p:cNvPicPr>
          <p:nvPr/>
        </p:nvPicPr>
        <p:blipFill>
          <a:blip r:embed="rId2"/>
          <a:srcRect r="38327"/>
          <a:stretch>
            <a:fillRect/>
          </a:stretch>
        </p:blipFill>
        <p:spPr bwMode="auto">
          <a:xfrm>
            <a:off x="2713038" y="2508250"/>
            <a:ext cx="987425" cy="1355725"/>
          </a:xfrm>
          <a:prstGeom prst="rect">
            <a:avLst/>
          </a:prstGeom>
          <a:noFill/>
          <a:ln w="9525">
            <a:noFill/>
            <a:miter lim="800000"/>
            <a:headEnd/>
            <a:tailEnd/>
          </a:ln>
        </p:spPr>
      </p:pic>
      <p:sp>
        <p:nvSpPr>
          <p:cNvPr id="34" name="Rectangle 33"/>
          <p:cNvSpPr/>
          <p:nvPr/>
        </p:nvSpPr>
        <p:spPr>
          <a:xfrm>
            <a:off x="3706813" y="2624138"/>
            <a:ext cx="995362" cy="1143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51" name="Straight Arrow Connector 50"/>
          <p:cNvCxnSpPr/>
          <p:nvPr/>
        </p:nvCxnSpPr>
        <p:spPr>
          <a:xfrm rot="5400000">
            <a:off x="2038350" y="4362450"/>
            <a:ext cx="276225" cy="3175"/>
          </a:xfrm>
          <a:prstGeom prst="straightConnector1">
            <a:avLst/>
          </a:prstGeom>
          <a:ln>
            <a:solidFill>
              <a:srgbClr val="0000FF"/>
            </a:solidFill>
            <a:tailEnd type="arrow"/>
          </a:ln>
        </p:spPr>
        <p:style>
          <a:lnRef idx="1">
            <a:schemeClr val="dk1"/>
          </a:lnRef>
          <a:fillRef idx="0">
            <a:schemeClr val="dk1"/>
          </a:fillRef>
          <a:effectRef idx="0">
            <a:schemeClr val="dk1"/>
          </a:effectRef>
          <a:fontRef idx="minor">
            <a:schemeClr val="tx1"/>
          </a:fontRef>
        </p:style>
      </p:cxnSp>
      <p:cxnSp>
        <p:nvCxnSpPr>
          <p:cNvPr id="52" name="Straight Arrow Connector 51"/>
          <p:cNvCxnSpPr/>
          <p:nvPr/>
        </p:nvCxnSpPr>
        <p:spPr>
          <a:xfrm rot="5400000" flipH="1" flipV="1">
            <a:off x="2061369" y="4252119"/>
            <a:ext cx="230187" cy="3175"/>
          </a:xfrm>
          <a:prstGeom prst="straightConnector1">
            <a:avLst/>
          </a:prstGeom>
          <a:ln>
            <a:solidFill>
              <a:srgbClr val="0000FF"/>
            </a:solidFill>
            <a:tailEnd type="arrow"/>
          </a:ln>
        </p:spPr>
        <p:style>
          <a:lnRef idx="1">
            <a:schemeClr val="dk1"/>
          </a:lnRef>
          <a:fillRef idx="0">
            <a:schemeClr val="dk1"/>
          </a:fillRef>
          <a:effectRef idx="0">
            <a:schemeClr val="dk1"/>
          </a:effectRef>
          <a:fontRef idx="minor">
            <a:schemeClr val="tx1"/>
          </a:fontRef>
        </p:style>
      </p:cxnSp>
      <p:sp>
        <p:nvSpPr>
          <p:cNvPr id="24598" name="TextBox 52"/>
          <p:cNvSpPr txBox="1">
            <a:spLocks noChangeArrowheads="1"/>
          </p:cNvSpPr>
          <p:nvPr/>
        </p:nvSpPr>
        <p:spPr bwMode="auto">
          <a:xfrm>
            <a:off x="1414463" y="4148138"/>
            <a:ext cx="838200" cy="366712"/>
          </a:xfrm>
          <a:prstGeom prst="rect">
            <a:avLst/>
          </a:prstGeom>
          <a:noFill/>
          <a:ln w="9525">
            <a:noFill/>
            <a:miter lim="800000"/>
            <a:headEnd/>
            <a:tailEnd/>
          </a:ln>
        </p:spPr>
        <p:txBody>
          <a:bodyPr>
            <a:prstTxWarp prst="textNoShape">
              <a:avLst/>
            </a:prstTxWarp>
            <a:spAutoFit/>
          </a:bodyPr>
          <a:lstStyle/>
          <a:p>
            <a:r>
              <a:rPr lang="en-US" sz="1800">
                <a:solidFill>
                  <a:srgbClr val="0000FF"/>
                </a:solidFill>
                <a:latin typeface="Calibri" charset="0"/>
              </a:rPr>
              <a:t>2.045”</a:t>
            </a:r>
          </a:p>
        </p:txBody>
      </p:sp>
      <p:cxnSp>
        <p:nvCxnSpPr>
          <p:cNvPr id="55" name="Straight Connector 54"/>
          <p:cNvCxnSpPr/>
          <p:nvPr/>
        </p:nvCxnSpPr>
        <p:spPr>
          <a:xfrm>
            <a:off x="1414463" y="3946525"/>
            <a:ext cx="2438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10800000">
            <a:off x="5149850" y="3184525"/>
            <a:ext cx="1588" cy="947738"/>
          </a:xfrm>
          <a:prstGeom prst="straightConnector1">
            <a:avLst/>
          </a:prstGeom>
          <a:ln>
            <a:solidFill>
              <a:srgbClr val="00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2138363" y="4495800"/>
            <a:ext cx="76200" cy="13716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4602" name="TextBox 64"/>
          <p:cNvSpPr txBox="1">
            <a:spLocks noChangeArrowheads="1"/>
          </p:cNvSpPr>
          <p:nvPr/>
        </p:nvSpPr>
        <p:spPr bwMode="auto">
          <a:xfrm>
            <a:off x="1947863" y="2852738"/>
            <a:ext cx="841375" cy="304800"/>
          </a:xfrm>
          <a:prstGeom prst="rect">
            <a:avLst/>
          </a:prstGeom>
          <a:noFill/>
          <a:ln w="9525">
            <a:noFill/>
            <a:miter lim="800000"/>
            <a:headEnd/>
            <a:tailEnd/>
          </a:ln>
        </p:spPr>
        <p:txBody>
          <a:bodyPr>
            <a:prstTxWarp prst="textNoShape">
              <a:avLst/>
            </a:prstTxWarp>
            <a:spAutoFit/>
          </a:bodyPr>
          <a:lstStyle/>
          <a:p>
            <a:r>
              <a:rPr lang="en-US" sz="1400">
                <a:solidFill>
                  <a:srgbClr val="0000FF"/>
                </a:solidFill>
                <a:latin typeface="Calibri" charset="0"/>
              </a:rPr>
              <a:t>33.420”</a:t>
            </a:r>
          </a:p>
        </p:txBody>
      </p:sp>
      <p:cxnSp>
        <p:nvCxnSpPr>
          <p:cNvPr id="67" name="Straight Arrow Connector 66"/>
          <p:cNvCxnSpPr/>
          <p:nvPr/>
        </p:nvCxnSpPr>
        <p:spPr>
          <a:xfrm rot="5400000">
            <a:off x="1071563" y="3195637"/>
            <a:ext cx="1905000" cy="3175"/>
          </a:xfrm>
          <a:prstGeom prst="straightConnector1">
            <a:avLst/>
          </a:prstGeom>
          <a:ln>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24604" name="Picture 3"/>
          <p:cNvPicPr>
            <a:picLocks noChangeAspect="1" noChangeArrowheads="1"/>
          </p:cNvPicPr>
          <p:nvPr/>
        </p:nvPicPr>
        <p:blipFill>
          <a:blip r:embed="rId5"/>
          <a:srcRect/>
          <a:stretch>
            <a:fillRect/>
          </a:stretch>
        </p:blipFill>
        <p:spPr bwMode="auto">
          <a:xfrm>
            <a:off x="8077200" y="5594350"/>
            <a:ext cx="1066800" cy="1263650"/>
          </a:xfrm>
          <a:prstGeom prst="rect">
            <a:avLst/>
          </a:prstGeom>
          <a:noFill/>
          <a:ln w="9525">
            <a:noFill/>
            <a:miter lim="800000"/>
            <a:headEnd/>
            <a:tailEnd/>
          </a:ln>
        </p:spPr>
      </p:pic>
      <p:sp>
        <p:nvSpPr>
          <p:cNvPr id="24605" name="タイトル 1"/>
          <p:cNvSpPr>
            <a:spLocks/>
          </p:cNvSpPr>
          <p:nvPr/>
        </p:nvSpPr>
        <p:spPr bwMode="auto">
          <a:xfrm>
            <a:off x="457200" y="152400"/>
            <a:ext cx="8229600" cy="1143000"/>
          </a:xfrm>
          <a:prstGeom prst="rect">
            <a:avLst/>
          </a:prstGeom>
          <a:noFill/>
          <a:ln w="9525">
            <a:noFill/>
            <a:miter lim="800000"/>
            <a:headEnd/>
            <a:tailEnd/>
          </a:ln>
        </p:spPr>
        <p:txBody>
          <a:bodyPr anchor="ctr">
            <a:prstTxWarp prst="textNoShape">
              <a:avLst/>
            </a:prstTxWarp>
          </a:bodyPr>
          <a:lstStyle/>
          <a:p>
            <a:pPr algn="ctr"/>
            <a:r>
              <a:rPr kumimoji="1" lang="en-US" altLang="ja-JP" sz="4400">
                <a:solidFill>
                  <a:schemeClr val="folHlink"/>
                </a:solidFill>
                <a:latin typeface="Calibri" charset="0"/>
              </a:rPr>
              <a:t>Resonant Ring Turn-Around</a:t>
            </a:r>
            <a:r>
              <a:rPr kumimoji="1" lang="en-US" altLang="ja-JP" sz="4400">
                <a:latin typeface="Calibri" charset="0"/>
              </a:rPr>
              <a:t>  </a:t>
            </a:r>
            <a:endParaRPr kumimoji="1" lang="ja-JP" altLang="en-US" sz="4400">
              <a:latin typeface="Calibri" charset="0"/>
            </a:endParaRPr>
          </a:p>
        </p:txBody>
      </p:sp>
      <p:sp>
        <p:nvSpPr>
          <p:cNvPr id="24606" name="Text Box 1054"/>
          <p:cNvSpPr txBox="1">
            <a:spLocks noChangeArrowheads="1"/>
          </p:cNvSpPr>
          <p:nvPr/>
        </p:nvSpPr>
        <p:spPr bwMode="auto">
          <a:xfrm>
            <a:off x="6553200" y="3976688"/>
            <a:ext cx="990600" cy="366712"/>
          </a:xfrm>
          <a:prstGeom prst="rect">
            <a:avLst/>
          </a:prstGeom>
          <a:noFill/>
          <a:ln w="9525">
            <a:noFill/>
            <a:miter lim="800000"/>
            <a:headEnd/>
            <a:tailEnd/>
          </a:ln>
        </p:spPr>
        <p:txBody>
          <a:bodyPr>
            <a:prstTxWarp prst="textNoShape">
              <a:avLst/>
            </a:prstTxWarp>
            <a:spAutoFit/>
          </a:bodyPr>
          <a:lstStyle/>
          <a:p>
            <a:pPr>
              <a:spcBef>
                <a:spcPct val="50000"/>
              </a:spcBef>
            </a:pPr>
            <a:r>
              <a:rPr lang="en-US" sz="1800"/>
              <a:t>gaskets</a:t>
            </a:r>
            <a:endParaRPr lang="en-US"/>
          </a:p>
        </p:txBody>
      </p:sp>
      <p:sp>
        <p:nvSpPr>
          <p:cNvPr id="24607" name="Line 1055"/>
          <p:cNvSpPr>
            <a:spLocks noChangeShapeType="1"/>
          </p:cNvSpPr>
          <p:nvPr/>
        </p:nvSpPr>
        <p:spPr bwMode="auto">
          <a:xfrm flipV="1">
            <a:off x="7391400" y="3581400"/>
            <a:ext cx="228600" cy="3810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4608" name="Line 1056"/>
          <p:cNvSpPr>
            <a:spLocks noChangeShapeType="1"/>
          </p:cNvSpPr>
          <p:nvPr/>
        </p:nvSpPr>
        <p:spPr bwMode="auto">
          <a:xfrm>
            <a:off x="7391400" y="4419600"/>
            <a:ext cx="228600" cy="3048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4609" name="Line 1057"/>
          <p:cNvSpPr>
            <a:spLocks noChangeShapeType="1"/>
          </p:cNvSpPr>
          <p:nvPr/>
        </p:nvSpPr>
        <p:spPr bwMode="auto">
          <a:xfrm>
            <a:off x="7543800" y="4191000"/>
            <a:ext cx="6096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5033</TotalTime>
  <Words>659</Words>
  <Application>Microsoft Office PowerPoint</Application>
  <PresentationFormat>On-screen Show (4:3)</PresentationFormat>
  <Paragraphs>54</Paragraphs>
  <Slides>10</Slides>
  <Notes>1</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10</vt:i4>
      </vt:variant>
    </vt:vector>
  </HeadingPairs>
  <TitlesOfParts>
    <vt:vector size="14" baseType="lpstr">
      <vt:lpstr>Arial</vt:lpstr>
      <vt:lpstr>ＭＳ Ｐゴシック</vt:lpstr>
      <vt:lpstr>Calibri</vt:lpstr>
      <vt:lpstr>Office Theme</vt:lpstr>
      <vt:lpstr>KCS Ongoing R&amp;D</vt:lpstr>
      <vt:lpstr>Where We 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160 m Resonant Ring in ESB  </vt:lpstr>
    </vt:vector>
  </TitlesOfParts>
  <Company>SLAC National Accelerator Laboratory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KCS Future R&amp;D</dc:title>
  <dc:creator>nantista</dc:creator>
  <cp:lastModifiedBy>Christopher Nantista</cp:lastModifiedBy>
  <cp:revision>42</cp:revision>
  <dcterms:created xsi:type="dcterms:W3CDTF">2011-09-20T18:11:37Z</dcterms:created>
  <dcterms:modified xsi:type="dcterms:W3CDTF">2011-09-29T14:49:40Z</dcterms:modified>
</cp:coreProperties>
</file>