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28"/>
  </p:notesMasterIdLst>
  <p:sldIdLst>
    <p:sldId id="256" r:id="rId3"/>
    <p:sldId id="260" r:id="rId4"/>
    <p:sldId id="277" r:id="rId5"/>
    <p:sldId id="258" r:id="rId6"/>
    <p:sldId id="261" r:id="rId7"/>
    <p:sldId id="262" r:id="rId8"/>
    <p:sldId id="263" r:id="rId9"/>
    <p:sldId id="278" r:id="rId10"/>
    <p:sldId id="279" r:id="rId11"/>
    <p:sldId id="280" r:id="rId12"/>
    <p:sldId id="281" r:id="rId13"/>
    <p:sldId id="264" r:id="rId14"/>
    <p:sldId id="283" r:id="rId15"/>
    <p:sldId id="265" r:id="rId16"/>
    <p:sldId id="266" r:id="rId17"/>
    <p:sldId id="282" r:id="rId18"/>
    <p:sldId id="284" r:id="rId19"/>
    <p:sldId id="286" r:id="rId20"/>
    <p:sldId id="285" r:id="rId21"/>
    <p:sldId id="269" r:id="rId22"/>
    <p:sldId id="287" r:id="rId23"/>
    <p:sldId id="271" r:id="rId24"/>
    <p:sldId id="272" r:id="rId25"/>
    <p:sldId id="275" r:id="rId26"/>
    <p:sldId id="288"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9" d="100"/>
          <a:sy n="79" d="100"/>
        </p:scale>
        <p:origin x="-888" y="-78"/>
      </p:cViewPr>
      <p:guideLst>
        <p:guide orient="horz" pos="28"/>
        <p:guide pos="5375"/>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oleObject" Target="file:///J:\Linac10\klystron%20cost%20MWh%20Igor.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J:\Linac10\klystron%20cost%20MWh%20Igor.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plotArea>
      <c:layout>
        <c:manualLayout>
          <c:layoutTarget val="inner"/>
          <c:xMode val="edge"/>
          <c:yMode val="edge"/>
          <c:x val="0.11605220580304175"/>
          <c:y val="3.8450284623512986E-2"/>
          <c:w val="0.82990669830654762"/>
          <c:h val="0.82410934996761609"/>
        </c:manualLayout>
      </c:layout>
      <c:scatterChart>
        <c:scatterStyle val="lineMarker"/>
        <c:varyColors val="0"/>
        <c:ser>
          <c:idx val="0"/>
          <c:order val="0"/>
          <c:tx>
            <c:strRef>
              <c:f>Sheet1!$C$8</c:f>
              <c:strCache>
                <c:ptCount val="1"/>
                <c:pt idx="0">
                  <c:v>Transistors</c:v>
                </c:pt>
              </c:strCache>
            </c:strRef>
          </c:tx>
          <c:marker>
            <c:symbol val="none"/>
          </c:marker>
          <c:dLbls>
            <c:dLbl>
              <c:idx val="0"/>
              <c:delete val="1"/>
            </c:dLbl>
            <c:dLbl>
              <c:idx val="1"/>
              <c:layout>
                <c:manualLayout>
                  <c:x val="-8.5616161311095184E-3"/>
                  <c:y val="-1.0529512170602958E-2"/>
                </c:manualLayout>
              </c:layout>
              <c:dLblPos val="r"/>
              <c:showLegendKey val="0"/>
              <c:showVal val="0"/>
              <c:showCatName val="0"/>
              <c:showSerName val="1"/>
              <c:showPercent val="0"/>
              <c:showBubbleSize val="0"/>
            </c:dLbl>
            <c:dLbl>
              <c:idx val="2"/>
              <c:delete val="1"/>
            </c:dLbl>
            <c:dLblPos val="r"/>
            <c:showLegendKey val="0"/>
            <c:showVal val="0"/>
            <c:showCatName val="0"/>
            <c:showSerName val="1"/>
            <c:showPercent val="0"/>
            <c:showBubbleSize val="0"/>
            <c:showLeaderLines val="0"/>
          </c:dLbls>
          <c:xVal>
            <c:numRef>
              <c:f>Sheet1!$B$9:$B$12</c:f>
              <c:numCache>
                <c:formatCode>General</c:formatCode>
                <c:ptCount val="4"/>
                <c:pt idx="0">
                  <c:v>10</c:v>
                </c:pt>
                <c:pt idx="1">
                  <c:v>352</c:v>
                </c:pt>
                <c:pt idx="2">
                  <c:v>1000</c:v>
                </c:pt>
                <c:pt idx="3">
                  <c:v>3000</c:v>
                </c:pt>
              </c:numCache>
            </c:numRef>
          </c:xVal>
          <c:yVal>
            <c:numRef>
              <c:f>Sheet1!$C$9:$C$12</c:f>
              <c:numCache>
                <c:formatCode>General</c:formatCode>
                <c:ptCount val="4"/>
                <c:pt idx="0">
                  <c:v>1.2</c:v>
                </c:pt>
                <c:pt idx="1">
                  <c:v>0.33000000000000063</c:v>
                </c:pt>
                <c:pt idx="2">
                  <c:v>0.12000000000000002</c:v>
                </c:pt>
                <c:pt idx="3">
                  <c:v>2.0000000000000011E-2</c:v>
                </c:pt>
              </c:numCache>
            </c:numRef>
          </c:yVal>
          <c:smooth val="0"/>
        </c:ser>
        <c:ser>
          <c:idx val="1"/>
          <c:order val="1"/>
          <c:tx>
            <c:strRef>
              <c:f>Sheet1!$D$8</c:f>
              <c:strCache>
                <c:ptCount val="1"/>
                <c:pt idx="0">
                  <c:v>SSPA (x32)</c:v>
                </c:pt>
              </c:strCache>
            </c:strRef>
          </c:tx>
          <c:marker>
            <c:symbol val="none"/>
          </c:marker>
          <c:dLbls>
            <c:dLbl>
              <c:idx val="1"/>
              <c:layout>
                <c:manualLayout>
                  <c:x val="-7.705454517998539E-2"/>
                  <c:y val="6.84418291089193E-2"/>
                </c:manualLayout>
              </c:layout>
              <c:dLblPos val="r"/>
              <c:showLegendKey val="0"/>
              <c:showVal val="0"/>
              <c:showCatName val="0"/>
              <c:showSerName val="1"/>
              <c:showPercent val="0"/>
              <c:showBubbleSize val="0"/>
            </c:dLbl>
            <c:dLblPos val="r"/>
            <c:showLegendKey val="0"/>
            <c:showVal val="0"/>
            <c:showCatName val="0"/>
            <c:showSerName val="0"/>
            <c:showPercent val="0"/>
            <c:showBubbleSize val="0"/>
          </c:dLbls>
          <c:xVal>
            <c:numRef>
              <c:f>Sheet1!$B$9:$B$12</c:f>
              <c:numCache>
                <c:formatCode>General</c:formatCode>
                <c:ptCount val="4"/>
                <c:pt idx="0">
                  <c:v>10</c:v>
                </c:pt>
                <c:pt idx="1">
                  <c:v>352</c:v>
                </c:pt>
                <c:pt idx="2">
                  <c:v>1000</c:v>
                </c:pt>
                <c:pt idx="3">
                  <c:v>3000</c:v>
                </c:pt>
              </c:numCache>
            </c:numRef>
          </c:xVal>
          <c:yVal>
            <c:numRef>
              <c:f>Sheet1!$D$9:$D$12</c:f>
              <c:numCache>
                <c:formatCode>General</c:formatCode>
                <c:ptCount val="4"/>
                <c:pt idx="0">
                  <c:v>38.4</c:v>
                </c:pt>
                <c:pt idx="1">
                  <c:v>10.56</c:v>
                </c:pt>
                <c:pt idx="2">
                  <c:v>3.84</c:v>
                </c:pt>
                <c:pt idx="3">
                  <c:v>0.64000000000000112</c:v>
                </c:pt>
              </c:numCache>
            </c:numRef>
          </c:yVal>
          <c:smooth val="0"/>
        </c:ser>
        <c:ser>
          <c:idx val="2"/>
          <c:order val="2"/>
          <c:tx>
            <c:strRef>
              <c:f>Sheet1!$C$14</c:f>
              <c:strCache>
                <c:ptCount val="1"/>
                <c:pt idx="0">
                  <c:v>Klystrons</c:v>
                </c:pt>
              </c:strCache>
            </c:strRef>
          </c:tx>
          <c:marker>
            <c:symbol val="none"/>
          </c:marker>
          <c:dLbls>
            <c:dLbl>
              <c:idx val="3"/>
              <c:layout>
                <c:manualLayout>
                  <c:x val="0"/>
                  <c:y val="-2.3691402383856686E-2"/>
                </c:manualLayout>
              </c:layout>
              <c:dLblPos val="r"/>
              <c:showLegendKey val="0"/>
              <c:showVal val="0"/>
              <c:showCatName val="0"/>
              <c:showSerName val="1"/>
              <c:showPercent val="0"/>
              <c:showBubbleSize val="0"/>
            </c:dLbl>
            <c:dLblPos val="r"/>
            <c:showLegendKey val="0"/>
            <c:showVal val="0"/>
            <c:showCatName val="0"/>
            <c:showSerName val="0"/>
            <c:showPercent val="0"/>
            <c:showBubbleSize val="0"/>
          </c:dLbls>
          <c:xVal>
            <c:numRef>
              <c:f>Sheet1!$B$15:$B$20</c:f>
              <c:numCache>
                <c:formatCode>General</c:formatCode>
                <c:ptCount val="6"/>
                <c:pt idx="0">
                  <c:v>350</c:v>
                </c:pt>
                <c:pt idx="1">
                  <c:v>500</c:v>
                </c:pt>
                <c:pt idx="2">
                  <c:v>700</c:v>
                </c:pt>
                <c:pt idx="3">
                  <c:v>2450</c:v>
                </c:pt>
                <c:pt idx="4">
                  <c:v>8510</c:v>
                </c:pt>
                <c:pt idx="5">
                  <c:v>85100</c:v>
                </c:pt>
              </c:numCache>
            </c:numRef>
          </c:xVal>
          <c:yVal>
            <c:numRef>
              <c:f>Sheet1!$C$15:$C$20</c:f>
              <c:numCache>
                <c:formatCode>General</c:formatCode>
                <c:ptCount val="6"/>
                <c:pt idx="0">
                  <c:v>1300</c:v>
                </c:pt>
                <c:pt idx="1">
                  <c:v>1200</c:v>
                </c:pt>
                <c:pt idx="2">
                  <c:v>1000</c:v>
                </c:pt>
                <c:pt idx="3">
                  <c:v>500</c:v>
                </c:pt>
                <c:pt idx="4">
                  <c:v>250</c:v>
                </c:pt>
                <c:pt idx="5">
                  <c:v>2.5</c:v>
                </c:pt>
              </c:numCache>
            </c:numRef>
          </c:yVal>
          <c:smooth val="0"/>
        </c:ser>
        <c:ser>
          <c:idx val="3"/>
          <c:order val="3"/>
          <c:tx>
            <c:strRef>
              <c:f>Sheet1!$A$22</c:f>
              <c:strCache>
                <c:ptCount val="1"/>
                <c:pt idx="0">
                  <c:v>Grid tubes</c:v>
                </c:pt>
              </c:strCache>
            </c:strRef>
          </c:tx>
          <c:marker>
            <c:symbol val="none"/>
          </c:marker>
          <c:dLbls>
            <c:dLbl>
              <c:idx val="1"/>
              <c:layout>
                <c:manualLayout>
                  <c:x val="-0.17123232262218976"/>
                  <c:y val="3.6853292597110482E-2"/>
                </c:manualLayout>
              </c:layout>
              <c:dLblPos val="r"/>
              <c:showLegendKey val="0"/>
              <c:showVal val="0"/>
              <c:showCatName val="0"/>
              <c:showSerName val="1"/>
              <c:showPercent val="0"/>
              <c:showBubbleSize val="0"/>
            </c:dLbl>
            <c:dLbl>
              <c:idx val="2"/>
              <c:layout>
                <c:manualLayout>
                  <c:x val="-0.13349379734506334"/>
                  <c:y val="3.7689642628771614E-2"/>
                </c:manualLayout>
              </c:layout>
              <c:tx>
                <c:rich>
                  <a:bodyPr/>
                  <a:lstStyle/>
                  <a:p>
                    <a:r>
                      <a:rPr lang="en-GB"/>
                      <a:t>Diacrode</a:t>
                    </a:r>
                  </a:p>
                </c:rich>
              </c:tx>
              <c:dLblPos val="r"/>
              <c:showLegendKey val="0"/>
              <c:showVal val="0"/>
              <c:showCatName val="0"/>
              <c:showSerName val="1"/>
              <c:showPercent val="0"/>
              <c:showBubbleSize val="0"/>
            </c:dLbl>
            <c:dLblPos val="r"/>
            <c:showLegendKey val="0"/>
            <c:showVal val="0"/>
            <c:showCatName val="0"/>
            <c:showSerName val="0"/>
            <c:showPercent val="0"/>
            <c:showBubbleSize val="0"/>
          </c:dLbls>
          <c:xVal>
            <c:numRef>
              <c:f>Sheet1!$B$22:$B$25</c:f>
              <c:numCache>
                <c:formatCode>General</c:formatCode>
                <c:ptCount val="4"/>
                <c:pt idx="0">
                  <c:v>10</c:v>
                </c:pt>
                <c:pt idx="1">
                  <c:v>80</c:v>
                </c:pt>
                <c:pt idx="2">
                  <c:v>200</c:v>
                </c:pt>
                <c:pt idx="3">
                  <c:v>860</c:v>
                </c:pt>
              </c:numCache>
            </c:numRef>
          </c:xVal>
          <c:yVal>
            <c:numRef>
              <c:f>Sheet1!$C$22:$C$25</c:f>
              <c:numCache>
                <c:formatCode>General</c:formatCode>
                <c:ptCount val="4"/>
                <c:pt idx="0">
                  <c:v>6000</c:v>
                </c:pt>
                <c:pt idx="1">
                  <c:v>2800</c:v>
                </c:pt>
                <c:pt idx="2">
                  <c:v>1000</c:v>
                </c:pt>
                <c:pt idx="3">
                  <c:v>18</c:v>
                </c:pt>
              </c:numCache>
            </c:numRef>
          </c:yVal>
          <c:smooth val="0"/>
        </c:ser>
        <c:ser>
          <c:idx val="4"/>
          <c:order val="4"/>
          <c:tx>
            <c:strRef>
              <c:f>Sheet1!$A$30</c:f>
              <c:strCache>
                <c:ptCount val="1"/>
                <c:pt idx="0">
                  <c:v>IOTs</c:v>
                </c:pt>
              </c:strCache>
            </c:strRef>
          </c:tx>
          <c:marker>
            <c:symbol val="none"/>
          </c:marker>
          <c:dLbls>
            <c:dLbl>
              <c:idx val="0"/>
              <c:delete val="1"/>
            </c:dLbl>
            <c:dLbl>
              <c:idx val="1"/>
              <c:layout>
                <c:manualLayout>
                  <c:x val="0"/>
                  <c:y val="-1.8426646298555231E-2"/>
                </c:manualLayout>
              </c:layout>
              <c:dLblPos val="r"/>
              <c:showLegendKey val="0"/>
              <c:showVal val="0"/>
              <c:showCatName val="0"/>
              <c:showSerName val="1"/>
              <c:showPercent val="0"/>
              <c:showBubbleSize val="0"/>
            </c:dLbl>
            <c:dLbl>
              <c:idx val="2"/>
              <c:delete val="1"/>
            </c:dLbl>
            <c:dLblPos val="r"/>
            <c:showLegendKey val="0"/>
            <c:showVal val="0"/>
            <c:showCatName val="0"/>
            <c:showSerName val="1"/>
            <c:showPercent val="0"/>
            <c:showBubbleSize val="0"/>
            <c:showLeaderLines val="0"/>
          </c:dLbls>
          <c:xVal>
            <c:numRef>
              <c:f>Sheet1!$B$30:$B$32</c:f>
              <c:numCache>
                <c:formatCode>General</c:formatCode>
                <c:ptCount val="3"/>
                <c:pt idx="0">
                  <c:v>500</c:v>
                </c:pt>
                <c:pt idx="1">
                  <c:v>860</c:v>
                </c:pt>
                <c:pt idx="2">
                  <c:v>1300</c:v>
                </c:pt>
              </c:numCache>
            </c:numRef>
          </c:xVal>
          <c:yVal>
            <c:numRef>
              <c:f>Sheet1!$C$30:$C$32</c:f>
              <c:numCache>
                <c:formatCode>General</c:formatCode>
                <c:ptCount val="3"/>
                <c:pt idx="0">
                  <c:v>80</c:v>
                </c:pt>
                <c:pt idx="1">
                  <c:v>31</c:v>
                </c:pt>
                <c:pt idx="2">
                  <c:v>15</c:v>
                </c:pt>
              </c:numCache>
            </c:numRef>
          </c:yVal>
          <c:smooth val="0"/>
        </c:ser>
        <c:ser>
          <c:idx val="5"/>
          <c:order val="5"/>
          <c:tx>
            <c:strRef>
              <c:f>Sheet1!$A$34</c:f>
              <c:strCache>
                <c:ptCount val="1"/>
                <c:pt idx="0">
                  <c:v>CCTWT</c:v>
                </c:pt>
              </c:strCache>
            </c:strRef>
          </c:tx>
          <c:marker>
            <c:symbol val="none"/>
          </c:marker>
          <c:dLbls>
            <c:dLbl>
              <c:idx val="0"/>
              <c:layout>
                <c:manualLayout>
                  <c:x val="2.9109494845772237E-2"/>
                  <c:y val="0.12635414604723574"/>
                </c:manualLayout>
              </c:layout>
              <c:dLblPos val="r"/>
              <c:showLegendKey val="0"/>
              <c:showVal val="0"/>
              <c:showCatName val="0"/>
              <c:showSerName val="1"/>
              <c:showPercent val="0"/>
              <c:showBubbleSize val="0"/>
            </c:dLbl>
            <c:dLblPos val="r"/>
            <c:showLegendKey val="0"/>
            <c:showVal val="0"/>
            <c:showCatName val="0"/>
            <c:showSerName val="0"/>
            <c:showPercent val="0"/>
            <c:showBubbleSize val="0"/>
          </c:dLbls>
          <c:xVal>
            <c:numRef>
              <c:f>Sheet1!$B$34:$B$36</c:f>
              <c:numCache>
                <c:formatCode>General</c:formatCode>
                <c:ptCount val="3"/>
                <c:pt idx="0">
                  <c:v>2450</c:v>
                </c:pt>
                <c:pt idx="1">
                  <c:v>6400</c:v>
                </c:pt>
                <c:pt idx="2">
                  <c:v>10000</c:v>
                </c:pt>
              </c:numCache>
            </c:numRef>
          </c:xVal>
          <c:yVal>
            <c:numRef>
              <c:f>Sheet1!$C$34:$C$36</c:f>
              <c:numCache>
                <c:formatCode>General</c:formatCode>
                <c:ptCount val="3"/>
                <c:pt idx="0">
                  <c:v>100</c:v>
                </c:pt>
                <c:pt idx="1">
                  <c:v>40</c:v>
                </c:pt>
                <c:pt idx="2">
                  <c:v>15</c:v>
                </c:pt>
              </c:numCache>
            </c:numRef>
          </c:yVal>
          <c:smooth val="0"/>
        </c:ser>
        <c:dLbls>
          <c:showLegendKey val="0"/>
          <c:showVal val="0"/>
          <c:showCatName val="0"/>
          <c:showSerName val="0"/>
          <c:showPercent val="0"/>
          <c:showBubbleSize val="0"/>
        </c:dLbls>
        <c:axId val="127101568"/>
        <c:axId val="127116032"/>
      </c:scatterChart>
      <c:valAx>
        <c:axId val="127101568"/>
        <c:scaling>
          <c:logBase val="10"/>
          <c:orientation val="minMax"/>
          <c:max val="10000"/>
          <c:min val="10"/>
        </c:scaling>
        <c:delete val="0"/>
        <c:axPos val="b"/>
        <c:majorGridlines/>
        <c:minorGridlines/>
        <c:title>
          <c:tx>
            <c:rich>
              <a:bodyPr/>
              <a:lstStyle/>
              <a:p>
                <a:pPr>
                  <a:defRPr/>
                </a:pPr>
                <a:r>
                  <a:rPr lang="en-GB"/>
                  <a:t>f [MHz]</a:t>
                </a:r>
              </a:p>
            </c:rich>
          </c:tx>
          <c:overlay val="0"/>
        </c:title>
        <c:numFmt formatCode="General" sourceLinked="1"/>
        <c:majorTickMark val="out"/>
        <c:minorTickMark val="none"/>
        <c:tickLblPos val="nextTo"/>
        <c:crossAx val="127116032"/>
        <c:crossesAt val="0.1"/>
        <c:crossBetween val="midCat"/>
      </c:valAx>
      <c:valAx>
        <c:axId val="127116032"/>
        <c:scaling>
          <c:logBase val="10"/>
          <c:orientation val="minMax"/>
          <c:min val="0.1"/>
        </c:scaling>
        <c:delete val="0"/>
        <c:axPos val="l"/>
        <c:majorGridlines/>
        <c:minorGridlines/>
        <c:title>
          <c:tx>
            <c:rich>
              <a:bodyPr/>
              <a:lstStyle/>
              <a:p>
                <a:pPr>
                  <a:defRPr/>
                </a:pPr>
                <a:r>
                  <a:rPr lang="en-GB"/>
                  <a:t>average power [kW]</a:t>
                </a:r>
              </a:p>
            </c:rich>
          </c:tx>
          <c:overlay val="0"/>
        </c:title>
        <c:numFmt formatCode="General" sourceLinked="1"/>
        <c:majorTickMark val="out"/>
        <c:minorTickMark val="none"/>
        <c:tickLblPos val="nextTo"/>
        <c:crossAx val="127101568"/>
        <c:crosses val="autoZero"/>
        <c:crossBetween val="midCat"/>
      </c:valAx>
    </c:plotArea>
    <c:plotVisOnly val="1"/>
    <c:dispBlanksAs val="gap"/>
    <c:showDLblsOverMax val="0"/>
  </c:chart>
  <c:spPr>
    <a:scene3d>
      <a:camera prst="orthographicFront"/>
      <a:lightRig rig="threePt" dir="t"/>
    </a:scene3d>
    <a:sp3d>
      <a:bevelT w="190500" h="38100"/>
    </a:sp3d>
  </c:spPr>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scatterChart>
        <c:scatterStyle val="smoothMarker"/>
        <c:varyColors val="0"/>
        <c:ser>
          <c:idx val="0"/>
          <c:order val="0"/>
          <c:tx>
            <c:strRef>
              <c:f>Sheet1!$G$5</c:f>
              <c:strCache>
                <c:ptCount val="1"/>
                <c:pt idx="0">
                  <c:v>present state of the art</c:v>
                </c:pt>
              </c:strCache>
            </c:strRef>
          </c:tx>
          <c:spPr>
            <a:ln>
              <a:solidFill>
                <a:schemeClr val="tx2">
                  <a:lumMod val="75000"/>
                </a:schemeClr>
              </a:solidFill>
            </a:ln>
          </c:spPr>
          <c:marker>
            <c:symbol val="none"/>
          </c:marker>
          <c:dLbls>
            <c:dLbl>
              <c:idx val="2"/>
              <c:layout>
                <c:manualLayout>
                  <c:x val="-1.8835555488440892E-2"/>
                  <c:y val="-0.11667507029133527"/>
                </c:manualLayout>
              </c:layout>
              <c:tx>
                <c:rich>
                  <a:bodyPr/>
                  <a:lstStyle/>
                  <a:p>
                    <a:pPr>
                      <a:defRPr/>
                    </a:pPr>
                    <a:r>
                      <a:rPr lang="en-US"/>
                      <a:t>readily available</a:t>
                    </a:r>
                  </a:p>
                </c:rich>
              </c:tx>
              <c:spPr/>
              <c:showLegendKey val="0"/>
              <c:showVal val="1"/>
              <c:showCatName val="0"/>
              <c:showSerName val="0"/>
              <c:showPercent val="0"/>
              <c:showBubbleSize val="0"/>
            </c:dLbl>
            <c:showLegendKey val="0"/>
            <c:showVal val="0"/>
            <c:showCatName val="0"/>
            <c:showSerName val="0"/>
            <c:showPercent val="0"/>
            <c:showBubbleSize val="0"/>
          </c:dLbls>
          <c:xVal>
            <c:numRef>
              <c:f>Sheet1!$F$6:$F$11</c:f>
              <c:numCache>
                <c:formatCode>General</c:formatCode>
                <c:ptCount val="6"/>
                <c:pt idx="0">
                  <c:v>0.15000000000000011</c:v>
                </c:pt>
                <c:pt idx="1">
                  <c:v>1.5</c:v>
                </c:pt>
                <c:pt idx="2">
                  <c:v>10</c:v>
                </c:pt>
                <c:pt idx="3">
                  <c:v>20</c:v>
                </c:pt>
                <c:pt idx="4">
                  <c:v>30</c:v>
                </c:pt>
                <c:pt idx="5">
                  <c:v>36</c:v>
                </c:pt>
              </c:numCache>
            </c:numRef>
          </c:xVal>
          <c:yVal>
            <c:numRef>
              <c:f>Sheet1!$G$6:$G$11</c:f>
              <c:numCache>
                <c:formatCode>General</c:formatCode>
                <c:ptCount val="6"/>
                <c:pt idx="0">
                  <c:v>0.4</c:v>
                </c:pt>
                <c:pt idx="1">
                  <c:v>0.17</c:v>
                </c:pt>
                <c:pt idx="2">
                  <c:v>0.1</c:v>
                </c:pt>
                <c:pt idx="3">
                  <c:v>0.1</c:v>
                </c:pt>
                <c:pt idx="4">
                  <c:v>0.11500000000000007</c:v>
                </c:pt>
                <c:pt idx="5">
                  <c:v>0.128</c:v>
                </c:pt>
              </c:numCache>
            </c:numRef>
          </c:yVal>
          <c:smooth val="1"/>
        </c:ser>
        <c:dLbls>
          <c:showLegendKey val="0"/>
          <c:showVal val="0"/>
          <c:showCatName val="0"/>
          <c:showSerName val="0"/>
          <c:showPercent val="0"/>
          <c:showBubbleSize val="0"/>
        </c:dLbls>
        <c:axId val="91277952"/>
        <c:axId val="95363840"/>
      </c:scatterChart>
      <c:valAx>
        <c:axId val="91277952"/>
        <c:scaling>
          <c:logBase val="10"/>
          <c:orientation val="minMax"/>
          <c:max val="100"/>
          <c:min val="1"/>
        </c:scaling>
        <c:delete val="0"/>
        <c:axPos val="b"/>
        <c:majorGridlines/>
        <c:minorGridlines/>
        <c:title>
          <c:tx>
            <c:rich>
              <a:bodyPr/>
              <a:lstStyle/>
              <a:p>
                <a:pPr>
                  <a:defRPr/>
                </a:pPr>
                <a:r>
                  <a:rPr lang="en-GB"/>
                  <a:t>peak power [MW]</a:t>
                </a:r>
              </a:p>
            </c:rich>
          </c:tx>
          <c:overlay val="0"/>
        </c:title>
        <c:numFmt formatCode="General" sourceLinked="1"/>
        <c:majorTickMark val="none"/>
        <c:minorTickMark val="none"/>
        <c:tickLblPos val="nextTo"/>
        <c:crossAx val="95363840"/>
        <c:crossesAt val="1.0000000000000016E-2"/>
        <c:crossBetween val="midCat"/>
      </c:valAx>
      <c:valAx>
        <c:axId val="95363840"/>
        <c:scaling>
          <c:logBase val="10"/>
          <c:orientation val="minMax"/>
          <c:max val="1"/>
          <c:min val="1.0000000000000016E-2"/>
        </c:scaling>
        <c:delete val="0"/>
        <c:axPos val="l"/>
        <c:majorGridlines/>
        <c:minorGridlines/>
        <c:title>
          <c:tx>
            <c:rich>
              <a:bodyPr/>
              <a:lstStyle/>
              <a:p>
                <a:pPr>
                  <a:defRPr/>
                </a:pPr>
                <a:r>
                  <a:rPr lang="en-GB"/>
                  <a:t>Relative cost/MWh</a:t>
                </a:r>
              </a:p>
            </c:rich>
          </c:tx>
          <c:overlay val="0"/>
        </c:title>
        <c:numFmt formatCode="General" sourceLinked="1"/>
        <c:majorTickMark val="none"/>
        <c:minorTickMark val="none"/>
        <c:tickLblPos val="nextTo"/>
        <c:crossAx val="91277952"/>
        <c:crosses val="autoZero"/>
        <c:crossBetween val="midCat"/>
      </c:valAx>
    </c:plotArea>
    <c:plotVisOnly val="1"/>
    <c:dispBlanksAs val="gap"/>
    <c:showDLblsOverMax val="0"/>
  </c:chart>
  <c:txPr>
    <a:bodyPr/>
    <a:lstStyle/>
    <a:p>
      <a:pPr>
        <a:defRPr sz="1800">
          <a:solidFill>
            <a:schemeClr val="accent4">
              <a:lumMod val="75000"/>
            </a:schemeClr>
          </a:solidFil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scatterChart>
        <c:scatterStyle val="smoothMarker"/>
        <c:varyColors val="0"/>
        <c:ser>
          <c:idx val="1"/>
          <c:order val="0"/>
          <c:tx>
            <c:strRef>
              <c:f>Sheet1!$H$5</c:f>
              <c:strCache>
                <c:ptCount val="1"/>
                <c:pt idx="0">
                  <c:v>after dedicated R&amp;D</c:v>
                </c:pt>
              </c:strCache>
            </c:strRef>
          </c:tx>
          <c:spPr>
            <a:ln>
              <a:solidFill>
                <a:srgbClr val="FFC000"/>
              </a:solidFill>
            </a:ln>
          </c:spPr>
          <c:marker>
            <c:symbol val="none"/>
          </c:marker>
          <c:dLbls>
            <c:dLbl>
              <c:idx val="3"/>
              <c:layout>
                <c:manualLayout>
                  <c:x val="-8.9040807763538676E-2"/>
                  <c:y val="0.13838184646150428"/>
                </c:manualLayout>
              </c:layout>
              <c:tx>
                <c:rich>
                  <a:bodyPr/>
                  <a:lstStyle/>
                  <a:p>
                    <a:r>
                      <a:rPr lang="en-US" dirty="0" smtClean="0">
                        <a:solidFill>
                          <a:srgbClr val="FFC000"/>
                        </a:solidFill>
                      </a:rPr>
                      <a:t>after dedicated R&amp;D</a:t>
                    </a:r>
                    <a:endParaRPr lang="en-US" dirty="0">
                      <a:solidFill>
                        <a:srgbClr val="FFC000"/>
                      </a:solidFill>
                    </a:endParaRPr>
                  </a:p>
                </c:rich>
              </c:tx>
              <c:showLegendKey val="0"/>
              <c:showVal val="1"/>
              <c:showCatName val="0"/>
              <c:showSerName val="0"/>
              <c:showPercent val="0"/>
              <c:showBubbleSize val="0"/>
            </c:dLbl>
            <c:showLegendKey val="0"/>
            <c:showVal val="0"/>
            <c:showCatName val="0"/>
            <c:showSerName val="0"/>
            <c:showPercent val="0"/>
            <c:showBubbleSize val="0"/>
          </c:dLbls>
          <c:xVal>
            <c:numRef>
              <c:f>Sheet1!$F$6:$F$11</c:f>
              <c:numCache>
                <c:formatCode>General</c:formatCode>
                <c:ptCount val="6"/>
                <c:pt idx="0">
                  <c:v>0.15000000000000016</c:v>
                </c:pt>
                <c:pt idx="1">
                  <c:v>1.5</c:v>
                </c:pt>
                <c:pt idx="2">
                  <c:v>10</c:v>
                </c:pt>
                <c:pt idx="3">
                  <c:v>20</c:v>
                </c:pt>
                <c:pt idx="4">
                  <c:v>30</c:v>
                </c:pt>
                <c:pt idx="5">
                  <c:v>36</c:v>
                </c:pt>
              </c:numCache>
            </c:numRef>
          </c:xVal>
          <c:yVal>
            <c:numRef>
              <c:f>Sheet1!$H$6:$H$11</c:f>
              <c:numCache>
                <c:formatCode>General</c:formatCode>
                <c:ptCount val="6"/>
                <c:pt idx="0">
                  <c:v>0.3900000000000004</c:v>
                </c:pt>
                <c:pt idx="1">
                  <c:v>0.16500000000000001</c:v>
                </c:pt>
                <c:pt idx="2">
                  <c:v>9.5000000000000043E-2</c:v>
                </c:pt>
                <c:pt idx="3">
                  <c:v>8.9000000000000065E-2</c:v>
                </c:pt>
                <c:pt idx="4">
                  <c:v>0.10500000000000002</c:v>
                </c:pt>
                <c:pt idx="5">
                  <c:v>0.12000000000000002</c:v>
                </c:pt>
              </c:numCache>
            </c:numRef>
          </c:yVal>
          <c:smooth val="1"/>
        </c:ser>
        <c:dLbls>
          <c:showLegendKey val="0"/>
          <c:showVal val="0"/>
          <c:showCatName val="0"/>
          <c:showSerName val="0"/>
          <c:showPercent val="0"/>
          <c:showBubbleSize val="0"/>
        </c:dLbls>
        <c:axId val="95417472"/>
        <c:axId val="95419392"/>
      </c:scatterChart>
      <c:valAx>
        <c:axId val="95417472"/>
        <c:scaling>
          <c:logBase val="10"/>
          <c:orientation val="minMax"/>
          <c:max val="100"/>
          <c:min val="1"/>
        </c:scaling>
        <c:delete val="0"/>
        <c:axPos val="b"/>
        <c:majorGridlines/>
        <c:minorGridlines/>
        <c:title>
          <c:tx>
            <c:rich>
              <a:bodyPr/>
              <a:lstStyle/>
              <a:p>
                <a:pPr>
                  <a:defRPr/>
                </a:pPr>
                <a:r>
                  <a:rPr lang="en-GB"/>
                  <a:t>peak power [MW]</a:t>
                </a:r>
              </a:p>
            </c:rich>
          </c:tx>
          <c:overlay val="0"/>
        </c:title>
        <c:numFmt formatCode="General" sourceLinked="1"/>
        <c:majorTickMark val="none"/>
        <c:minorTickMark val="none"/>
        <c:tickLblPos val="nextTo"/>
        <c:crossAx val="95419392"/>
        <c:crossesAt val="1.0000000000000007E-2"/>
        <c:crossBetween val="midCat"/>
      </c:valAx>
      <c:valAx>
        <c:axId val="95419392"/>
        <c:scaling>
          <c:logBase val="10"/>
          <c:orientation val="minMax"/>
          <c:max val="1"/>
          <c:min val="1.0000000000000007E-2"/>
        </c:scaling>
        <c:delete val="0"/>
        <c:axPos val="l"/>
        <c:majorGridlines/>
        <c:minorGridlines/>
        <c:title>
          <c:tx>
            <c:rich>
              <a:bodyPr/>
              <a:lstStyle/>
              <a:p>
                <a:pPr>
                  <a:defRPr/>
                </a:pPr>
                <a:r>
                  <a:rPr lang="en-GB"/>
                  <a:t>Relative cost/MWh</a:t>
                </a:r>
              </a:p>
            </c:rich>
          </c:tx>
          <c:overlay val="0"/>
        </c:title>
        <c:numFmt formatCode="General" sourceLinked="1"/>
        <c:majorTickMark val="none"/>
        <c:minorTickMark val="none"/>
        <c:tickLblPos val="nextTo"/>
        <c:crossAx val="95417472"/>
        <c:crosses val="autoZero"/>
        <c:crossBetween val="midCat"/>
      </c:valAx>
    </c:plotArea>
    <c:plotVisOnly val="1"/>
    <c:dispBlanksAs val="gap"/>
    <c:showDLblsOverMax val="0"/>
  </c:chart>
  <c:spPr>
    <a:noFill/>
  </c:spPr>
  <c:txPr>
    <a:bodyPr/>
    <a:lstStyle/>
    <a:p>
      <a:pPr>
        <a:defRPr sz="1800">
          <a:solidFill>
            <a:schemeClr val="bg2">
              <a:lumMod val="75000"/>
            </a:schemeClr>
          </a:solidFill>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9E558F-60B2-41D8-9712-B137CE127854}" type="datetimeFigureOut">
              <a:rPr lang="en-US" smtClean="0"/>
              <a:pPr/>
              <a:t>9/29/2011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F490F4-5A4C-473C-B878-A8E9D907FDA6}" type="slidenum">
              <a:rPr lang="en-US" smtClean="0"/>
              <a:pPr/>
              <a:t>‹#›</a:t>
            </a:fld>
            <a:endParaRPr lang="en-US"/>
          </a:p>
        </p:txBody>
      </p:sp>
    </p:spTree>
    <p:extLst>
      <p:ext uri="{BB962C8B-B14F-4D97-AF65-F5344CB8AC3E}">
        <p14:creationId xmlns:p14="http://schemas.microsoft.com/office/powerpoint/2010/main" val="3914178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5F490F4-5A4C-473C-B878-A8E9D907FDA6}"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3" name="Group 12"/>
          <p:cNvGrpSpPr/>
          <p:nvPr userDrawn="1"/>
        </p:nvGrpSpPr>
        <p:grpSpPr>
          <a:xfrm>
            <a:off x="0" y="0"/>
            <a:ext cx="9144000" cy="6858000"/>
            <a:chOff x="0" y="0"/>
            <a:chExt cx="9144000" cy="6858000"/>
          </a:xfrm>
        </p:grpSpPr>
        <p:sp>
          <p:nvSpPr>
            <p:cNvPr id="8" name="Rectangle 7"/>
            <p:cNvSpPr/>
            <p:nvPr userDrawn="1"/>
          </p:nvSpPr>
          <p:spPr>
            <a:xfrm>
              <a:off x="0" y="0"/>
              <a:ext cx="9144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sp>
          <p:nvSpPr>
            <p:cNvPr id="15" name="Rectangle 14"/>
            <p:cNvSpPr/>
            <p:nvPr userDrawn="1"/>
          </p:nvSpPr>
          <p:spPr>
            <a:xfrm>
              <a:off x="0" y="0"/>
              <a:ext cx="9144000" cy="6858000"/>
            </a:xfrm>
            <a:prstGeom prst="rect">
              <a:avLst/>
            </a:prstGeom>
            <a:gradFill>
              <a:gsLst>
                <a:gs pos="0">
                  <a:schemeClr val="accent1">
                    <a:lumMod val="20000"/>
                    <a:lumOff val="80000"/>
                    <a:alpha val="18000"/>
                  </a:schemeClr>
                </a:gs>
                <a:gs pos="58000">
                  <a:schemeClr val="tx1"/>
                </a:gs>
                <a:gs pos="65000">
                  <a:schemeClr val="tx1"/>
                </a:gs>
                <a:gs pos="32000">
                  <a:schemeClr val="tx1"/>
                </a:gs>
                <a:gs pos="100000">
                  <a:schemeClr val="accent1">
                    <a:lumMod val="20000"/>
                    <a:lumOff val="80000"/>
                    <a:alpha val="0"/>
                  </a:schemeClr>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pic>
          <p:nvPicPr>
            <p:cNvPr id="12" name="Picture 11" descr="PPP_SHIGH_TLE_Circuit_Wave2.png"/>
            <p:cNvPicPr>
              <a:picLocks noChangeAspect="1"/>
            </p:cNvPicPr>
            <p:nvPr userDrawn="1"/>
          </p:nvPicPr>
          <p:blipFill>
            <a:blip r:embed="rId2">
              <a:duotone>
                <a:schemeClr val="accent1">
                  <a:shade val="45000"/>
                  <a:satMod val="135000"/>
                </a:schemeClr>
                <a:prstClr val="white"/>
              </a:duotone>
            </a:blip>
            <a:stretch>
              <a:fillRect/>
            </a:stretch>
          </p:blipFill>
          <p:spPr>
            <a:xfrm>
              <a:off x="0" y="0"/>
              <a:ext cx="9143999" cy="6858000"/>
            </a:xfrm>
            <a:prstGeom prst="rect">
              <a:avLst/>
            </a:prstGeom>
            <a:noFill/>
            <a:ln>
              <a:noFill/>
            </a:ln>
          </p:spPr>
        </p:pic>
        <p:sp>
          <p:nvSpPr>
            <p:cNvPr id="16" name="Rectangle 15"/>
            <p:cNvSpPr/>
            <p:nvPr userDrawn="1"/>
          </p:nvSpPr>
          <p:spPr>
            <a:xfrm>
              <a:off x="0" y="0"/>
              <a:ext cx="9144000" cy="6858000"/>
            </a:xfrm>
            <a:prstGeom prst="rect">
              <a:avLst/>
            </a:prstGeom>
            <a:gradFill>
              <a:gsLst>
                <a:gs pos="0">
                  <a:schemeClr val="accent1">
                    <a:lumMod val="20000"/>
                    <a:lumOff val="80000"/>
                    <a:alpha val="18000"/>
                  </a:schemeClr>
                </a:gs>
                <a:gs pos="58000">
                  <a:schemeClr val="tx1">
                    <a:alpha val="50000"/>
                  </a:schemeClr>
                </a:gs>
                <a:gs pos="65000">
                  <a:schemeClr val="tx1">
                    <a:alpha val="50000"/>
                  </a:schemeClr>
                </a:gs>
                <a:gs pos="32000">
                  <a:schemeClr val="tx1">
                    <a:alpha val="50000"/>
                  </a:schemeClr>
                </a:gs>
                <a:gs pos="100000">
                  <a:schemeClr val="accent1">
                    <a:lumMod val="20000"/>
                    <a:lumOff val="80000"/>
                    <a:alpha val="0"/>
                  </a:schemeClr>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pic>
          <p:nvPicPr>
            <p:cNvPr id="11" name="Picture 10" descr="PPP_SHIGH_TLE_Circuit_Wave.png"/>
            <p:cNvPicPr>
              <a:picLocks noChangeAspect="1"/>
            </p:cNvPicPr>
            <p:nvPr userDrawn="1"/>
          </p:nvPicPr>
          <p:blipFill>
            <a:blip r:embed="rId3">
              <a:duotone>
                <a:prstClr val="black"/>
                <a:schemeClr val="accent1">
                  <a:tint val="45000"/>
                  <a:satMod val="400000"/>
                </a:schemeClr>
              </a:duotone>
            </a:blip>
            <a:stretch>
              <a:fillRect/>
            </a:stretch>
          </p:blipFill>
          <p:spPr>
            <a:xfrm>
              <a:off x="0" y="0"/>
              <a:ext cx="9143999" cy="6858000"/>
            </a:xfrm>
            <a:prstGeom prst="rect">
              <a:avLst/>
            </a:prstGeom>
            <a:noFill/>
            <a:ln>
              <a:noFill/>
            </a:ln>
          </p:spPr>
        </p:pic>
        <p:pic>
          <p:nvPicPr>
            <p:cNvPr id="7" name="Picture 6" descr="PPP_SHIGH_TLE_Circuit_Wave.png"/>
            <p:cNvPicPr>
              <a:picLocks noChangeAspect="1"/>
            </p:cNvPicPr>
            <p:nvPr userDrawn="1"/>
          </p:nvPicPr>
          <p:blipFill>
            <a:blip r:embed="rId3">
              <a:duotone>
                <a:schemeClr val="accent1">
                  <a:shade val="45000"/>
                  <a:satMod val="135000"/>
                </a:schemeClr>
                <a:prstClr val="white"/>
              </a:duotone>
              <a:lum contrast="40000"/>
            </a:blip>
            <a:stretch>
              <a:fillRect/>
            </a:stretch>
          </p:blipFill>
          <p:spPr>
            <a:xfrm>
              <a:off x="0" y="0"/>
              <a:ext cx="9143999" cy="6858000"/>
            </a:xfrm>
            <a:prstGeom prst="rect">
              <a:avLst/>
            </a:prstGeom>
            <a:noFill/>
            <a:ln>
              <a:noFill/>
            </a:ln>
          </p:spPr>
        </p:pic>
      </p:grpSp>
      <p:sp>
        <p:nvSpPr>
          <p:cNvPr id="2" name="Title 1"/>
          <p:cNvSpPr>
            <a:spLocks noGrp="1"/>
          </p:cNvSpPr>
          <p:nvPr>
            <p:ph type="ctrTitle"/>
          </p:nvPr>
        </p:nvSpPr>
        <p:spPr>
          <a:xfrm>
            <a:off x="533400" y="2130425"/>
            <a:ext cx="8077200" cy="1470025"/>
          </a:xfrm>
        </p:spPr>
        <p:txBody>
          <a:bodyPr/>
          <a:lstStyle>
            <a:lvl1pPr>
              <a:defRPr b="1">
                <a:solidFill>
                  <a:schemeClr val="bg1"/>
                </a:solidFill>
                <a:effectLst>
                  <a:reflection blurRad="6350" stA="55000" endA="300" endPos="45500" dir="5400000" sy="-100000" algn="bl" rotWithShape="0"/>
                </a:effectLst>
                <a:latin typeface="Arial" pitchFamily="34" charset="0"/>
                <a:cs typeface="Arial" pitchFamily="34" charset="0"/>
              </a:defRPr>
            </a:lvl1pPr>
          </a:lstStyle>
          <a:p>
            <a:r>
              <a:rPr lang="en-US" smtClean="0"/>
              <a:t>Click to edit Master title style</a:t>
            </a:r>
            <a:endParaRPr lang="en-US"/>
          </a:p>
        </p:txBody>
      </p:sp>
      <p:sp>
        <p:nvSpPr>
          <p:cNvPr id="3" name="Subtitle 2"/>
          <p:cNvSpPr>
            <a:spLocks noGrp="1"/>
          </p:cNvSpPr>
          <p:nvPr>
            <p:ph type="subTitle" idx="1"/>
          </p:nvPr>
        </p:nvSpPr>
        <p:spPr>
          <a:xfrm>
            <a:off x="1371600" y="3657600"/>
            <a:ext cx="6400800" cy="838200"/>
          </a:xfrm>
        </p:spPr>
        <p:txBody>
          <a:bodyPr anchor="ctr" anchorCtr="0"/>
          <a:lstStyle>
            <a:lvl1pPr marL="0" indent="0" algn="ctr">
              <a:buNone/>
              <a:defRPr>
                <a:solidFill>
                  <a:schemeClr val="bg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atin typeface="Arial" pitchFamily="34" charset="0"/>
                <a:cs typeface="Arial" pitchFamily="34" charset="0"/>
              </a:defRPr>
            </a:lvl1pPr>
          </a:lstStyle>
          <a:p>
            <a:r>
              <a:rPr lang="en-US" smtClean="0"/>
              <a:t>29-Sept-2011</a:t>
            </a:r>
            <a:endParaRPr lang="en-US">
              <a:latin typeface="Arial" pitchFamily="34" charset="0"/>
              <a:cs typeface="Arial" pitchFamily="34" charset="0"/>
            </a:endParaRPr>
          </a:p>
        </p:txBody>
      </p:sp>
      <p:sp>
        <p:nvSpPr>
          <p:cNvPr id="5" name="Footer Placeholder 4"/>
          <p:cNvSpPr>
            <a:spLocks noGrp="1"/>
          </p:cNvSpPr>
          <p:nvPr>
            <p:ph type="ftr" sz="quarter" idx="11"/>
          </p:nvPr>
        </p:nvSpPr>
        <p:spPr/>
        <p:txBody>
          <a:bodyPr/>
          <a:lstStyle>
            <a:lvl1pPr>
              <a:defRPr>
                <a:latin typeface="Arial" pitchFamily="34" charset="0"/>
                <a:cs typeface="Arial" pitchFamily="34" charset="0"/>
              </a:defRPr>
            </a:lvl1pPr>
          </a:lstStyle>
          <a:p>
            <a:r>
              <a:rPr lang="en-GB" dirty="0" smtClean="0">
                <a:latin typeface="Arial" pitchFamily="34" charset="0"/>
                <a:cs typeface="Arial" pitchFamily="34" charset="0"/>
              </a:rPr>
              <a:t>LCWS 2011  -  E. Jensen: L band power sources</a:t>
            </a:r>
            <a:endParaRPr lang="en-US" dirty="0">
              <a:latin typeface="Arial" pitchFamily="34" charset="0"/>
              <a:cs typeface="Arial" pitchFamily="34" charset="0"/>
            </a:endParaRPr>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49565A35-BF1F-4345-B456-4D29F1280597}" type="slidenum">
              <a:rPr lang="en-US" smtClean="0"/>
              <a:pPr/>
              <a:t>‹#›</a:t>
            </a:fld>
            <a:endParaRPr lang="en-US">
              <a:latin typeface="Arial" pitchFamily="34" charset="0"/>
              <a:cs typeface="Arial"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29-Sept-2011</a:t>
            </a:r>
            <a:endParaRPr lang="en-US"/>
          </a:p>
        </p:txBody>
      </p:sp>
      <p:sp>
        <p:nvSpPr>
          <p:cNvPr id="6" name="Footer Placeholder 5"/>
          <p:cNvSpPr>
            <a:spLocks noGrp="1"/>
          </p:cNvSpPr>
          <p:nvPr>
            <p:ph type="ftr" sz="quarter" idx="11"/>
          </p:nvPr>
        </p:nvSpPr>
        <p:spPr/>
        <p:txBody>
          <a:bodyPr/>
          <a:lstStyle/>
          <a:p>
            <a:r>
              <a:rPr lang="en-GB" smtClean="0"/>
              <a:t>LCWS 2011  -  E. Jensen: L band power sources</a:t>
            </a:r>
            <a:endParaRPr lang="en-US"/>
          </a:p>
        </p:txBody>
      </p:sp>
      <p:sp>
        <p:nvSpPr>
          <p:cNvPr id="7" name="Slide Number Placeholder 6"/>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29-Sept-2011</a:t>
            </a:r>
            <a:endParaRPr lang="en-US"/>
          </a:p>
        </p:txBody>
      </p:sp>
      <p:sp>
        <p:nvSpPr>
          <p:cNvPr id="6" name="Footer Placeholder 5"/>
          <p:cNvSpPr>
            <a:spLocks noGrp="1"/>
          </p:cNvSpPr>
          <p:nvPr>
            <p:ph type="ftr" sz="quarter" idx="11"/>
          </p:nvPr>
        </p:nvSpPr>
        <p:spPr/>
        <p:txBody>
          <a:bodyPr/>
          <a:lstStyle/>
          <a:p>
            <a:r>
              <a:rPr lang="en-GB" smtClean="0"/>
              <a:t>LCWS 2011  -  E. Jensen: L band power sources</a:t>
            </a:r>
            <a:endParaRPr lang="en-US"/>
          </a:p>
        </p:txBody>
      </p:sp>
      <p:sp>
        <p:nvSpPr>
          <p:cNvPr id="7" name="Slide Number Placeholder 6"/>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29-Sept-2011</a:t>
            </a:r>
            <a:endParaRPr lang="en-US"/>
          </a:p>
        </p:txBody>
      </p:sp>
      <p:sp>
        <p:nvSpPr>
          <p:cNvPr id="5" name="Footer Placeholder 4"/>
          <p:cNvSpPr>
            <a:spLocks noGrp="1"/>
          </p:cNvSpPr>
          <p:nvPr>
            <p:ph type="ftr" sz="quarter" idx="11"/>
          </p:nvPr>
        </p:nvSpPr>
        <p:spPr/>
        <p:txBody>
          <a:bodyPr/>
          <a:lstStyle/>
          <a:p>
            <a:r>
              <a:rPr lang="en-GB" smtClean="0"/>
              <a:t>LCWS 2011  -  E. Jensen: L band power sources</a:t>
            </a:r>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29-Sept-2011</a:t>
            </a:r>
            <a:endParaRPr lang="en-US"/>
          </a:p>
        </p:txBody>
      </p:sp>
      <p:sp>
        <p:nvSpPr>
          <p:cNvPr id="5" name="Footer Placeholder 4"/>
          <p:cNvSpPr>
            <a:spLocks noGrp="1"/>
          </p:cNvSpPr>
          <p:nvPr>
            <p:ph type="ftr" sz="quarter" idx="11"/>
          </p:nvPr>
        </p:nvSpPr>
        <p:spPr/>
        <p:txBody>
          <a:bodyPr/>
          <a:lstStyle/>
          <a:p>
            <a:r>
              <a:rPr lang="en-GB" smtClean="0"/>
              <a:t>LCWS 2011  -  E. Jensen: L band power sources</a:t>
            </a:r>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29-Sept-2011</a:t>
            </a: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LCWS 2011  -  E. Jensen: L band power sources</a:t>
            </a: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ADA338B-9071-4C8D-94FE-C3F47EDF4F0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00970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15" name="Group 14"/>
          <p:cNvGrpSpPr/>
          <p:nvPr userDrawn="1"/>
        </p:nvGrpSpPr>
        <p:grpSpPr>
          <a:xfrm>
            <a:off x="0" y="0"/>
            <a:ext cx="9144000" cy="6858000"/>
            <a:chOff x="0" y="0"/>
            <a:chExt cx="9144000" cy="6858000"/>
          </a:xfrm>
        </p:grpSpPr>
        <p:sp>
          <p:nvSpPr>
            <p:cNvPr id="7" name="Rectangle 6"/>
            <p:cNvSpPr/>
            <p:nvPr userDrawn="1"/>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0" y="1371600"/>
              <a:ext cx="9144000" cy="5486400"/>
            </a:xfrm>
            <a:prstGeom prst="rect">
              <a:avLst/>
            </a:prstGeom>
            <a:gradFill flip="none" rotWithShape="1">
              <a:gsLst>
                <a:gs pos="100000">
                  <a:schemeClr val="accent1">
                    <a:lumMod val="20000"/>
                    <a:lumOff val="80000"/>
                    <a:alpha val="18000"/>
                  </a:schemeClr>
                </a:gs>
                <a:gs pos="0">
                  <a:schemeClr val="tx1"/>
                </a:gs>
                <a:gs pos="0">
                  <a:schemeClr val="tx1"/>
                </a:gs>
                <a:gs pos="0">
                  <a:schemeClr val="tx1"/>
                </a:gs>
                <a:gs pos="94000">
                  <a:schemeClr val="accent1">
                    <a:lumMod val="20000"/>
                    <a:lumOff val="80000"/>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pic>
          <p:nvPicPr>
            <p:cNvPr id="11" name="Picture 10" descr="PPP_SHIGH_TXT_Circuit_Wave.png"/>
            <p:cNvPicPr>
              <a:picLocks noChangeAspect="1"/>
            </p:cNvPicPr>
            <p:nvPr userDrawn="1"/>
          </p:nvPicPr>
          <p:blipFill>
            <a:blip r:embed="rId2"/>
            <a:stretch>
              <a:fillRect/>
            </a:stretch>
          </p:blipFill>
          <p:spPr>
            <a:xfrm>
              <a:off x="0" y="0"/>
              <a:ext cx="9143999" cy="6858000"/>
            </a:xfrm>
            <a:prstGeom prst="rect">
              <a:avLst/>
            </a:prstGeom>
            <a:noFill/>
            <a:ln>
              <a:noFill/>
            </a:ln>
          </p:spPr>
        </p:pic>
      </p:grpSp>
      <p:sp>
        <p:nvSpPr>
          <p:cNvPr id="2" name="Title 1"/>
          <p:cNvSpPr>
            <a:spLocks noGrp="1"/>
          </p:cNvSpPr>
          <p:nvPr>
            <p:ph type="title"/>
          </p:nvPr>
        </p:nvSpPr>
        <p:spPr/>
        <p:txBody>
          <a:bodyPr/>
          <a:lstStyle>
            <a:lvl1pPr>
              <a:defRPr b="1">
                <a:effectLst>
                  <a:reflection blurRad="6350" stA="55000" endA="300" endPos="45500" dir="5400000" sy="-100000" algn="bl" rotWithShape="0"/>
                </a:effectLst>
              </a:defRPr>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29-Sept-2011</a:t>
            </a:r>
            <a:endParaRPr lang="en-US"/>
          </a:p>
        </p:txBody>
      </p:sp>
      <p:sp>
        <p:nvSpPr>
          <p:cNvPr id="5" name="Footer Placeholder 4"/>
          <p:cNvSpPr>
            <a:spLocks noGrp="1"/>
          </p:cNvSpPr>
          <p:nvPr>
            <p:ph type="ftr" sz="quarter" idx="11"/>
          </p:nvPr>
        </p:nvSpPr>
        <p:spPr/>
        <p:txBody>
          <a:bodyPr/>
          <a:lstStyle/>
          <a:p>
            <a:r>
              <a:rPr lang="en-GB" smtClean="0"/>
              <a:t>LCWS 2011  -  E. Jensen: L band power sources</a:t>
            </a:r>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grpSp>
        <p:nvGrpSpPr>
          <p:cNvPr id="8" name="Group 14"/>
          <p:cNvGrpSpPr/>
          <p:nvPr userDrawn="1"/>
        </p:nvGrpSpPr>
        <p:grpSpPr>
          <a:xfrm>
            <a:off x="0" y="0"/>
            <a:ext cx="9144000" cy="6858000"/>
            <a:chOff x="0" y="0"/>
            <a:chExt cx="9144000" cy="6858000"/>
          </a:xfrm>
        </p:grpSpPr>
        <p:sp>
          <p:nvSpPr>
            <p:cNvPr id="7" name="Rectangle 6"/>
            <p:cNvSpPr/>
            <p:nvPr userDrawn="1"/>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0" y="1371600"/>
              <a:ext cx="9144000" cy="5486400"/>
            </a:xfrm>
            <a:prstGeom prst="rect">
              <a:avLst/>
            </a:prstGeom>
            <a:gradFill flip="none" rotWithShape="1">
              <a:gsLst>
                <a:gs pos="100000">
                  <a:schemeClr val="accent1">
                    <a:lumMod val="20000"/>
                    <a:lumOff val="80000"/>
                    <a:alpha val="18000"/>
                  </a:schemeClr>
                </a:gs>
                <a:gs pos="0">
                  <a:schemeClr val="tx1"/>
                </a:gs>
                <a:gs pos="0">
                  <a:schemeClr val="tx1"/>
                </a:gs>
                <a:gs pos="0">
                  <a:schemeClr val="tx1"/>
                </a:gs>
                <a:gs pos="94000">
                  <a:schemeClr val="accent1">
                    <a:lumMod val="20000"/>
                    <a:lumOff val="80000"/>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pic>
          <p:nvPicPr>
            <p:cNvPr id="11" name="Picture 10" descr="PPP_SHIGH_TXT_Circuit_Wave.png"/>
            <p:cNvPicPr>
              <a:picLocks noChangeAspect="1"/>
            </p:cNvPicPr>
            <p:nvPr userDrawn="1"/>
          </p:nvPicPr>
          <p:blipFill>
            <a:blip r:embed="rId2"/>
            <a:stretch>
              <a:fillRect/>
            </a:stretch>
          </p:blipFill>
          <p:spPr>
            <a:xfrm>
              <a:off x="0" y="0"/>
              <a:ext cx="9143999" cy="6858000"/>
            </a:xfrm>
            <a:prstGeom prst="rect">
              <a:avLst/>
            </a:prstGeom>
            <a:noFill/>
            <a:ln>
              <a:noFill/>
            </a:ln>
          </p:spPr>
        </p:pic>
      </p:grpSp>
      <p:sp>
        <p:nvSpPr>
          <p:cNvPr id="2" name="Title 1"/>
          <p:cNvSpPr>
            <a:spLocks noGrp="1"/>
          </p:cNvSpPr>
          <p:nvPr>
            <p:ph type="title"/>
          </p:nvPr>
        </p:nvSpPr>
        <p:spPr/>
        <p:txBody>
          <a:bodyPr/>
          <a:lstStyle>
            <a:lvl1pPr>
              <a:defRPr b="1">
                <a:effectLst>
                  <a:reflection blurRad="6350" stA="55000" endA="300" endPos="45500" dir="5400000" sy="-100000" algn="bl" rotWithShape="0"/>
                </a:effectLst>
              </a:defRPr>
            </a:lvl1pPr>
          </a:lstStyle>
          <a:p>
            <a:r>
              <a:rPr lang="en-US" smtClean="0"/>
              <a:t>Click to edit Master title style</a:t>
            </a:r>
            <a:endParaRPr lang="en-US"/>
          </a:p>
        </p:txBody>
      </p:sp>
      <p:sp>
        <p:nvSpPr>
          <p:cNvPr id="12" name="Rectangle 11"/>
          <p:cNvSpPr/>
          <p:nvPr userDrawn="1"/>
        </p:nvSpPr>
        <p:spPr>
          <a:xfrm>
            <a:off x="0" y="1447800"/>
            <a:ext cx="9144000" cy="5410200"/>
          </a:xfrm>
          <a:prstGeom prst="rect">
            <a:avLst/>
          </a:prstGeom>
          <a:gradFill flip="none" rotWithShape="1">
            <a:gsLst>
              <a:gs pos="0">
                <a:schemeClr val="accent1">
                  <a:lumMod val="50000"/>
                  <a:shade val="30000"/>
                  <a:satMod val="115000"/>
                </a:schemeClr>
              </a:gs>
              <a:gs pos="50000">
                <a:schemeClr val="accent1">
                  <a:lumMod val="50000"/>
                  <a:shade val="67500"/>
                  <a:satMod val="115000"/>
                </a:schemeClr>
              </a:gs>
              <a:gs pos="100000">
                <a:schemeClr val="accent1">
                  <a:lumMod val="50000"/>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29-Sept-2011</a:t>
            </a:r>
            <a:endParaRPr lang="en-US"/>
          </a:p>
        </p:txBody>
      </p:sp>
      <p:sp>
        <p:nvSpPr>
          <p:cNvPr id="5" name="Footer Placeholder 4"/>
          <p:cNvSpPr>
            <a:spLocks noGrp="1"/>
          </p:cNvSpPr>
          <p:nvPr>
            <p:ph type="ftr" sz="quarter" idx="11"/>
          </p:nvPr>
        </p:nvSpPr>
        <p:spPr/>
        <p:txBody>
          <a:bodyPr/>
          <a:lstStyle/>
          <a:p>
            <a:r>
              <a:rPr lang="en-GB" smtClean="0"/>
              <a:t>LCWS 2011  -  E. Jensen: L band power sources</a:t>
            </a:r>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grpSp>
        <p:nvGrpSpPr>
          <p:cNvPr id="8" name="Group 14"/>
          <p:cNvGrpSpPr/>
          <p:nvPr userDrawn="1"/>
        </p:nvGrpSpPr>
        <p:grpSpPr>
          <a:xfrm>
            <a:off x="0" y="0"/>
            <a:ext cx="9144000" cy="6858000"/>
            <a:chOff x="0" y="0"/>
            <a:chExt cx="9144000" cy="6858000"/>
          </a:xfrm>
        </p:grpSpPr>
        <p:sp>
          <p:nvSpPr>
            <p:cNvPr id="7" name="Rectangle 6"/>
            <p:cNvSpPr/>
            <p:nvPr userDrawn="1"/>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0" y="1371600"/>
              <a:ext cx="9144000" cy="5486400"/>
            </a:xfrm>
            <a:prstGeom prst="rect">
              <a:avLst/>
            </a:prstGeom>
            <a:gradFill flip="none" rotWithShape="1">
              <a:gsLst>
                <a:gs pos="100000">
                  <a:schemeClr val="accent1">
                    <a:lumMod val="20000"/>
                    <a:lumOff val="80000"/>
                    <a:alpha val="18000"/>
                  </a:schemeClr>
                </a:gs>
                <a:gs pos="0">
                  <a:schemeClr val="tx1"/>
                </a:gs>
                <a:gs pos="0">
                  <a:schemeClr val="tx1"/>
                </a:gs>
                <a:gs pos="0">
                  <a:schemeClr val="tx1"/>
                </a:gs>
                <a:gs pos="94000">
                  <a:schemeClr val="accent1">
                    <a:lumMod val="20000"/>
                    <a:lumOff val="80000"/>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pic>
          <p:nvPicPr>
            <p:cNvPr id="11" name="Picture 10" descr="PPP_SHIGH_TXT_Circuit_Wave.png"/>
            <p:cNvPicPr>
              <a:picLocks noChangeAspect="1"/>
            </p:cNvPicPr>
            <p:nvPr userDrawn="1"/>
          </p:nvPicPr>
          <p:blipFill>
            <a:blip r:embed="rId2"/>
            <a:stretch>
              <a:fillRect/>
            </a:stretch>
          </p:blipFill>
          <p:spPr>
            <a:xfrm>
              <a:off x="0" y="0"/>
              <a:ext cx="9143999" cy="6858000"/>
            </a:xfrm>
            <a:prstGeom prst="rect">
              <a:avLst/>
            </a:prstGeom>
            <a:noFill/>
            <a:ln>
              <a:noFill/>
            </a:ln>
          </p:spPr>
        </p:pic>
      </p:grpSp>
      <p:sp>
        <p:nvSpPr>
          <p:cNvPr id="2" name="Title 1"/>
          <p:cNvSpPr>
            <a:spLocks noGrp="1"/>
          </p:cNvSpPr>
          <p:nvPr>
            <p:ph type="title"/>
          </p:nvPr>
        </p:nvSpPr>
        <p:spPr/>
        <p:txBody>
          <a:bodyPr/>
          <a:lstStyle>
            <a:lvl1pPr>
              <a:defRPr b="1">
                <a:effectLst>
                  <a:reflection blurRad="6350" stA="55000" endA="300" endPos="45500" dir="5400000" sy="-100000" algn="bl" rotWithShape="0"/>
                </a:effectLst>
              </a:defRPr>
            </a:lvl1pPr>
          </a:lstStyle>
          <a:p>
            <a:r>
              <a:rPr lang="en-US" smtClean="0"/>
              <a:t>Click to edit Master title style</a:t>
            </a:r>
            <a:endParaRPr lang="en-US"/>
          </a:p>
        </p:txBody>
      </p:sp>
      <p:sp>
        <p:nvSpPr>
          <p:cNvPr id="12" name="Rectangle 11"/>
          <p:cNvSpPr/>
          <p:nvPr userDrawn="1"/>
        </p:nvSpPr>
        <p:spPr>
          <a:xfrm>
            <a:off x="0" y="1447800"/>
            <a:ext cx="9144000" cy="541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lvl1pPr>
              <a:defRPr>
                <a:solidFill>
                  <a:sysClr val="windowText" lastClr="000000"/>
                </a:solidFill>
              </a:defRPr>
            </a:lvl1pPr>
            <a:lvl2pPr>
              <a:defRPr>
                <a:solidFill>
                  <a:sysClr val="windowText" lastClr="000000"/>
                </a:solidFill>
              </a:defRPr>
            </a:lvl2pPr>
            <a:lvl3pPr>
              <a:defRPr>
                <a:solidFill>
                  <a:sysClr val="windowText" lastClr="000000"/>
                </a:solidFill>
              </a:defRPr>
            </a:lvl3pPr>
            <a:lvl4pPr>
              <a:defRPr>
                <a:solidFill>
                  <a:sysClr val="windowText" lastClr="000000"/>
                </a:solidFill>
              </a:defRPr>
            </a:lvl4pPr>
            <a:lvl5pPr>
              <a:defRPr>
                <a:solidFill>
                  <a:sysClr val="windowText" lastClr="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29-Sept-2011</a:t>
            </a:r>
            <a:endParaRPr lang="en-US"/>
          </a:p>
        </p:txBody>
      </p:sp>
      <p:sp>
        <p:nvSpPr>
          <p:cNvPr id="5" name="Footer Placeholder 4"/>
          <p:cNvSpPr>
            <a:spLocks noGrp="1"/>
          </p:cNvSpPr>
          <p:nvPr>
            <p:ph type="ftr" sz="quarter" idx="11"/>
          </p:nvPr>
        </p:nvSpPr>
        <p:spPr/>
        <p:txBody>
          <a:bodyPr/>
          <a:lstStyle/>
          <a:p>
            <a:r>
              <a:rPr lang="en-GB" smtClean="0"/>
              <a:t>LCWS 2011  -  E. Jensen: L band power sources</a:t>
            </a:r>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29-Sept-2011</a:t>
            </a:r>
            <a:endParaRPr lang="en-US"/>
          </a:p>
        </p:txBody>
      </p:sp>
      <p:sp>
        <p:nvSpPr>
          <p:cNvPr id="5" name="Footer Placeholder 4"/>
          <p:cNvSpPr>
            <a:spLocks noGrp="1"/>
          </p:cNvSpPr>
          <p:nvPr>
            <p:ph type="ftr" sz="quarter" idx="11"/>
          </p:nvPr>
        </p:nvSpPr>
        <p:spPr/>
        <p:txBody>
          <a:bodyPr/>
          <a:lstStyle/>
          <a:p>
            <a:r>
              <a:rPr lang="en-GB" smtClean="0"/>
              <a:t>LCWS 2011  -  E. Jensen: L band power sources</a:t>
            </a:r>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29-Sept-2011</a:t>
            </a:r>
            <a:endParaRPr lang="en-US"/>
          </a:p>
        </p:txBody>
      </p:sp>
      <p:sp>
        <p:nvSpPr>
          <p:cNvPr id="6" name="Footer Placeholder 5"/>
          <p:cNvSpPr>
            <a:spLocks noGrp="1"/>
          </p:cNvSpPr>
          <p:nvPr>
            <p:ph type="ftr" sz="quarter" idx="11"/>
          </p:nvPr>
        </p:nvSpPr>
        <p:spPr/>
        <p:txBody>
          <a:bodyPr/>
          <a:lstStyle/>
          <a:p>
            <a:r>
              <a:rPr lang="en-GB" smtClean="0"/>
              <a:t>LCWS 2011  -  E. Jensen: L band power sources</a:t>
            </a:r>
            <a:endParaRPr lang="en-US"/>
          </a:p>
        </p:txBody>
      </p:sp>
      <p:sp>
        <p:nvSpPr>
          <p:cNvPr id="7" name="Slide Number Placeholder 6"/>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29-Sept-2011</a:t>
            </a:r>
            <a:endParaRPr lang="en-US"/>
          </a:p>
        </p:txBody>
      </p:sp>
      <p:sp>
        <p:nvSpPr>
          <p:cNvPr id="8" name="Footer Placeholder 7"/>
          <p:cNvSpPr>
            <a:spLocks noGrp="1"/>
          </p:cNvSpPr>
          <p:nvPr>
            <p:ph type="ftr" sz="quarter" idx="11"/>
          </p:nvPr>
        </p:nvSpPr>
        <p:spPr/>
        <p:txBody>
          <a:bodyPr/>
          <a:lstStyle/>
          <a:p>
            <a:r>
              <a:rPr lang="en-GB" smtClean="0"/>
              <a:t>LCWS 2011  -  E. Jensen: L band power sources</a:t>
            </a:r>
            <a:endParaRPr lang="en-US"/>
          </a:p>
        </p:txBody>
      </p:sp>
      <p:sp>
        <p:nvSpPr>
          <p:cNvPr id="9" name="Slide Number Placeholder 8"/>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29-Sept-2011</a:t>
            </a:r>
            <a:endParaRPr lang="en-US"/>
          </a:p>
        </p:txBody>
      </p:sp>
      <p:sp>
        <p:nvSpPr>
          <p:cNvPr id="4" name="Footer Placeholder 3"/>
          <p:cNvSpPr>
            <a:spLocks noGrp="1"/>
          </p:cNvSpPr>
          <p:nvPr>
            <p:ph type="ftr" sz="quarter" idx="11"/>
          </p:nvPr>
        </p:nvSpPr>
        <p:spPr/>
        <p:txBody>
          <a:bodyPr/>
          <a:lstStyle/>
          <a:p>
            <a:r>
              <a:rPr lang="en-GB" smtClean="0"/>
              <a:t>LCWS 2011  -  E. Jensen: L band power sources</a:t>
            </a:r>
            <a:endParaRPr lang="en-US"/>
          </a:p>
        </p:txBody>
      </p:sp>
      <p:sp>
        <p:nvSpPr>
          <p:cNvPr id="5" name="Slide Number Placeholder 4"/>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29-Sept-2011</a:t>
            </a:r>
            <a:endParaRPr lang="en-US"/>
          </a:p>
        </p:txBody>
      </p:sp>
      <p:sp>
        <p:nvSpPr>
          <p:cNvPr id="3" name="Footer Placeholder 2"/>
          <p:cNvSpPr>
            <a:spLocks noGrp="1"/>
          </p:cNvSpPr>
          <p:nvPr>
            <p:ph type="ftr" sz="quarter" idx="11"/>
          </p:nvPr>
        </p:nvSpPr>
        <p:spPr/>
        <p:txBody>
          <a:bodyPr/>
          <a:lstStyle/>
          <a:p>
            <a:r>
              <a:rPr lang="en-GB" smtClean="0"/>
              <a:t>LCWS 2011  -  E. Jensen: L band power sources</a:t>
            </a:r>
            <a:endParaRPr lang="en-US"/>
          </a:p>
        </p:txBody>
      </p:sp>
      <p:sp>
        <p:nvSpPr>
          <p:cNvPr id="4" name="Slide Number Placeholder 3"/>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Arial" pitchFamily="34" charset="0"/>
                <a:cs typeface="Arial" pitchFamily="34" charset="0"/>
              </a:defRPr>
            </a:lvl1pPr>
          </a:lstStyle>
          <a:p>
            <a:r>
              <a:rPr lang="en-US" smtClean="0"/>
              <a:t>29-Sept-2011</a:t>
            </a:r>
            <a:endParaRPr lang="en-US">
              <a:solidFill>
                <a:schemeClr val="bg1"/>
              </a:solidFill>
              <a:latin typeface="Arial" pitchFamily="34" charset="0"/>
              <a:cs typeface="Arial" pitchFamily="34" charset="0"/>
            </a:endParaRPr>
          </a:p>
        </p:txBody>
      </p:sp>
      <p:sp>
        <p:nvSpPr>
          <p:cNvPr id="5" name="Footer Placeholder 4"/>
          <p:cNvSpPr>
            <a:spLocks noGrp="1"/>
          </p:cNvSpPr>
          <p:nvPr>
            <p:ph type="ftr" sz="quarter" idx="3"/>
          </p:nvPr>
        </p:nvSpPr>
        <p:spPr>
          <a:xfrm>
            <a:off x="2627784" y="6356350"/>
            <a:ext cx="3888432" cy="365125"/>
          </a:xfrm>
          <a:prstGeom prst="rect">
            <a:avLst/>
          </a:prstGeom>
        </p:spPr>
        <p:txBody>
          <a:bodyPr vert="horz" lIns="91440" tIns="45720" rIns="91440" bIns="45720" rtlCol="0" anchor="ctr"/>
          <a:lstStyle>
            <a:lvl1pPr algn="ctr">
              <a:defRPr sz="1200">
                <a:solidFill>
                  <a:schemeClr val="bg1"/>
                </a:solidFill>
                <a:latin typeface="Arial" pitchFamily="34" charset="0"/>
                <a:cs typeface="Arial" pitchFamily="34" charset="0"/>
              </a:defRPr>
            </a:lvl1pPr>
          </a:lstStyle>
          <a:p>
            <a:r>
              <a:rPr lang="en-GB" dirty="0" smtClean="0">
                <a:solidFill>
                  <a:schemeClr val="bg1"/>
                </a:solidFill>
                <a:latin typeface="Arial" pitchFamily="34" charset="0"/>
                <a:cs typeface="Arial" pitchFamily="34" charset="0"/>
              </a:rPr>
              <a:t>LCWS 2011  -  E. Jensen: L band power sources</a:t>
            </a:r>
            <a:endParaRPr lang="en-US" dirty="0">
              <a:solidFill>
                <a:schemeClr val="bg1"/>
              </a:solidFill>
              <a:latin typeface="Arial" pitchFamily="34" charset="0"/>
              <a:cs typeface="Arial" pitchFamily="34" charset="0"/>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Arial" pitchFamily="34" charset="0"/>
                <a:cs typeface="Arial" pitchFamily="34" charset="0"/>
              </a:defRPr>
            </a:lvl1pPr>
          </a:lstStyle>
          <a:p>
            <a:fld id="{49565A35-BF1F-4345-B456-4D29F1280597}" type="slidenum">
              <a:rPr lang="en-US" smtClean="0"/>
              <a:pPr/>
              <a:t>‹#›</a:t>
            </a:fld>
            <a:endParaRPr lang="en-US">
              <a:solidFill>
                <a:schemeClr val="bg1"/>
              </a:solidFill>
              <a:latin typeface="Arial" pitchFamily="34" charset="0"/>
              <a:cs typeface="Arial"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2" r:id="rId14"/>
  </p:sldLayoutIdLst>
  <p:hf hdr="0"/>
  <p:txStyles>
    <p:titleStyle>
      <a:lvl1pPr algn="ctr" defTabSz="914400" rtl="0" eaLnBrk="1" latinLnBrk="0" hangingPunct="1">
        <a:spcBef>
          <a:spcPct val="0"/>
        </a:spcBef>
        <a:buNone/>
        <a:defRPr sz="4400"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L-band </a:t>
            </a:r>
            <a:r>
              <a:rPr lang="en-GB" dirty="0"/>
              <a:t>power sources for drive </a:t>
            </a:r>
            <a:r>
              <a:rPr lang="en-GB" dirty="0" smtClean="0"/>
              <a:t>beam</a:t>
            </a:r>
            <a:endParaRPr lang="en-US" dirty="0"/>
          </a:p>
        </p:txBody>
      </p:sp>
      <p:sp>
        <p:nvSpPr>
          <p:cNvPr id="3" name="Subtitle 2"/>
          <p:cNvSpPr>
            <a:spLocks noGrp="1"/>
          </p:cNvSpPr>
          <p:nvPr>
            <p:ph type="subTitle" idx="1"/>
          </p:nvPr>
        </p:nvSpPr>
        <p:spPr/>
        <p:txBody>
          <a:bodyPr/>
          <a:lstStyle/>
          <a:p>
            <a:r>
              <a:rPr lang="en-US" dirty="0" smtClean="0"/>
              <a:t>E. Jensen, CERN</a:t>
            </a:r>
            <a:endParaRPr 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88640"/>
            <a:ext cx="8928992" cy="1143000"/>
          </a:xfrm>
        </p:spPr>
        <p:txBody>
          <a:bodyPr>
            <a:noAutofit/>
          </a:bodyPr>
          <a:lstStyle/>
          <a:p>
            <a:r>
              <a:rPr lang="en-GB" sz="3600" dirty="0" smtClean="0"/>
              <a:t>SICA: Slotted Iris – Constant Aperture</a:t>
            </a:r>
            <a:endParaRPr lang="en-GB" sz="3600" dirty="0"/>
          </a:p>
        </p:txBody>
      </p:sp>
      <p:pic>
        <p:nvPicPr>
          <p:cNvPr id="7" name="Picture 6" descr="Structure_01.png"/>
          <p:cNvPicPr>
            <a:picLocks noChangeAspect="1"/>
          </p:cNvPicPr>
          <p:nvPr/>
        </p:nvPicPr>
        <p:blipFill>
          <a:blip r:embed="rId2" cstate="print"/>
          <a:stretch>
            <a:fillRect/>
          </a:stretch>
        </p:blipFill>
        <p:spPr>
          <a:xfrm>
            <a:off x="383426" y="1049912"/>
            <a:ext cx="8341979" cy="3488259"/>
          </a:xfrm>
          <a:prstGeom prst="rect">
            <a:avLst/>
          </a:prstGeom>
        </p:spPr>
      </p:pic>
      <p:sp>
        <p:nvSpPr>
          <p:cNvPr id="8" name="TextBox 7"/>
          <p:cNvSpPr txBox="1"/>
          <p:nvPr/>
        </p:nvSpPr>
        <p:spPr>
          <a:xfrm>
            <a:off x="383426" y="1151855"/>
            <a:ext cx="644728" cy="307777"/>
          </a:xfrm>
          <a:prstGeom prst="rect">
            <a:avLst/>
          </a:prstGeom>
          <a:noFill/>
        </p:spPr>
        <p:txBody>
          <a:bodyPr wrap="none" rtlCol="0">
            <a:spAutoFit/>
          </a:bodyPr>
          <a:lstStyle/>
          <a:p>
            <a:r>
              <a:rPr lang="en-GB" dirty="0" smtClean="0">
                <a:latin typeface="+mn-lt"/>
              </a:rPr>
              <a:t>input</a:t>
            </a:r>
            <a:endParaRPr lang="en-GB" dirty="0">
              <a:latin typeface="+mn-lt"/>
            </a:endParaRPr>
          </a:p>
        </p:txBody>
      </p:sp>
      <p:sp>
        <p:nvSpPr>
          <p:cNvPr id="9" name="TextBox 8"/>
          <p:cNvSpPr txBox="1"/>
          <p:nvPr/>
        </p:nvSpPr>
        <p:spPr>
          <a:xfrm>
            <a:off x="7812360" y="1151855"/>
            <a:ext cx="774571" cy="307777"/>
          </a:xfrm>
          <a:prstGeom prst="rect">
            <a:avLst/>
          </a:prstGeom>
          <a:noFill/>
        </p:spPr>
        <p:txBody>
          <a:bodyPr wrap="none" rtlCol="0">
            <a:spAutoFit/>
          </a:bodyPr>
          <a:lstStyle/>
          <a:p>
            <a:r>
              <a:rPr lang="en-GB" dirty="0" smtClean="0">
                <a:latin typeface="+mn-lt"/>
              </a:rPr>
              <a:t>output</a:t>
            </a:r>
            <a:endParaRPr lang="en-GB" dirty="0">
              <a:latin typeface="+mn-lt"/>
            </a:endParaRPr>
          </a:p>
        </p:txBody>
      </p:sp>
      <p:sp>
        <p:nvSpPr>
          <p:cNvPr id="10" name="TextBox 9"/>
          <p:cNvSpPr txBox="1"/>
          <p:nvPr/>
        </p:nvSpPr>
        <p:spPr>
          <a:xfrm>
            <a:off x="4856831" y="1612032"/>
            <a:ext cx="1329210" cy="307777"/>
          </a:xfrm>
          <a:prstGeom prst="rect">
            <a:avLst/>
          </a:prstGeom>
          <a:noFill/>
        </p:spPr>
        <p:txBody>
          <a:bodyPr wrap="none" rtlCol="0">
            <a:spAutoFit/>
          </a:bodyPr>
          <a:lstStyle/>
          <a:p>
            <a:r>
              <a:rPr lang="en-GB" dirty="0" err="1" smtClean="0">
                <a:latin typeface="+mn-lt"/>
              </a:rPr>
              <a:t>SiC</a:t>
            </a:r>
            <a:r>
              <a:rPr lang="en-GB" dirty="0" smtClean="0">
                <a:latin typeface="+mn-lt"/>
              </a:rPr>
              <a:t> dampers</a:t>
            </a:r>
            <a:endParaRPr lang="en-GB" dirty="0">
              <a:latin typeface="+mn-lt"/>
            </a:endParaRPr>
          </a:p>
        </p:txBody>
      </p:sp>
      <p:cxnSp>
        <p:nvCxnSpPr>
          <p:cNvPr id="12" name="Straight Arrow Connector 11"/>
          <p:cNvCxnSpPr/>
          <p:nvPr/>
        </p:nvCxnSpPr>
        <p:spPr>
          <a:xfrm rot="5400000">
            <a:off x="4831877" y="1944763"/>
            <a:ext cx="433292" cy="38338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5400000">
            <a:off x="4627205" y="2224645"/>
            <a:ext cx="917847" cy="3081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6200000" flipH="1">
            <a:off x="4987243" y="2172781"/>
            <a:ext cx="845842" cy="33989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186041" y="1459632"/>
            <a:ext cx="1186543" cy="307777"/>
          </a:xfrm>
          <a:prstGeom prst="rect">
            <a:avLst/>
          </a:prstGeom>
          <a:noFill/>
        </p:spPr>
        <p:txBody>
          <a:bodyPr wrap="none" rtlCol="0">
            <a:spAutoFit/>
          </a:bodyPr>
          <a:lstStyle/>
          <a:p>
            <a:r>
              <a:rPr lang="en-GB" dirty="0" smtClean="0">
                <a:latin typeface="+mn-lt"/>
              </a:rPr>
              <a:t>nose cones</a:t>
            </a:r>
            <a:endParaRPr lang="en-GB" dirty="0">
              <a:latin typeface="+mn-lt"/>
            </a:endParaRPr>
          </a:p>
        </p:txBody>
      </p:sp>
      <p:pic>
        <p:nvPicPr>
          <p:cNvPr id="21" name="Picture 20" descr="input r.bmp"/>
          <p:cNvPicPr>
            <a:picLocks noChangeAspect="1"/>
          </p:cNvPicPr>
          <p:nvPr/>
        </p:nvPicPr>
        <p:blipFill>
          <a:blip r:embed="rId3" cstate="print"/>
          <a:stretch>
            <a:fillRect/>
          </a:stretch>
        </p:blipFill>
        <p:spPr>
          <a:xfrm>
            <a:off x="541525" y="4181901"/>
            <a:ext cx="3794826" cy="22196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24" name="Straight Arrow Connector 23"/>
          <p:cNvCxnSpPr/>
          <p:nvPr/>
        </p:nvCxnSpPr>
        <p:spPr>
          <a:xfrm flipV="1">
            <a:off x="780727" y="2704796"/>
            <a:ext cx="3108960" cy="22430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00481" y="2641490"/>
            <a:ext cx="686406" cy="307777"/>
          </a:xfrm>
          <a:prstGeom prst="rect">
            <a:avLst/>
          </a:prstGeom>
          <a:noFill/>
        </p:spPr>
        <p:txBody>
          <a:bodyPr wrap="none" rtlCol="0">
            <a:spAutoFit/>
          </a:bodyPr>
          <a:lstStyle/>
          <a:p>
            <a:r>
              <a:rPr lang="en-GB" dirty="0" smtClean="0">
                <a:latin typeface="+mn-lt"/>
              </a:rPr>
              <a:t>beam</a:t>
            </a:r>
            <a:endParaRPr lang="en-GB" dirty="0">
              <a:latin typeface="+mn-lt"/>
            </a:endParaRPr>
          </a:p>
        </p:txBody>
      </p:sp>
      <p:pic>
        <p:nvPicPr>
          <p:cNvPr id="27" name="Picture 26" descr="CLIC Simley.png"/>
          <p:cNvPicPr>
            <a:picLocks noChangeAspect="1"/>
          </p:cNvPicPr>
          <p:nvPr/>
        </p:nvPicPr>
        <p:blipFill>
          <a:blip r:embed="rId4" cstate="print"/>
          <a:stretch>
            <a:fillRect/>
          </a:stretch>
        </p:blipFill>
        <p:spPr>
          <a:xfrm>
            <a:off x="3277305" y="5492278"/>
            <a:ext cx="283800" cy="293802"/>
          </a:xfrm>
          <a:prstGeom prst="rect">
            <a:avLst/>
          </a:prstGeom>
        </p:spPr>
      </p:pic>
      <p:sp>
        <p:nvSpPr>
          <p:cNvPr id="28" name="Rectangle 27"/>
          <p:cNvSpPr/>
          <p:nvPr/>
        </p:nvSpPr>
        <p:spPr>
          <a:xfrm>
            <a:off x="7213736" y="5909790"/>
            <a:ext cx="1341649" cy="369332"/>
          </a:xfrm>
          <a:prstGeom prst="rect">
            <a:avLst/>
          </a:prstGeom>
        </p:spPr>
        <p:txBody>
          <a:bodyPr wrap="none">
            <a:spAutoFit/>
          </a:bodyPr>
          <a:lstStyle/>
          <a:p>
            <a:r>
              <a:rPr lang="en-GB" dirty="0" smtClean="0">
                <a:solidFill>
                  <a:schemeClr val="bg2">
                    <a:lumMod val="75000"/>
                  </a:schemeClr>
                </a:solidFill>
                <a:latin typeface="+mn-lt"/>
              </a:rPr>
              <a:t>Rolf Wegner</a:t>
            </a:r>
            <a:endParaRPr lang="en-GB" dirty="0">
              <a:solidFill>
                <a:schemeClr val="bg2">
                  <a:lumMod val="75000"/>
                </a:schemeClr>
              </a:solidFill>
              <a:latin typeface="+mn-lt"/>
            </a:endParaRPr>
          </a:p>
        </p:txBody>
      </p:sp>
      <p:cxnSp>
        <p:nvCxnSpPr>
          <p:cNvPr id="29" name="Straight Arrow Connector 28"/>
          <p:cNvCxnSpPr/>
          <p:nvPr/>
        </p:nvCxnSpPr>
        <p:spPr>
          <a:xfrm rot="10800000" flipV="1">
            <a:off x="4355977" y="1919810"/>
            <a:ext cx="884241" cy="6298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rot="16200000" flipH="1">
            <a:off x="6747638" y="1841809"/>
            <a:ext cx="494253" cy="34545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Date Placeholder 10"/>
          <p:cNvSpPr>
            <a:spLocks noGrp="1"/>
          </p:cNvSpPr>
          <p:nvPr>
            <p:ph type="dt" sz="half" idx="10"/>
          </p:nvPr>
        </p:nvSpPr>
        <p:spPr/>
        <p:txBody>
          <a:bodyPr/>
          <a:lstStyle/>
          <a:p>
            <a:r>
              <a:rPr lang="en-US" smtClean="0"/>
              <a:t>29-Sept-2011</a:t>
            </a:r>
            <a:endParaRPr lang="en-US"/>
          </a:p>
        </p:txBody>
      </p:sp>
      <p:sp>
        <p:nvSpPr>
          <p:cNvPr id="14" name="Footer Placeholder 13"/>
          <p:cNvSpPr>
            <a:spLocks noGrp="1"/>
          </p:cNvSpPr>
          <p:nvPr>
            <p:ph type="ftr" sz="quarter" idx="11"/>
          </p:nvPr>
        </p:nvSpPr>
        <p:spPr/>
        <p:txBody>
          <a:bodyPr/>
          <a:lstStyle/>
          <a:p>
            <a:r>
              <a:rPr lang="en-GB" smtClean="0"/>
              <a:t>LCWS 2011  -  E. Jensen: L band power sources</a:t>
            </a:r>
            <a:endParaRPr lang="en-US"/>
          </a:p>
        </p:txBody>
      </p:sp>
      <p:sp>
        <p:nvSpPr>
          <p:cNvPr id="15" name="Slide Number Placeholder 14"/>
          <p:cNvSpPr>
            <a:spLocks noGrp="1"/>
          </p:cNvSpPr>
          <p:nvPr>
            <p:ph type="sldNum" sz="quarter" idx="12"/>
          </p:nvPr>
        </p:nvSpPr>
        <p:spPr/>
        <p:txBody>
          <a:bodyPr/>
          <a:lstStyle/>
          <a:p>
            <a:fld id="{49565A35-BF1F-4345-B456-4D29F1280597}" type="slidenum">
              <a:rPr lang="en-US" smtClean="0"/>
              <a:pPr/>
              <a:t>10</a:t>
            </a:fld>
            <a:endParaRPr lang="en-US"/>
          </a:p>
        </p:txBody>
      </p:sp>
    </p:spTree>
    <p:extLst>
      <p:ext uri="{BB962C8B-B14F-4D97-AF65-F5344CB8AC3E}">
        <p14:creationId xmlns:p14="http://schemas.microsoft.com/office/powerpoint/2010/main" val="3319396346"/>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SICA design finished:</a:t>
            </a:r>
            <a:endParaRPr lang="en-GB" dirty="0"/>
          </a:p>
        </p:txBody>
      </p:sp>
      <p:pic>
        <p:nvPicPr>
          <p:cNvPr id="17" name="Picture 16" descr="bead pull.bmp"/>
          <p:cNvPicPr>
            <a:picLocks noChangeAspect="1"/>
          </p:cNvPicPr>
          <p:nvPr/>
        </p:nvPicPr>
        <p:blipFill>
          <a:blip r:embed="rId2" cstate="print"/>
          <a:stretch>
            <a:fillRect/>
          </a:stretch>
        </p:blipFill>
        <p:spPr>
          <a:xfrm>
            <a:off x="5447590" y="1113082"/>
            <a:ext cx="3168923" cy="28821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8" name="Picture 17" descr="field_distr.bmp"/>
          <p:cNvPicPr>
            <a:picLocks noChangeAspect="1"/>
          </p:cNvPicPr>
          <p:nvPr/>
        </p:nvPicPr>
        <p:blipFill>
          <a:blip r:embed="rId3" cstate="print"/>
          <a:stretch>
            <a:fillRect/>
          </a:stretch>
        </p:blipFill>
        <p:spPr>
          <a:xfrm>
            <a:off x="541525" y="2679895"/>
            <a:ext cx="4813306" cy="357771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0" name="TextBox 19"/>
          <p:cNvSpPr txBox="1"/>
          <p:nvPr/>
        </p:nvSpPr>
        <p:spPr>
          <a:xfrm>
            <a:off x="539552" y="1497558"/>
            <a:ext cx="3125856" cy="923330"/>
          </a:xfrm>
          <a:prstGeom prst="rect">
            <a:avLst/>
          </a:prstGeom>
          <a:noFill/>
        </p:spPr>
        <p:txBody>
          <a:bodyPr wrap="none" rtlCol="0">
            <a:spAutoFit/>
          </a:bodyPr>
          <a:lstStyle/>
          <a:p>
            <a:r>
              <a:rPr lang="en-GB" dirty="0" smtClean="0">
                <a:solidFill>
                  <a:schemeClr val="bg2">
                    <a:lumMod val="75000"/>
                  </a:schemeClr>
                </a:solidFill>
                <a:latin typeface="+mn-lt"/>
              </a:rPr>
              <a:t>Results for field distribution,</a:t>
            </a:r>
            <a:br>
              <a:rPr lang="en-GB" dirty="0" smtClean="0">
                <a:solidFill>
                  <a:schemeClr val="bg2">
                    <a:lumMod val="75000"/>
                  </a:schemeClr>
                </a:solidFill>
                <a:latin typeface="+mn-lt"/>
              </a:rPr>
            </a:br>
            <a:r>
              <a:rPr lang="en-GB" dirty="0" smtClean="0">
                <a:solidFill>
                  <a:schemeClr val="bg2">
                    <a:lumMod val="75000"/>
                  </a:schemeClr>
                </a:solidFill>
                <a:latin typeface="+mn-lt"/>
              </a:rPr>
              <a:t>phase advance per cell,</a:t>
            </a:r>
          </a:p>
          <a:p>
            <a:r>
              <a:rPr lang="en-GB" dirty="0" smtClean="0">
                <a:solidFill>
                  <a:schemeClr val="bg2">
                    <a:lumMod val="75000"/>
                  </a:schemeClr>
                </a:solidFill>
                <a:latin typeface="+mn-lt"/>
              </a:rPr>
              <a:t>bead pull result simulation (</a:t>
            </a:r>
            <a:r>
              <a:rPr lang="en-GB" i="1" dirty="0" smtClean="0">
                <a:solidFill>
                  <a:schemeClr val="bg2">
                    <a:lumMod val="75000"/>
                  </a:schemeClr>
                </a:solidFill>
                <a:latin typeface="+mn-lt"/>
              </a:rPr>
              <a:t>E</a:t>
            </a:r>
            <a:r>
              <a:rPr lang="en-GB" i="1" baseline="-25000" dirty="0" smtClean="0">
                <a:solidFill>
                  <a:schemeClr val="bg2">
                    <a:lumMod val="75000"/>
                  </a:schemeClr>
                </a:solidFill>
                <a:latin typeface="+mn-lt"/>
              </a:rPr>
              <a:t>z</a:t>
            </a:r>
            <a:r>
              <a:rPr lang="en-GB" baseline="30000" dirty="0" smtClean="0">
                <a:solidFill>
                  <a:schemeClr val="bg2">
                    <a:lumMod val="75000"/>
                  </a:schemeClr>
                </a:solidFill>
                <a:latin typeface="+mn-lt"/>
              </a:rPr>
              <a:t>2</a:t>
            </a:r>
            <a:r>
              <a:rPr lang="en-GB" dirty="0" smtClean="0">
                <a:solidFill>
                  <a:schemeClr val="bg2">
                    <a:lumMod val="75000"/>
                  </a:schemeClr>
                </a:solidFill>
                <a:latin typeface="+mn-lt"/>
              </a:rPr>
              <a:t>)</a:t>
            </a:r>
            <a:endParaRPr lang="en-GB" dirty="0">
              <a:solidFill>
                <a:schemeClr val="bg2">
                  <a:lumMod val="75000"/>
                </a:schemeClr>
              </a:solidFill>
              <a:latin typeface="+mn-lt"/>
            </a:endParaRPr>
          </a:p>
        </p:txBody>
      </p:sp>
      <p:sp>
        <p:nvSpPr>
          <p:cNvPr id="23" name="TextBox 22"/>
          <p:cNvSpPr txBox="1"/>
          <p:nvPr/>
        </p:nvSpPr>
        <p:spPr>
          <a:xfrm>
            <a:off x="5488735" y="4234375"/>
            <a:ext cx="3281624" cy="923330"/>
          </a:xfrm>
          <a:prstGeom prst="rect">
            <a:avLst/>
          </a:prstGeom>
          <a:noFill/>
        </p:spPr>
        <p:txBody>
          <a:bodyPr wrap="square" rtlCol="0">
            <a:spAutoFit/>
          </a:bodyPr>
          <a:lstStyle/>
          <a:p>
            <a:r>
              <a:rPr lang="en-GB" dirty="0" err="1" smtClean="0">
                <a:solidFill>
                  <a:schemeClr val="bg2">
                    <a:lumMod val="75000"/>
                  </a:schemeClr>
                </a:solidFill>
                <a:latin typeface="+mn-lt"/>
              </a:rPr>
              <a:t>GdfidL</a:t>
            </a:r>
            <a:r>
              <a:rPr lang="en-GB" dirty="0" smtClean="0">
                <a:solidFill>
                  <a:schemeClr val="bg2">
                    <a:lumMod val="75000"/>
                  </a:schemeClr>
                </a:solidFill>
                <a:latin typeface="+mn-lt"/>
              </a:rPr>
              <a:t> time domain simulations to verify dipole mode damping and detuning are ongoing.</a:t>
            </a:r>
            <a:endParaRPr lang="en-GB" dirty="0">
              <a:solidFill>
                <a:schemeClr val="bg2">
                  <a:lumMod val="75000"/>
                </a:schemeClr>
              </a:solidFill>
              <a:latin typeface="+mn-lt"/>
            </a:endParaRPr>
          </a:p>
        </p:txBody>
      </p:sp>
      <p:sp>
        <p:nvSpPr>
          <p:cNvPr id="24" name="Rectangle 23"/>
          <p:cNvSpPr/>
          <p:nvPr/>
        </p:nvSpPr>
        <p:spPr>
          <a:xfrm>
            <a:off x="7070510" y="6016823"/>
            <a:ext cx="1341649" cy="369332"/>
          </a:xfrm>
          <a:prstGeom prst="rect">
            <a:avLst/>
          </a:prstGeom>
        </p:spPr>
        <p:txBody>
          <a:bodyPr wrap="none">
            <a:spAutoFit/>
          </a:bodyPr>
          <a:lstStyle/>
          <a:p>
            <a:r>
              <a:rPr lang="en-GB" dirty="0" smtClean="0">
                <a:solidFill>
                  <a:schemeClr val="bg2">
                    <a:lumMod val="75000"/>
                  </a:schemeClr>
                </a:solidFill>
                <a:latin typeface="+mn-lt"/>
              </a:rPr>
              <a:t>Rolf Wegner</a:t>
            </a:r>
            <a:endParaRPr lang="en-GB" dirty="0">
              <a:solidFill>
                <a:schemeClr val="bg2">
                  <a:lumMod val="75000"/>
                </a:schemeClr>
              </a:solidFill>
              <a:latin typeface="+mn-lt"/>
            </a:endParaRPr>
          </a:p>
        </p:txBody>
      </p:sp>
      <p:sp>
        <p:nvSpPr>
          <p:cNvPr id="25" name="Rectangle 24"/>
          <p:cNvSpPr/>
          <p:nvPr/>
        </p:nvSpPr>
        <p:spPr>
          <a:xfrm>
            <a:off x="3055298" y="3972765"/>
            <a:ext cx="1830950" cy="261610"/>
          </a:xfrm>
          <a:prstGeom prst="rect">
            <a:avLst/>
          </a:prstGeom>
        </p:spPr>
        <p:txBody>
          <a:bodyPr wrap="none">
            <a:spAutoFit/>
          </a:bodyPr>
          <a:lstStyle/>
          <a:p>
            <a:r>
              <a:rPr lang="en-GB" sz="1100" dirty="0" smtClean="0">
                <a:latin typeface="+mn-lt"/>
              </a:rPr>
              <a:t>numerical error &lt; 10</a:t>
            </a:r>
            <a:r>
              <a:rPr lang="en-GB" sz="1100" baseline="30000" dirty="0" smtClean="0">
                <a:latin typeface="+mn-lt"/>
              </a:rPr>
              <a:t>-9</a:t>
            </a:r>
            <a:endParaRPr lang="en-GB" sz="1100" baseline="30000" dirty="0">
              <a:latin typeface="+mn-lt"/>
            </a:endParaRPr>
          </a:p>
        </p:txBody>
      </p:sp>
      <p:sp>
        <p:nvSpPr>
          <p:cNvPr id="7" name="Date Placeholder 6"/>
          <p:cNvSpPr>
            <a:spLocks noGrp="1"/>
          </p:cNvSpPr>
          <p:nvPr>
            <p:ph type="dt" sz="half" idx="10"/>
          </p:nvPr>
        </p:nvSpPr>
        <p:spPr/>
        <p:txBody>
          <a:bodyPr/>
          <a:lstStyle/>
          <a:p>
            <a:r>
              <a:rPr lang="en-US" smtClean="0"/>
              <a:t>29-Sept-2011</a:t>
            </a:r>
            <a:endParaRPr lang="en-US"/>
          </a:p>
        </p:txBody>
      </p:sp>
      <p:sp>
        <p:nvSpPr>
          <p:cNvPr id="8" name="Footer Placeholder 7"/>
          <p:cNvSpPr>
            <a:spLocks noGrp="1"/>
          </p:cNvSpPr>
          <p:nvPr>
            <p:ph type="ftr" sz="quarter" idx="11"/>
          </p:nvPr>
        </p:nvSpPr>
        <p:spPr/>
        <p:txBody>
          <a:bodyPr/>
          <a:lstStyle/>
          <a:p>
            <a:r>
              <a:rPr lang="en-GB" smtClean="0"/>
              <a:t>LCWS 2011  -  E. Jensen: L band power sources</a:t>
            </a:r>
            <a:endParaRPr lang="en-US"/>
          </a:p>
        </p:txBody>
      </p:sp>
      <p:sp>
        <p:nvSpPr>
          <p:cNvPr id="9" name="Slide Number Placeholder 8"/>
          <p:cNvSpPr>
            <a:spLocks noGrp="1"/>
          </p:cNvSpPr>
          <p:nvPr>
            <p:ph type="sldNum" sz="quarter" idx="12"/>
          </p:nvPr>
        </p:nvSpPr>
        <p:spPr/>
        <p:txBody>
          <a:bodyPr/>
          <a:lstStyle/>
          <a:p>
            <a:fld id="{49565A35-BF1F-4345-B456-4D29F1280597}" type="slidenum">
              <a:rPr lang="en-US" smtClean="0"/>
              <a:pPr/>
              <a:t>11</a:t>
            </a:fld>
            <a:endParaRPr lang="en-US"/>
          </a:p>
        </p:txBody>
      </p:sp>
    </p:spTree>
    <p:extLst>
      <p:ext uri="{BB962C8B-B14F-4D97-AF65-F5344CB8AC3E}">
        <p14:creationId xmlns:p14="http://schemas.microsoft.com/office/powerpoint/2010/main" val="3699492593"/>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lvl="0"/>
            <a:r>
              <a:rPr lang="en-GB" sz="4000" dirty="0" smtClean="0"/>
              <a:t>Typical average power ranges </a:t>
            </a:r>
            <a:r>
              <a:rPr lang="en-GB" sz="3600" dirty="0" smtClean="0"/>
              <a:t>(commercially available)</a:t>
            </a:r>
            <a:endParaRPr lang="en-GB" dirty="0"/>
          </a:p>
        </p:txBody>
      </p:sp>
      <p:graphicFrame>
        <p:nvGraphicFramePr>
          <p:cNvPr id="6" name="Chart 5"/>
          <p:cNvGraphicFramePr/>
          <p:nvPr/>
        </p:nvGraphicFramePr>
        <p:xfrm>
          <a:off x="1087487" y="1628801"/>
          <a:ext cx="7416824" cy="4824535"/>
        </p:xfrm>
        <a:graphic>
          <a:graphicData uri="http://schemas.openxmlformats.org/drawingml/2006/chart">
            <c:chart xmlns:c="http://schemas.openxmlformats.org/drawingml/2006/chart" xmlns:r="http://schemas.openxmlformats.org/officeDocument/2006/relationships" r:id="rId2"/>
          </a:graphicData>
        </a:graphic>
      </p:graphicFrame>
      <p:sp>
        <p:nvSpPr>
          <p:cNvPr id="8" name="Rectangle 7"/>
          <p:cNvSpPr/>
          <p:nvPr/>
        </p:nvSpPr>
        <p:spPr>
          <a:xfrm>
            <a:off x="4975919" y="5733257"/>
            <a:ext cx="2016224" cy="216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UHF</a:t>
            </a:r>
            <a:endParaRPr lang="en-GB" dirty="0"/>
          </a:p>
        </p:txBody>
      </p:sp>
      <p:sp>
        <p:nvSpPr>
          <p:cNvPr id="9" name="TextBox 8"/>
          <p:cNvSpPr txBox="1"/>
          <p:nvPr/>
        </p:nvSpPr>
        <p:spPr>
          <a:xfrm rot="16200000">
            <a:off x="-629017" y="3481955"/>
            <a:ext cx="1627369" cy="369332"/>
          </a:xfrm>
          <a:prstGeom prst="rect">
            <a:avLst/>
          </a:prstGeom>
          <a:noFill/>
        </p:spPr>
        <p:txBody>
          <a:bodyPr wrap="none" rtlCol="0">
            <a:spAutoFit/>
          </a:bodyPr>
          <a:lstStyle/>
          <a:p>
            <a:r>
              <a:rPr lang="en-GB" dirty="0" smtClean="0">
                <a:solidFill>
                  <a:schemeClr val="bg1"/>
                </a:solidFill>
              </a:rPr>
              <a:t>State of the art</a:t>
            </a:r>
            <a:endParaRPr lang="en-GB" dirty="0">
              <a:solidFill>
                <a:schemeClr val="bg1"/>
              </a:solidFill>
            </a:endParaRPr>
          </a:p>
        </p:txBody>
      </p:sp>
      <p:sp>
        <p:nvSpPr>
          <p:cNvPr id="11" name="Down Arrow 10"/>
          <p:cNvSpPr/>
          <p:nvPr/>
        </p:nvSpPr>
        <p:spPr>
          <a:xfrm>
            <a:off x="5666188" y="1844824"/>
            <a:ext cx="144016"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Down Arrow 11"/>
          <p:cNvSpPr/>
          <p:nvPr/>
        </p:nvSpPr>
        <p:spPr>
          <a:xfrm>
            <a:off x="5796136" y="1844824"/>
            <a:ext cx="144016"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Down Arrow 12"/>
          <p:cNvSpPr/>
          <p:nvPr/>
        </p:nvSpPr>
        <p:spPr>
          <a:xfrm>
            <a:off x="5984024" y="1844824"/>
            <a:ext cx="144016"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Down Arrow 13"/>
          <p:cNvSpPr/>
          <p:nvPr/>
        </p:nvSpPr>
        <p:spPr>
          <a:xfrm>
            <a:off x="6156176" y="1844824"/>
            <a:ext cx="144016"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516216" y="1700808"/>
            <a:ext cx="1468672" cy="830997"/>
          </a:xfrm>
          <a:prstGeom prst="rect">
            <a:avLst/>
          </a:prstGeom>
          <a:noFill/>
        </p:spPr>
        <p:txBody>
          <a:bodyPr wrap="none" rtlCol="0">
            <a:spAutoFit/>
          </a:bodyPr>
          <a:lstStyle/>
          <a:p>
            <a:pPr>
              <a:tabLst>
                <a:tab pos="717550" algn="l"/>
              </a:tabLst>
            </a:pPr>
            <a:r>
              <a:rPr lang="en-GB" sz="1200" dirty="0" smtClean="0"/>
              <a:t>ESS/SPL: 	704 MHz</a:t>
            </a:r>
          </a:p>
          <a:p>
            <a:pPr>
              <a:tabLst>
                <a:tab pos="717550" algn="l"/>
              </a:tabLst>
            </a:pPr>
            <a:r>
              <a:rPr lang="en-GB" sz="1200" dirty="0" smtClean="0"/>
              <a:t>SNS:	805 MHz</a:t>
            </a:r>
          </a:p>
          <a:p>
            <a:pPr>
              <a:tabLst>
                <a:tab pos="717550" algn="l"/>
              </a:tabLst>
            </a:pPr>
            <a:r>
              <a:rPr lang="en-GB" sz="1200" dirty="0" smtClean="0"/>
              <a:t>CLIC:	1 GHz</a:t>
            </a:r>
          </a:p>
          <a:p>
            <a:pPr>
              <a:tabLst>
                <a:tab pos="717550" algn="l"/>
              </a:tabLst>
            </a:pPr>
            <a:r>
              <a:rPr lang="en-GB" sz="1200" dirty="0" smtClean="0"/>
              <a:t>ILC/P-X:	1.3 GHz</a:t>
            </a:r>
            <a:endParaRPr lang="en-GB" sz="1200" dirty="0"/>
          </a:p>
        </p:txBody>
      </p:sp>
      <p:sp>
        <p:nvSpPr>
          <p:cNvPr id="2" name="Date Placeholder 1"/>
          <p:cNvSpPr>
            <a:spLocks noGrp="1"/>
          </p:cNvSpPr>
          <p:nvPr>
            <p:ph type="dt" sz="half" idx="10"/>
          </p:nvPr>
        </p:nvSpPr>
        <p:spPr/>
        <p:txBody>
          <a:bodyPr/>
          <a:lstStyle/>
          <a:p>
            <a:r>
              <a:rPr lang="en-US" smtClean="0"/>
              <a:t>29-Sept-2011</a:t>
            </a:r>
            <a:endParaRPr lang="en-US"/>
          </a:p>
        </p:txBody>
      </p:sp>
      <p:sp>
        <p:nvSpPr>
          <p:cNvPr id="3" name="Footer Placeholder 2"/>
          <p:cNvSpPr>
            <a:spLocks noGrp="1"/>
          </p:cNvSpPr>
          <p:nvPr>
            <p:ph type="ftr" sz="quarter" idx="11"/>
          </p:nvPr>
        </p:nvSpPr>
        <p:spPr/>
        <p:txBody>
          <a:bodyPr/>
          <a:lstStyle/>
          <a:p>
            <a:r>
              <a:rPr lang="en-GB" smtClean="0"/>
              <a:t>LCWS 2011  -  E. Jensen: L band power sources</a:t>
            </a:r>
            <a:endParaRPr lang="en-US"/>
          </a:p>
        </p:txBody>
      </p:sp>
      <p:sp>
        <p:nvSpPr>
          <p:cNvPr id="5" name="Slide Number Placeholder 4"/>
          <p:cNvSpPr>
            <a:spLocks noGrp="1"/>
          </p:cNvSpPr>
          <p:nvPr>
            <p:ph type="sldNum" sz="quarter" idx="12"/>
          </p:nvPr>
        </p:nvSpPr>
        <p:spPr/>
        <p:txBody>
          <a:bodyPr/>
          <a:lstStyle/>
          <a:p>
            <a:fld id="{49565A35-BF1F-4345-B456-4D29F1280597}" type="slidenum">
              <a:rPr lang="en-US" smtClean="0"/>
              <a:pPr/>
              <a:t>12</a:t>
            </a:fld>
            <a:endParaRPr lang="en-US"/>
          </a:p>
        </p:txBody>
      </p:sp>
    </p:spTree>
    <p:extLst>
      <p:ext uri="{BB962C8B-B14F-4D97-AF65-F5344CB8AC3E}">
        <p14:creationId xmlns:p14="http://schemas.microsoft.com/office/powerpoint/2010/main" val="3388936030"/>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2479711075"/>
              </p:ext>
            </p:extLst>
          </p:nvPr>
        </p:nvGraphicFramePr>
        <p:xfrm>
          <a:off x="1115989" y="1484313"/>
          <a:ext cx="7416824" cy="4680520"/>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p:nvPr>
        </p:nvSpPr>
        <p:spPr>
          <a:xfrm>
            <a:off x="220672" y="260648"/>
            <a:ext cx="8846672" cy="914400"/>
          </a:xfrm>
        </p:spPr>
        <p:txBody>
          <a:bodyPr>
            <a:normAutofit fontScale="90000"/>
          </a:bodyPr>
          <a:lstStyle/>
          <a:p>
            <a:r>
              <a:rPr lang="en-GB" dirty="0" smtClean="0"/>
              <a:t>Optimum peak power for an MBK?</a:t>
            </a:r>
            <a:endParaRPr lang="en-GB" dirty="0"/>
          </a:p>
        </p:txBody>
      </p:sp>
      <p:graphicFrame>
        <p:nvGraphicFramePr>
          <p:cNvPr id="6" name="Chart 5"/>
          <p:cNvGraphicFramePr/>
          <p:nvPr>
            <p:extLst>
              <p:ext uri="{D42A27DB-BD31-4B8C-83A1-F6EECF244321}">
                <p14:modId xmlns:p14="http://schemas.microsoft.com/office/powerpoint/2010/main" val="1629096921"/>
              </p:ext>
            </p:extLst>
          </p:nvPr>
        </p:nvGraphicFramePr>
        <p:xfrm>
          <a:off x="1115989" y="1484189"/>
          <a:ext cx="7416824" cy="468052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611560" y="6021288"/>
            <a:ext cx="8064896" cy="369332"/>
          </a:xfrm>
          <a:prstGeom prst="rect">
            <a:avLst/>
          </a:prstGeom>
          <a:noFill/>
        </p:spPr>
        <p:txBody>
          <a:bodyPr wrap="square" rtlCol="0">
            <a:spAutoFit/>
          </a:bodyPr>
          <a:lstStyle/>
          <a:p>
            <a:r>
              <a:rPr lang="en-GB" dirty="0" smtClean="0">
                <a:solidFill>
                  <a:schemeClr val="bg2">
                    <a:lumMod val="75000"/>
                  </a:schemeClr>
                </a:solidFill>
              </a:rPr>
              <a:t>The used model may be wrong, but there is an optimum which justifies the R&amp;D.</a:t>
            </a:r>
            <a:endParaRPr lang="en-GB" dirty="0">
              <a:solidFill>
                <a:schemeClr val="bg2">
                  <a:lumMod val="75000"/>
                </a:schemeClr>
              </a:solidFill>
            </a:endParaRPr>
          </a:p>
        </p:txBody>
      </p:sp>
      <p:sp>
        <p:nvSpPr>
          <p:cNvPr id="3" name="Date Placeholder 2"/>
          <p:cNvSpPr>
            <a:spLocks noGrp="1"/>
          </p:cNvSpPr>
          <p:nvPr>
            <p:ph type="dt" sz="half" idx="10"/>
          </p:nvPr>
        </p:nvSpPr>
        <p:spPr/>
        <p:txBody>
          <a:bodyPr/>
          <a:lstStyle/>
          <a:p>
            <a:r>
              <a:rPr lang="en-US" smtClean="0"/>
              <a:t>29-Sept-2011</a:t>
            </a:r>
            <a:endParaRPr lang="en-US"/>
          </a:p>
        </p:txBody>
      </p:sp>
      <p:sp>
        <p:nvSpPr>
          <p:cNvPr id="4" name="Footer Placeholder 3"/>
          <p:cNvSpPr>
            <a:spLocks noGrp="1"/>
          </p:cNvSpPr>
          <p:nvPr>
            <p:ph type="ftr" sz="quarter" idx="11"/>
          </p:nvPr>
        </p:nvSpPr>
        <p:spPr/>
        <p:txBody>
          <a:bodyPr/>
          <a:lstStyle/>
          <a:p>
            <a:r>
              <a:rPr lang="en-GB" smtClean="0"/>
              <a:t>LCWS 2011  -  E. Jensen: L band power sources</a:t>
            </a:r>
            <a:endParaRPr lang="en-US"/>
          </a:p>
        </p:txBody>
      </p:sp>
      <p:sp>
        <p:nvSpPr>
          <p:cNvPr id="8" name="Slide Number Placeholder 7"/>
          <p:cNvSpPr>
            <a:spLocks noGrp="1"/>
          </p:cNvSpPr>
          <p:nvPr>
            <p:ph type="sldNum" sz="quarter" idx="12"/>
          </p:nvPr>
        </p:nvSpPr>
        <p:spPr/>
        <p:txBody>
          <a:bodyPr/>
          <a:lstStyle/>
          <a:p>
            <a:fld id="{49565A35-BF1F-4345-B456-4D29F1280597}" type="slidenum">
              <a:rPr lang="en-US" smtClean="0"/>
              <a:pPr/>
              <a:t>13</a:t>
            </a:fld>
            <a:endParaRPr lang="en-US"/>
          </a:p>
        </p:txBody>
      </p:sp>
    </p:spTree>
    <p:extLst>
      <p:ext uri="{BB962C8B-B14F-4D97-AF65-F5344CB8AC3E}">
        <p14:creationId xmlns:p14="http://schemas.microsoft.com/office/powerpoint/2010/main" val="2457226932"/>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3466" y="152613"/>
            <a:ext cx="8229600" cy="1116147"/>
          </a:xfrm>
        </p:spPr>
        <p:txBody>
          <a:bodyPr/>
          <a:lstStyle/>
          <a:p>
            <a:r>
              <a:rPr lang="en-GB" sz="3200" dirty="0" smtClean="0"/>
              <a:t>UHF: State of the art: X-FEL/ILC MBK’s</a:t>
            </a:r>
            <a:endParaRPr lang="en-GB" sz="3200" dirty="0"/>
          </a:p>
        </p:txBody>
      </p:sp>
      <p:pic>
        <p:nvPicPr>
          <p:cNvPr id="5" name="Picture 5"/>
          <p:cNvPicPr>
            <a:picLocks noChangeAspect="1" noChangeArrowheads="1"/>
          </p:cNvPicPr>
          <p:nvPr/>
        </p:nvPicPr>
        <p:blipFill>
          <a:blip r:embed="rId2" cstate="print"/>
          <a:srcRect/>
          <a:stretch>
            <a:fillRect/>
          </a:stretch>
        </p:blipFill>
        <p:spPr bwMode="auto">
          <a:xfrm>
            <a:off x="1042556" y="2514141"/>
            <a:ext cx="1729244" cy="4011203"/>
          </a:xfrm>
          <a:prstGeom prst="rect">
            <a:avLst/>
          </a:prstGeom>
          <a:noFill/>
          <a:ln w="9525">
            <a:noFill/>
            <a:miter lim="800000"/>
            <a:headEnd/>
            <a:tailEnd/>
          </a:ln>
          <a:effectLst/>
        </p:spPr>
      </p:pic>
      <p:pic>
        <p:nvPicPr>
          <p:cNvPr id="6" name="Picture 6"/>
          <p:cNvPicPr>
            <a:picLocks noChangeAspect="1" noChangeArrowheads="1"/>
          </p:cNvPicPr>
          <p:nvPr/>
        </p:nvPicPr>
        <p:blipFill>
          <a:blip r:embed="rId3" cstate="print"/>
          <a:srcRect l="11439" r="15514"/>
          <a:stretch>
            <a:fillRect/>
          </a:stretch>
        </p:blipFill>
        <p:spPr bwMode="auto">
          <a:xfrm>
            <a:off x="3659995" y="2514141"/>
            <a:ext cx="2145568" cy="4011203"/>
          </a:xfrm>
          <a:prstGeom prst="rect">
            <a:avLst/>
          </a:prstGeom>
          <a:noFill/>
          <a:ln w="9525">
            <a:noFill/>
            <a:miter lim="800000"/>
            <a:headEnd/>
            <a:tailEnd/>
          </a:ln>
          <a:effectLst/>
        </p:spPr>
      </p:pic>
      <p:pic>
        <p:nvPicPr>
          <p:cNvPr id="7" name="Picture 6" descr="E3736.bmp"/>
          <p:cNvPicPr>
            <a:picLocks noChangeAspect="1"/>
          </p:cNvPicPr>
          <p:nvPr/>
        </p:nvPicPr>
        <p:blipFill>
          <a:blip r:embed="rId4" cstate="print"/>
          <a:srcRect l="5498" t="2051" r="5792" b="1333"/>
          <a:stretch>
            <a:fillRect/>
          </a:stretch>
        </p:blipFill>
        <p:spPr>
          <a:xfrm>
            <a:off x="6712726" y="2514141"/>
            <a:ext cx="1781935" cy="4011203"/>
          </a:xfrm>
          <a:prstGeom prst="rect">
            <a:avLst/>
          </a:prstGeom>
        </p:spPr>
      </p:pic>
      <p:sp>
        <p:nvSpPr>
          <p:cNvPr id="9" name="Rectangle 8"/>
          <p:cNvSpPr/>
          <p:nvPr/>
        </p:nvSpPr>
        <p:spPr>
          <a:xfrm>
            <a:off x="539552" y="1353542"/>
            <a:ext cx="8064896" cy="923330"/>
          </a:xfrm>
          <a:prstGeom prst="rect">
            <a:avLst/>
          </a:prstGeom>
        </p:spPr>
        <p:txBody>
          <a:bodyPr wrap="square">
            <a:spAutoFit/>
          </a:bodyPr>
          <a:lstStyle/>
          <a:p>
            <a:pPr marL="477774" indent="-342900">
              <a:buFont typeface="+mj-lt"/>
              <a:buAutoNum type="arabicPeriod"/>
            </a:pPr>
            <a:r>
              <a:rPr lang="en-GB" dirty="0" smtClean="0">
                <a:solidFill>
                  <a:schemeClr val="bg2">
                    <a:lumMod val="75000"/>
                  </a:schemeClr>
                </a:solidFill>
              </a:rPr>
              <a:t>CPI: VKL-8301B (6 beam): 1.3 GHz, 10.2 MW, 10 Hz, 66.3 %, 49.3 dB gain</a:t>
            </a:r>
          </a:p>
          <a:p>
            <a:pPr marL="477774" indent="-342900">
              <a:buFont typeface="+mj-lt"/>
              <a:buAutoNum type="arabicPeriod"/>
            </a:pPr>
            <a:r>
              <a:rPr lang="en-GB" dirty="0" smtClean="0">
                <a:solidFill>
                  <a:schemeClr val="bg2">
                    <a:lumMod val="75000"/>
                  </a:schemeClr>
                </a:solidFill>
              </a:rPr>
              <a:t>Thales: TH 1801 (7 beam): 1.3 GHz, 10.1 MW, 10 Hz, 63 %, 48 dB gain</a:t>
            </a:r>
          </a:p>
          <a:p>
            <a:pPr marL="477774" indent="-342900">
              <a:buFont typeface="+mj-lt"/>
              <a:buAutoNum type="arabicPeriod"/>
            </a:pPr>
            <a:r>
              <a:rPr lang="en-GB" dirty="0" smtClean="0">
                <a:solidFill>
                  <a:schemeClr val="bg2">
                    <a:lumMod val="75000"/>
                  </a:schemeClr>
                </a:solidFill>
              </a:rPr>
              <a:t>Toshiba: E3736 (6 beam): 1.3 GHz, 10.4 MW, 10 Hz, 66  %, 49 dB gain</a:t>
            </a:r>
          </a:p>
        </p:txBody>
      </p:sp>
      <p:sp>
        <p:nvSpPr>
          <p:cNvPr id="10" name="TextBox 9"/>
          <p:cNvSpPr txBox="1"/>
          <p:nvPr/>
        </p:nvSpPr>
        <p:spPr>
          <a:xfrm>
            <a:off x="611560" y="2205038"/>
            <a:ext cx="359394" cy="369332"/>
          </a:xfrm>
          <a:prstGeom prst="rect">
            <a:avLst/>
          </a:prstGeom>
          <a:noFill/>
        </p:spPr>
        <p:txBody>
          <a:bodyPr wrap="none" rtlCol="0">
            <a:spAutoFit/>
          </a:bodyPr>
          <a:lstStyle/>
          <a:p>
            <a:r>
              <a:rPr lang="en-GB" dirty="0" smtClean="0">
                <a:solidFill>
                  <a:schemeClr val="bg2">
                    <a:lumMod val="75000"/>
                  </a:schemeClr>
                </a:solidFill>
              </a:rPr>
              <a:t>1.</a:t>
            </a:r>
            <a:endParaRPr lang="en-GB" dirty="0">
              <a:solidFill>
                <a:schemeClr val="bg2">
                  <a:lumMod val="75000"/>
                </a:schemeClr>
              </a:solidFill>
            </a:endParaRPr>
          </a:p>
        </p:txBody>
      </p:sp>
      <p:sp>
        <p:nvSpPr>
          <p:cNvPr id="11" name="TextBox 10"/>
          <p:cNvSpPr txBox="1"/>
          <p:nvPr/>
        </p:nvSpPr>
        <p:spPr>
          <a:xfrm>
            <a:off x="3131840" y="2205038"/>
            <a:ext cx="364202" cy="369332"/>
          </a:xfrm>
          <a:prstGeom prst="rect">
            <a:avLst/>
          </a:prstGeom>
          <a:noFill/>
        </p:spPr>
        <p:txBody>
          <a:bodyPr wrap="none" rtlCol="0">
            <a:spAutoFit/>
          </a:bodyPr>
          <a:lstStyle/>
          <a:p>
            <a:r>
              <a:rPr lang="en-GB" dirty="0" smtClean="0">
                <a:solidFill>
                  <a:schemeClr val="bg2">
                    <a:lumMod val="75000"/>
                  </a:schemeClr>
                </a:solidFill>
              </a:rPr>
              <a:t>2.</a:t>
            </a:r>
            <a:endParaRPr lang="en-GB" dirty="0">
              <a:solidFill>
                <a:schemeClr val="bg2">
                  <a:lumMod val="75000"/>
                </a:schemeClr>
              </a:solidFill>
            </a:endParaRPr>
          </a:p>
        </p:txBody>
      </p:sp>
      <p:sp>
        <p:nvSpPr>
          <p:cNvPr id="12" name="TextBox 11"/>
          <p:cNvSpPr txBox="1"/>
          <p:nvPr/>
        </p:nvSpPr>
        <p:spPr>
          <a:xfrm>
            <a:off x="6228184" y="2205038"/>
            <a:ext cx="359394" cy="369332"/>
          </a:xfrm>
          <a:prstGeom prst="rect">
            <a:avLst/>
          </a:prstGeom>
          <a:noFill/>
        </p:spPr>
        <p:txBody>
          <a:bodyPr wrap="none" rtlCol="0">
            <a:spAutoFit/>
          </a:bodyPr>
          <a:lstStyle/>
          <a:p>
            <a:r>
              <a:rPr lang="en-GB" dirty="0" smtClean="0">
                <a:solidFill>
                  <a:schemeClr val="bg2">
                    <a:lumMod val="75000"/>
                  </a:schemeClr>
                </a:solidFill>
              </a:rPr>
              <a:t>3.</a:t>
            </a:r>
            <a:endParaRPr lang="en-GB" dirty="0">
              <a:solidFill>
                <a:schemeClr val="bg2">
                  <a:lumMod val="75000"/>
                </a:schemeClr>
              </a:solidFill>
            </a:endParaRPr>
          </a:p>
        </p:txBody>
      </p:sp>
      <p:sp>
        <p:nvSpPr>
          <p:cNvPr id="3" name="Date Placeholder 2"/>
          <p:cNvSpPr>
            <a:spLocks noGrp="1"/>
          </p:cNvSpPr>
          <p:nvPr>
            <p:ph type="dt" sz="half" idx="10"/>
          </p:nvPr>
        </p:nvSpPr>
        <p:spPr/>
        <p:txBody>
          <a:bodyPr/>
          <a:lstStyle/>
          <a:p>
            <a:r>
              <a:rPr lang="en-US" smtClean="0"/>
              <a:t>29-Sept-2011</a:t>
            </a:r>
            <a:endParaRPr lang="en-US"/>
          </a:p>
        </p:txBody>
      </p:sp>
      <p:sp>
        <p:nvSpPr>
          <p:cNvPr id="4" name="Footer Placeholder 3"/>
          <p:cNvSpPr>
            <a:spLocks noGrp="1"/>
          </p:cNvSpPr>
          <p:nvPr>
            <p:ph type="ftr" sz="quarter" idx="11"/>
          </p:nvPr>
        </p:nvSpPr>
        <p:spPr/>
        <p:txBody>
          <a:bodyPr/>
          <a:lstStyle/>
          <a:p>
            <a:r>
              <a:rPr lang="en-GB" smtClean="0"/>
              <a:t>LCWS 2011  -  E. Jensen: L band power sources</a:t>
            </a:r>
            <a:endParaRPr lang="en-US"/>
          </a:p>
        </p:txBody>
      </p:sp>
      <p:sp>
        <p:nvSpPr>
          <p:cNvPr id="8" name="Slide Number Placeholder 7"/>
          <p:cNvSpPr>
            <a:spLocks noGrp="1"/>
          </p:cNvSpPr>
          <p:nvPr>
            <p:ph type="sldNum" sz="quarter" idx="12"/>
          </p:nvPr>
        </p:nvSpPr>
        <p:spPr/>
        <p:txBody>
          <a:bodyPr/>
          <a:lstStyle/>
          <a:p>
            <a:fld id="{49565A35-BF1F-4345-B456-4D29F1280597}" type="slidenum">
              <a:rPr lang="en-US" smtClean="0"/>
              <a:pPr/>
              <a:t>14</a:t>
            </a:fld>
            <a:endParaRPr lang="en-US"/>
          </a:p>
        </p:txBody>
      </p:sp>
    </p:spTree>
    <p:extLst>
      <p:ext uri="{BB962C8B-B14F-4D97-AF65-F5344CB8AC3E}">
        <p14:creationId xmlns:p14="http://schemas.microsoft.com/office/powerpoint/2010/main" val="1208814670"/>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X-FEL MBK’s: horizontal test</a:t>
            </a:r>
            <a:endParaRPr lang="en-GB" dirty="0"/>
          </a:p>
        </p:txBody>
      </p:sp>
      <p:pic>
        <p:nvPicPr>
          <p:cNvPr id="5" name="Content Placeholder 4" descr="Thoshiba-thales.bmp"/>
          <p:cNvPicPr>
            <a:picLocks noGrp="1" noChangeAspect="1"/>
          </p:cNvPicPr>
          <p:nvPr>
            <p:ph idx="1"/>
          </p:nvPr>
        </p:nvPicPr>
        <p:blipFill>
          <a:blip r:embed="rId2" cstate="print"/>
          <a:stretch>
            <a:fillRect/>
          </a:stretch>
        </p:blipFill>
        <p:spPr>
          <a:xfrm>
            <a:off x="683568" y="2325253"/>
            <a:ext cx="4343609" cy="3075857"/>
          </a:xfrm>
        </p:spPr>
      </p:pic>
      <p:pic>
        <p:nvPicPr>
          <p:cNvPr id="6" name="Picture 5" descr="CPII..bmp"/>
          <p:cNvPicPr>
            <a:picLocks noChangeAspect="1"/>
          </p:cNvPicPr>
          <p:nvPr/>
        </p:nvPicPr>
        <p:blipFill>
          <a:blip r:embed="rId3" cstate="print"/>
          <a:stretch>
            <a:fillRect/>
          </a:stretch>
        </p:blipFill>
        <p:spPr>
          <a:xfrm>
            <a:off x="5549856" y="2348880"/>
            <a:ext cx="3198608" cy="3035361"/>
          </a:xfrm>
          <a:prstGeom prst="rect">
            <a:avLst/>
          </a:prstGeom>
        </p:spPr>
      </p:pic>
      <p:sp>
        <p:nvSpPr>
          <p:cNvPr id="7" name="TextBox 6"/>
          <p:cNvSpPr txBox="1"/>
          <p:nvPr/>
        </p:nvSpPr>
        <p:spPr>
          <a:xfrm>
            <a:off x="6516216" y="5723493"/>
            <a:ext cx="1659685" cy="369332"/>
          </a:xfrm>
          <a:prstGeom prst="rect">
            <a:avLst/>
          </a:prstGeom>
          <a:noFill/>
        </p:spPr>
        <p:txBody>
          <a:bodyPr wrap="none" rtlCol="0">
            <a:spAutoFit/>
          </a:bodyPr>
          <a:lstStyle/>
          <a:p>
            <a:r>
              <a:rPr lang="en-GB" dirty="0" smtClean="0">
                <a:solidFill>
                  <a:schemeClr val="bg2">
                    <a:lumMod val="75000"/>
                  </a:schemeClr>
                </a:solidFill>
              </a:rPr>
              <a:t>CPI  VKL 8301 B</a:t>
            </a:r>
            <a:endParaRPr lang="en-GB" dirty="0">
              <a:solidFill>
                <a:schemeClr val="bg2">
                  <a:lumMod val="75000"/>
                </a:schemeClr>
              </a:solidFill>
            </a:endParaRPr>
          </a:p>
        </p:txBody>
      </p:sp>
      <p:sp>
        <p:nvSpPr>
          <p:cNvPr id="8" name="TextBox 7"/>
          <p:cNvSpPr txBox="1"/>
          <p:nvPr/>
        </p:nvSpPr>
        <p:spPr>
          <a:xfrm>
            <a:off x="3275856" y="5723493"/>
            <a:ext cx="1672830" cy="369332"/>
          </a:xfrm>
          <a:prstGeom prst="rect">
            <a:avLst/>
          </a:prstGeom>
          <a:noFill/>
        </p:spPr>
        <p:txBody>
          <a:bodyPr wrap="none" rtlCol="0">
            <a:spAutoFit/>
          </a:bodyPr>
          <a:lstStyle/>
          <a:p>
            <a:r>
              <a:rPr lang="en-GB" dirty="0" smtClean="0">
                <a:solidFill>
                  <a:schemeClr val="bg2">
                    <a:lumMod val="75000"/>
                  </a:schemeClr>
                </a:solidFill>
              </a:rPr>
              <a:t>Thales  TH 1802</a:t>
            </a:r>
            <a:endParaRPr lang="en-GB" dirty="0">
              <a:solidFill>
                <a:schemeClr val="bg2">
                  <a:lumMod val="75000"/>
                </a:schemeClr>
              </a:solidFill>
            </a:endParaRPr>
          </a:p>
        </p:txBody>
      </p:sp>
      <p:sp>
        <p:nvSpPr>
          <p:cNvPr id="9" name="TextBox 8"/>
          <p:cNvSpPr txBox="1"/>
          <p:nvPr/>
        </p:nvSpPr>
        <p:spPr>
          <a:xfrm>
            <a:off x="611560" y="5723493"/>
            <a:ext cx="1777794" cy="369332"/>
          </a:xfrm>
          <a:prstGeom prst="rect">
            <a:avLst/>
          </a:prstGeom>
          <a:noFill/>
        </p:spPr>
        <p:txBody>
          <a:bodyPr wrap="none" rtlCol="0">
            <a:spAutoFit/>
          </a:bodyPr>
          <a:lstStyle/>
          <a:p>
            <a:r>
              <a:rPr lang="en-GB" dirty="0" smtClean="0">
                <a:solidFill>
                  <a:schemeClr val="bg2">
                    <a:lumMod val="75000"/>
                  </a:schemeClr>
                </a:solidFill>
              </a:rPr>
              <a:t>Toshiba  E3736 H</a:t>
            </a:r>
            <a:endParaRPr lang="en-GB" dirty="0">
              <a:solidFill>
                <a:schemeClr val="bg2">
                  <a:lumMod val="75000"/>
                </a:schemeClr>
              </a:solidFill>
            </a:endParaRPr>
          </a:p>
        </p:txBody>
      </p:sp>
      <p:sp>
        <p:nvSpPr>
          <p:cNvPr id="3" name="Date Placeholder 2"/>
          <p:cNvSpPr>
            <a:spLocks noGrp="1"/>
          </p:cNvSpPr>
          <p:nvPr>
            <p:ph type="dt" sz="half" idx="10"/>
          </p:nvPr>
        </p:nvSpPr>
        <p:spPr/>
        <p:txBody>
          <a:bodyPr/>
          <a:lstStyle/>
          <a:p>
            <a:r>
              <a:rPr lang="en-US" smtClean="0"/>
              <a:t>29-Sept-2011</a:t>
            </a:r>
            <a:endParaRPr lang="en-US"/>
          </a:p>
        </p:txBody>
      </p:sp>
      <p:sp>
        <p:nvSpPr>
          <p:cNvPr id="4" name="Footer Placeholder 3"/>
          <p:cNvSpPr>
            <a:spLocks noGrp="1"/>
          </p:cNvSpPr>
          <p:nvPr>
            <p:ph type="ftr" sz="quarter" idx="11"/>
          </p:nvPr>
        </p:nvSpPr>
        <p:spPr/>
        <p:txBody>
          <a:bodyPr/>
          <a:lstStyle/>
          <a:p>
            <a:r>
              <a:rPr lang="en-GB" smtClean="0"/>
              <a:t>LCWS 2011  -  E. Jensen: L band power sources</a:t>
            </a:r>
            <a:endParaRPr lang="en-US"/>
          </a:p>
        </p:txBody>
      </p:sp>
      <p:sp>
        <p:nvSpPr>
          <p:cNvPr id="10" name="Slide Number Placeholder 9"/>
          <p:cNvSpPr>
            <a:spLocks noGrp="1"/>
          </p:cNvSpPr>
          <p:nvPr>
            <p:ph type="sldNum" sz="quarter" idx="12"/>
          </p:nvPr>
        </p:nvSpPr>
        <p:spPr/>
        <p:txBody>
          <a:bodyPr/>
          <a:lstStyle/>
          <a:p>
            <a:fld id="{49565A35-BF1F-4345-B456-4D29F1280597}" type="slidenum">
              <a:rPr lang="en-US" smtClean="0"/>
              <a:pPr/>
              <a:t>15</a:t>
            </a:fld>
            <a:endParaRPr lang="en-US"/>
          </a:p>
        </p:txBody>
      </p:sp>
    </p:spTree>
    <p:extLst>
      <p:ext uri="{BB962C8B-B14F-4D97-AF65-F5344CB8AC3E}">
        <p14:creationId xmlns:p14="http://schemas.microsoft.com/office/powerpoint/2010/main" val="3042209881"/>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GB" dirty="0" smtClean="0"/>
              <a:t>Power needs for future Linacs:</a:t>
            </a:r>
            <a:endParaRPr lang="en-GB" dirty="0"/>
          </a:p>
        </p:txBody>
      </p:sp>
      <p:graphicFrame>
        <p:nvGraphicFramePr>
          <p:cNvPr id="9" name="Content Placeholder 4"/>
          <p:cNvGraphicFramePr>
            <a:graphicFrameLocks noGrp="1"/>
          </p:cNvGraphicFramePr>
          <p:nvPr>
            <p:ph idx="4294967295"/>
            <p:extLst>
              <p:ext uri="{D42A27DB-BD31-4B8C-83A1-F6EECF244321}">
                <p14:modId xmlns:p14="http://schemas.microsoft.com/office/powerpoint/2010/main" val="3212447962"/>
              </p:ext>
            </p:extLst>
          </p:nvPr>
        </p:nvGraphicFramePr>
        <p:xfrm>
          <a:off x="517582" y="1412776"/>
          <a:ext cx="8014858" cy="4176464"/>
        </p:xfrm>
        <a:graphic>
          <a:graphicData uri="http://schemas.openxmlformats.org/drawingml/2006/table">
            <a:tbl>
              <a:tblPr firstRow="1" firstCol="1">
                <a:tableStyleId>{18603FDC-E32A-4AB5-989C-0864C3EAD2B8}</a:tableStyleId>
              </a:tblPr>
              <a:tblGrid>
                <a:gridCol w="2250568"/>
                <a:gridCol w="1055433"/>
                <a:gridCol w="1055433"/>
                <a:gridCol w="1217808"/>
                <a:gridCol w="1217808"/>
                <a:gridCol w="1217808"/>
              </a:tblGrid>
              <a:tr h="553343">
                <a:tc>
                  <a:txBody>
                    <a:bodyPr/>
                    <a:lstStyle/>
                    <a:p>
                      <a:pPr algn="just">
                        <a:spcAft>
                          <a:spcPts val="0"/>
                        </a:spcAft>
                      </a:pP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smtClean="0"/>
                        <a:t>ESS</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a:t>SPL </a:t>
                      </a:r>
                      <a:r>
                        <a:rPr lang="en-GB" sz="1200" dirty="0" smtClean="0"/>
                        <a:t>II</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smtClean="0"/>
                        <a:t>ILC</a:t>
                      </a:r>
                      <a:r>
                        <a:rPr lang="en-GB" sz="1200" baseline="0" dirty="0" smtClean="0"/>
                        <a:t> .5 TeV</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smtClean="0"/>
                        <a:t>CLIC .5 TeV</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a:t>CLIC </a:t>
                      </a:r>
                      <a:r>
                        <a:rPr lang="en-GB" sz="1200" dirty="0" smtClean="0"/>
                        <a:t>3 TeV</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r>
              <a:tr h="402569">
                <a:tc>
                  <a:txBody>
                    <a:bodyPr/>
                    <a:lstStyle/>
                    <a:p>
                      <a:pPr algn="just">
                        <a:spcAft>
                          <a:spcPts val="0"/>
                        </a:spcAft>
                      </a:pPr>
                      <a:r>
                        <a:rPr lang="en-GB" sz="1200"/>
                        <a:t>Frequency</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a:t>704 MHz</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a:t>704 MHz</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a:t>1300 MHz</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a:t>1000 MHz</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a:t>1000 MHz</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r>
              <a:tr h="402569">
                <a:tc>
                  <a:txBody>
                    <a:bodyPr/>
                    <a:lstStyle/>
                    <a:p>
                      <a:pPr algn="just">
                        <a:spcAft>
                          <a:spcPts val="0"/>
                        </a:spcAft>
                      </a:pPr>
                      <a:r>
                        <a:rPr lang="en-GB" sz="1200"/>
                        <a:t>Technology</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a:t>klystrons</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a:t>klystrons</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a:t>MBK</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a:t>MBK</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a:t>MBK</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r>
              <a:tr h="402569">
                <a:tc>
                  <a:txBody>
                    <a:bodyPr/>
                    <a:lstStyle/>
                    <a:p>
                      <a:pPr algn="just">
                        <a:spcAft>
                          <a:spcPts val="0"/>
                        </a:spcAft>
                      </a:pPr>
                      <a:r>
                        <a:rPr lang="en-GB" sz="1200"/>
                        <a:t>Total AC power</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a:t>38 MW</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a:t>40 MW</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a:t>230 MW</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smtClean="0"/>
                        <a:t>249 </a:t>
                      </a:r>
                      <a:r>
                        <a:rPr lang="en-GB" sz="1200" dirty="0"/>
                        <a:t>MW</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smtClean="0"/>
                        <a:t>594 </a:t>
                      </a:r>
                      <a:r>
                        <a:rPr lang="en-GB" sz="1200" dirty="0"/>
                        <a:t>MW</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r>
              <a:tr h="402569">
                <a:tc>
                  <a:txBody>
                    <a:bodyPr/>
                    <a:lstStyle/>
                    <a:p>
                      <a:pPr algn="just">
                        <a:spcAft>
                          <a:spcPts val="0"/>
                        </a:spcAft>
                      </a:pPr>
                      <a:r>
                        <a:rPr lang="en-GB" sz="1200" dirty="0" smtClean="0"/>
                        <a:t>Modulator </a:t>
                      </a:r>
                      <a:r>
                        <a:rPr lang="en-GB" sz="1200" dirty="0"/>
                        <a:t>output</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a:t>17.8 MW</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a:t>26.5 MW</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a:t>135 MW</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smtClean="0"/>
                        <a:t>64 </a:t>
                      </a:r>
                      <a:r>
                        <a:rPr lang="en-GB" sz="1200" dirty="0"/>
                        <a:t>MW</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smtClean="0"/>
                        <a:t>266 </a:t>
                      </a:r>
                      <a:r>
                        <a:rPr lang="en-GB" sz="1200" dirty="0"/>
                        <a:t>MW</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r>
              <a:tr h="402569">
                <a:tc>
                  <a:txBody>
                    <a:bodyPr/>
                    <a:lstStyle/>
                    <a:p>
                      <a:pPr algn="just">
                        <a:spcAft>
                          <a:spcPts val="0"/>
                        </a:spcAft>
                      </a:pPr>
                      <a:r>
                        <a:rPr lang="en-GB" sz="1200" dirty="0" smtClean="0"/>
                        <a:t>Power </a:t>
                      </a:r>
                      <a:r>
                        <a:rPr lang="en-GB" sz="1200" dirty="0"/>
                        <a:t>source output</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a:t>8.9 MW</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a:t>10.7 MW</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a:t>88 MW</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smtClean="0"/>
                        <a:t>41.6 </a:t>
                      </a:r>
                      <a:r>
                        <a:rPr lang="en-GB" sz="1200" dirty="0"/>
                        <a:t>MW </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smtClean="0"/>
                        <a:t>173 </a:t>
                      </a:r>
                      <a:r>
                        <a:rPr lang="en-GB" sz="1200" dirty="0"/>
                        <a:t>MW </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r>
              <a:tr h="402569">
                <a:tc>
                  <a:txBody>
                    <a:bodyPr/>
                    <a:lstStyle/>
                    <a:p>
                      <a:pPr algn="just">
                        <a:spcAft>
                          <a:spcPts val="0"/>
                        </a:spcAft>
                      </a:pPr>
                      <a:r>
                        <a:rPr lang="en-GB" sz="1200" dirty="0" smtClean="0"/>
                        <a:t>Drive </a:t>
                      </a:r>
                      <a:r>
                        <a:rPr lang="en-GB" sz="1200" dirty="0"/>
                        <a:t>beam power</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gridSpan="3">
                  <a:txBody>
                    <a:bodyPr/>
                    <a:lstStyle/>
                    <a:p>
                      <a:pPr algn="just">
                        <a:spcAft>
                          <a:spcPts val="0"/>
                        </a:spcAft>
                      </a:pP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hMerge="1">
                  <a:txBody>
                    <a:bodyPr/>
                    <a:lstStyle/>
                    <a:p>
                      <a:endParaRPr lang="en-GB"/>
                    </a:p>
                  </a:txBody>
                  <a:tcPr/>
                </a:tc>
                <a:tc hMerge="1">
                  <a:txBody>
                    <a:bodyPr/>
                    <a:lstStyle/>
                    <a:p>
                      <a:endParaRPr lang="en-GB"/>
                    </a:p>
                  </a:txBody>
                  <a:tcPr/>
                </a:tc>
                <a:tc>
                  <a:txBody>
                    <a:bodyPr/>
                    <a:lstStyle/>
                    <a:p>
                      <a:pPr algn="just">
                        <a:spcAft>
                          <a:spcPts val="0"/>
                        </a:spcAft>
                      </a:pPr>
                      <a:r>
                        <a:rPr lang="en-GB" sz="1200" dirty="0" smtClean="0"/>
                        <a:t>33.6 </a:t>
                      </a:r>
                      <a:r>
                        <a:rPr lang="en-GB" sz="1200" dirty="0"/>
                        <a:t>MW</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a:t>140 MW</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r>
              <a:tr h="402569">
                <a:tc>
                  <a:txBody>
                    <a:bodyPr/>
                    <a:lstStyle/>
                    <a:p>
                      <a:pPr algn="just">
                        <a:spcAft>
                          <a:spcPts val="0"/>
                        </a:spcAft>
                      </a:pPr>
                      <a:r>
                        <a:rPr lang="en-GB" sz="1200" dirty="0" smtClean="0"/>
                        <a:t>Acc</a:t>
                      </a:r>
                      <a:r>
                        <a:rPr lang="en-GB" sz="1200" dirty="0"/>
                        <a:t>. structure input</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a:t>6.5 MW</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a:t>7.8 MW</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a:t>67 MW</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smtClean="0"/>
                        <a:t>24.6 </a:t>
                      </a:r>
                      <a:r>
                        <a:rPr lang="en-GB" sz="1200" dirty="0"/>
                        <a:t>MW</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smtClean="0"/>
                        <a:t>102 </a:t>
                      </a:r>
                      <a:r>
                        <a:rPr lang="en-GB" sz="1200" dirty="0"/>
                        <a:t>MW</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r>
              <a:tr h="402569">
                <a:tc>
                  <a:txBody>
                    <a:bodyPr/>
                    <a:lstStyle/>
                    <a:p>
                      <a:pPr algn="just">
                        <a:spcAft>
                          <a:spcPts val="0"/>
                        </a:spcAft>
                      </a:pPr>
                      <a:r>
                        <a:rPr lang="en-GB" sz="1200" dirty="0" smtClean="0"/>
                        <a:t>Total </a:t>
                      </a:r>
                      <a:r>
                        <a:rPr lang="en-GB" sz="1200" dirty="0"/>
                        <a:t>beam(s) power</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a:t>5 MW</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a:t>4 MW</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a:t>21.6 MW</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smtClean="0"/>
                        <a:t>9.75 </a:t>
                      </a:r>
                      <a:r>
                        <a:rPr lang="en-GB" sz="1200" dirty="0"/>
                        <a:t>MW</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a:t>28 MW</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r>
              <a:tr h="402569">
                <a:tc>
                  <a:txBody>
                    <a:bodyPr/>
                    <a:lstStyle/>
                    <a:p>
                      <a:pPr algn="just">
                        <a:spcAft>
                          <a:spcPts val="0"/>
                        </a:spcAft>
                      </a:pPr>
                      <a:r>
                        <a:rPr lang="en-GB" sz="1200" dirty="0" smtClean="0"/>
                        <a:t>Efficiency</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a:t>13.5 %</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a:t>10 %</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a:t>9.4 %</a:t>
                      </a:r>
                      <a:endParaRPr lang="en-GB" sz="120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smtClean="0"/>
                        <a:t>3.9 </a:t>
                      </a:r>
                      <a:r>
                        <a:rPr lang="en-GB" sz="1200" dirty="0"/>
                        <a:t>%</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c>
                  <a:txBody>
                    <a:bodyPr/>
                    <a:lstStyle/>
                    <a:p>
                      <a:pPr algn="just">
                        <a:spcAft>
                          <a:spcPts val="0"/>
                        </a:spcAft>
                      </a:pPr>
                      <a:r>
                        <a:rPr lang="en-GB" sz="1200" dirty="0" smtClean="0"/>
                        <a:t>4.7 </a:t>
                      </a:r>
                      <a:r>
                        <a:rPr lang="en-GB" sz="1200" dirty="0"/>
                        <a:t>%</a:t>
                      </a:r>
                      <a:endParaRPr lang="en-GB" sz="1200" dirty="0">
                        <a:solidFill>
                          <a:srgbClr val="000000"/>
                        </a:solidFill>
                        <a:latin typeface="Times"/>
                        <a:ea typeface="Times New Roman"/>
                        <a:cs typeface="Times New Roman"/>
                      </a:endParaRPr>
                    </a:p>
                  </a:txBody>
                  <a:tcPr marL="105498" marR="105498" marT="0" marB="0" anchor="ctr">
                    <a:cell3D prstMaterial="dkEdge">
                      <a:bevel prst="coolSlant"/>
                      <a:lightRig rig="flood" dir="t"/>
                    </a:cell3D>
                  </a:tcPr>
                </a:tc>
              </a:tr>
            </a:tbl>
          </a:graphicData>
        </a:graphic>
      </p:graphicFrame>
      <p:sp>
        <p:nvSpPr>
          <p:cNvPr id="10" name="TextBox 9"/>
          <p:cNvSpPr txBox="1"/>
          <p:nvPr/>
        </p:nvSpPr>
        <p:spPr>
          <a:xfrm>
            <a:off x="179512" y="5715000"/>
            <a:ext cx="8690168" cy="369332"/>
          </a:xfrm>
          <a:prstGeom prst="rect">
            <a:avLst/>
          </a:prstGeom>
          <a:noFill/>
        </p:spPr>
        <p:txBody>
          <a:bodyPr wrap="square" rtlCol="0">
            <a:spAutoFit/>
          </a:bodyPr>
          <a:lstStyle/>
          <a:p>
            <a:r>
              <a:rPr lang="en-GB" dirty="0" smtClean="0">
                <a:solidFill>
                  <a:schemeClr val="bg2">
                    <a:lumMod val="75000"/>
                  </a:schemeClr>
                </a:solidFill>
                <a:latin typeface="+mn-lt"/>
              </a:rPr>
              <a:t>Table from Linac10 talk “TH103”, CLIC numbers adjusted to present preliminary numbers. </a:t>
            </a:r>
            <a:endParaRPr lang="en-GB" dirty="0">
              <a:solidFill>
                <a:schemeClr val="bg2">
                  <a:lumMod val="75000"/>
                </a:schemeClr>
              </a:solidFill>
              <a:latin typeface="+mn-lt"/>
            </a:endParaRPr>
          </a:p>
        </p:txBody>
      </p:sp>
      <p:sp>
        <p:nvSpPr>
          <p:cNvPr id="2" name="Date Placeholder 1"/>
          <p:cNvSpPr>
            <a:spLocks noGrp="1"/>
          </p:cNvSpPr>
          <p:nvPr>
            <p:ph type="dt" sz="half" idx="10"/>
          </p:nvPr>
        </p:nvSpPr>
        <p:spPr/>
        <p:txBody>
          <a:bodyPr/>
          <a:lstStyle/>
          <a:p>
            <a:r>
              <a:rPr lang="en-US" smtClean="0"/>
              <a:t>29-Sept-2011</a:t>
            </a:r>
            <a:endParaRPr lang="en-US"/>
          </a:p>
        </p:txBody>
      </p:sp>
      <p:sp>
        <p:nvSpPr>
          <p:cNvPr id="3" name="Footer Placeholder 2"/>
          <p:cNvSpPr>
            <a:spLocks noGrp="1"/>
          </p:cNvSpPr>
          <p:nvPr>
            <p:ph type="ftr" sz="quarter" idx="11"/>
          </p:nvPr>
        </p:nvSpPr>
        <p:spPr/>
        <p:txBody>
          <a:bodyPr/>
          <a:lstStyle/>
          <a:p>
            <a:r>
              <a:rPr lang="en-GB" smtClean="0"/>
              <a:t>LCWS 2011  -  E. Jensen: L band power sources</a:t>
            </a:r>
            <a:endParaRPr lang="en-US"/>
          </a:p>
        </p:txBody>
      </p:sp>
      <p:sp>
        <p:nvSpPr>
          <p:cNvPr id="8" name="Slide Number Placeholder 7"/>
          <p:cNvSpPr>
            <a:spLocks noGrp="1"/>
          </p:cNvSpPr>
          <p:nvPr>
            <p:ph type="sldNum" sz="quarter" idx="12"/>
          </p:nvPr>
        </p:nvSpPr>
        <p:spPr/>
        <p:txBody>
          <a:bodyPr/>
          <a:lstStyle/>
          <a:p>
            <a:fld id="{49565A35-BF1F-4345-B456-4D29F1280597}" type="slidenum">
              <a:rPr lang="en-US" smtClean="0"/>
              <a:pPr/>
              <a:t>16</a:t>
            </a:fld>
            <a:endParaRPr lang="en-US"/>
          </a:p>
        </p:txBody>
      </p:sp>
    </p:spTree>
    <p:extLst>
      <p:ext uri="{BB962C8B-B14F-4D97-AF65-F5344CB8AC3E}">
        <p14:creationId xmlns:p14="http://schemas.microsoft.com/office/powerpoint/2010/main" val="957136121"/>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Synergies</a:t>
            </a:r>
            <a:endParaRPr lang="en-GB" dirty="0"/>
          </a:p>
        </p:txBody>
      </p:sp>
      <p:sp>
        <p:nvSpPr>
          <p:cNvPr id="3" name="Content Placeholder 2"/>
          <p:cNvSpPr>
            <a:spLocks noGrp="1"/>
          </p:cNvSpPr>
          <p:nvPr>
            <p:ph idx="1"/>
          </p:nvPr>
        </p:nvSpPr>
        <p:spPr/>
        <p:txBody>
          <a:bodyPr/>
          <a:lstStyle/>
          <a:p>
            <a:r>
              <a:rPr lang="en-GB" dirty="0" smtClean="0"/>
              <a:t>Energy efficient systems are in high demand to make these large projects sustainable and compatible with environmental and ecological requirements</a:t>
            </a:r>
          </a:p>
          <a:p>
            <a:r>
              <a:rPr lang="en-GB" dirty="0" smtClean="0"/>
              <a:t>The “EuCARD 2” proposal includes a “Network” activity “</a:t>
            </a:r>
            <a:r>
              <a:rPr lang="en-GB" dirty="0" err="1" smtClean="0"/>
              <a:t>EnEfficient</a:t>
            </a:r>
            <a:r>
              <a:rPr lang="en-GB" dirty="0" smtClean="0"/>
              <a:t>” – please take part!</a:t>
            </a:r>
            <a:endParaRPr lang="en-GB" dirty="0"/>
          </a:p>
        </p:txBody>
      </p:sp>
      <p:sp>
        <p:nvSpPr>
          <p:cNvPr id="4" name="Date Placeholder 3"/>
          <p:cNvSpPr>
            <a:spLocks noGrp="1"/>
          </p:cNvSpPr>
          <p:nvPr>
            <p:ph type="dt" sz="half" idx="10"/>
          </p:nvPr>
        </p:nvSpPr>
        <p:spPr/>
        <p:txBody>
          <a:bodyPr/>
          <a:lstStyle/>
          <a:p>
            <a:r>
              <a:rPr lang="en-US" smtClean="0"/>
              <a:t>29-Sept-2011</a:t>
            </a:r>
            <a:endParaRPr lang="en-US"/>
          </a:p>
        </p:txBody>
      </p:sp>
      <p:sp>
        <p:nvSpPr>
          <p:cNvPr id="5" name="Footer Placeholder 4"/>
          <p:cNvSpPr>
            <a:spLocks noGrp="1"/>
          </p:cNvSpPr>
          <p:nvPr>
            <p:ph type="ftr" sz="quarter" idx="11"/>
          </p:nvPr>
        </p:nvSpPr>
        <p:spPr/>
        <p:txBody>
          <a:bodyPr/>
          <a:lstStyle/>
          <a:p>
            <a:r>
              <a:rPr lang="en-GB" smtClean="0"/>
              <a:t>LCWS 2011  -  E. Jensen: L band power sources</a:t>
            </a:r>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17</a:t>
            </a:fld>
            <a:endParaRPr lang="en-US"/>
          </a:p>
        </p:txBody>
      </p:sp>
    </p:spTree>
    <p:extLst>
      <p:ext uri="{BB962C8B-B14F-4D97-AF65-F5344CB8AC3E}">
        <p14:creationId xmlns:p14="http://schemas.microsoft.com/office/powerpoint/2010/main" val="4085794755"/>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Announcement EuCARD2</a:t>
            </a:r>
            <a:endParaRPr lang="en-GB" dirty="0"/>
          </a:p>
        </p:txBody>
      </p:sp>
      <p:sp>
        <p:nvSpPr>
          <p:cNvPr id="3" name="Content Placeholder 2"/>
          <p:cNvSpPr>
            <a:spLocks noGrp="1"/>
          </p:cNvSpPr>
          <p:nvPr>
            <p:ph idx="1"/>
          </p:nvPr>
        </p:nvSpPr>
        <p:spPr/>
        <p:txBody>
          <a:bodyPr>
            <a:normAutofit fontScale="47500" lnSpcReduction="20000"/>
          </a:bodyPr>
          <a:lstStyle/>
          <a:p>
            <a:pPr marL="0" indent="0">
              <a:buNone/>
            </a:pPr>
            <a:r>
              <a:rPr lang="en-GB" sz="3400" b="1" dirty="0" smtClean="0"/>
              <a:t>From the EuCARD 2 draft proposal:</a:t>
            </a:r>
          </a:p>
          <a:p>
            <a:pPr marL="0" indent="0">
              <a:buNone/>
            </a:pPr>
            <a:r>
              <a:rPr lang="en-GB" u="sng" dirty="0" smtClean="0"/>
              <a:t>Task </a:t>
            </a:r>
            <a:r>
              <a:rPr lang="en-GB" u="sng" dirty="0"/>
              <a:t>3. higher electronic efficiency RF power generation (</a:t>
            </a:r>
            <a:r>
              <a:rPr lang="en-GB" u="sng" dirty="0" err="1"/>
              <a:t>Erk</a:t>
            </a:r>
            <a:r>
              <a:rPr lang="en-GB" u="sng" dirty="0"/>
              <a:t> Jensen, CERN)</a:t>
            </a:r>
            <a:endParaRPr lang="en-GB" dirty="0"/>
          </a:p>
          <a:p>
            <a:pPr marL="0" indent="0">
              <a:buNone/>
            </a:pPr>
            <a:r>
              <a:rPr lang="en-US" dirty="0"/>
              <a:t>The power conversion efficiency of a typical accelerator facility is a product of many individual efficiencies (mains to DC, DC to RF, RF to beam). One of the important contributors to the relatively low overall efficiency is the RF power generation, which for present day high power klystrons reaches 65% (ILC 10 MW klystrons) – the main purpose of task 6.3 is to create a network of interested and competent partners to facilitate and foster work on possible technologies and strategies to increase the RF power generation efficiency. </a:t>
            </a:r>
            <a:endParaRPr lang="en-GB" dirty="0"/>
          </a:p>
          <a:p>
            <a:pPr marL="0" indent="0">
              <a:buNone/>
            </a:pPr>
            <a:r>
              <a:rPr lang="en-US" dirty="0"/>
              <a:t> </a:t>
            </a:r>
            <a:endParaRPr lang="en-GB" dirty="0"/>
          </a:p>
          <a:p>
            <a:pPr marL="0" indent="0">
              <a:buNone/>
            </a:pPr>
            <a:r>
              <a:rPr lang="en-US" dirty="0"/>
              <a:t>topics for task 3 include:</a:t>
            </a:r>
            <a:endParaRPr lang="en-GB" dirty="0"/>
          </a:p>
          <a:p>
            <a:r>
              <a:rPr lang="en-US" dirty="0"/>
              <a:t>Possibilities to increase the efficiency of conventional, sheet-beam and multi-beam klystrons, including the use of higher harmonic cavities, smaller </a:t>
            </a:r>
            <a:r>
              <a:rPr lang="en-US" dirty="0" err="1"/>
              <a:t>perveance</a:t>
            </a:r>
            <a:r>
              <a:rPr lang="en-US" dirty="0"/>
              <a:t> and/or techniques for multi-stage depressed collectors,</a:t>
            </a:r>
            <a:endParaRPr lang="en-GB" dirty="0"/>
          </a:p>
          <a:p>
            <a:r>
              <a:rPr lang="en-US" dirty="0"/>
              <a:t>the investigation of alternative sources with potentially higher efficiency compatible with large scale accelerator facilities including SSPA, IOTs, magnetrons and CFAs, or even more exotic devices like the </a:t>
            </a:r>
            <a:r>
              <a:rPr lang="en-US" dirty="0" err="1"/>
              <a:t>magnicon</a:t>
            </a:r>
            <a:r>
              <a:rPr lang="en-US" dirty="0"/>
              <a:t>,</a:t>
            </a:r>
            <a:endParaRPr lang="en-GB" dirty="0"/>
          </a:p>
          <a:p>
            <a:r>
              <a:rPr lang="en-US" dirty="0"/>
              <a:t>possible techniques to increase the efficiency of klystrons that have to work with a non-zero differential gain (normally the maximum efficiency is obtained in saturation),</a:t>
            </a:r>
            <a:endParaRPr lang="en-GB" dirty="0"/>
          </a:p>
          <a:p>
            <a:r>
              <a:rPr lang="en-US" dirty="0"/>
              <a:t>optimizing the design of power distribution systems and of the accelerating structures for maximum efficiency.</a:t>
            </a:r>
            <a:endParaRPr lang="en-GB" dirty="0"/>
          </a:p>
          <a:p>
            <a:pPr marL="0" indent="0">
              <a:buNone/>
            </a:pPr>
            <a:endParaRPr lang="en-GB" dirty="0"/>
          </a:p>
        </p:txBody>
      </p:sp>
      <p:sp>
        <p:nvSpPr>
          <p:cNvPr id="4" name="Date Placeholder 3"/>
          <p:cNvSpPr>
            <a:spLocks noGrp="1"/>
          </p:cNvSpPr>
          <p:nvPr>
            <p:ph type="dt" sz="half" idx="10"/>
          </p:nvPr>
        </p:nvSpPr>
        <p:spPr/>
        <p:txBody>
          <a:bodyPr/>
          <a:lstStyle/>
          <a:p>
            <a:r>
              <a:rPr lang="en-US" smtClean="0"/>
              <a:t>29-Sept-2011</a:t>
            </a:r>
            <a:endParaRPr lang="en-US"/>
          </a:p>
        </p:txBody>
      </p:sp>
      <p:sp>
        <p:nvSpPr>
          <p:cNvPr id="5" name="Footer Placeholder 4"/>
          <p:cNvSpPr>
            <a:spLocks noGrp="1"/>
          </p:cNvSpPr>
          <p:nvPr>
            <p:ph type="ftr" sz="quarter" idx="11"/>
          </p:nvPr>
        </p:nvSpPr>
        <p:spPr/>
        <p:txBody>
          <a:bodyPr/>
          <a:lstStyle/>
          <a:p>
            <a:r>
              <a:rPr lang="en-GB" smtClean="0"/>
              <a:t>LCWS 2011  -  E. Jensen: L band power sources</a:t>
            </a:r>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18</a:t>
            </a:fld>
            <a:endParaRPr lang="en-US"/>
          </a:p>
        </p:txBody>
      </p:sp>
    </p:spTree>
    <p:extLst>
      <p:ext uri="{BB962C8B-B14F-4D97-AF65-F5344CB8AC3E}">
        <p14:creationId xmlns:p14="http://schemas.microsoft.com/office/powerpoint/2010/main" val="3476411938"/>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normAutofit fontScale="90000"/>
          </a:bodyPr>
          <a:lstStyle/>
          <a:p>
            <a:r>
              <a:rPr lang="en-GB" dirty="0" smtClean="0"/>
              <a:t>Announcement ESS Workshop</a:t>
            </a:r>
            <a:endParaRPr lang="en-GB" dirty="0"/>
          </a:p>
        </p:txBody>
      </p:sp>
      <p:sp>
        <p:nvSpPr>
          <p:cNvPr id="4" name="Date Placeholder 3"/>
          <p:cNvSpPr>
            <a:spLocks noGrp="1"/>
          </p:cNvSpPr>
          <p:nvPr>
            <p:ph type="dt" sz="half" idx="10"/>
          </p:nvPr>
        </p:nvSpPr>
        <p:spPr/>
        <p:txBody>
          <a:bodyPr/>
          <a:lstStyle/>
          <a:p>
            <a:r>
              <a:rPr lang="en-US" smtClean="0"/>
              <a:t>29-Sept-2011</a:t>
            </a:r>
            <a:endParaRPr lang="en-US"/>
          </a:p>
        </p:txBody>
      </p:sp>
      <p:sp>
        <p:nvSpPr>
          <p:cNvPr id="5" name="Footer Placeholder 4"/>
          <p:cNvSpPr>
            <a:spLocks noGrp="1"/>
          </p:cNvSpPr>
          <p:nvPr>
            <p:ph type="ftr" sz="quarter" idx="11"/>
          </p:nvPr>
        </p:nvSpPr>
        <p:spPr/>
        <p:txBody>
          <a:bodyPr/>
          <a:lstStyle/>
          <a:p>
            <a:r>
              <a:rPr lang="en-GB" smtClean="0"/>
              <a:t>LCWS 2011  -  E. Jensen: L band power sources</a:t>
            </a:r>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19</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124744"/>
            <a:ext cx="7588746" cy="5309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2006228"/>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Rectangle 2"/>
          <p:cNvSpPr>
            <a:spLocks noChangeArrowheads="1"/>
          </p:cNvSpPr>
          <p:nvPr/>
        </p:nvSpPr>
        <p:spPr bwMode="auto">
          <a:xfrm>
            <a:off x="4386263" y="3357835"/>
            <a:ext cx="396875" cy="338137"/>
          </a:xfrm>
          <a:prstGeom prst="rect">
            <a:avLst/>
          </a:prstGeom>
          <a:solidFill>
            <a:srgbClr val="FF0000">
              <a:alpha val="50195"/>
            </a:srgbClr>
          </a:solidFill>
          <a:ln w="19050" algn="ctr">
            <a:solidFill>
              <a:srgbClr val="969696"/>
            </a:solidFill>
            <a:miter lim="800000"/>
            <a:headEnd/>
            <a:tailEnd/>
          </a:ln>
        </p:spPr>
        <p:txBody>
          <a:bodyPr anchor="ctr">
            <a:spAutoFit/>
          </a:bodyPr>
          <a:lstStyle/>
          <a:p>
            <a:endParaRPr lang="en-US"/>
          </a:p>
        </p:txBody>
      </p:sp>
      <p:sp>
        <p:nvSpPr>
          <p:cNvPr id="227" name="Line 10"/>
          <p:cNvSpPr>
            <a:spLocks noChangeShapeType="1"/>
          </p:cNvSpPr>
          <p:nvPr/>
        </p:nvSpPr>
        <p:spPr bwMode="auto">
          <a:xfrm>
            <a:off x="4452938" y="4326210"/>
            <a:ext cx="114300" cy="514350"/>
          </a:xfrm>
          <a:prstGeom prst="line">
            <a:avLst/>
          </a:prstGeom>
          <a:noFill/>
          <a:ln w="19050">
            <a:solidFill>
              <a:srgbClr val="969696"/>
            </a:solidFill>
            <a:round/>
            <a:headEnd/>
            <a:tailEnd/>
          </a:ln>
        </p:spPr>
        <p:txBody>
          <a:bodyPr anchor="ctr">
            <a:spAutoFit/>
          </a:bodyPr>
          <a:lstStyle/>
          <a:p>
            <a:endParaRPr lang="en-US"/>
          </a:p>
        </p:txBody>
      </p:sp>
      <p:sp>
        <p:nvSpPr>
          <p:cNvPr id="228" name="Freeform 15"/>
          <p:cNvSpPr>
            <a:spLocks/>
          </p:cNvSpPr>
          <p:nvPr/>
        </p:nvSpPr>
        <p:spPr bwMode="auto">
          <a:xfrm>
            <a:off x="3933821" y="2342584"/>
            <a:ext cx="360000" cy="612000"/>
          </a:xfrm>
          <a:custGeom>
            <a:avLst/>
            <a:gdLst>
              <a:gd name="T0" fmla="*/ 0 w 213"/>
              <a:gd name="T1" fmla="*/ 176 h 176"/>
              <a:gd name="T2" fmla="*/ 144 w 213"/>
              <a:gd name="T3" fmla="*/ 155 h 176"/>
              <a:gd name="T4" fmla="*/ 202 w 213"/>
              <a:gd name="T5" fmla="*/ 70 h 176"/>
              <a:gd name="T6" fmla="*/ 213 w 213"/>
              <a:gd name="T7" fmla="*/ 0 h 176"/>
              <a:gd name="T8" fmla="*/ 0 60000 65536"/>
              <a:gd name="T9" fmla="*/ 0 60000 65536"/>
              <a:gd name="T10" fmla="*/ 0 60000 65536"/>
              <a:gd name="T11" fmla="*/ 0 60000 65536"/>
              <a:gd name="T12" fmla="*/ 0 w 213"/>
              <a:gd name="T13" fmla="*/ 0 h 176"/>
              <a:gd name="T14" fmla="*/ 213 w 213"/>
              <a:gd name="T15" fmla="*/ 176 h 176"/>
            </a:gdLst>
            <a:ahLst/>
            <a:cxnLst>
              <a:cxn ang="T8">
                <a:pos x="T0" y="T1"/>
              </a:cxn>
              <a:cxn ang="T9">
                <a:pos x="T2" y="T3"/>
              </a:cxn>
              <a:cxn ang="T10">
                <a:pos x="T4" y="T5"/>
              </a:cxn>
              <a:cxn ang="T11">
                <a:pos x="T6" y="T7"/>
              </a:cxn>
            </a:cxnLst>
            <a:rect l="T12" t="T13" r="T14" b="T15"/>
            <a:pathLst>
              <a:path w="213" h="176">
                <a:moveTo>
                  <a:pt x="0" y="176"/>
                </a:moveTo>
                <a:cubicBezTo>
                  <a:pt x="24" y="173"/>
                  <a:pt x="110" y="173"/>
                  <a:pt x="144" y="155"/>
                </a:cubicBezTo>
                <a:cubicBezTo>
                  <a:pt x="178" y="137"/>
                  <a:pt x="191" y="96"/>
                  <a:pt x="202" y="70"/>
                </a:cubicBezTo>
                <a:cubicBezTo>
                  <a:pt x="213" y="44"/>
                  <a:pt x="211" y="11"/>
                  <a:pt x="213" y="0"/>
                </a:cubicBezTo>
              </a:path>
            </a:pathLst>
          </a:custGeom>
          <a:noFill/>
          <a:ln w="19050">
            <a:solidFill>
              <a:srgbClr val="969696"/>
            </a:solidFill>
            <a:round/>
            <a:headEnd/>
            <a:tailEnd/>
          </a:ln>
        </p:spPr>
        <p:txBody>
          <a:bodyPr wrap="square" anchor="ctr">
            <a:spAutoFit/>
          </a:bodyPr>
          <a:lstStyle/>
          <a:p>
            <a:endParaRPr lang="en-US">
              <a:solidFill>
                <a:srgbClr val="FFFF99"/>
              </a:solidFill>
            </a:endParaRPr>
          </a:p>
        </p:txBody>
      </p:sp>
      <p:sp>
        <p:nvSpPr>
          <p:cNvPr id="230" name="Line 19"/>
          <p:cNvSpPr>
            <a:spLocks noChangeShapeType="1"/>
          </p:cNvSpPr>
          <p:nvPr/>
        </p:nvSpPr>
        <p:spPr bwMode="auto">
          <a:xfrm flipH="1">
            <a:off x="4633913" y="4311922"/>
            <a:ext cx="128587" cy="528638"/>
          </a:xfrm>
          <a:prstGeom prst="line">
            <a:avLst/>
          </a:prstGeom>
          <a:noFill/>
          <a:ln w="19050">
            <a:solidFill>
              <a:srgbClr val="969696"/>
            </a:solidFill>
            <a:round/>
            <a:headEnd/>
            <a:tailEnd/>
          </a:ln>
        </p:spPr>
        <p:txBody>
          <a:bodyPr anchor="ctr">
            <a:spAutoFit/>
          </a:bodyPr>
          <a:lstStyle/>
          <a:p>
            <a:endParaRPr lang="en-US"/>
          </a:p>
        </p:txBody>
      </p:sp>
      <p:grpSp>
        <p:nvGrpSpPr>
          <p:cNvPr id="232" name="Group 23"/>
          <p:cNvGrpSpPr>
            <a:grpSpLocks noChangeAspect="1"/>
          </p:cNvGrpSpPr>
          <p:nvPr/>
        </p:nvGrpSpPr>
        <p:grpSpPr bwMode="auto">
          <a:xfrm>
            <a:off x="123825" y="3742010"/>
            <a:ext cx="209550" cy="411162"/>
            <a:chOff x="50" y="1869"/>
            <a:chExt cx="192" cy="378"/>
          </a:xfrm>
        </p:grpSpPr>
        <p:sp>
          <p:nvSpPr>
            <p:cNvPr id="233" name="Arc 24"/>
            <p:cNvSpPr>
              <a:spLocks noChangeAspect="1"/>
            </p:cNvSpPr>
            <p:nvPr/>
          </p:nvSpPr>
          <p:spPr bwMode="auto">
            <a:xfrm flipH="1">
              <a:off x="50" y="1869"/>
              <a:ext cx="192" cy="198"/>
            </a:xfrm>
            <a:custGeom>
              <a:avLst/>
              <a:gdLst>
                <a:gd name="T0" fmla="*/ 0 w 21600"/>
                <a:gd name="T1" fmla="*/ 0 h 21600"/>
                <a:gd name="T2" fmla="*/ 192 w 21600"/>
                <a:gd name="T3" fmla="*/ 198 h 21600"/>
                <a:gd name="T4" fmla="*/ 0 w 21600"/>
                <a:gd name="T5" fmla="*/ 19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969696"/>
              </a:solidFill>
              <a:round/>
              <a:headEnd/>
              <a:tailEnd/>
            </a:ln>
          </p:spPr>
          <p:txBody>
            <a:bodyPr anchor="ctr">
              <a:spAutoFit/>
            </a:bodyPr>
            <a:lstStyle/>
            <a:p>
              <a:endParaRPr lang="en-US"/>
            </a:p>
          </p:txBody>
        </p:sp>
        <p:sp>
          <p:nvSpPr>
            <p:cNvPr id="234" name="Arc 25"/>
            <p:cNvSpPr>
              <a:spLocks noChangeAspect="1"/>
            </p:cNvSpPr>
            <p:nvPr/>
          </p:nvSpPr>
          <p:spPr bwMode="auto">
            <a:xfrm flipH="1" flipV="1">
              <a:off x="50" y="2049"/>
              <a:ext cx="192" cy="198"/>
            </a:xfrm>
            <a:custGeom>
              <a:avLst/>
              <a:gdLst>
                <a:gd name="T0" fmla="*/ 0 w 21600"/>
                <a:gd name="T1" fmla="*/ 0 h 21600"/>
                <a:gd name="T2" fmla="*/ 192 w 21600"/>
                <a:gd name="T3" fmla="*/ 198 h 21600"/>
                <a:gd name="T4" fmla="*/ 0 w 21600"/>
                <a:gd name="T5" fmla="*/ 19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969696"/>
              </a:solidFill>
              <a:round/>
              <a:headEnd/>
              <a:tailEnd/>
            </a:ln>
          </p:spPr>
          <p:txBody>
            <a:bodyPr anchor="ctr">
              <a:spAutoFit/>
            </a:bodyPr>
            <a:lstStyle/>
            <a:p>
              <a:endParaRPr lang="en-US"/>
            </a:p>
          </p:txBody>
        </p:sp>
      </p:grpSp>
      <p:sp>
        <p:nvSpPr>
          <p:cNvPr id="235" name="Freeform 26"/>
          <p:cNvSpPr>
            <a:spLocks/>
          </p:cNvSpPr>
          <p:nvPr/>
        </p:nvSpPr>
        <p:spPr bwMode="auto">
          <a:xfrm>
            <a:off x="328613" y="4038872"/>
            <a:ext cx="3235325" cy="111125"/>
          </a:xfrm>
          <a:custGeom>
            <a:avLst/>
            <a:gdLst>
              <a:gd name="T0" fmla="*/ 1930 w 1930"/>
              <a:gd name="T1" fmla="*/ 0 h 76"/>
              <a:gd name="T2" fmla="*/ 0 w 1930"/>
              <a:gd name="T3" fmla="*/ 76 h 76"/>
              <a:gd name="T4" fmla="*/ 0 60000 65536"/>
              <a:gd name="T5" fmla="*/ 0 60000 65536"/>
              <a:gd name="T6" fmla="*/ 0 w 1930"/>
              <a:gd name="T7" fmla="*/ 0 h 76"/>
              <a:gd name="T8" fmla="*/ 1930 w 1930"/>
              <a:gd name="T9" fmla="*/ 76 h 76"/>
            </a:gdLst>
            <a:ahLst/>
            <a:cxnLst>
              <a:cxn ang="T4">
                <a:pos x="T0" y="T1"/>
              </a:cxn>
              <a:cxn ang="T5">
                <a:pos x="T2" y="T3"/>
              </a:cxn>
            </a:cxnLst>
            <a:rect l="T6" t="T7" r="T8" b="T9"/>
            <a:pathLst>
              <a:path w="1930" h="76">
                <a:moveTo>
                  <a:pt x="1930" y="0"/>
                </a:moveTo>
                <a:lnTo>
                  <a:pt x="0" y="76"/>
                </a:lnTo>
              </a:path>
            </a:pathLst>
          </a:custGeom>
          <a:noFill/>
          <a:ln w="19050">
            <a:solidFill>
              <a:srgbClr val="969696"/>
            </a:solidFill>
            <a:round/>
            <a:headEnd/>
            <a:tailEnd/>
          </a:ln>
        </p:spPr>
        <p:txBody>
          <a:bodyPr anchor="ctr">
            <a:spAutoFit/>
          </a:bodyPr>
          <a:lstStyle/>
          <a:p>
            <a:endParaRPr lang="en-US"/>
          </a:p>
        </p:txBody>
      </p:sp>
      <p:sp>
        <p:nvSpPr>
          <p:cNvPr id="236" name="Freeform 27"/>
          <p:cNvSpPr>
            <a:spLocks/>
          </p:cNvSpPr>
          <p:nvPr/>
        </p:nvSpPr>
        <p:spPr bwMode="auto">
          <a:xfrm flipH="1">
            <a:off x="3546475" y="4038872"/>
            <a:ext cx="911225" cy="295275"/>
          </a:xfrm>
          <a:custGeom>
            <a:avLst/>
            <a:gdLst>
              <a:gd name="T0" fmla="*/ 574 w 574"/>
              <a:gd name="T1" fmla="*/ 0 h 186"/>
              <a:gd name="T2" fmla="*/ 95 w 574"/>
              <a:gd name="T3" fmla="*/ 33 h 186"/>
              <a:gd name="T4" fmla="*/ 3 w 574"/>
              <a:gd name="T5" fmla="*/ 186 h 186"/>
              <a:gd name="T6" fmla="*/ 0 60000 65536"/>
              <a:gd name="T7" fmla="*/ 0 60000 65536"/>
              <a:gd name="T8" fmla="*/ 0 60000 65536"/>
              <a:gd name="T9" fmla="*/ 0 w 574"/>
              <a:gd name="T10" fmla="*/ 0 h 186"/>
              <a:gd name="T11" fmla="*/ 574 w 574"/>
              <a:gd name="T12" fmla="*/ 186 h 186"/>
            </a:gdLst>
            <a:ahLst/>
            <a:cxnLst>
              <a:cxn ang="T6">
                <a:pos x="T0" y="T1"/>
              </a:cxn>
              <a:cxn ang="T7">
                <a:pos x="T2" y="T3"/>
              </a:cxn>
              <a:cxn ang="T8">
                <a:pos x="T4" y="T5"/>
              </a:cxn>
            </a:cxnLst>
            <a:rect l="T9" t="T10" r="T11" b="T12"/>
            <a:pathLst>
              <a:path w="574" h="186">
                <a:moveTo>
                  <a:pt x="574" y="0"/>
                </a:moveTo>
                <a:cubicBezTo>
                  <a:pt x="494" y="5"/>
                  <a:pt x="190" y="2"/>
                  <a:pt x="95" y="33"/>
                </a:cubicBezTo>
                <a:cubicBezTo>
                  <a:pt x="0" y="64"/>
                  <a:pt x="22" y="154"/>
                  <a:pt x="3" y="186"/>
                </a:cubicBezTo>
              </a:path>
            </a:pathLst>
          </a:custGeom>
          <a:noFill/>
          <a:ln w="19050">
            <a:solidFill>
              <a:srgbClr val="969696"/>
            </a:solidFill>
            <a:round/>
            <a:headEnd/>
            <a:tailEnd/>
          </a:ln>
        </p:spPr>
        <p:txBody>
          <a:bodyPr anchor="ctr">
            <a:spAutoFit/>
          </a:bodyPr>
          <a:lstStyle/>
          <a:p>
            <a:endParaRPr lang="en-US"/>
          </a:p>
        </p:txBody>
      </p:sp>
      <p:sp>
        <p:nvSpPr>
          <p:cNvPr id="237" name="Freeform 28"/>
          <p:cNvSpPr>
            <a:spLocks/>
          </p:cNvSpPr>
          <p:nvPr/>
        </p:nvSpPr>
        <p:spPr bwMode="auto">
          <a:xfrm rot="-120000">
            <a:off x="782638" y="3561035"/>
            <a:ext cx="1677987" cy="152400"/>
          </a:xfrm>
          <a:custGeom>
            <a:avLst/>
            <a:gdLst>
              <a:gd name="T0" fmla="*/ 0 w 1092"/>
              <a:gd name="T1" fmla="*/ 0 h 96"/>
              <a:gd name="T2" fmla="*/ 972 w 1092"/>
              <a:gd name="T3" fmla="*/ 0 h 96"/>
              <a:gd name="T4" fmla="*/ 1092 w 1092"/>
              <a:gd name="T5" fmla="*/ 96 h 96"/>
              <a:gd name="T6" fmla="*/ 0 w 1092"/>
              <a:gd name="T7" fmla="*/ 96 h 96"/>
              <a:gd name="T8" fmla="*/ 0 w 1092"/>
              <a:gd name="T9" fmla="*/ 0 h 96"/>
              <a:gd name="T10" fmla="*/ 0 60000 65536"/>
              <a:gd name="T11" fmla="*/ 0 60000 65536"/>
              <a:gd name="T12" fmla="*/ 0 60000 65536"/>
              <a:gd name="T13" fmla="*/ 0 60000 65536"/>
              <a:gd name="T14" fmla="*/ 0 60000 65536"/>
              <a:gd name="T15" fmla="*/ 0 w 1092"/>
              <a:gd name="T16" fmla="*/ 0 h 96"/>
              <a:gd name="T17" fmla="*/ 1092 w 1092"/>
              <a:gd name="T18" fmla="*/ 96 h 96"/>
            </a:gdLst>
            <a:ahLst/>
            <a:cxnLst>
              <a:cxn ang="T10">
                <a:pos x="T0" y="T1"/>
              </a:cxn>
              <a:cxn ang="T11">
                <a:pos x="T2" y="T3"/>
              </a:cxn>
              <a:cxn ang="T12">
                <a:pos x="T4" y="T5"/>
              </a:cxn>
              <a:cxn ang="T13">
                <a:pos x="T6" y="T7"/>
              </a:cxn>
              <a:cxn ang="T14">
                <a:pos x="T8" y="T9"/>
              </a:cxn>
            </a:cxnLst>
            <a:rect l="T15" t="T16" r="T17" b="T18"/>
            <a:pathLst>
              <a:path w="1092" h="96">
                <a:moveTo>
                  <a:pt x="0" y="0"/>
                </a:moveTo>
                <a:lnTo>
                  <a:pt x="972" y="0"/>
                </a:lnTo>
                <a:lnTo>
                  <a:pt x="1092" y="96"/>
                </a:lnTo>
                <a:lnTo>
                  <a:pt x="0" y="96"/>
                </a:lnTo>
                <a:lnTo>
                  <a:pt x="0" y="0"/>
                </a:lnTo>
                <a:close/>
              </a:path>
            </a:pathLst>
          </a:custGeom>
          <a:solidFill>
            <a:srgbClr val="FFFF00"/>
          </a:solidFill>
          <a:ln w="19050">
            <a:solidFill>
              <a:srgbClr val="969696"/>
            </a:solidFill>
            <a:round/>
            <a:headEnd/>
            <a:tailEnd/>
          </a:ln>
        </p:spPr>
        <p:txBody>
          <a:bodyPr anchor="ctr">
            <a:spAutoFit/>
          </a:bodyPr>
          <a:lstStyle/>
          <a:p>
            <a:endParaRPr lang="en-US"/>
          </a:p>
        </p:txBody>
      </p:sp>
      <p:sp>
        <p:nvSpPr>
          <p:cNvPr id="238" name="Freeform 29"/>
          <p:cNvSpPr>
            <a:spLocks/>
          </p:cNvSpPr>
          <p:nvPr/>
        </p:nvSpPr>
        <p:spPr bwMode="auto">
          <a:xfrm rot="-120000">
            <a:off x="2349500" y="3507060"/>
            <a:ext cx="1497013" cy="155575"/>
          </a:xfrm>
          <a:custGeom>
            <a:avLst/>
            <a:gdLst>
              <a:gd name="T0" fmla="*/ 1096 w 1096"/>
              <a:gd name="T1" fmla="*/ 98 h 98"/>
              <a:gd name="T2" fmla="*/ 124 w 1096"/>
              <a:gd name="T3" fmla="*/ 98 h 98"/>
              <a:gd name="T4" fmla="*/ 0 w 1096"/>
              <a:gd name="T5" fmla="*/ 0 h 98"/>
              <a:gd name="T6" fmla="*/ 1096 w 1096"/>
              <a:gd name="T7" fmla="*/ 2 h 98"/>
              <a:gd name="T8" fmla="*/ 1096 w 1096"/>
              <a:gd name="T9" fmla="*/ 98 h 98"/>
              <a:gd name="T10" fmla="*/ 0 60000 65536"/>
              <a:gd name="T11" fmla="*/ 0 60000 65536"/>
              <a:gd name="T12" fmla="*/ 0 60000 65536"/>
              <a:gd name="T13" fmla="*/ 0 60000 65536"/>
              <a:gd name="T14" fmla="*/ 0 60000 65536"/>
              <a:gd name="T15" fmla="*/ 0 w 1096"/>
              <a:gd name="T16" fmla="*/ 0 h 98"/>
              <a:gd name="T17" fmla="*/ 1096 w 1096"/>
              <a:gd name="T18" fmla="*/ 98 h 98"/>
            </a:gdLst>
            <a:ahLst/>
            <a:cxnLst>
              <a:cxn ang="T10">
                <a:pos x="T0" y="T1"/>
              </a:cxn>
              <a:cxn ang="T11">
                <a:pos x="T2" y="T3"/>
              </a:cxn>
              <a:cxn ang="T12">
                <a:pos x="T4" y="T5"/>
              </a:cxn>
              <a:cxn ang="T13">
                <a:pos x="T6" y="T7"/>
              </a:cxn>
              <a:cxn ang="T14">
                <a:pos x="T8" y="T9"/>
              </a:cxn>
            </a:cxnLst>
            <a:rect l="T15" t="T16" r="T17" b="T18"/>
            <a:pathLst>
              <a:path w="1096" h="98">
                <a:moveTo>
                  <a:pt x="1096" y="98"/>
                </a:moveTo>
                <a:lnTo>
                  <a:pt x="124" y="98"/>
                </a:lnTo>
                <a:lnTo>
                  <a:pt x="0" y="0"/>
                </a:lnTo>
                <a:lnTo>
                  <a:pt x="1096" y="2"/>
                </a:lnTo>
                <a:lnTo>
                  <a:pt x="1096" y="98"/>
                </a:lnTo>
                <a:close/>
              </a:path>
            </a:pathLst>
          </a:custGeom>
          <a:solidFill>
            <a:srgbClr val="FFFF00"/>
          </a:solidFill>
          <a:ln w="19050">
            <a:solidFill>
              <a:srgbClr val="969696"/>
            </a:solidFill>
            <a:round/>
            <a:headEnd/>
            <a:tailEnd/>
          </a:ln>
        </p:spPr>
        <p:txBody>
          <a:bodyPr anchor="ctr">
            <a:spAutoFit/>
          </a:bodyPr>
          <a:lstStyle/>
          <a:p>
            <a:endParaRPr lang="en-US"/>
          </a:p>
        </p:txBody>
      </p:sp>
      <p:sp>
        <p:nvSpPr>
          <p:cNvPr id="239" name="Line 30"/>
          <p:cNvSpPr>
            <a:spLocks noChangeShapeType="1"/>
          </p:cNvSpPr>
          <p:nvPr/>
        </p:nvSpPr>
        <p:spPr bwMode="auto">
          <a:xfrm rot="-120000">
            <a:off x="2182813" y="3468960"/>
            <a:ext cx="381000" cy="304800"/>
          </a:xfrm>
          <a:prstGeom prst="line">
            <a:avLst/>
          </a:prstGeom>
          <a:noFill/>
          <a:ln w="19050">
            <a:solidFill>
              <a:schemeClr val="bg1"/>
            </a:solidFill>
            <a:round/>
            <a:headEnd/>
            <a:tailEnd/>
          </a:ln>
        </p:spPr>
        <p:txBody>
          <a:bodyPr anchor="ctr">
            <a:spAutoFit/>
          </a:bodyPr>
          <a:lstStyle/>
          <a:p>
            <a:endParaRPr lang="en-US"/>
          </a:p>
        </p:txBody>
      </p:sp>
      <p:sp>
        <p:nvSpPr>
          <p:cNvPr id="240" name="Line 31"/>
          <p:cNvSpPr>
            <a:spLocks noChangeShapeType="1"/>
          </p:cNvSpPr>
          <p:nvPr/>
        </p:nvSpPr>
        <p:spPr bwMode="auto">
          <a:xfrm rot="-120000">
            <a:off x="2259013" y="3465785"/>
            <a:ext cx="381000" cy="304800"/>
          </a:xfrm>
          <a:prstGeom prst="line">
            <a:avLst/>
          </a:prstGeom>
          <a:noFill/>
          <a:ln w="19050">
            <a:solidFill>
              <a:schemeClr val="bg1"/>
            </a:solidFill>
            <a:round/>
            <a:headEnd/>
            <a:tailEnd/>
          </a:ln>
        </p:spPr>
        <p:txBody>
          <a:bodyPr anchor="ctr">
            <a:spAutoFit/>
          </a:bodyPr>
          <a:lstStyle/>
          <a:p>
            <a:endParaRPr lang="en-US"/>
          </a:p>
        </p:txBody>
      </p:sp>
      <p:sp>
        <p:nvSpPr>
          <p:cNvPr id="241" name="Line 32"/>
          <p:cNvSpPr>
            <a:spLocks noChangeShapeType="1"/>
          </p:cNvSpPr>
          <p:nvPr/>
        </p:nvSpPr>
        <p:spPr bwMode="auto">
          <a:xfrm rot="21480000" flipV="1">
            <a:off x="3846513" y="3537222"/>
            <a:ext cx="727075" cy="11113"/>
          </a:xfrm>
          <a:prstGeom prst="line">
            <a:avLst/>
          </a:prstGeom>
          <a:noFill/>
          <a:ln w="19050">
            <a:solidFill>
              <a:srgbClr val="969696"/>
            </a:solidFill>
            <a:round/>
            <a:headEnd/>
            <a:tailEnd type="triangle" w="med" len="med"/>
          </a:ln>
        </p:spPr>
        <p:txBody>
          <a:bodyPr anchor="ctr">
            <a:spAutoFit/>
          </a:bodyPr>
          <a:lstStyle/>
          <a:p>
            <a:endParaRPr lang="en-US"/>
          </a:p>
        </p:txBody>
      </p:sp>
      <p:sp>
        <p:nvSpPr>
          <p:cNvPr id="242" name="Rectangle 33"/>
          <p:cNvSpPr>
            <a:spLocks noChangeArrowheads="1"/>
          </p:cNvSpPr>
          <p:nvPr/>
        </p:nvSpPr>
        <p:spPr bwMode="auto">
          <a:xfrm rot="-120000">
            <a:off x="749300" y="3167335"/>
            <a:ext cx="490538" cy="177800"/>
          </a:xfrm>
          <a:prstGeom prst="rect">
            <a:avLst/>
          </a:prstGeom>
          <a:solidFill>
            <a:srgbClr val="FFFF00"/>
          </a:solidFill>
          <a:ln w="19050" algn="ctr">
            <a:solidFill>
              <a:srgbClr val="969696"/>
            </a:solidFill>
            <a:miter lim="800000"/>
            <a:headEnd/>
            <a:tailEnd/>
          </a:ln>
        </p:spPr>
        <p:txBody>
          <a:bodyPr wrap="none" anchor="ctr">
            <a:spAutoFit/>
          </a:bodyPr>
          <a:lstStyle/>
          <a:p>
            <a:endParaRPr lang="en-US"/>
          </a:p>
        </p:txBody>
      </p:sp>
      <p:sp>
        <p:nvSpPr>
          <p:cNvPr id="243" name="Line 34"/>
          <p:cNvSpPr>
            <a:spLocks noChangeShapeType="1"/>
          </p:cNvSpPr>
          <p:nvPr/>
        </p:nvSpPr>
        <p:spPr bwMode="auto">
          <a:xfrm rot="21480000" flipH="1">
            <a:off x="812800" y="3340372"/>
            <a:ext cx="4763" cy="242888"/>
          </a:xfrm>
          <a:prstGeom prst="line">
            <a:avLst/>
          </a:prstGeom>
          <a:noFill/>
          <a:ln w="19050">
            <a:solidFill>
              <a:srgbClr val="969696"/>
            </a:solidFill>
            <a:round/>
            <a:headEnd/>
            <a:tailEnd type="arrow" w="sm" len="med"/>
          </a:ln>
        </p:spPr>
        <p:txBody>
          <a:bodyPr anchor="ctr">
            <a:spAutoFit/>
          </a:bodyPr>
          <a:lstStyle/>
          <a:p>
            <a:endParaRPr lang="en-US"/>
          </a:p>
        </p:txBody>
      </p:sp>
      <p:sp>
        <p:nvSpPr>
          <p:cNvPr id="244" name="Line 35"/>
          <p:cNvSpPr>
            <a:spLocks noChangeShapeType="1"/>
          </p:cNvSpPr>
          <p:nvPr/>
        </p:nvSpPr>
        <p:spPr bwMode="auto">
          <a:xfrm rot="-120000">
            <a:off x="911225" y="3346722"/>
            <a:ext cx="0" cy="233363"/>
          </a:xfrm>
          <a:prstGeom prst="line">
            <a:avLst/>
          </a:prstGeom>
          <a:noFill/>
          <a:ln w="19050">
            <a:solidFill>
              <a:srgbClr val="969696"/>
            </a:solidFill>
            <a:round/>
            <a:headEnd/>
            <a:tailEnd type="arrow" w="sm" len="med"/>
          </a:ln>
        </p:spPr>
        <p:txBody>
          <a:bodyPr anchor="ctr">
            <a:spAutoFit/>
          </a:bodyPr>
          <a:lstStyle/>
          <a:p>
            <a:endParaRPr lang="en-US"/>
          </a:p>
        </p:txBody>
      </p:sp>
      <p:sp>
        <p:nvSpPr>
          <p:cNvPr id="245" name="Line 36"/>
          <p:cNvSpPr>
            <a:spLocks noChangeShapeType="1"/>
          </p:cNvSpPr>
          <p:nvPr/>
        </p:nvSpPr>
        <p:spPr bwMode="auto">
          <a:xfrm rot="-120000">
            <a:off x="1009650" y="3338785"/>
            <a:ext cx="0" cy="233362"/>
          </a:xfrm>
          <a:prstGeom prst="line">
            <a:avLst/>
          </a:prstGeom>
          <a:noFill/>
          <a:ln w="19050">
            <a:solidFill>
              <a:srgbClr val="969696"/>
            </a:solidFill>
            <a:round/>
            <a:headEnd/>
            <a:tailEnd type="arrow" w="sm" len="med"/>
          </a:ln>
        </p:spPr>
        <p:txBody>
          <a:bodyPr anchor="ctr">
            <a:spAutoFit/>
          </a:bodyPr>
          <a:lstStyle/>
          <a:p>
            <a:endParaRPr lang="en-US"/>
          </a:p>
        </p:txBody>
      </p:sp>
      <p:sp>
        <p:nvSpPr>
          <p:cNvPr id="246" name="Line 37"/>
          <p:cNvSpPr>
            <a:spLocks noChangeShapeType="1"/>
          </p:cNvSpPr>
          <p:nvPr/>
        </p:nvSpPr>
        <p:spPr bwMode="auto">
          <a:xfrm rot="-120000">
            <a:off x="1111250" y="3340372"/>
            <a:ext cx="0" cy="233363"/>
          </a:xfrm>
          <a:prstGeom prst="line">
            <a:avLst/>
          </a:prstGeom>
          <a:noFill/>
          <a:ln w="19050">
            <a:solidFill>
              <a:srgbClr val="969696"/>
            </a:solidFill>
            <a:round/>
            <a:headEnd/>
            <a:tailEnd type="arrow" w="sm" len="med"/>
          </a:ln>
        </p:spPr>
        <p:txBody>
          <a:bodyPr anchor="ctr">
            <a:spAutoFit/>
          </a:bodyPr>
          <a:lstStyle/>
          <a:p>
            <a:endParaRPr lang="en-US"/>
          </a:p>
        </p:txBody>
      </p:sp>
      <p:sp>
        <p:nvSpPr>
          <p:cNvPr id="247" name="Line 38"/>
          <p:cNvSpPr>
            <a:spLocks noChangeShapeType="1"/>
          </p:cNvSpPr>
          <p:nvPr/>
        </p:nvSpPr>
        <p:spPr bwMode="auto">
          <a:xfrm rot="-120000">
            <a:off x="1201738" y="3341960"/>
            <a:ext cx="0" cy="233362"/>
          </a:xfrm>
          <a:prstGeom prst="line">
            <a:avLst/>
          </a:prstGeom>
          <a:noFill/>
          <a:ln w="19050">
            <a:solidFill>
              <a:srgbClr val="969696"/>
            </a:solidFill>
            <a:round/>
            <a:headEnd/>
            <a:tailEnd type="arrow" w="sm" len="med"/>
          </a:ln>
        </p:spPr>
        <p:txBody>
          <a:bodyPr anchor="ctr">
            <a:spAutoFit/>
          </a:bodyPr>
          <a:lstStyle/>
          <a:p>
            <a:endParaRPr lang="en-US"/>
          </a:p>
        </p:txBody>
      </p:sp>
      <p:grpSp>
        <p:nvGrpSpPr>
          <p:cNvPr id="248" name="Group 39"/>
          <p:cNvGrpSpPr>
            <a:grpSpLocks/>
          </p:cNvGrpSpPr>
          <p:nvPr/>
        </p:nvGrpSpPr>
        <p:grpSpPr bwMode="auto">
          <a:xfrm rot="-120000">
            <a:off x="628650" y="3072085"/>
            <a:ext cx="101600" cy="193675"/>
            <a:chOff x="195" y="1369"/>
            <a:chExt cx="64" cy="122"/>
          </a:xfrm>
        </p:grpSpPr>
        <p:sp>
          <p:nvSpPr>
            <p:cNvPr id="249" name="Arc 40"/>
            <p:cNvSpPr>
              <a:spLocks noChangeAspect="1"/>
            </p:cNvSpPr>
            <p:nvPr/>
          </p:nvSpPr>
          <p:spPr bwMode="auto">
            <a:xfrm flipH="1">
              <a:off x="195" y="1369"/>
              <a:ext cx="63" cy="63"/>
            </a:xfrm>
            <a:custGeom>
              <a:avLst/>
              <a:gdLst>
                <a:gd name="T0" fmla="*/ 0 w 21600"/>
                <a:gd name="T1" fmla="*/ 0 h 21600"/>
                <a:gd name="T2" fmla="*/ 63 w 21600"/>
                <a:gd name="T3" fmla="*/ 63 h 21600"/>
                <a:gd name="T4" fmla="*/ 0 w 21600"/>
                <a:gd name="T5" fmla="*/ 6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969696"/>
              </a:solidFill>
              <a:round/>
              <a:headEnd/>
              <a:tailEnd/>
            </a:ln>
          </p:spPr>
          <p:txBody>
            <a:bodyPr anchor="ctr">
              <a:spAutoFit/>
            </a:bodyPr>
            <a:lstStyle/>
            <a:p>
              <a:endParaRPr lang="en-US"/>
            </a:p>
          </p:txBody>
        </p:sp>
        <p:sp>
          <p:nvSpPr>
            <p:cNvPr id="250" name="Arc 41"/>
            <p:cNvSpPr>
              <a:spLocks noChangeAspect="1"/>
            </p:cNvSpPr>
            <p:nvPr/>
          </p:nvSpPr>
          <p:spPr bwMode="auto">
            <a:xfrm flipH="1" flipV="1">
              <a:off x="196" y="1428"/>
              <a:ext cx="63" cy="63"/>
            </a:xfrm>
            <a:custGeom>
              <a:avLst/>
              <a:gdLst>
                <a:gd name="T0" fmla="*/ 0 w 21600"/>
                <a:gd name="T1" fmla="*/ 0 h 21600"/>
                <a:gd name="T2" fmla="*/ 63 w 21600"/>
                <a:gd name="T3" fmla="*/ 63 h 21600"/>
                <a:gd name="T4" fmla="*/ 0 w 21600"/>
                <a:gd name="T5" fmla="*/ 6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969696"/>
              </a:solidFill>
              <a:round/>
              <a:headEnd/>
              <a:tailEnd/>
            </a:ln>
          </p:spPr>
          <p:txBody>
            <a:bodyPr anchor="ctr">
              <a:spAutoFit/>
            </a:bodyPr>
            <a:lstStyle/>
            <a:p>
              <a:endParaRPr lang="en-US"/>
            </a:p>
          </p:txBody>
        </p:sp>
      </p:grpSp>
      <p:sp>
        <p:nvSpPr>
          <p:cNvPr id="251" name="Freeform 42"/>
          <p:cNvSpPr>
            <a:spLocks/>
          </p:cNvSpPr>
          <p:nvPr/>
        </p:nvSpPr>
        <p:spPr bwMode="auto">
          <a:xfrm rot="-120000">
            <a:off x="1239838" y="3237185"/>
            <a:ext cx="149225" cy="200025"/>
          </a:xfrm>
          <a:custGeom>
            <a:avLst/>
            <a:gdLst>
              <a:gd name="T0" fmla="*/ 0 w 94"/>
              <a:gd name="T1" fmla="*/ 4 h 126"/>
              <a:gd name="T2" fmla="*/ 26 w 94"/>
              <a:gd name="T3" fmla="*/ 2 h 126"/>
              <a:gd name="T4" fmla="*/ 68 w 94"/>
              <a:gd name="T5" fmla="*/ 18 h 126"/>
              <a:gd name="T6" fmla="*/ 90 w 94"/>
              <a:gd name="T7" fmla="*/ 58 h 126"/>
              <a:gd name="T8" fmla="*/ 92 w 94"/>
              <a:gd name="T9" fmla="*/ 102 h 126"/>
              <a:gd name="T10" fmla="*/ 90 w 94"/>
              <a:gd name="T11" fmla="*/ 126 h 126"/>
              <a:gd name="T12" fmla="*/ 0 60000 65536"/>
              <a:gd name="T13" fmla="*/ 0 60000 65536"/>
              <a:gd name="T14" fmla="*/ 0 60000 65536"/>
              <a:gd name="T15" fmla="*/ 0 60000 65536"/>
              <a:gd name="T16" fmla="*/ 0 60000 65536"/>
              <a:gd name="T17" fmla="*/ 0 60000 65536"/>
              <a:gd name="T18" fmla="*/ 0 w 94"/>
              <a:gd name="T19" fmla="*/ 0 h 126"/>
              <a:gd name="T20" fmla="*/ 94 w 94"/>
              <a:gd name="T21" fmla="*/ 126 h 126"/>
            </a:gdLst>
            <a:ahLst/>
            <a:cxnLst>
              <a:cxn ang="T12">
                <a:pos x="T0" y="T1"/>
              </a:cxn>
              <a:cxn ang="T13">
                <a:pos x="T2" y="T3"/>
              </a:cxn>
              <a:cxn ang="T14">
                <a:pos x="T4" y="T5"/>
              </a:cxn>
              <a:cxn ang="T15">
                <a:pos x="T6" y="T7"/>
              </a:cxn>
              <a:cxn ang="T16">
                <a:pos x="T8" y="T9"/>
              </a:cxn>
              <a:cxn ang="T17">
                <a:pos x="T10" y="T11"/>
              </a:cxn>
            </a:cxnLst>
            <a:rect l="T18" t="T19" r="T20" b="T21"/>
            <a:pathLst>
              <a:path w="94" h="126">
                <a:moveTo>
                  <a:pt x="0" y="4"/>
                </a:moveTo>
                <a:cubicBezTo>
                  <a:pt x="4" y="4"/>
                  <a:pt x="15" y="0"/>
                  <a:pt x="26" y="2"/>
                </a:cubicBezTo>
                <a:cubicBezTo>
                  <a:pt x="37" y="4"/>
                  <a:pt x="57" y="9"/>
                  <a:pt x="68" y="18"/>
                </a:cubicBezTo>
                <a:cubicBezTo>
                  <a:pt x="79" y="27"/>
                  <a:pt x="86" y="44"/>
                  <a:pt x="90" y="58"/>
                </a:cubicBezTo>
                <a:cubicBezTo>
                  <a:pt x="94" y="72"/>
                  <a:pt x="92" y="91"/>
                  <a:pt x="92" y="102"/>
                </a:cubicBezTo>
                <a:cubicBezTo>
                  <a:pt x="92" y="113"/>
                  <a:pt x="90" y="121"/>
                  <a:pt x="90" y="126"/>
                </a:cubicBezTo>
              </a:path>
            </a:pathLst>
          </a:custGeom>
          <a:noFill/>
          <a:ln w="19050">
            <a:solidFill>
              <a:srgbClr val="969696"/>
            </a:solidFill>
            <a:round/>
            <a:headEnd/>
            <a:tailEnd type="triangle" w="med" len="med"/>
          </a:ln>
        </p:spPr>
        <p:txBody>
          <a:bodyPr anchor="ctr">
            <a:spAutoFit/>
          </a:bodyPr>
          <a:lstStyle/>
          <a:p>
            <a:endParaRPr lang="en-US"/>
          </a:p>
        </p:txBody>
      </p:sp>
      <p:sp>
        <p:nvSpPr>
          <p:cNvPr id="252" name="Rectangle 43"/>
          <p:cNvSpPr>
            <a:spLocks noChangeArrowheads="1"/>
          </p:cNvSpPr>
          <p:nvPr/>
        </p:nvSpPr>
        <p:spPr bwMode="auto">
          <a:xfrm rot="-120000">
            <a:off x="1339850" y="3434035"/>
            <a:ext cx="114300" cy="104775"/>
          </a:xfrm>
          <a:prstGeom prst="rect">
            <a:avLst/>
          </a:prstGeom>
          <a:solidFill>
            <a:srgbClr val="FFFF00"/>
          </a:solidFill>
          <a:ln w="19050" algn="ctr">
            <a:solidFill>
              <a:srgbClr val="969696"/>
            </a:solidFill>
            <a:miter lim="800000"/>
            <a:headEnd/>
            <a:tailEnd/>
          </a:ln>
        </p:spPr>
        <p:txBody>
          <a:bodyPr anchor="ctr">
            <a:spAutoFit/>
          </a:bodyPr>
          <a:lstStyle/>
          <a:p>
            <a:endParaRPr lang="en-US"/>
          </a:p>
        </p:txBody>
      </p:sp>
      <p:sp>
        <p:nvSpPr>
          <p:cNvPr id="253" name="AutoShape 44"/>
          <p:cNvSpPr>
            <a:spLocks noChangeArrowheads="1"/>
          </p:cNvSpPr>
          <p:nvPr/>
        </p:nvSpPr>
        <p:spPr bwMode="auto">
          <a:xfrm rot="-120000">
            <a:off x="1352550" y="3446735"/>
            <a:ext cx="88900" cy="88900"/>
          </a:xfrm>
          <a:prstGeom prst="rtTriangle">
            <a:avLst/>
          </a:prstGeom>
          <a:solidFill>
            <a:schemeClr val="bg2"/>
          </a:solidFill>
          <a:ln w="19050" algn="ctr">
            <a:solidFill>
              <a:srgbClr val="969696"/>
            </a:solidFill>
            <a:miter lim="800000"/>
            <a:headEnd/>
            <a:tailEnd/>
          </a:ln>
        </p:spPr>
        <p:txBody>
          <a:bodyPr wrap="none" anchor="ctr">
            <a:spAutoFit/>
          </a:bodyPr>
          <a:lstStyle/>
          <a:p>
            <a:endParaRPr lang="en-US"/>
          </a:p>
        </p:txBody>
      </p:sp>
      <p:sp>
        <p:nvSpPr>
          <p:cNvPr id="254" name="Rectangle 45"/>
          <p:cNvSpPr>
            <a:spLocks noChangeArrowheads="1"/>
          </p:cNvSpPr>
          <p:nvPr/>
        </p:nvSpPr>
        <p:spPr bwMode="auto">
          <a:xfrm rot="-120000">
            <a:off x="1454150" y="3148285"/>
            <a:ext cx="490538" cy="177800"/>
          </a:xfrm>
          <a:prstGeom prst="rect">
            <a:avLst/>
          </a:prstGeom>
          <a:solidFill>
            <a:srgbClr val="FFFF00"/>
          </a:solidFill>
          <a:ln w="19050" algn="ctr">
            <a:solidFill>
              <a:srgbClr val="969696"/>
            </a:solidFill>
            <a:miter lim="800000"/>
            <a:headEnd/>
            <a:tailEnd/>
          </a:ln>
        </p:spPr>
        <p:txBody>
          <a:bodyPr wrap="none" anchor="ctr">
            <a:spAutoFit/>
          </a:bodyPr>
          <a:lstStyle/>
          <a:p>
            <a:endParaRPr lang="en-US"/>
          </a:p>
        </p:txBody>
      </p:sp>
      <p:sp>
        <p:nvSpPr>
          <p:cNvPr id="255" name="Line 46"/>
          <p:cNvSpPr>
            <a:spLocks noChangeShapeType="1"/>
          </p:cNvSpPr>
          <p:nvPr/>
        </p:nvSpPr>
        <p:spPr bwMode="auto">
          <a:xfrm rot="21480000" flipH="1">
            <a:off x="1517650" y="3321322"/>
            <a:ext cx="4763" cy="242888"/>
          </a:xfrm>
          <a:prstGeom prst="line">
            <a:avLst/>
          </a:prstGeom>
          <a:noFill/>
          <a:ln w="19050">
            <a:solidFill>
              <a:srgbClr val="969696"/>
            </a:solidFill>
            <a:round/>
            <a:headEnd/>
            <a:tailEnd type="arrow" w="sm" len="med"/>
          </a:ln>
        </p:spPr>
        <p:txBody>
          <a:bodyPr anchor="ctr">
            <a:spAutoFit/>
          </a:bodyPr>
          <a:lstStyle/>
          <a:p>
            <a:endParaRPr lang="en-US"/>
          </a:p>
        </p:txBody>
      </p:sp>
      <p:sp>
        <p:nvSpPr>
          <p:cNvPr id="256" name="Line 47"/>
          <p:cNvSpPr>
            <a:spLocks noChangeShapeType="1"/>
          </p:cNvSpPr>
          <p:nvPr/>
        </p:nvSpPr>
        <p:spPr bwMode="auto">
          <a:xfrm rot="-120000">
            <a:off x="1616075" y="3327672"/>
            <a:ext cx="0" cy="233363"/>
          </a:xfrm>
          <a:prstGeom prst="line">
            <a:avLst/>
          </a:prstGeom>
          <a:noFill/>
          <a:ln w="19050">
            <a:solidFill>
              <a:srgbClr val="969696"/>
            </a:solidFill>
            <a:round/>
            <a:headEnd/>
            <a:tailEnd type="arrow" w="sm" len="med"/>
          </a:ln>
        </p:spPr>
        <p:txBody>
          <a:bodyPr anchor="ctr">
            <a:spAutoFit/>
          </a:bodyPr>
          <a:lstStyle/>
          <a:p>
            <a:endParaRPr lang="en-US"/>
          </a:p>
        </p:txBody>
      </p:sp>
      <p:sp>
        <p:nvSpPr>
          <p:cNvPr id="257" name="Line 48"/>
          <p:cNvSpPr>
            <a:spLocks noChangeShapeType="1"/>
          </p:cNvSpPr>
          <p:nvPr/>
        </p:nvSpPr>
        <p:spPr bwMode="auto">
          <a:xfrm rot="-120000">
            <a:off x="1714500" y="3319735"/>
            <a:ext cx="0" cy="233362"/>
          </a:xfrm>
          <a:prstGeom prst="line">
            <a:avLst/>
          </a:prstGeom>
          <a:noFill/>
          <a:ln w="19050">
            <a:solidFill>
              <a:srgbClr val="969696"/>
            </a:solidFill>
            <a:round/>
            <a:headEnd/>
            <a:tailEnd type="arrow" w="sm" len="med"/>
          </a:ln>
        </p:spPr>
        <p:txBody>
          <a:bodyPr anchor="ctr">
            <a:spAutoFit/>
          </a:bodyPr>
          <a:lstStyle/>
          <a:p>
            <a:endParaRPr lang="en-US"/>
          </a:p>
        </p:txBody>
      </p:sp>
      <p:sp>
        <p:nvSpPr>
          <p:cNvPr id="258" name="Line 49"/>
          <p:cNvSpPr>
            <a:spLocks noChangeShapeType="1"/>
          </p:cNvSpPr>
          <p:nvPr/>
        </p:nvSpPr>
        <p:spPr bwMode="auto">
          <a:xfrm rot="-120000">
            <a:off x="1816100" y="3321322"/>
            <a:ext cx="0" cy="233363"/>
          </a:xfrm>
          <a:prstGeom prst="line">
            <a:avLst/>
          </a:prstGeom>
          <a:noFill/>
          <a:ln w="19050">
            <a:solidFill>
              <a:srgbClr val="969696"/>
            </a:solidFill>
            <a:round/>
            <a:headEnd/>
            <a:tailEnd type="arrow" w="sm" len="med"/>
          </a:ln>
        </p:spPr>
        <p:txBody>
          <a:bodyPr anchor="ctr">
            <a:spAutoFit/>
          </a:bodyPr>
          <a:lstStyle/>
          <a:p>
            <a:endParaRPr lang="en-US"/>
          </a:p>
        </p:txBody>
      </p:sp>
      <p:sp>
        <p:nvSpPr>
          <p:cNvPr id="259" name="Line 50"/>
          <p:cNvSpPr>
            <a:spLocks noChangeShapeType="1"/>
          </p:cNvSpPr>
          <p:nvPr/>
        </p:nvSpPr>
        <p:spPr bwMode="auto">
          <a:xfrm rot="-120000">
            <a:off x="1906588" y="3322910"/>
            <a:ext cx="0" cy="233362"/>
          </a:xfrm>
          <a:prstGeom prst="line">
            <a:avLst/>
          </a:prstGeom>
          <a:noFill/>
          <a:ln w="19050">
            <a:solidFill>
              <a:srgbClr val="969696"/>
            </a:solidFill>
            <a:round/>
            <a:headEnd/>
            <a:tailEnd type="arrow" w="sm" len="med"/>
          </a:ln>
        </p:spPr>
        <p:txBody>
          <a:bodyPr anchor="ctr">
            <a:spAutoFit/>
          </a:bodyPr>
          <a:lstStyle/>
          <a:p>
            <a:endParaRPr lang="en-US"/>
          </a:p>
        </p:txBody>
      </p:sp>
      <p:grpSp>
        <p:nvGrpSpPr>
          <p:cNvPr id="260" name="Group 51"/>
          <p:cNvGrpSpPr>
            <a:grpSpLocks/>
          </p:cNvGrpSpPr>
          <p:nvPr/>
        </p:nvGrpSpPr>
        <p:grpSpPr bwMode="auto">
          <a:xfrm rot="-120000">
            <a:off x="1333500" y="3053035"/>
            <a:ext cx="101600" cy="193675"/>
            <a:chOff x="195" y="1369"/>
            <a:chExt cx="64" cy="122"/>
          </a:xfrm>
        </p:grpSpPr>
        <p:sp>
          <p:nvSpPr>
            <p:cNvPr id="261" name="Arc 52"/>
            <p:cNvSpPr>
              <a:spLocks noChangeAspect="1"/>
            </p:cNvSpPr>
            <p:nvPr/>
          </p:nvSpPr>
          <p:spPr bwMode="auto">
            <a:xfrm flipH="1">
              <a:off x="195" y="1369"/>
              <a:ext cx="63" cy="63"/>
            </a:xfrm>
            <a:custGeom>
              <a:avLst/>
              <a:gdLst>
                <a:gd name="T0" fmla="*/ 0 w 21600"/>
                <a:gd name="T1" fmla="*/ 0 h 21600"/>
                <a:gd name="T2" fmla="*/ 63 w 21600"/>
                <a:gd name="T3" fmla="*/ 63 h 21600"/>
                <a:gd name="T4" fmla="*/ 0 w 21600"/>
                <a:gd name="T5" fmla="*/ 6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969696"/>
              </a:solidFill>
              <a:round/>
              <a:headEnd/>
              <a:tailEnd/>
            </a:ln>
          </p:spPr>
          <p:txBody>
            <a:bodyPr anchor="ctr">
              <a:spAutoFit/>
            </a:bodyPr>
            <a:lstStyle/>
            <a:p>
              <a:endParaRPr lang="en-US"/>
            </a:p>
          </p:txBody>
        </p:sp>
        <p:sp>
          <p:nvSpPr>
            <p:cNvPr id="262" name="Arc 53"/>
            <p:cNvSpPr>
              <a:spLocks noChangeAspect="1"/>
            </p:cNvSpPr>
            <p:nvPr/>
          </p:nvSpPr>
          <p:spPr bwMode="auto">
            <a:xfrm flipH="1" flipV="1">
              <a:off x="196" y="1428"/>
              <a:ext cx="63" cy="63"/>
            </a:xfrm>
            <a:custGeom>
              <a:avLst/>
              <a:gdLst>
                <a:gd name="T0" fmla="*/ 0 w 21600"/>
                <a:gd name="T1" fmla="*/ 0 h 21600"/>
                <a:gd name="T2" fmla="*/ 63 w 21600"/>
                <a:gd name="T3" fmla="*/ 63 h 21600"/>
                <a:gd name="T4" fmla="*/ 0 w 21600"/>
                <a:gd name="T5" fmla="*/ 6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969696"/>
              </a:solidFill>
              <a:round/>
              <a:headEnd/>
              <a:tailEnd/>
            </a:ln>
          </p:spPr>
          <p:txBody>
            <a:bodyPr anchor="ctr">
              <a:spAutoFit/>
            </a:bodyPr>
            <a:lstStyle/>
            <a:p>
              <a:endParaRPr lang="en-US"/>
            </a:p>
          </p:txBody>
        </p:sp>
      </p:grpSp>
      <p:sp>
        <p:nvSpPr>
          <p:cNvPr id="263" name="Freeform 54"/>
          <p:cNvSpPr>
            <a:spLocks/>
          </p:cNvSpPr>
          <p:nvPr/>
        </p:nvSpPr>
        <p:spPr bwMode="auto">
          <a:xfrm rot="-120000">
            <a:off x="1944688" y="3218135"/>
            <a:ext cx="149225" cy="200025"/>
          </a:xfrm>
          <a:custGeom>
            <a:avLst/>
            <a:gdLst>
              <a:gd name="T0" fmla="*/ 0 w 94"/>
              <a:gd name="T1" fmla="*/ 4 h 126"/>
              <a:gd name="T2" fmla="*/ 26 w 94"/>
              <a:gd name="T3" fmla="*/ 2 h 126"/>
              <a:gd name="T4" fmla="*/ 68 w 94"/>
              <a:gd name="T5" fmla="*/ 18 h 126"/>
              <a:gd name="T6" fmla="*/ 90 w 94"/>
              <a:gd name="T7" fmla="*/ 58 h 126"/>
              <a:gd name="T8" fmla="*/ 92 w 94"/>
              <a:gd name="T9" fmla="*/ 102 h 126"/>
              <a:gd name="T10" fmla="*/ 90 w 94"/>
              <a:gd name="T11" fmla="*/ 126 h 126"/>
              <a:gd name="T12" fmla="*/ 0 60000 65536"/>
              <a:gd name="T13" fmla="*/ 0 60000 65536"/>
              <a:gd name="T14" fmla="*/ 0 60000 65536"/>
              <a:gd name="T15" fmla="*/ 0 60000 65536"/>
              <a:gd name="T16" fmla="*/ 0 60000 65536"/>
              <a:gd name="T17" fmla="*/ 0 60000 65536"/>
              <a:gd name="T18" fmla="*/ 0 w 94"/>
              <a:gd name="T19" fmla="*/ 0 h 126"/>
              <a:gd name="T20" fmla="*/ 94 w 94"/>
              <a:gd name="T21" fmla="*/ 126 h 126"/>
            </a:gdLst>
            <a:ahLst/>
            <a:cxnLst>
              <a:cxn ang="T12">
                <a:pos x="T0" y="T1"/>
              </a:cxn>
              <a:cxn ang="T13">
                <a:pos x="T2" y="T3"/>
              </a:cxn>
              <a:cxn ang="T14">
                <a:pos x="T4" y="T5"/>
              </a:cxn>
              <a:cxn ang="T15">
                <a:pos x="T6" y="T7"/>
              </a:cxn>
              <a:cxn ang="T16">
                <a:pos x="T8" y="T9"/>
              </a:cxn>
              <a:cxn ang="T17">
                <a:pos x="T10" y="T11"/>
              </a:cxn>
            </a:cxnLst>
            <a:rect l="T18" t="T19" r="T20" b="T21"/>
            <a:pathLst>
              <a:path w="94" h="126">
                <a:moveTo>
                  <a:pt x="0" y="4"/>
                </a:moveTo>
                <a:cubicBezTo>
                  <a:pt x="4" y="4"/>
                  <a:pt x="15" y="0"/>
                  <a:pt x="26" y="2"/>
                </a:cubicBezTo>
                <a:cubicBezTo>
                  <a:pt x="37" y="4"/>
                  <a:pt x="57" y="9"/>
                  <a:pt x="68" y="18"/>
                </a:cubicBezTo>
                <a:cubicBezTo>
                  <a:pt x="79" y="27"/>
                  <a:pt x="86" y="44"/>
                  <a:pt x="90" y="58"/>
                </a:cubicBezTo>
                <a:cubicBezTo>
                  <a:pt x="94" y="72"/>
                  <a:pt x="92" y="91"/>
                  <a:pt x="92" y="102"/>
                </a:cubicBezTo>
                <a:cubicBezTo>
                  <a:pt x="92" y="113"/>
                  <a:pt x="90" y="121"/>
                  <a:pt x="90" y="126"/>
                </a:cubicBezTo>
              </a:path>
            </a:pathLst>
          </a:custGeom>
          <a:noFill/>
          <a:ln w="19050">
            <a:solidFill>
              <a:srgbClr val="969696"/>
            </a:solidFill>
            <a:round/>
            <a:headEnd/>
            <a:tailEnd type="triangle" w="med" len="med"/>
          </a:ln>
        </p:spPr>
        <p:txBody>
          <a:bodyPr anchor="ctr">
            <a:spAutoFit/>
          </a:bodyPr>
          <a:lstStyle/>
          <a:p>
            <a:endParaRPr lang="en-US"/>
          </a:p>
        </p:txBody>
      </p:sp>
      <p:sp>
        <p:nvSpPr>
          <p:cNvPr id="264" name="Rectangle 55"/>
          <p:cNvSpPr>
            <a:spLocks noChangeArrowheads="1"/>
          </p:cNvSpPr>
          <p:nvPr/>
        </p:nvSpPr>
        <p:spPr bwMode="auto">
          <a:xfrm rot="-120000">
            <a:off x="2044700" y="3414985"/>
            <a:ext cx="114300" cy="104775"/>
          </a:xfrm>
          <a:prstGeom prst="rect">
            <a:avLst/>
          </a:prstGeom>
          <a:solidFill>
            <a:srgbClr val="FFFF00"/>
          </a:solidFill>
          <a:ln w="19050" algn="ctr">
            <a:solidFill>
              <a:srgbClr val="969696"/>
            </a:solidFill>
            <a:miter lim="800000"/>
            <a:headEnd/>
            <a:tailEnd/>
          </a:ln>
        </p:spPr>
        <p:txBody>
          <a:bodyPr anchor="ctr">
            <a:spAutoFit/>
          </a:bodyPr>
          <a:lstStyle/>
          <a:p>
            <a:endParaRPr lang="en-US"/>
          </a:p>
        </p:txBody>
      </p:sp>
      <p:sp>
        <p:nvSpPr>
          <p:cNvPr id="265" name="AutoShape 56"/>
          <p:cNvSpPr>
            <a:spLocks noChangeArrowheads="1"/>
          </p:cNvSpPr>
          <p:nvPr/>
        </p:nvSpPr>
        <p:spPr bwMode="auto">
          <a:xfrm rot="-120000">
            <a:off x="2057400" y="3427685"/>
            <a:ext cx="88900" cy="88900"/>
          </a:xfrm>
          <a:prstGeom prst="rtTriangle">
            <a:avLst/>
          </a:prstGeom>
          <a:solidFill>
            <a:schemeClr val="bg2"/>
          </a:solidFill>
          <a:ln w="19050" algn="ctr">
            <a:solidFill>
              <a:srgbClr val="969696"/>
            </a:solidFill>
            <a:miter lim="800000"/>
            <a:headEnd/>
            <a:tailEnd/>
          </a:ln>
        </p:spPr>
        <p:txBody>
          <a:bodyPr wrap="none" anchor="ctr">
            <a:spAutoFit/>
          </a:bodyPr>
          <a:lstStyle/>
          <a:p>
            <a:endParaRPr lang="en-US"/>
          </a:p>
        </p:txBody>
      </p:sp>
      <p:sp>
        <p:nvSpPr>
          <p:cNvPr id="266" name="Line 57"/>
          <p:cNvSpPr>
            <a:spLocks noChangeShapeType="1"/>
          </p:cNvSpPr>
          <p:nvPr/>
        </p:nvSpPr>
        <p:spPr bwMode="auto">
          <a:xfrm rot="-120000">
            <a:off x="2038290" y="2979198"/>
            <a:ext cx="1891198" cy="8390"/>
          </a:xfrm>
          <a:prstGeom prst="line">
            <a:avLst/>
          </a:prstGeom>
          <a:noFill/>
          <a:ln w="19050">
            <a:solidFill>
              <a:srgbClr val="969696"/>
            </a:solidFill>
            <a:round/>
            <a:headEnd/>
            <a:tailEnd/>
          </a:ln>
        </p:spPr>
        <p:txBody>
          <a:bodyPr wrap="square" anchor="ctr">
            <a:spAutoFit/>
          </a:bodyPr>
          <a:lstStyle/>
          <a:p>
            <a:endParaRPr lang="en-US"/>
          </a:p>
        </p:txBody>
      </p:sp>
      <p:sp>
        <p:nvSpPr>
          <p:cNvPr id="267" name="Rectangle 58"/>
          <p:cNvSpPr>
            <a:spLocks noChangeArrowheads="1"/>
          </p:cNvSpPr>
          <p:nvPr/>
        </p:nvSpPr>
        <p:spPr bwMode="auto">
          <a:xfrm rot="-120000">
            <a:off x="2322513" y="3116535"/>
            <a:ext cx="490537" cy="177800"/>
          </a:xfrm>
          <a:prstGeom prst="rect">
            <a:avLst/>
          </a:prstGeom>
          <a:solidFill>
            <a:srgbClr val="FFFF00"/>
          </a:solidFill>
          <a:ln w="19050" algn="ctr">
            <a:solidFill>
              <a:srgbClr val="969696"/>
            </a:solidFill>
            <a:miter lim="800000"/>
            <a:headEnd/>
            <a:tailEnd/>
          </a:ln>
        </p:spPr>
        <p:txBody>
          <a:bodyPr wrap="none" anchor="ctr">
            <a:spAutoFit/>
          </a:bodyPr>
          <a:lstStyle/>
          <a:p>
            <a:endParaRPr lang="en-US"/>
          </a:p>
        </p:txBody>
      </p:sp>
      <p:sp>
        <p:nvSpPr>
          <p:cNvPr id="268" name="Line 59"/>
          <p:cNvSpPr>
            <a:spLocks noChangeShapeType="1"/>
          </p:cNvSpPr>
          <p:nvPr/>
        </p:nvSpPr>
        <p:spPr bwMode="auto">
          <a:xfrm rot="21480000" flipH="1">
            <a:off x="2386013" y="3289572"/>
            <a:ext cx="4762" cy="242888"/>
          </a:xfrm>
          <a:prstGeom prst="line">
            <a:avLst/>
          </a:prstGeom>
          <a:noFill/>
          <a:ln w="19050">
            <a:solidFill>
              <a:srgbClr val="969696"/>
            </a:solidFill>
            <a:round/>
            <a:headEnd/>
            <a:tailEnd type="arrow" w="sm" len="med"/>
          </a:ln>
        </p:spPr>
        <p:txBody>
          <a:bodyPr anchor="ctr">
            <a:spAutoFit/>
          </a:bodyPr>
          <a:lstStyle/>
          <a:p>
            <a:endParaRPr lang="en-US"/>
          </a:p>
        </p:txBody>
      </p:sp>
      <p:sp>
        <p:nvSpPr>
          <p:cNvPr id="269" name="Line 60"/>
          <p:cNvSpPr>
            <a:spLocks noChangeShapeType="1"/>
          </p:cNvSpPr>
          <p:nvPr/>
        </p:nvSpPr>
        <p:spPr bwMode="auto">
          <a:xfrm rot="-120000">
            <a:off x="2484438" y="3295922"/>
            <a:ext cx="0" cy="233363"/>
          </a:xfrm>
          <a:prstGeom prst="line">
            <a:avLst/>
          </a:prstGeom>
          <a:noFill/>
          <a:ln w="19050">
            <a:solidFill>
              <a:srgbClr val="969696"/>
            </a:solidFill>
            <a:round/>
            <a:headEnd/>
            <a:tailEnd type="arrow" w="sm" len="med"/>
          </a:ln>
        </p:spPr>
        <p:txBody>
          <a:bodyPr anchor="ctr">
            <a:spAutoFit/>
          </a:bodyPr>
          <a:lstStyle/>
          <a:p>
            <a:endParaRPr lang="en-US"/>
          </a:p>
        </p:txBody>
      </p:sp>
      <p:sp>
        <p:nvSpPr>
          <p:cNvPr id="270" name="Line 61"/>
          <p:cNvSpPr>
            <a:spLocks noChangeShapeType="1"/>
          </p:cNvSpPr>
          <p:nvPr/>
        </p:nvSpPr>
        <p:spPr bwMode="auto">
          <a:xfrm rot="-120000">
            <a:off x="2582863" y="3287985"/>
            <a:ext cx="0" cy="233362"/>
          </a:xfrm>
          <a:prstGeom prst="line">
            <a:avLst/>
          </a:prstGeom>
          <a:noFill/>
          <a:ln w="19050">
            <a:solidFill>
              <a:srgbClr val="969696"/>
            </a:solidFill>
            <a:round/>
            <a:headEnd/>
            <a:tailEnd type="arrow" w="sm" len="med"/>
          </a:ln>
        </p:spPr>
        <p:txBody>
          <a:bodyPr anchor="ctr">
            <a:spAutoFit/>
          </a:bodyPr>
          <a:lstStyle/>
          <a:p>
            <a:endParaRPr lang="en-US"/>
          </a:p>
        </p:txBody>
      </p:sp>
      <p:sp>
        <p:nvSpPr>
          <p:cNvPr id="271" name="Line 62"/>
          <p:cNvSpPr>
            <a:spLocks noChangeShapeType="1"/>
          </p:cNvSpPr>
          <p:nvPr/>
        </p:nvSpPr>
        <p:spPr bwMode="auto">
          <a:xfrm rot="-120000">
            <a:off x="2684463" y="3289572"/>
            <a:ext cx="0" cy="233363"/>
          </a:xfrm>
          <a:prstGeom prst="line">
            <a:avLst/>
          </a:prstGeom>
          <a:noFill/>
          <a:ln w="19050">
            <a:solidFill>
              <a:srgbClr val="969696"/>
            </a:solidFill>
            <a:round/>
            <a:headEnd/>
            <a:tailEnd type="arrow" w="sm" len="med"/>
          </a:ln>
        </p:spPr>
        <p:txBody>
          <a:bodyPr anchor="ctr">
            <a:spAutoFit/>
          </a:bodyPr>
          <a:lstStyle/>
          <a:p>
            <a:endParaRPr lang="en-US"/>
          </a:p>
        </p:txBody>
      </p:sp>
      <p:sp>
        <p:nvSpPr>
          <p:cNvPr id="272" name="Line 63"/>
          <p:cNvSpPr>
            <a:spLocks noChangeShapeType="1"/>
          </p:cNvSpPr>
          <p:nvPr/>
        </p:nvSpPr>
        <p:spPr bwMode="auto">
          <a:xfrm rot="-120000">
            <a:off x="2774950" y="3291160"/>
            <a:ext cx="0" cy="233362"/>
          </a:xfrm>
          <a:prstGeom prst="line">
            <a:avLst/>
          </a:prstGeom>
          <a:noFill/>
          <a:ln w="19050">
            <a:solidFill>
              <a:srgbClr val="969696"/>
            </a:solidFill>
            <a:round/>
            <a:headEnd/>
            <a:tailEnd type="arrow" w="sm" len="med"/>
          </a:ln>
        </p:spPr>
        <p:txBody>
          <a:bodyPr anchor="ctr">
            <a:spAutoFit/>
          </a:bodyPr>
          <a:lstStyle/>
          <a:p>
            <a:endParaRPr lang="en-US"/>
          </a:p>
        </p:txBody>
      </p:sp>
      <p:grpSp>
        <p:nvGrpSpPr>
          <p:cNvPr id="273" name="Group 64"/>
          <p:cNvGrpSpPr>
            <a:grpSpLocks/>
          </p:cNvGrpSpPr>
          <p:nvPr/>
        </p:nvGrpSpPr>
        <p:grpSpPr bwMode="auto">
          <a:xfrm rot="-120000">
            <a:off x="2201863" y="3021285"/>
            <a:ext cx="101600" cy="193675"/>
            <a:chOff x="195" y="1369"/>
            <a:chExt cx="64" cy="122"/>
          </a:xfrm>
        </p:grpSpPr>
        <p:sp>
          <p:nvSpPr>
            <p:cNvPr id="274" name="Arc 65"/>
            <p:cNvSpPr>
              <a:spLocks noChangeAspect="1"/>
            </p:cNvSpPr>
            <p:nvPr/>
          </p:nvSpPr>
          <p:spPr bwMode="auto">
            <a:xfrm flipH="1">
              <a:off x="195" y="1369"/>
              <a:ext cx="63" cy="63"/>
            </a:xfrm>
            <a:custGeom>
              <a:avLst/>
              <a:gdLst>
                <a:gd name="T0" fmla="*/ 0 w 21600"/>
                <a:gd name="T1" fmla="*/ 0 h 21600"/>
                <a:gd name="T2" fmla="*/ 63 w 21600"/>
                <a:gd name="T3" fmla="*/ 63 h 21600"/>
                <a:gd name="T4" fmla="*/ 0 w 21600"/>
                <a:gd name="T5" fmla="*/ 6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969696"/>
              </a:solidFill>
              <a:round/>
              <a:headEnd/>
              <a:tailEnd/>
            </a:ln>
          </p:spPr>
          <p:txBody>
            <a:bodyPr anchor="ctr">
              <a:spAutoFit/>
            </a:bodyPr>
            <a:lstStyle/>
            <a:p>
              <a:endParaRPr lang="en-US"/>
            </a:p>
          </p:txBody>
        </p:sp>
        <p:sp>
          <p:nvSpPr>
            <p:cNvPr id="275" name="Arc 66"/>
            <p:cNvSpPr>
              <a:spLocks noChangeAspect="1"/>
            </p:cNvSpPr>
            <p:nvPr/>
          </p:nvSpPr>
          <p:spPr bwMode="auto">
            <a:xfrm flipH="1" flipV="1">
              <a:off x="196" y="1428"/>
              <a:ext cx="63" cy="63"/>
            </a:xfrm>
            <a:custGeom>
              <a:avLst/>
              <a:gdLst>
                <a:gd name="T0" fmla="*/ 0 w 21600"/>
                <a:gd name="T1" fmla="*/ 0 h 21600"/>
                <a:gd name="T2" fmla="*/ 63 w 21600"/>
                <a:gd name="T3" fmla="*/ 63 h 21600"/>
                <a:gd name="T4" fmla="*/ 0 w 21600"/>
                <a:gd name="T5" fmla="*/ 6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969696"/>
              </a:solidFill>
              <a:round/>
              <a:headEnd/>
              <a:tailEnd/>
            </a:ln>
          </p:spPr>
          <p:txBody>
            <a:bodyPr anchor="ctr">
              <a:spAutoFit/>
            </a:bodyPr>
            <a:lstStyle/>
            <a:p>
              <a:endParaRPr lang="en-US"/>
            </a:p>
          </p:txBody>
        </p:sp>
      </p:grpSp>
      <p:sp>
        <p:nvSpPr>
          <p:cNvPr id="276" name="Freeform 67"/>
          <p:cNvSpPr>
            <a:spLocks/>
          </p:cNvSpPr>
          <p:nvPr/>
        </p:nvSpPr>
        <p:spPr bwMode="auto">
          <a:xfrm rot="-120000">
            <a:off x="2813050" y="3186385"/>
            <a:ext cx="149225" cy="200025"/>
          </a:xfrm>
          <a:custGeom>
            <a:avLst/>
            <a:gdLst>
              <a:gd name="T0" fmla="*/ 0 w 94"/>
              <a:gd name="T1" fmla="*/ 4 h 126"/>
              <a:gd name="T2" fmla="*/ 26 w 94"/>
              <a:gd name="T3" fmla="*/ 2 h 126"/>
              <a:gd name="T4" fmla="*/ 68 w 94"/>
              <a:gd name="T5" fmla="*/ 18 h 126"/>
              <a:gd name="T6" fmla="*/ 90 w 94"/>
              <a:gd name="T7" fmla="*/ 58 h 126"/>
              <a:gd name="T8" fmla="*/ 92 w 94"/>
              <a:gd name="T9" fmla="*/ 102 h 126"/>
              <a:gd name="T10" fmla="*/ 90 w 94"/>
              <a:gd name="T11" fmla="*/ 126 h 126"/>
              <a:gd name="T12" fmla="*/ 0 60000 65536"/>
              <a:gd name="T13" fmla="*/ 0 60000 65536"/>
              <a:gd name="T14" fmla="*/ 0 60000 65536"/>
              <a:gd name="T15" fmla="*/ 0 60000 65536"/>
              <a:gd name="T16" fmla="*/ 0 60000 65536"/>
              <a:gd name="T17" fmla="*/ 0 60000 65536"/>
              <a:gd name="T18" fmla="*/ 0 w 94"/>
              <a:gd name="T19" fmla="*/ 0 h 126"/>
              <a:gd name="T20" fmla="*/ 94 w 94"/>
              <a:gd name="T21" fmla="*/ 126 h 126"/>
            </a:gdLst>
            <a:ahLst/>
            <a:cxnLst>
              <a:cxn ang="T12">
                <a:pos x="T0" y="T1"/>
              </a:cxn>
              <a:cxn ang="T13">
                <a:pos x="T2" y="T3"/>
              </a:cxn>
              <a:cxn ang="T14">
                <a:pos x="T4" y="T5"/>
              </a:cxn>
              <a:cxn ang="T15">
                <a:pos x="T6" y="T7"/>
              </a:cxn>
              <a:cxn ang="T16">
                <a:pos x="T8" y="T9"/>
              </a:cxn>
              <a:cxn ang="T17">
                <a:pos x="T10" y="T11"/>
              </a:cxn>
            </a:cxnLst>
            <a:rect l="T18" t="T19" r="T20" b="T21"/>
            <a:pathLst>
              <a:path w="94" h="126">
                <a:moveTo>
                  <a:pt x="0" y="4"/>
                </a:moveTo>
                <a:cubicBezTo>
                  <a:pt x="4" y="4"/>
                  <a:pt x="15" y="0"/>
                  <a:pt x="26" y="2"/>
                </a:cubicBezTo>
                <a:cubicBezTo>
                  <a:pt x="37" y="4"/>
                  <a:pt x="57" y="9"/>
                  <a:pt x="68" y="18"/>
                </a:cubicBezTo>
                <a:cubicBezTo>
                  <a:pt x="79" y="27"/>
                  <a:pt x="86" y="44"/>
                  <a:pt x="90" y="58"/>
                </a:cubicBezTo>
                <a:cubicBezTo>
                  <a:pt x="94" y="72"/>
                  <a:pt x="92" y="91"/>
                  <a:pt x="92" y="102"/>
                </a:cubicBezTo>
                <a:cubicBezTo>
                  <a:pt x="92" y="113"/>
                  <a:pt x="90" y="121"/>
                  <a:pt x="90" y="126"/>
                </a:cubicBezTo>
              </a:path>
            </a:pathLst>
          </a:custGeom>
          <a:noFill/>
          <a:ln w="19050">
            <a:solidFill>
              <a:srgbClr val="969696"/>
            </a:solidFill>
            <a:round/>
            <a:headEnd/>
            <a:tailEnd type="triangle" w="med" len="med"/>
          </a:ln>
        </p:spPr>
        <p:txBody>
          <a:bodyPr anchor="ctr">
            <a:spAutoFit/>
          </a:bodyPr>
          <a:lstStyle/>
          <a:p>
            <a:endParaRPr lang="en-US"/>
          </a:p>
        </p:txBody>
      </p:sp>
      <p:sp>
        <p:nvSpPr>
          <p:cNvPr id="277" name="Rectangle 68"/>
          <p:cNvSpPr>
            <a:spLocks noChangeArrowheads="1"/>
          </p:cNvSpPr>
          <p:nvPr/>
        </p:nvSpPr>
        <p:spPr bwMode="auto">
          <a:xfrm rot="-120000">
            <a:off x="2913063" y="3383235"/>
            <a:ext cx="114300" cy="104775"/>
          </a:xfrm>
          <a:prstGeom prst="rect">
            <a:avLst/>
          </a:prstGeom>
          <a:solidFill>
            <a:srgbClr val="FFFF00"/>
          </a:solidFill>
          <a:ln w="19050" algn="ctr">
            <a:solidFill>
              <a:srgbClr val="969696"/>
            </a:solidFill>
            <a:miter lim="800000"/>
            <a:headEnd/>
            <a:tailEnd/>
          </a:ln>
        </p:spPr>
        <p:txBody>
          <a:bodyPr anchor="ctr">
            <a:spAutoFit/>
          </a:bodyPr>
          <a:lstStyle/>
          <a:p>
            <a:endParaRPr lang="en-US"/>
          </a:p>
        </p:txBody>
      </p:sp>
      <p:sp>
        <p:nvSpPr>
          <p:cNvPr id="278" name="AutoShape 69"/>
          <p:cNvSpPr>
            <a:spLocks noChangeArrowheads="1"/>
          </p:cNvSpPr>
          <p:nvPr/>
        </p:nvSpPr>
        <p:spPr bwMode="auto">
          <a:xfrm rot="-120000">
            <a:off x="2925763" y="3395935"/>
            <a:ext cx="88900" cy="88900"/>
          </a:xfrm>
          <a:prstGeom prst="rtTriangle">
            <a:avLst/>
          </a:prstGeom>
          <a:solidFill>
            <a:schemeClr val="bg2"/>
          </a:solidFill>
          <a:ln w="19050" algn="ctr">
            <a:solidFill>
              <a:srgbClr val="969696"/>
            </a:solidFill>
            <a:miter lim="800000"/>
            <a:headEnd/>
            <a:tailEnd/>
          </a:ln>
        </p:spPr>
        <p:txBody>
          <a:bodyPr wrap="none" anchor="ctr">
            <a:spAutoFit/>
          </a:bodyPr>
          <a:lstStyle/>
          <a:p>
            <a:endParaRPr lang="en-US"/>
          </a:p>
        </p:txBody>
      </p:sp>
      <p:sp>
        <p:nvSpPr>
          <p:cNvPr id="279" name="Rectangle 70"/>
          <p:cNvSpPr>
            <a:spLocks noChangeArrowheads="1"/>
          </p:cNvSpPr>
          <p:nvPr/>
        </p:nvSpPr>
        <p:spPr bwMode="auto">
          <a:xfrm rot="-120000">
            <a:off x="3040063" y="3081610"/>
            <a:ext cx="490537" cy="177800"/>
          </a:xfrm>
          <a:prstGeom prst="rect">
            <a:avLst/>
          </a:prstGeom>
          <a:solidFill>
            <a:srgbClr val="FFFF00"/>
          </a:solidFill>
          <a:ln w="19050" algn="ctr">
            <a:solidFill>
              <a:srgbClr val="969696"/>
            </a:solidFill>
            <a:miter lim="800000"/>
            <a:headEnd/>
            <a:tailEnd/>
          </a:ln>
        </p:spPr>
        <p:txBody>
          <a:bodyPr wrap="none" anchor="ctr">
            <a:spAutoFit/>
          </a:bodyPr>
          <a:lstStyle/>
          <a:p>
            <a:endParaRPr lang="en-US"/>
          </a:p>
        </p:txBody>
      </p:sp>
      <p:sp>
        <p:nvSpPr>
          <p:cNvPr id="280" name="Line 71"/>
          <p:cNvSpPr>
            <a:spLocks noChangeShapeType="1"/>
          </p:cNvSpPr>
          <p:nvPr/>
        </p:nvSpPr>
        <p:spPr bwMode="auto">
          <a:xfrm rot="21480000" flipH="1">
            <a:off x="3103563" y="3254647"/>
            <a:ext cx="4762" cy="242888"/>
          </a:xfrm>
          <a:prstGeom prst="line">
            <a:avLst/>
          </a:prstGeom>
          <a:noFill/>
          <a:ln w="19050">
            <a:solidFill>
              <a:srgbClr val="969696"/>
            </a:solidFill>
            <a:round/>
            <a:headEnd/>
            <a:tailEnd type="arrow" w="sm" len="med"/>
          </a:ln>
        </p:spPr>
        <p:txBody>
          <a:bodyPr anchor="ctr">
            <a:spAutoFit/>
          </a:bodyPr>
          <a:lstStyle/>
          <a:p>
            <a:endParaRPr lang="en-US"/>
          </a:p>
        </p:txBody>
      </p:sp>
      <p:sp>
        <p:nvSpPr>
          <p:cNvPr id="281" name="Line 72"/>
          <p:cNvSpPr>
            <a:spLocks noChangeShapeType="1"/>
          </p:cNvSpPr>
          <p:nvPr/>
        </p:nvSpPr>
        <p:spPr bwMode="auto">
          <a:xfrm rot="-120000">
            <a:off x="3201988" y="3260997"/>
            <a:ext cx="0" cy="233363"/>
          </a:xfrm>
          <a:prstGeom prst="line">
            <a:avLst/>
          </a:prstGeom>
          <a:noFill/>
          <a:ln w="19050">
            <a:solidFill>
              <a:srgbClr val="969696"/>
            </a:solidFill>
            <a:round/>
            <a:headEnd/>
            <a:tailEnd type="arrow" w="sm" len="med"/>
          </a:ln>
        </p:spPr>
        <p:txBody>
          <a:bodyPr anchor="ctr">
            <a:spAutoFit/>
          </a:bodyPr>
          <a:lstStyle/>
          <a:p>
            <a:endParaRPr lang="en-US"/>
          </a:p>
        </p:txBody>
      </p:sp>
      <p:sp>
        <p:nvSpPr>
          <p:cNvPr id="282" name="Line 73"/>
          <p:cNvSpPr>
            <a:spLocks noChangeShapeType="1"/>
          </p:cNvSpPr>
          <p:nvPr/>
        </p:nvSpPr>
        <p:spPr bwMode="auto">
          <a:xfrm rot="-120000">
            <a:off x="3300413" y="3253060"/>
            <a:ext cx="0" cy="233362"/>
          </a:xfrm>
          <a:prstGeom prst="line">
            <a:avLst/>
          </a:prstGeom>
          <a:noFill/>
          <a:ln w="19050">
            <a:solidFill>
              <a:srgbClr val="969696"/>
            </a:solidFill>
            <a:round/>
            <a:headEnd/>
            <a:tailEnd type="arrow" w="sm" len="med"/>
          </a:ln>
        </p:spPr>
        <p:txBody>
          <a:bodyPr anchor="ctr">
            <a:spAutoFit/>
          </a:bodyPr>
          <a:lstStyle/>
          <a:p>
            <a:endParaRPr lang="en-US"/>
          </a:p>
        </p:txBody>
      </p:sp>
      <p:sp>
        <p:nvSpPr>
          <p:cNvPr id="283" name="Line 74"/>
          <p:cNvSpPr>
            <a:spLocks noChangeShapeType="1"/>
          </p:cNvSpPr>
          <p:nvPr/>
        </p:nvSpPr>
        <p:spPr bwMode="auto">
          <a:xfrm rot="-120000">
            <a:off x="3402013" y="3254647"/>
            <a:ext cx="0" cy="233363"/>
          </a:xfrm>
          <a:prstGeom prst="line">
            <a:avLst/>
          </a:prstGeom>
          <a:noFill/>
          <a:ln w="19050">
            <a:solidFill>
              <a:srgbClr val="969696"/>
            </a:solidFill>
            <a:round/>
            <a:headEnd/>
            <a:tailEnd type="arrow" w="sm" len="med"/>
          </a:ln>
        </p:spPr>
        <p:txBody>
          <a:bodyPr anchor="ctr">
            <a:spAutoFit/>
          </a:bodyPr>
          <a:lstStyle/>
          <a:p>
            <a:endParaRPr lang="en-US"/>
          </a:p>
        </p:txBody>
      </p:sp>
      <p:sp>
        <p:nvSpPr>
          <p:cNvPr id="284" name="Line 75"/>
          <p:cNvSpPr>
            <a:spLocks noChangeShapeType="1"/>
          </p:cNvSpPr>
          <p:nvPr/>
        </p:nvSpPr>
        <p:spPr bwMode="auto">
          <a:xfrm rot="-120000">
            <a:off x="3492500" y="3256235"/>
            <a:ext cx="0" cy="233362"/>
          </a:xfrm>
          <a:prstGeom prst="line">
            <a:avLst/>
          </a:prstGeom>
          <a:noFill/>
          <a:ln w="19050">
            <a:solidFill>
              <a:srgbClr val="969696"/>
            </a:solidFill>
            <a:round/>
            <a:headEnd/>
            <a:tailEnd type="arrow" w="sm" len="med"/>
          </a:ln>
        </p:spPr>
        <p:txBody>
          <a:bodyPr anchor="ctr">
            <a:spAutoFit/>
          </a:bodyPr>
          <a:lstStyle/>
          <a:p>
            <a:endParaRPr lang="en-US"/>
          </a:p>
        </p:txBody>
      </p:sp>
      <p:grpSp>
        <p:nvGrpSpPr>
          <p:cNvPr id="285" name="Group 76"/>
          <p:cNvGrpSpPr>
            <a:grpSpLocks/>
          </p:cNvGrpSpPr>
          <p:nvPr/>
        </p:nvGrpSpPr>
        <p:grpSpPr bwMode="auto">
          <a:xfrm rot="-120000">
            <a:off x="2919413" y="2986360"/>
            <a:ext cx="101600" cy="193675"/>
            <a:chOff x="195" y="1369"/>
            <a:chExt cx="64" cy="122"/>
          </a:xfrm>
        </p:grpSpPr>
        <p:sp>
          <p:nvSpPr>
            <p:cNvPr id="286" name="Arc 77"/>
            <p:cNvSpPr>
              <a:spLocks noChangeAspect="1"/>
            </p:cNvSpPr>
            <p:nvPr/>
          </p:nvSpPr>
          <p:spPr bwMode="auto">
            <a:xfrm flipH="1">
              <a:off x="195" y="1369"/>
              <a:ext cx="63" cy="63"/>
            </a:xfrm>
            <a:custGeom>
              <a:avLst/>
              <a:gdLst>
                <a:gd name="T0" fmla="*/ 0 w 21600"/>
                <a:gd name="T1" fmla="*/ 0 h 21600"/>
                <a:gd name="T2" fmla="*/ 63 w 21600"/>
                <a:gd name="T3" fmla="*/ 63 h 21600"/>
                <a:gd name="T4" fmla="*/ 0 w 21600"/>
                <a:gd name="T5" fmla="*/ 6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969696"/>
              </a:solidFill>
              <a:round/>
              <a:headEnd/>
              <a:tailEnd/>
            </a:ln>
          </p:spPr>
          <p:txBody>
            <a:bodyPr anchor="ctr">
              <a:spAutoFit/>
            </a:bodyPr>
            <a:lstStyle/>
            <a:p>
              <a:endParaRPr lang="en-US"/>
            </a:p>
          </p:txBody>
        </p:sp>
        <p:sp>
          <p:nvSpPr>
            <p:cNvPr id="287" name="Arc 78"/>
            <p:cNvSpPr>
              <a:spLocks noChangeAspect="1"/>
            </p:cNvSpPr>
            <p:nvPr/>
          </p:nvSpPr>
          <p:spPr bwMode="auto">
            <a:xfrm flipH="1" flipV="1">
              <a:off x="196" y="1428"/>
              <a:ext cx="63" cy="63"/>
            </a:xfrm>
            <a:custGeom>
              <a:avLst/>
              <a:gdLst>
                <a:gd name="T0" fmla="*/ 0 w 21600"/>
                <a:gd name="T1" fmla="*/ 0 h 21600"/>
                <a:gd name="T2" fmla="*/ 63 w 21600"/>
                <a:gd name="T3" fmla="*/ 63 h 21600"/>
                <a:gd name="T4" fmla="*/ 0 w 21600"/>
                <a:gd name="T5" fmla="*/ 6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969696"/>
              </a:solidFill>
              <a:round/>
              <a:headEnd/>
              <a:tailEnd/>
            </a:ln>
          </p:spPr>
          <p:txBody>
            <a:bodyPr anchor="ctr">
              <a:spAutoFit/>
            </a:bodyPr>
            <a:lstStyle/>
            <a:p>
              <a:endParaRPr lang="en-US"/>
            </a:p>
          </p:txBody>
        </p:sp>
      </p:grpSp>
      <p:sp>
        <p:nvSpPr>
          <p:cNvPr id="288" name="Freeform 79"/>
          <p:cNvSpPr>
            <a:spLocks/>
          </p:cNvSpPr>
          <p:nvPr/>
        </p:nvSpPr>
        <p:spPr bwMode="auto">
          <a:xfrm rot="-120000">
            <a:off x="3530600" y="3151460"/>
            <a:ext cx="149225" cy="200025"/>
          </a:xfrm>
          <a:custGeom>
            <a:avLst/>
            <a:gdLst>
              <a:gd name="T0" fmla="*/ 0 w 94"/>
              <a:gd name="T1" fmla="*/ 4 h 126"/>
              <a:gd name="T2" fmla="*/ 26 w 94"/>
              <a:gd name="T3" fmla="*/ 2 h 126"/>
              <a:gd name="T4" fmla="*/ 68 w 94"/>
              <a:gd name="T5" fmla="*/ 18 h 126"/>
              <a:gd name="T6" fmla="*/ 90 w 94"/>
              <a:gd name="T7" fmla="*/ 58 h 126"/>
              <a:gd name="T8" fmla="*/ 92 w 94"/>
              <a:gd name="T9" fmla="*/ 102 h 126"/>
              <a:gd name="T10" fmla="*/ 90 w 94"/>
              <a:gd name="T11" fmla="*/ 126 h 126"/>
              <a:gd name="T12" fmla="*/ 0 60000 65536"/>
              <a:gd name="T13" fmla="*/ 0 60000 65536"/>
              <a:gd name="T14" fmla="*/ 0 60000 65536"/>
              <a:gd name="T15" fmla="*/ 0 60000 65536"/>
              <a:gd name="T16" fmla="*/ 0 60000 65536"/>
              <a:gd name="T17" fmla="*/ 0 60000 65536"/>
              <a:gd name="T18" fmla="*/ 0 w 94"/>
              <a:gd name="T19" fmla="*/ 0 h 126"/>
              <a:gd name="T20" fmla="*/ 94 w 94"/>
              <a:gd name="T21" fmla="*/ 126 h 126"/>
            </a:gdLst>
            <a:ahLst/>
            <a:cxnLst>
              <a:cxn ang="T12">
                <a:pos x="T0" y="T1"/>
              </a:cxn>
              <a:cxn ang="T13">
                <a:pos x="T2" y="T3"/>
              </a:cxn>
              <a:cxn ang="T14">
                <a:pos x="T4" y="T5"/>
              </a:cxn>
              <a:cxn ang="T15">
                <a:pos x="T6" y="T7"/>
              </a:cxn>
              <a:cxn ang="T16">
                <a:pos x="T8" y="T9"/>
              </a:cxn>
              <a:cxn ang="T17">
                <a:pos x="T10" y="T11"/>
              </a:cxn>
            </a:cxnLst>
            <a:rect l="T18" t="T19" r="T20" b="T21"/>
            <a:pathLst>
              <a:path w="94" h="126">
                <a:moveTo>
                  <a:pt x="0" y="4"/>
                </a:moveTo>
                <a:cubicBezTo>
                  <a:pt x="4" y="4"/>
                  <a:pt x="15" y="0"/>
                  <a:pt x="26" y="2"/>
                </a:cubicBezTo>
                <a:cubicBezTo>
                  <a:pt x="37" y="4"/>
                  <a:pt x="57" y="9"/>
                  <a:pt x="68" y="18"/>
                </a:cubicBezTo>
                <a:cubicBezTo>
                  <a:pt x="79" y="27"/>
                  <a:pt x="86" y="44"/>
                  <a:pt x="90" y="58"/>
                </a:cubicBezTo>
                <a:cubicBezTo>
                  <a:pt x="94" y="72"/>
                  <a:pt x="92" y="91"/>
                  <a:pt x="92" y="102"/>
                </a:cubicBezTo>
                <a:cubicBezTo>
                  <a:pt x="92" y="113"/>
                  <a:pt x="90" y="121"/>
                  <a:pt x="90" y="126"/>
                </a:cubicBezTo>
              </a:path>
            </a:pathLst>
          </a:custGeom>
          <a:noFill/>
          <a:ln w="19050">
            <a:solidFill>
              <a:srgbClr val="969696"/>
            </a:solidFill>
            <a:round/>
            <a:headEnd/>
            <a:tailEnd type="triangle" w="med" len="med"/>
          </a:ln>
        </p:spPr>
        <p:txBody>
          <a:bodyPr anchor="ctr">
            <a:spAutoFit/>
          </a:bodyPr>
          <a:lstStyle/>
          <a:p>
            <a:endParaRPr lang="en-US"/>
          </a:p>
        </p:txBody>
      </p:sp>
      <p:sp>
        <p:nvSpPr>
          <p:cNvPr id="289" name="Rectangle 80"/>
          <p:cNvSpPr>
            <a:spLocks noChangeArrowheads="1"/>
          </p:cNvSpPr>
          <p:nvPr/>
        </p:nvSpPr>
        <p:spPr bwMode="auto">
          <a:xfrm rot="-120000">
            <a:off x="3630613" y="3348310"/>
            <a:ext cx="114300" cy="104775"/>
          </a:xfrm>
          <a:prstGeom prst="rect">
            <a:avLst/>
          </a:prstGeom>
          <a:solidFill>
            <a:srgbClr val="FFFF00"/>
          </a:solidFill>
          <a:ln w="19050" algn="ctr">
            <a:solidFill>
              <a:srgbClr val="969696"/>
            </a:solidFill>
            <a:miter lim="800000"/>
            <a:headEnd/>
            <a:tailEnd/>
          </a:ln>
        </p:spPr>
        <p:txBody>
          <a:bodyPr anchor="ctr">
            <a:spAutoFit/>
          </a:bodyPr>
          <a:lstStyle/>
          <a:p>
            <a:endParaRPr lang="en-US"/>
          </a:p>
        </p:txBody>
      </p:sp>
      <p:sp>
        <p:nvSpPr>
          <p:cNvPr id="290" name="AutoShape 81"/>
          <p:cNvSpPr>
            <a:spLocks noChangeArrowheads="1"/>
          </p:cNvSpPr>
          <p:nvPr/>
        </p:nvSpPr>
        <p:spPr bwMode="auto">
          <a:xfrm rot="-120000">
            <a:off x="3643313" y="3361010"/>
            <a:ext cx="88900" cy="88900"/>
          </a:xfrm>
          <a:prstGeom prst="rtTriangle">
            <a:avLst/>
          </a:prstGeom>
          <a:solidFill>
            <a:schemeClr val="bg2"/>
          </a:solidFill>
          <a:ln w="19050" algn="ctr">
            <a:solidFill>
              <a:srgbClr val="969696"/>
            </a:solidFill>
            <a:miter lim="800000"/>
            <a:headEnd/>
            <a:tailEnd/>
          </a:ln>
        </p:spPr>
        <p:txBody>
          <a:bodyPr wrap="none" anchor="ctr">
            <a:spAutoFit/>
          </a:bodyPr>
          <a:lstStyle/>
          <a:p>
            <a:endParaRPr lang="en-US"/>
          </a:p>
        </p:txBody>
      </p:sp>
      <p:sp>
        <p:nvSpPr>
          <p:cNvPr id="291" name="Line 82"/>
          <p:cNvSpPr>
            <a:spLocks noChangeShapeType="1"/>
          </p:cNvSpPr>
          <p:nvPr/>
        </p:nvSpPr>
        <p:spPr bwMode="auto">
          <a:xfrm rot="21480000" flipV="1">
            <a:off x="720725" y="3040335"/>
            <a:ext cx="1250950" cy="9525"/>
          </a:xfrm>
          <a:prstGeom prst="line">
            <a:avLst/>
          </a:prstGeom>
          <a:noFill/>
          <a:ln w="19050">
            <a:solidFill>
              <a:srgbClr val="969696"/>
            </a:solidFill>
            <a:round/>
            <a:headEnd/>
            <a:tailEnd/>
          </a:ln>
        </p:spPr>
        <p:txBody>
          <a:bodyPr anchor="ctr">
            <a:spAutoFit/>
          </a:bodyPr>
          <a:lstStyle/>
          <a:p>
            <a:endParaRPr lang="en-US"/>
          </a:p>
        </p:txBody>
      </p:sp>
      <p:sp>
        <p:nvSpPr>
          <p:cNvPr id="292" name="Line 83"/>
          <p:cNvSpPr>
            <a:spLocks noChangeShapeType="1"/>
          </p:cNvSpPr>
          <p:nvPr/>
        </p:nvSpPr>
        <p:spPr bwMode="auto">
          <a:xfrm>
            <a:off x="1878013" y="2945085"/>
            <a:ext cx="180975" cy="144462"/>
          </a:xfrm>
          <a:prstGeom prst="line">
            <a:avLst/>
          </a:prstGeom>
          <a:noFill/>
          <a:ln w="19050">
            <a:solidFill>
              <a:schemeClr val="bg1"/>
            </a:solidFill>
            <a:round/>
            <a:headEnd/>
            <a:tailEnd/>
          </a:ln>
        </p:spPr>
        <p:txBody>
          <a:bodyPr anchor="ctr">
            <a:spAutoFit/>
          </a:bodyPr>
          <a:lstStyle/>
          <a:p>
            <a:endParaRPr lang="en-US"/>
          </a:p>
        </p:txBody>
      </p:sp>
      <p:sp>
        <p:nvSpPr>
          <p:cNvPr id="293" name="Line 84"/>
          <p:cNvSpPr>
            <a:spLocks noChangeShapeType="1"/>
          </p:cNvSpPr>
          <p:nvPr/>
        </p:nvSpPr>
        <p:spPr bwMode="auto">
          <a:xfrm>
            <a:off x="1954213" y="2945085"/>
            <a:ext cx="180975" cy="144462"/>
          </a:xfrm>
          <a:prstGeom prst="line">
            <a:avLst/>
          </a:prstGeom>
          <a:noFill/>
          <a:ln w="19050">
            <a:solidFill>
              <a:schemeClr val="bg1"/>
            </a:solidFill>
            <a:round/>
            <a:headEnd/>
            <a:tailEnd/>
          </a:ln>
        </p:spPr>
        <p:txBody>
          <a:bodyPr anchor="ctr">
            <a:spAutoFit/>
          </a:bodyPr>
          <a:lstStyle/>
          <a:p>
            <a:endParaRPr lang="en-US"/>
          </a:p>
        </p:txBody>
      </p:sp>
      <p:sp>
        <p:nvSpPr>
          <p:cNvPr id="294" name="Freeform 85"/>
          <p:cNvSpPr>
            <a:spLocks/>
          </p:cNvSpPr>
          <p:nvPr/>
        </p:nvSpPr>
        <p:spPr bwMode="auto">
          <a:xfrm rot="4825493" flipH="1">
            <a:off x="416719" y="3358629"/>
            <a:ext cx="222250" cy="487362"/>
          </a:xfrm>
          <a:custGeom>
            <a:avLst/>
            <a:gdLst>
              <a:gd name="T0" fmla="*/ 0 w 140"/>
              <a:gd name="T1" fmla="*/ 0 h 288"/>
              <a:gd name="T2" fmla="*/ 48 w 140"/>
              <a:gd name="T3" fmla="*/ 96 h 288"/>
              <a:gd name="T4" fmla="*/ 139 w 140"/>
              <a:gd name="T5" fmla="*/ 139 h 288"/>
              <a:gd name="T6" fmla="*/ 43 w 140"/>
              <a:gd name="T7" fmla="*/ 192 h 288"/>
              <a:gd name="T8" fmla="*/ 0 w 140"/>
              <a:gd name="T9" fmla="*/ 288 h 288"/>
              <a:gd name="T10" fmla="*/ 0 60000 65536"/>
              <a:gd name="T11" fmla="*/ 0 60000 65536"/>
              <a:gd name="T12" fmla="*/ 0 60000 65536"/>
              <a:gd name="T13" fmla="*/ 0 60000 65536"/>
              <a:gd name="T14" fmla="*/ 0 60000 65536"/>
              <a:gd name="T15" fmla="*/ 0 w 140"/>
              <a:gd name="T16" fmla="*/ 0 h 288"/>
              <a:gd name="T17" fmla="*/ 140 w 140"/>
              <a:gd name="T18" fmla="*/ 288 h 288"/>
            </a:gdLst>
            <a:ahLst/>
            <a:cxnLst>
              <a:cxn ang="T10">
                <a:pos x="T0" y="T1"/>
              </a:cxn>
              <a:cxn ang="T11">
                <a:pos x="T2" y="T3"/>
              </a:cxn>
              <a:cxn ang="T12">
                <a:pos x="T4" y="T5"/>
              </a:cxn>
              <a:cxn ang="T13">
                <a:pos x="T6" y="T7"/>
              </a:cxn>
              <a:cxn ang="T14">
                <a:pos x="T8" y="T9"/>
              </a:cxn>
            </a:cxnLst>
            <a:rect l="T15" t="T16" r="T17" b="T18"/>
            <a:pathLst>
              <a:path w="140" h="288">
                <a:moveTo>
                  <a:pt x="0" y="0"/>
                </a:moveTo>
                <a:cubicBezTo>
                  <a:pt x="16" y="36"/>
                  <a:pt x="25" y="73"/>
                  <a:pt x="48" y="96"/>
                </a:cubicBezTo>
                <a:cubicBezTo>
                  <a:pt x="71" y="119"/>
                  <a:pt x="140" y="123"/>
                  <a:pt x="139" y="139"/>
                </a:cubicBezTo>
                <a:cubicBezTo>
                  <a:pt x="138" y="155"/>
                  <a:pt x="66" y="167"/>
                  <a:pt x="43" y="192"/>
                </a:cubicBezTo>
                <a:cubicBezTo>
                  <a:pt x="20" y="217"/>
                  <a:pt x="9" y="268"/>
                  <a:pt x="0" y="288"/>
                </a:cubicBezTo>
              </a:path>
            </a:pathLst>
          </a:custGeom>
          <a:noFill/>
          <a:ln w="19050">
            <a:solidFill>
              <a:srgbClr val="969696"/>
            </a:solidFill>
            <a:round/>
            <a:headEnd/>
            <a:tailEnd/>
          </a:ln>
        </p:spPr>
        <p:txBody>
          <a:bodyPr anchor="ctr">
            <a:spAutoFit/>
          </a:bodyPr>
          <a:lstStyle/>
          <a:p>
            <a:endParaRPr lang="en-US"/>
          </a:p>
        </p:txBody>
      </p:sp>
      <p:grpSp>
        <p:nvGrpSpPr>
          <p:cNvPr id="295" name="Group 86"/>
          <p:cNvGrpSpPr>
            <a:grpSpLocks noChangeAspect="1"/>
          </p:cNvGrpSpPr>
          <p:nvPr/>
        </p:nvGrpSpPr>
        <p:grpSpPr bwMode="auto">
          <a:xfrm flipH="1">
            <a:off x="8870950" y="3730897"/>
            <a:ext cx="209550" cy="411163"/>
            <a:chOff x="50" y="1869"/>
            <a:chExt cx="192" cy="378"/>
          </a:xfrm>
        </p:grpSpPr>
        <p:sp>
          <p:nvSpPr>
            <p:cNvPr id="296" name="Arc 87"/>
            <p:cNvSpPr>
              <a:spLocks noChangeAspect="1"/>
            </p:cNvSpPr>
            <p:nvPr/>
          </p:nvSpPr>
          <p:spPr bwMode="auto">
            <a:xfrm flipH="1">
              <a:off x="50" y="1869"/>
              <a:ext cx="192" cy="198"/>
            </a:xfrm>
            <a:custGeom>
              <a:avLst/>
              <a:gdLst>
                <a:gd name="T0" fmla="*/ 0 w 21600"/>
                <a:gd name="T1" fmla="*/ 0 h 21600"/>
                <a:gd name="T2" fmla="*/ 192 w 21600"/>
                <a:gd name="T3" fmla="*/ 198 h 21600"/>
                <a:gd name="T4" fmla="*/ 0 w 21600"/>
                <a:gd name="T5" fmla="*/ 19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969696"/>
              </a:solidFill>
              <a:round/>
              <a:headEnd/>
              <a:tailEnd/>
            </a:ln>
          </p:spPr>
          <p:txBody>
            <a:bodyPr anchor="ctr">
              <a:spAutoFit/>
            </a:bodyPr>
            <a:lstStyle/>
            <a:p>
              <a:endParaRPr lang="en-US"/>
            </a:p>
          </p:txBody>
        </p:sp>
        <p:sp>
          <p:nvSpPr>
            <p:cNvPr id="297" name="Arc 88"/>
            <p:cNvSpPr>
              <a:spLocks noChangeAspect="1"/>
            </p:cNvSpPr>
            <p:nvPr/>
          </p:nvSpPr>
          <p:spPr bwMode="auto">
            <a:xfrm flipH="1" flipV="1">
              <a:off x="50" y="2049"/>
              <a:ext cx="192" cy="198"/>
            </a:xfrm>
            <a:custGeom>
              <a:avLst/>
              <a:gdLst>
                <a:gd name="T0" fmla="*/ 0 w 21600"/>
                <a:gd name="T1" fmla="*/ 0 h 21600"/>
                <a:gd name="T2" fmla="*/ 192 w 21600"/>
                <a:gd name="T3" fmla="*/ 198 h 21600"/>
                <a:gd name="T4" fmla="*/ 0 w 21600"/>
                <a:gd name="T5" fmla="*/ 19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969696"/>
              </a:solidFill>
              <a:round/>
              <a:headEnd/>
              <a:tailEnd/>
            </a:ln>
          </p:spPr>
          <p:txBody>
            <a:bodyPr anchor="ctr">
              <a:spAutoFit/>
            </a:bodyPr>
            <a:lstStyle/>
            <a:p>
              <a:endParaRPr lang="en-US"/>
            </a:p>
          </p:txBody>
        </p:sp>
      </p:grpSp>
      <p:sp>
        <p:nvSpPr>
          <p:cNvPr id="298" name="Freeform 89"/>
          <p:cNvSpPr>
            <a:spLocks/>
          </p:cNvSpPr>
          <p:nvPr/>
        </p:nvSpPr>
        <p:spPr bwMode="auto">
          <a:xfrm flipH="1">
            <a:off x="5640388" y="4027760"/>
            <a:ext cx="3235325" cy="111125"/>
          </a:xfrm>
          <a:custGeom>
            <a:avLst/>
            <a:gdLst>
              <a:gd name="T0" fmla="*/ 1930 w 1930"/>
              <a:gd name="T1" fmla="*/ 0 h 76"/>
              <a:gd name="T2" fmla="*/ 0 w 1930"/>
              <a:gd name="T3" fmla="*/ 76 h 76"/>
              <a:gd name="T4" fmla="*/ 0 60000 65536"/>
              <a:gd name="T5" fmla="*/ 0 60000 65536"/>
              <a:gd name="T6" fmla="*/ 0 w 1930"/>
              <a:gd name="T7" fmla="*/ 0 h 76"/>
              <a:gd name="T8" fmla="*/ 1930 w 1930"/>
              <a:gd name="T9" fmla="*/ 76 h 76"/>
            </a:gdLst>
            <a:ahLst/>
            <a:cxnLst>
              <a:cxn ang="T4">
                <a:pos x="T0" y="T1"/>
              </a:cxn>
              <a:cxn ang="T5">
                <a:pos x="T2" y="T3"/>
              </a:cxn>
            </a:cxnLst>
            <a:rect l="T6" t="T7" r="T8" b="T9"/>
            <a:pathLst>
              <a:path w="1930" h="76">
                <a:moveTo>
                  <a:pt x="1930" y="0"/>
                </a:moveTo>
                <a:lnTo>
                  <a:pt x="0" y="76"/>
                </a:lnTo>
              </a:path>
            </a:pathLst>
          </a:custGeom>
          <a:noFill/>
          <a:ln w="19050">
            <a:solidFill>
              <a:srgbClr val="969696"/>
            </a:solidFill>
            <a:round/>
            <a:headEnd/>
            <a:tailEnd/>
          </a:ln>
        </p:spPr>
        <p:txBody>
          <a:bodyPr anchor="ctr">
            <a:spAutoFit/>
          </a:bodyPr>
          <a:lstStyle/>
          <a:p>
            <a:endParaRPr lang="en-US"/>
          </a:p>
        </p:txBody>
      </p:sp>
      <p:sp>
        <p:nvSpPr>
          <p:cNvPr id="299" name="Freeform 90"/>
          <p:cNvSpPr>
            <a:spLocks/>
          </p:cNvSpPr>
          <p:nvPr/>
        </p:nvSpPr>
        <p:spPr bwMode="auto">
          <a:xfrm>
            <a:off x="4746625" y="4027760"/>
            <a:ext cx="911225" cy="295275"/>
          </a:xfrm>
          <a:custGeom>
            <a:avLst/>
            <a:gdLst>
              <a:gd name="T0" fmla="*/ 574 w 574"/>
              <a:gd name="T1" fmla="*/ 0 h 186"/>
              <a:gd name="T2" fmla="*/ 95 w 574"/>
              <a:gd name="T3" fmla="*/ 33 h 186"/>
              <a:gd name="T4" fmla="*/ 3 w 574"/>
              <a:gd name="T5" fmla="*/ 186 h 186"/>
              <a:gd name="T6" fmla="*/ 0 60000 65536"/>
              <a:gd name="T7" fmla="*/ 0 60000 65536"/>
              <a:gd name="T8" fmla="*/ 0 60000 65536"/>
              <a:gd name="T9" fmla="*/ 0 w 574"/>
              <a:gd name="T10" fmla="*/ 0 h 186"/>
              <a:gd name="T11" fmla="*/ 574 w 574"/>
              <a:gd name="T12" fmla="*/ 186 h 186"/>
            </a:gdLst>
            <a:ahLst/>
            <a:cxnLst>
              <a:cxn ang="T6">
                <a:pos x="T0" y="T1"/>
              </a:cxn>
              <a:cxn ang="T7">
                <a:pos x="T2" y="T3"/>
              </a:cxn>
              <a:cxn ang="T8">
                <a:pos x="T4" y="T5"/>
              </a:cxn>
            </a:cxnLst>
            <a:rect l="T9" t="T10" r="T11" b="T12"/>
            <a:pathLst>
              <a:path w="574" h="186">
                <a:moveTo>
                  <a:pt x="574" y="0"/>
                </a:moveTo>
                <a:cubicBezTo>
                  <a:pt x="494" y="5"/>
                  <a:pt x="190" y="2"/>
                  <a:pt x="95" y="33"/>
                </a:cubicBezTo>
                <a:cubicBezTo>
                  <a:pt x="0" y="64"/>
                  <a:pt x="22" y="154"/>
                  <a:pt x="3" y="186"/>
                </a:cubicBezTo>
              </a:path>
            </a:pathLst>
          </a:custGeom>
          <a:noFill/>
          <a:ln w="19050">
            <a:solidFill>
              <a:srgbClr val="969696"/>
            </a:solidFill>
            <a:round/>
            <a:headEnd/>
            <a:tailEnd/>
          </a:ln>
        </p:spPr>
        <p:txBody>
          <a:bodyPr anchor="ctr">
            <a:spAutoFit/>
          </a:bodyPr>
          <a:lstStyle/>
          <a:p>
            <a:endParaRPr lang="en-US"/>
          </a:p>
        </p:txBody>
      </p:sp>
      <p:sp>
        <p:nvSpPr>
          <p:cNvPr id="300" name="Freeform 91"/>
          <p:cNvSpPr>
            <a:spLocks/>
          </p:cNvSpPr>
          <p:nvPr/>
        </p:nvSpPr>
        <p:spPr bwMode="auto">
          <a:xfrm rot="120000" flipH="1">
            <a:off x="6743700" y="3549922"/>
            <a:ext cx="1677988" cy="152400"/>
          </a:xfrm>
          <a:custGeom>
            <a:avLst/>
            <a:gdLst>
              <a:gd name="T0" fmla="*/ 0 w 1092"/>
              <a:gd name="T1" fmla="*/ 0 h 96"/>
              <a:gd name="T2" fmla="*/ 972 w 1092"/>
              <a:gd name="T3" fmla="*/ 0 h 96"/>
              <a:gd name="T4" fmla="*/ 1092 w 1092"/>
              <a:gd name="T5" fmla="*/ 96 h 96"/>
              <a:gd name="T6" fmla="*/ 0 w 1092"/>
              <a:gd name="T7" fmla="*/ 96 h 96"/>
              <a:gd name="T8" fmla="*/ 0 w 1092"/>
              <a:gd name="T9" fmla="*/ 0 h 96"/>
              <a:gd name="T10" fmla="*/ 0 60000 65536"/>
              <a:gd name="T11" fmla="*/ 0 60000 65536"/>
              <a:gd name="T12" fmla="*/ 0 60000 65536"/>
              <a:gd name="T13" fmla="*/ 0 60000 65536"/>
              <a:gd name="T14" fmla="*/ 0 60000 65536"/>
              <a:gd name="T15" fmla="*/ 0 w 1092"/>
              <a:gd name="T16" fmla="*/ 0 h 96"/>
              <a:gd name="T17" fmla="*/ 1092 w 1092"/>
              <a:gd name="T18" fmla="*/ 96 h 96"/>
            </a:gdLst>
            <a:ahLst/>
            <a:cxnLst>
              <a:cxn ang="T10">
                <a:pos x="T0" y="T1"/>
              </a:cxn>
              <a:cxn ang="T11">
                <a:pos x="T2" y="T3"/>
              </a:cxn>
              <a:cxn ang="T12">
                <a:pos x="T4" y="T5"/>
              </a:cxn>
              <a:cxn ang="T13">
                <a:pos x="T6" y="T7"/>
              </a:cxn>
              <a:cxn ang="T14">
                <a:pos x="T8" y="T9"/>
              </a:cxn>
            </a:cxnLst>
            <a:rect l="T15" t="T16" r="T17" b="T18"/>
            <a:pathLst>
              <a:path w="1092" h="96">
                <a:moveTo>
                  <a:pt x="0" y="0"/>
                </a:moveTo>
                <a:lnTo>
                  <a:pt x="972" y="0"/>
                </a:lnTo>
                <a:lnTo>
                  <a:pt x="1092" y="96"/>
                </a:lnTo>
                <a:lnTo>
                  <a:pt x="0" y="96"/>
                </a:lnTo>
                <a:lnTo>
                  <a:pt x="0" y="0"/>
                </a:lnTo>
                <a:close/>
              </a:path>
            </a:pathLst>
          </a:custGeom>
          <a:solidFill>
            <a:srgbClr val="FFFF00"/>
          </a:solidFill>
          <a:ln w="19050">
            <a:solidFill>
              <a:srgbClr val="969696"/>
            </a:solidFill>
            <a:round/>
            <a:headEnd/>
            <a:tailEnd/>
          </a:ln>
        </p:spPr>
        <p:txBody>
          <a:bodyPr anchor="ctr">
            <a:spAutoFit/>
          </a:bodyPr>
          <a:lstStyle/>
          <a:p>
            <a:endParaRPr lang="en-US"/>
          </a:p>
        </p:txBody>
      </p:sp>
      <p:sp>
        <p:nvSpPr>
          <p:cNvPr id="301" name="Freeform 92"/>
          <p:cNvSpPr>
            <a:spLocks/>
          </p:cNvSpPr>
          <p:nvPr/>
        </p:nvSpPr>
        <p:spPr bwMode="auto">
          <a:xfrm rot="120000" flipH="1">
            <a:off x="5357813" y="3495947"/>
            <a:ext cx="1497012" cy="155575"/>
          </a:xfrm>
          <a:custGeom>
            <a:avLst/>
            <a:gdLst>
              <a:gd name="T0" fmla="*/ 1096 w 1096"/>
              <a:gd name="T1" fmla="*/ 98 h 98"/>
              <a:gd name="T2" fmla="*/ 124 w 1096"/>
              <a:gd name="T3" fmla="*/ 98 h 98"/>
              <a:gd name="T4" fmla="*/ 0 w 1096"/>
              <a:gd name="T5" fmla="*/ 0 h 98"/>
              <a:gd name="T6" fmla="*/ 1096 w 1096"/>
              <a:gd name="T7" fmla="*/ 2 h 98"/>
              <a:gd name="T8" fmla="*/ 1096 w 1096"/>
              <a:gd name="T9" fmla="*/ 98 h 98"/>
              <a:gd name="T10" fmla="*/ 0 60000 65536"/>
              <a:gd name="T11" fmla="*/ 0 60000 65536"/>
              <a:gd name="T12" fmla="*/ 0 60000 65536"/>
              <a:gd name="T13" fmla="*/ 0 60000 65536"/>
              <a:gd name="T14" fmla="*/ 0 60000 65536"/>
              <a:gd name="T15" fmla="*/ 0 w 1096"/>
              <a:gd name="T16" fmla="*/ 0 h 98"/>
              <a:gd name="T17" fmla="*/ 1096 w 1096"/>
              <a:gd name="T18" fmla="*/ 98 h 98"/>
            </a:gdLst>
            <a:ahLst/>
            <a:cxnLst>
              <a:cxn ang="T10">
                <a:pos x="T0" y="T1"/>
              </a:cxn>
              <a:cxn ang="T11">
                <a:pos x="T2" y="T3"/>
              </a:cxn>
              <a:cxn ang="T12">
                <a:pos x="T4" y="T5"/>
              </a:cxn>
              <a:cxn ang="T13">
                <a:pos x="T6" y="T7"/>
              </a:cxn>
              <a:cxn ang="T14">
                <a:pos x="T8" y="T9"/>
              </a:cxn>
            </a:cxnLst>
            <a:rect l="T15" t="T16" r="T17" b="T18"/>
            <a:pathLst>
              <a:path w="1096" h="98">
                <a:moveTo>
                  <a:pt x="1096" y="98"/>
                </a:moveTo>
                <a:lnTo>
                  <a:pt x="124" y="98"/>
                </a:lnTo>
                <a:lnTo>
                  <a:pt x="0" y="0"/>
                </a:lnTo>
                <a:lnTo>
                  <a:pt x="1096" y="2"/>
                </a:lnTo>
                <a:lnTo>
                  <a:pt x="1096" y="98"/>
                </a:lnTo>
                <a:close/>
              </a:path>
            </a:pathLst>
          </a:custGeom>
          <a:solidFill>
            <a:srgbClr val="FFFF00"/>
          </a:solidFill>
          <a:ln w="19050">
            <a:solidFill>
              <a:srgbClr val="969696"/>
            </a:solidFill>
            <a:round/>
            <a:headEnd/>
            <a:tailEnd/>
          </a:ln>
        </p:spPr>
        <p:txBody>
          <a:bodyPr anchor="ctr">
            <a:spAutoFit/>
          </a:bodyPr>
          <a:lstStyle/>
          <a:p>
            <a:endParaRPr lang="en-US"/>
          </a:p>
        </p:txBody>
      </p:sp>
      <p:sp>
        <p:nvSpPr>
          <p:cNvPr id="302" name="Line 93"/>
          <p:cNvSpPr>
            <a:spLocks noChangeShapeType="1"/>
          </p:cNvSpPr>
          <p:nvPr/>
        </p:nvSpPr>
        <p:spPr bwMode="auto">
          <a:xfrm rot="120000" flipH="1">
            <a:off x="6640513" y="3457847"/>
            <a:ext cx="381000" cy="304800"/>
          </a:xfrm>
          <a:prstGeom prst="line">
            <a:avLst/>
          </a:prstGeom>
          <a:noFill/>
          <a:ln w="19050">
            <a:solidFill>
              <a:schemeClr val="bg1"/>
            </a:solidFill>
            <a:round/>
            <a:headEnd/>
            <a:tailEnd/>
          </a:ln>
        </p:spPr>
        <p:txBody>
          <a:bodyPr anchor="ctr">
            <a:spAutoFit/>
          </a:bodyPr>
          <a:lstStyle/>
          <a:p>
            <a:endParaRPr lang="en-US"/>
          </a:p>
        </p:txBody>
      </p:sp>
      <p:sp>
        <p:nvSpPr>
          <p:cNvPr id="303" name="Line 94"/>
          <p:cNvSpPr>
            <a:spLocks noChangeShapeType="1"/>
          </p:cNvSpPr>
          <p:nvPr/>
        </p:nvSpPr>
        <p:spPr bwMode="auto">
          <a:xfrm rot="120000" flipH="1">
            <a:off x="6564313" y="3454672"/>
            <a:ext cx="381000" cy="304800"/>
          </a:xfrm>
          <a:prstGeom prst="line">
            <a:avLst/>
          </a:prstGeom>
          <a:noFill/>
          <a:ln w="19050">
            <a:solidFill>
              <a:schemeClr val="bg1"/>
            </a:solidFill>
            <a:round/>
            <a:headEnd/>
            <a:tailEnd/>
          </a:ln>
        </p:spPr>
        <p:txBody>
          <a:bodyPr anchor="ctr">
            <a:spAutoFit/>
          </a:bodyPr>
          <a:lstStyle/>
          <a:p>
            <a:endParaRPr lang="en-US"/>
          </a:p>
        </p:txBody>
      </p:sp>
      <p:sp>
        <p:nvSpPr>
          <p:cNvPr id="304" name="Line 95"/>
          <p:cNvSpPr>
            <a:spLocks noChangeShapeType="1"/>
          </p:cNvSpPr>
          <p:nvPr/>
        </p:nvSpPr>
        <p:spPr bwMode="auto">
          <a:xfrm rot="120000" flipH="1">
            <a:off x="4594225" y="3537222"/>
            <a:ext cx="762000" cy="0"/>
          </a:xfrm>
          <a:prstGeom prst="line">
            <a:avLst/>
          </a:prstGeom>
          <a:noFill/>
          <a:ln w="19050">
            <a:solidFill>
              <a:srgbClr val="969696"/>
            </a:solidFill>
            <a:round/>
            <a:headEnd/>
            <a:tailEnd type="triangle" w="med" len="med"/>
          </a:ln>
        </p:spPr>
        <p:txBody>
          <a:bodyPr anchor="ctr">
            <a:spAutoFit/>
          </a:bodyPr>
          <a:lstStyle/>
          <a:p>
            <a:endParaRPr lang="en-US"/>
          </a:p>
        </p:txBody>
      </p:sp>
      <p:sp>
        <p:nvSpPr>
          <p:cNvPr id="305" name="Rectangle 96"/>
          <p:cNvSpPr>
            <a:spLocks noChangeArrowheads="1"/>
          </p:cNvSpPr>
          <p:nvPr/>
        </p:nvSpPr>
        <p:spPr bwMode="auto">
          <a:xfrm rot="120000" flipH="1">
            <a:off x="7962900" y="3156222"/>
            <a:ext cx="490538" cy="177800"/>
          </a:xfrm>
          <a:prstGeom prst="rect">
            <a:avLst/>
          </a:prstGeom>
          <a:solidFill>
            <a:srgbClr val="FFFF00"/>
          </a:solidFill>
          <a:ln w="19050" algn="ctr">
            <a:solidFill>
              <a:srgbClr val="969696"/>
            </a:solidFill>
            <a:miter lim="800000"/>
            <a:headEnd/>
            <a:tailEnd/>
          </a:ln>
        </p:spPr>
        <p:txBody>
          <a:bodyPr wrap="none" anchor="ctr">
            <a:spAutoFit/>
          </a:bodyPr>
          <a:lstStyle/>
          <a:p>
            <a:endParaRPr lang="en-US"/>
          </a:p>
        </p:txBody>
      </p:sp>
      <p:sp>
        <p:nvSpPr>
          <p:cNvPr id="306" name="Line 97"/>
          <p:cNvSpPr>
            <a:spLocks noChangeShapeType="1"/>
          </p:cNvSpPr>
          <p:nvPr/>
        </p:nvSpPr>
        <p:spPr bwMode="auto">
          <a:xfrm rot="120000">
            <a:off x="8385175" y="3329260"/>
            <a:ext cx="4763" cy="242887"/>
          </a:xfrm>
          <a:prstGeom prst="line">
            <a:avLst/>
          </a:prstGeom>
          <a:noFill/>
          <a:ln w="19050">
            <a:solidFill>
              <a:srgbClr val="969696"/>
            </a:solidFill>
            <a:round/>
            <a:headEnd/>
            <a:tailEnd type="arrow" w="sm" len="med"/>
          </a:ln>
        </p:spPr>
        <p:txBody>
          <a:bodyPr anchor="ctr">
            <a:spAutoFit/>
          </a:bodyPr>
          <a:lstStyle/>
          <a:p>
            <a:endParaRPr lang="en-US"/>
          </a:p>
        </p:txBody>
      </p:sp>
      <p:sp>
        <p:nvSpPr>
          <p:cNvPr id="307" name="Line 98"/>
          <p:cNvSpPr>
            <a:spLocks noChangeShapeType="1"/>
          </p:cNvSpPr>
          <p:nvPr/>
        </p:nvSpPr>
        <p:spPr bwMode="auto">
          <a:xfrm rot="120000" flipH="1">
            <a:off x="8291513" y="3335610"/>
            <a:ext cx="0" cy="233362"/>
          </a:xfrm>
          <a:prstGeom prst="line">
            <a:avLst/>
          </a:prstGeom>
          <a:noFill/>
          <a:ln w="19050">
            <a:solidFill>
              <a:srgbClr val="969696"/>
            </a:solidFill>
            <a:round/>
            <a:headEnd/>
            <a:tailEnd type="arrow" w="sm" len="med"/>
          </a:ln>
        </p:spPr>
        <p:txBody>
          <a:bodyPr anchor="ctr">
            <a:spAutoFit/>
          </a:bodyPr>
          <a:lstStyle/>
          <a:p>
            <a:endParaRPr lang="en-US"/>
          </a:p>
        </p:txBody>
      </p:sp>
      <p:sp>
        <p:nvSpPr>
          <p:cNvPr id="308" name="Line 99"/>
          <p:cNvSpPr>
            <a:spLocks noChangeShapeType="1"/>
          </p:cNvSpPr>
          <p:nvPr/>
        </p:nvSpPr>
        <p:spPr bwMode="auto">
          <a:xfrm rot="120000" flipH="1">
            <a:off x="8193088" y="3327672"/>
            <a:ext cx="0" cy="233363"/>
          </a:xfrm>
          <a:prstGeom prst="line">
            <a:avLst/>
          </a:prstGeom>
          <a:noFill/>
          <a:ln w="19050">
            <a:solidFill>
              <a:srgbClr val="969696"/>
            </a:solidFill>
            <a:round/>
            <a:headEnd/>
            <a:tailEnd type="arrow" w="sm" len="med"/>
          </a:ln>
        </p:spPr>
        <p:txBody>
          <a:bodyPr anchor="ctr">
            <a:spAutoFit/>
          </a:bodyPr>
          <a:lstStyle/>
          <a:p>
            <a:endParaRPr lang="en-US"/>
          </a:p>
        </p:txBody>
      </p:sp>
      <p:sp>
        <p:nvSpPr>
          <p:cNvPr id="309" name="Line 100"/>
          <p:cNvSpPr>
            <a:spLocks noChangeShapeType="1"/>
          </p:cNvSpPr>
          <p:nvPr/>
        </p:nvSpPr>
        <p:spPr bwMode="auto">
          <a:xfrm rot="120000" flipH="1">
            <a:off x="8091488" y="3329260"/>
            <a:ext cx="0" cy="233362"/>
          </a:xfrm>
          <a:prstGeom prst="line">
            <a:avLst/>
          </a:prstGeom>
          <a:noFill/>
          <a:ln w="19050">
            <a:solidFill>
              <a:srgbClr val="969696"/>
            </a:solidFill>
            <a:round/>
            <a:headEnd/>
            <a:tailEnd type="arrow" w="sm" len="med"/>
          </a:ln>
        </p:spPr>
        <p:txBody>
          <a:bodyPr anchor="ctr">
            <a:spAutoFit/>
          </a:bodyPr>
          <a:lstStyle/>
          <a:p>
            <a:endParaRPr lang="en-US"/>
          </a:p>
        </p:txBody>
      </p:sp>
      <p:sp>
        <p:nvSpPr>
          <p:cNvPr id="310" name="Line 101"/>
          <p:cNvSpPr>
            <a:spLocks noChangeShapeType="1"/>
          </p:cNvSpPr>
          <p:nvPr/>
        </p:nvSpPr>
        <p:spPr bwMode="auto">
          <a:xfrm rot="120000" flipH="1">
            <a:off x="8001000" y="3330847"/>
            <a:ext cx="0" cy="233363"/>
          </a:xfrm>
          <a:prstGeom prst="line">
            <a:avLst/>
          </a:prstGeom>
          <a:noFill/>
          <a:ln w="19050">
            <a:solidFill>
              <a:srgbClr val="969696"/>
            </a:solidFill>
            <a:round/>
            <a:headEnd/>
            <a:tailEnd type="arrow" w="sm" len="med"/>
          </a:ln>
        </p:spPr>
        <p:txBody>
          <a:bodyPr anchor="ctr">
            <a:spAutoFit/>
          </a:bodyPr>
          <a:lstStyle/>
          <a:p>
            <a:endParaRPr lang="en-US"/>
          </a:p>
        </p:txBody>
      </p:sp>
      <p:grpSp>
        <p:nvGrpSpPr>
          <p:cNvPr id="311" name="Group 102"/>
          <p:cNvGrpSpPr>
            <a:grpSpLocks/>
          </p:cNvGrpSpPr>
          <p:nvPr/>
        </p:nvGrpSpPr>
        <p:grpSpPr bwMode="auto">
          <a:xfrm rot="120000" flipH="1">
            <a:off x="8472488" y="3060972"/>
            <a:ext cx="101600" cy="193675"/>
            <a:chOff x="195" y="1369"/>
            <a:chExt cx="64" cy="122"/>
          </a:xfrm>
        </p:grpSpPr>
        <p:sp>
          <p:nvSpPr>
            <p:cNvPr id="312" name="Arc 103"/>
            <p:cNvSpPr>
              <a:spLocks noChangeAspect="1"/>
            </p:cNvSpPr>
            <p:nvPr/>
          </p:nvSpPr>
          <p:spPr bwMode="auto">
            <a:xfrm flipH="1">
              <a:off x="195" y="1369"/>
              <a:ext cx="63" cy="63"/>
            </a:xfrm>
            <a:custGeom>
              <a:avLst/>
              <a:gdLst>
                <a:gd name="T0" fmla="*/ 0 w 21600"/>
                <a:gd name="T1" fmla="*/ 0 h 21600"/>
                <a:gd name="T2" fmla="*/ 63 w 21600"/>
                <a:gd name="T3" fmla="*/ 63 h 21600"/>
                <a:gd name="T4" fmla="*/ 0 w 21600"/>
                <a:gd name="T5" fmla="*/ 6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969696"/>
              </a:solidFill>
              <a:round/>
              <a:headEnd/>
              <a:tailEnd/>
            </a:ln>
          </p:spPr>
          <p:txBody>
            <a:bodyPr anchor="ctr">
              <a:spAutoFit/>
            </a:bodyPr>
            <a:lstStyle/>
            <a:p>
              <a:endParaRPr lang="en-US"/>
            </a:p>
          </p:txBody>
        </p:sp>
        <p:sp>
          <p:nvSpPr>
            <p:cNvPr id="313" name="Arc 104"/>
            <p:cNvSpPr>
              <a:spLocks noChangeAspect="1"/>
            </p:cNvSpPr>
            <p:nvPr/>
          </p:nvSpPr>
          <p:spPr bwMode="auto">
            <a:xfrm flipH="1" flipV="1">
              <a:off x="196" y="1428"/>
              <a:ext cx="63" cy="63"/>
            </a:xfrm>
            <a:custGeom>
              <a:avLst/>
              <a:gdLst>
                <a:gd name="T0" fmla="*/ 0 w 21600"/>
                <a:gd name="T1" fmla="*/ 0 h 21600"/>
                <a:gd name="T2" fmla="*/ 63 w 21600"/>
                <a:gd name="T3" fmla="*/ 63 h 21600"/>
                <a:gd name="T4" fmla="*/ 0 w 21600"/>
                <a:gd name="T5" fmla="*/ 6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969696"/>
              </a:solidFill>
              <a:round/>
              <a:headEnd/>
              <a:tailEnd/>
            </a:ln>
          </p:spPr>
          <p:txBody>
            <a:bodyPr anchor="ctr">
              <a:spAutoFit/>
            </a:bodyPr>
            <a:lstStyle/>
            <a:p>
              <a:endParaRPr lang="en-US"/>
            </a:p>
          </p:txBody>
        </p:sp>
      </p:grpSp>
      <p:sp>
        <p:nvSpPr>
          <p:cNvPr id="314" name="Freeform 105"/>
          <p:cNvSpPr>
            <a:spLocks/>
          </p:cNvSpPr>
          <p:nvPr/>
        </p:nvSpPr>
        <p:spPr bwMode="auto">
          <a:xfrm rot="120000" flipH="1">
            <a:off x="7813675" y="3224485"/>
            <a:ext cx="149225" cy="200025"/>
          </a:xfrm>
          <a:custGeom>
            <a:avLst/>
            <a:gdLst>
              <a:gd name="T0" fmla="*/ 0 w 94"/>
              <a:gd name="T1" fmla="*/ 4 h 126"/>
              <a:gd name="T2" fmla="*/ 26 w 94"/>
              <a:gd name="T3" fmla="*/ 2 h 126"/>
              <a:gd name="T4" fmla="*/ 68 w 94"/>
              <a:gd name="T5" fmla="*/ 18 h 126"/>
              <a:gd name="T6" fmla="*/ 90 w 94"/>
              <a:gd name="T7" fmla="*/ 58 h 126"/>
              <a:gd name="T8" fmla="*/ 92 w 94"/>
              <a:gd name="T9" fmla="*/ 102 h 126"/>
              <a:gd name="T10" fmla="*/ 90 w 94"/>
              <a:gd name="T11" fmla="*/ 126 h 126"/>
              <a:gd name="T12" fmla="*/ 0 60000 65536"/>
              <a:gd name="T13" fmla="*/ 0 60000 65536"/>
              <a:gd name="T14" fmla="*/ 0 60000 65536"/>
              <a:gd name="T15" fmla="*/ 0 60000 65536"/>
              <a:gd name="T16" fmla="*/ 0 60000 65536"/>
              <a:gd name="T17" fmla="*/ 0 60000 65536"/>
              <a:gd name="T18" fmla="*/ 0 w 94"/>
              <a:gd name="T19" fmla="*/ 0 h 126"/>
              <a:gd name="T20" fmla="*/ 94 w 94"/>
              <a:gd name="T21" fmla="*/ 126 h 126"/>
            </a:gdLst>
            <a:ahLst/>
            <a:cxnLst>
              <a:cxn ang="T12">
                <a:pos x="T0" y="T1"/>
              </a:cxn>
              <a:cxn ang="T13">
                <a:pos x="T2" y="T3"/>
              </a:cxn>
              <a:cxn ang="T14">
                <a:pos x="T4" y="T5"/>
              </a:cxn>
              <a:cxn ang="T15">
                <a:pos x="T6" y="T7"/>
              </a:cxn>
              <a:cxn ang="T16">
                <a:pos x="T8" y="T9"/>
              </a:cxn>
              <a:cxn ang="T17">
                <a:pos x="T10" y="T11"/>
              </a:cxn>
            </a:cxnLst>
            <a:rect l="T18" t="T19" r="T20" b="T21"/>
            <a:pathLst>
              <a:path w="94" h="126">
                <a:moveTo>
                  <a:pt x="0" y="4"/>
                </a:moveTo>
                <a:cubicBezTo>
                  <a:pt x="4" y="4"/>
                  <a:pt x="15" y="0"/>
                  <a:pt x="26" y="2"/>
                </a:cubicBezTo>
                <a:cubicBezTo>
                  <a:pt x="37" y="4"/>
                  <a:pt x="57" y="9"/>
                  <a:pt x="68" y="18"/>
                </a:cubicBezTo>
                <a:cubicBezTo>
                  <a:pt x="79" y="27"/>
                  <a:pt x="86" y="44"/>
                  <a:pt x="90" y="58"/>
                </a:cubicBezTo>
                <a:cubicBezTo>
                  <a:pt x="94" y="72"/>
                  <a:pt x="92" y="91"/>
                  <a:pt x="92" y="102"/>
                </a:cubicBezTo>
                <a:cubicBezTo>
                  <a:pt x="92" y="113"/>
                  <a:pt x="90" y="121"/>
                  <a:pt x="90" y="126"/>
                </a:cubicBezTo>
              </a:path>
            </a:pathLst>
          </a:custGeom>
          <a:noFill/>
          <a:ln w="19050">
            <a:solidFill>
              <a:srgbClr val="969696"/>
            </a:solidFill>
            <a:round/>
            <a:headEnd/>
            <a:tailEnd type="triangle" w="med" len="med"/>
          </a:ln>
        </p:spPr>
        <p:txBody>
          <a:bodyPr anchor="ctr">
            <a:spAutoFit/>
          </a:bodyPr>
          <a:lstStyle/>
          <a:p>
            <a:endParaRPr lang="en-US"/>
          </a:p>
        </p:txBody>
      </p:sp>
      <p:sp>
        <p:nvSpPr>
          <p:cNvPr id="315" name="Rectangle 106"/>
          <p:cNvSpPr>
            <a:spLocks noChangeArrowheads="1"/>
          </p:cNvSpPr>
          <p:nvPr/>
        </p:nvSpPr>
        <p:spPr bwMode="auto">
          <a:xfrm rot="120000" flipH="1">
            <a:off x="7748588" y="3422922"/>
            <a:ext cx="114300" cy="104775"/>
          </a:xfrm>
          <a:prstGeom prst="rect">
            <a:avLst/>
          </a:prstGeom>
          <a:solidFill>
            <a:srgbClr val="FFFF00"/>
          </a:solidFill>
          <a:ln w="19050" algn="ctr">
            <a:solidFill>
              <a:srgbClr val="969696"/>
            </a:solidFill>
            <a:miter lim="800000"/>
            <a:headEnd/>
            <a:tailEnd/>
          </a:ln>
        </p:spPr>
        <p:txBody>
          <a:bodyPr anchor="ctr">
            <a:spAutoFit/>
          </a:bodyPr>
          <a:lstStyle/>
          <a:p>
            <a:endParaRPr lang="en-US"/>
          </a:p>
        </p:txBody>
      </p:sp>
      <p:sp>
        <p:nvSpPr>
          <p:cNvPr id="316" name="AutoShape 107"/>
          <p:cNvSpPr>
            <a:spLocks noChangeArrowheads="1"/>
          </p:cNvSpPr>
          <p:nvPr/>
        </p:nvSpPr>
        <p:spPr bwMode="auto">
          <a:xfrm rot="120000" flipH="1">
            <a:off x="7761288" y="3435622"/>
            <a:ext cx="88900" cy="88900"/>
          </a:xfrm>
          <a:prstGeom prst="rtTriangle">
            <a:avLst/>
          </a:prstGeom>
          <a:solidFill>
            <a:schemeClr val="bg2"/>
          </a:solidFill>
          <a:ln w="19050" algn="ctr">
            <a:solidFill>
              <a:srgbClr val="969696"/>
            </a:solidFill>
            <a:miter lim="800000"/>
            <a:headEnd/>
            <a:tailEnd/>
          </a:ln>
        </p:spPr>
        <p:txBody>
          <a:bodyPr wrap="none" anchor="ctr">
            <a:spAutoFit/>
          </a:bodyPr>
          <a:lstStyle/>
          <a:p>
            <a:endParaRPr lang="en-US"/>
          </a:p>
        </p:txBody>
      </p:sp>
      <p:sp>
        <p:nvSpPr>
          <p:cNvPr id="317" name="Rectangle 108"/>
          <p:cNvSpPr>
            <a:spLocks noChangeArrowheads="1"/>
          </p:cNvSpPr>
          <p:nvPr/>
        </p:nvSpPr>
        <p:spPr bwMode="auto">
          <a:xfrm rot="120000" flipH="1">
            <a:off x="7258050" y="3137172"/>
            <a:ext cx="490538" cy="177800"/>
          </a:xfrm>
          <a:prstGeom prst="rect">
            <a:avLst/>
          </a:prstGeom>
          <a:solidFill>
            <a:srgbClr val="FFFF00"/>
          </a:solidFill>
          <a:ln w="19050" algn="ctr">
            <a:solidFill>
              <a:srgbClr val="969696"/>
            </a:solidFill>
            <a:miter lim="800000"/>
            <a:headEnd/>
            <a:tailEnd/>
          </a:ln>
        </p:spPr>
        <p:txBody>
          <a:bodyPr wrap="none" anchor="ctr">
            <a:spAutoFit/>
          </a:bodyPr>
          <a:lstStyle/>
          <a:p>
            <a:endParaRPr lang="en-US"/>
          </a:p>
        </p:txBody>
      </p:sp>
      <p:sp>
        <p:nvSpPr>
          <p:cNvPr id="318" name="Line 109"/>
          <p:cNvSpPr>
            <a:spLocks noChangeShapeType="1"/>
          </p:cNvSpPr>
          <p:nvPr/>
        </p:nvSpPr>
        <p:spPr bwMode="auto">
          <a:xfrm rot="120000">
            <a:off x="7680325" y="3310210"/>
            <a:ext cx="4763" cy="242887"/>
          </a:xfrm>
          <a:prstGeom prst="line">
            <a:avLst/>
          </a:prstGeom>
          <a:noFill/>
          <a:ln w="19050">
            <a:solidFill>
              <a:srgbClr val="969696"/>
            </a:solidFill>
            <a:round/>
            <a:headEnd/>
            <a:tailEnd type="arrow" w="sm" len="med"/>
          </a:ln>
        </p:spPr>
        <p:txBody>
          <a:bodyPr anchor="ctr">
            <a:spAutoFit/>
          </a:bodyPr>
          <a:lstStyle/>
          <a:p>
            <a:endParaRPr lang="en-US"/>
          </a:p>
        </p:txBody>
      </p:sp>
      <p:sp>
        <p:nvSpPr>
          <p:cNvPr id="319" name="Line 110"/>
          <p:cNvSpPr>
            <a:spLocks noChangeShapeType="1"/>
          </p:cNvSpPr>
          <p:nvPr/>
        </p:nvSpPr>
        <p:spPr bwMode="auto">
          <a:xfrm rot="120000" flipH="1">
            <a:off x="7586663" y="3316560"/>
            <a:ext cx="0" cy="233362"/>
          </a:xfrm>
          <a:prstGeom prst="line">
            <a:avLst/>
          </a:prstGeom>
          <a:noFill/>
          <a:ln w="19050">
            <a:solidFill>
              <a:srgbClr val="969696"/>
            </a:solidFill>
            <a:round/>
            <a:headEnd/>
            <a:tailEnd type="arrow" w="sm" len="med"/>
          </a:ln>
        </p:spPr>
        <p:txBody>
          <a:bodyPr anchor="ctr">
            <a:spAutoFit/>
          </a:bodyPr>
          <a:lstStyle/>
          <a:p>
            <a:endParaRPr lang="en-US"/>
          </a:p>
        </p:txBody>
      </p:sp>
      <p:sp>
        <p:nvSpPr>
          <p:cNvPr id="320" name="Line 111"/>
          <p:cNvSpPr>
            <a:spLocks noChangeShapeType="1"/>
          </p:cNvSpPr>
          <p:nvPr/>
        </p:nvSpPr>
        <p:spPr bwMode="auto">
          <a:xfrm rot="120000" flipH="1">
            <a:off x="7488238" y="3308622"/>
            <a:ext cx="0" cy="233363"/>
          </a:xfrm>
          <a:prstGeom prst="line">
            <a:avLst/>
          </a:prstGeom>
          <a:noFill/>
          <a:ln w="19050">
            <a:solidFill>
              <a:srgbClr val="969696"/>
            </a:solidFill>
            <a:round/>
            <a:headEnd/>
            <a:tailEnd type="arrow" w="sm" len="med"/>
          </a:ln>
        </p:spPr>
        <p:txBody>
          <a:bodyPr anchor="ctr">
            <a:spAutoFit/>
          </a:bodyPr>
          <a:lstStyle/>
          <a:p>
            <a:endParaRPr lang="en-US"/>
          </a:p>
        </p:txBody>
      </p:sp>
      <p:sp>
        <p:nvSpPr>
          <p:cNvPr id="321" name="Line 112"/>
          <p:cNvSpPr>
            <a:spLocks noChangeShapeType="1"/>
          </p:cNvSpPr>
          <p:nvPr/>
        </p:nvSpPr>
        <p:spPr bwMode="auto">
          <a:xfrm rot="120000" flipH="1">
            <a:off x="7386638" y="3310210"/>
            <a:ext cx="0" cy="233362"/>
          </a:xfrm>
          <a:prstGeom prst="line">
            <a:avLst/>
          </a:prstGeom>
          <a:noFill/>
          <a:ln w="19050">
            <a:solidFill>
              <a:srgbClr val="969696"/>
            </a:solidFill>
            <a:round/>
            <a:headEnd/>
            <a:tailEnd type="arrow" w="sm" len="med"/>
          </a:ln>
        </p:spPr>
        <p:txBody>
          <a:bodyPr anchor="ctr">
            <a:spAutoFit/>
          </a:bodyPr>
          <a:lstStyle/>
          <a:p>
            <a:endParaRPr lang="en-US"/>
          </a:p>
        </p:txBody>
      </p:sp>
      <p:sp>
        <p:nvSpPr>
          <p:cNvPr id="322" name="Line 113"/>
          <p:cNvSpPr>
            <a:spLocks noChangeShapeType="1"/>
          </p:cNvSpPr>
          <p:nvPr/>
        </p:nvSpPr>
        <p:spPr bwMode="auto">
          <a:xfrm rot="120000" flipH="1">
            <a:off x="7296150" y="3311797"/>
            <a:ext cx="0" cy="233363"/>
          </a:xfrm>
          <a:prstGeom prst="line">
            <a:avLst/>
          </a:prstGeom>
          <a:noFill/>
          <a:ln w="19050">
            <a:solidFill>
              <a:srgbClr val="969696"/>
            </a:solidFill>
            <a:round/>
            <a:headEnd/>
            <a:tailEnd type="arrow" w="sm" len="med"/>
          </a:ln>
        </p:spPr>
        <p:txBody>
          <a:bodyPr anchor="ctr">
            <a:spAutoFit/>
          </a:bodyPr>
          <a:lstStyle/>
          <a:p>
            <a:endParaRPr lang="en-US"/>
          </a:p>
        </p:txBody>
      </p:sp>
      <p:grpSp>
        <p:nvGrpSpPr>
          <p:cNvPr id="323" name="Group 114"/>
          <p:cNvGrpSpPr>
            <a:grpSpLocks/>
          </p:cNvGrpSpPr>
          <p:nvPr/>
        </p:nvGrpSpPr>
        <p:grpSpPr bwMode="auto">
          <a:xfrm rot="120000" flipH="1">
            <a:off x="7767638" y="3041922"/>
            <a:ext cx="101600" cy="193675"/>
            <a:chOff x="195" y="1369"/>
            <a:chExt cx="64" cy="122"/>
          </a:xfrm>
        </p:grpSpPr>
        <p:sp>
          <p:nvSpPr>
            <p:cNvPr id="324" name="Arc 115"/>
            <p:cNvSpPr>
              <a:spLocks noChangeAspect="1"/>
            </p:cNvSpPr>
            <p:nvPr/>
          </p:nvSpPr>
          <p:spPr bwMode="auto">
            <a:xfrm flipH="1">
              <a:off x="195" y="1369"/>
              <a:ext cx="63" cy="63"/>
            </a:xfrm>
            <a:custGeom>
              <a:avLst/>
              <a:gdLst>
                <a:gd name="T0" fmla="*/ 0 w 21600"/>
                <a:gd name="T1" fmla="*/ 0 h 21600"/>
                <a:gd name="T2" fmla="*/ 63 w 21600"/>
                <a:gd name="T3" fmla="*/ 63 h 21600"/>
                <a:gd name="T4" fmla="*/ 0 w 21600"/>
                <a:gd name="T5" fmla="*/ 6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969696"/>
              </a:solidFill>
              <a:round/>
              <a:headEnd/>
              <a:tailEnd/>
            </a:ln>
          </p:spPr>
          <p:txBody>
            <a:bodyPr anchor="ctr">
              <a:spAutoFit/>
            </a:bodyPr>
            <a:lstStyle/>
            <a:p>
              <a:endParaRPr lang="en-US"/>
            </a:p>
          </p:txBody>
        </p:sp>
        <p:sp>
          <p:nvSpPr>
            <p:cNvPr id="325" name="Arc 116"/>
            <p:cNvSpPr>
              <a:spLocks noChangeAspect="1"/>
            </p:cNvSpPr>
            <p:nvPr/>
          </p:nvSpPr>
          <p:spPr bwMode="auto">
            <a:xfrm flipH="1" flipV="1">
              <a:off x="196" y="1428"/>
              <a:ext cx="63" cy="63"/>
            </a:xfrm>
            <a:custGeom>
              <a:avLst/>
              <a:gdLst>
                <a:gd name="T0" fmla="*/ 0 w 21600"/>
                <a:gd name="T1" fmla="*/ 0 h 21600"/>
                <a:gd name="T2" fmla="*/ 63 w 21600"/>
                <a:gd name="T3" fmla="*/ 63 h 21600"/>
                <a:gd name="T4" fmla="*/ 0 w 21600"/>
                <a:gd name="T5" fmla="*/ 6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969696"/>
              </a:solidFill>
              <a:round/>
              <a:headEnd/>
              <a:tailEnd/>
            </a:ln>
          </p:spPr>
          <p:txBody>
            <a:bodyPr anchor="ctr">
              <a:spAutoFit/>
            </a:bodyPr>
            <a:lstStyle/>
            <a:p>
              <a:endParaRPr lang="en-US"/>
            </a:p>
          </p:txBody>
        </p:sp>
      </p:grpSp>
      <p:sp>
        <p:nvSpPr>
          <p:cNvPr id="326" name="Freeform 117"/>
          <p:cNvSpPr>
            <a:spLocks/>
          </p:cNvSpPr>
          <p:nvPr/>
        </p:nvSpPr>
        <p:spPr bwMode="auto">
          <a:xfrm rot="120000" flipH="1">
            <a:off x="7108825" y="3205435"/>
            <a:ext cx="149225" cy="200025"/>
          </a:xfrm>
          <a:custGeom>
            <a:avLst/>
            <a:gdLst>
              <a:gd name="T0" fmla="*/ 0 w 94"/>
              <a:gd name="T1" fmla="*/ 4 h 126"/>
              <a:gd name="T2" fmla="*/ 26 w 94"/>
              <a:gd name="T3" fmla="*/ 2 h 126"/>
              <a:gd name="T4" fmla="*/ 68 w 94"/>
              <a:gd name="T5" fmla="*/ 18 h 126"/>
              <a:gd name="T6" fmla="*/ 90 w 94"/>
              <a:gd name="T7" fmla="*/ 58 h 126"/>
              <a:gd name="T8" fmla="*/ 92 w 94"/>
              <a:gd name="T9" fmla="*/ 102 h 126"/>
              <a:gd name="T10" fmla="*/ 90 w 94"/>
              <a:gd name="T11" fmla="*/ 126 h 126"/>
              <a:gd name="T12" fmla="*/ 0 60000 65536"/>
              <a:gd name="T13" fmla="*/ 0 60000 65536"/>
              <a:gd name="T14" fmla="*/ 0 60000 65536"/>
              <a:gd name="T15" fmla="*/ 0 60000 65536"/>
              <a:gd name="T16" fmla="*/ 0 60000 65536"/>
              <a:gd name="T17" fmla="*/ 0 60000 65536"/>
              <a:gd name="T18" fmla="*/ 0 w 94"/>
              <a:gd name="T19" fmla="*/ 0 h 126"/>
              <a:gd name="T20" fmla="*/ 94 w 94"/>
              <a:gd name="T21" fmla="*/ 126 h 126"/>
            </a:gdLst>
            <a:ahLst/>
            <a:cxnLst>
              <a:cxn ang="T12">
                <a:pos x="T0" y="T1"/>
              </a:cxn>
              <a:cxn ang="T13">
                <a:pos x="T2" y="T3"/>
              </a:cxn>
              <a:cxn ang="T14">
                <a:pos x="T4" y="T5"/>
              </a:cxn>
              <a:cxn ang="T15">
                <a:pos x="T6" y="T7"/>
              </a:cxn>
              <a:cxn ang="T16">
                <a:pos x="T8" y="T9"/>
              </a:cxn>
              <a:cxn ang="T17">
                <a:pos x="T10" y="T11"/>
              </a:cxn>
            </a:cxnLst>
            <a:rect l="T18" t="T19" r="T20" b="T21"/>
            <a:pathLst>
              <a:path w="94" h="126">
                <a:moveTo>
                  <a:pt x="0" y="4"/>
                </a:moveTo>
                <a:cubicBezTo>
                  <a:pt x="4" y="4"/>
                  <a:pt x="15" y="0"/>
                  <a:pt x="26" y="2"/>
                </a:cubicBezTo>
                <a:cubicBezTo>
                  <a:pt x="37" y="4"/>
                  <a:pt x="57" y="9"/>
                  <a:pt x="68" y="18"/>
                </a:cubicBezTo>
                <a:cubicBezTo>
                  <a:pt x="79" y="27"/>
                  <a:pt x="86" y="44"/>
                  <a:pt x="90" y="58"/>
                </a:cubicBezTo>
                <a:cubicBezTo>
                  <a:pt x="94" y="72"/>
                  <a:pt x="92" y="91"/>
                  <a:pt x="92" y="102"/>
                </a:cubicBezTo>
                <a:cubicBezTo>
                  <a:pt x="92" y="113"/>
                  <a:pt x="90" y="121"/>
                  <a:pt x="90" y="126"/>
                </a:cubicBezTo>
              </a:path>
            </a:pathLst>
          </a:custGeom>
          <a:noFill/>
          <a:ln w="19050">
            <a:solidFill>
              <a:srgbClr val="969696"/>
            </a:solidFill>
            <a:round/>
            <a:headEnd/>
            <a:tailEnd type="triangle" w="med" len="med"/>
          </a:ln>
        </p:spPr>
        <p:txBody>
          <a:bodyPr anchor="ctr">
            <a:spAutoFit/>
          </a:bodyPr>
          <a:lstStyle/>
          <a:p>
            <a:endParaRPr lang="en-US"/>
          </a:p>
        </p:txBody>
      </p:sp>
      <p:sp>
        <p:nvSpPr>
          <p:cNvPr id="327" name="Rectangle 118"/>
          <p:cNvSpPr>
            <a:spLocks noChangeArrowheads="1"/>
          </p:cNvSpPr>
          <p:nvPr/>
        </p:nvSpPr>
        <p:spPr bwMode="auto">
          <a:xfrm rot="120000" flipH="1">
            <a:off x="7043738" y="3403872"/>
            <a:ext cx="114300" cy="104775"/>
          </a:xfrm>
          <a:prstGeom prst="rect">
            <a:avLst/>
          </a:prstGeom>
          <a:solidFill>
            <a:srgbClr val="FFFF00"/>
          </a:solidFill>
          <a:ln w="19050" algn="ctr">
            <a:solidFill>
              <a:srgbClr val="969696"/>
            </a:solidFill>
            <a:miter lim="800000"/>
            <a:headEnd/>
            <a:tailEnd/>
          </a:ln>
        </p:spPr>
        <p:txBody>
          <a:bodyPr anchor="ctr">
            <a:spAutoFit/>
          </a:bodyPr>
          <a:lstStyle/>
          <a:p>
            <a:endParaRPr lang="en-US"/>
          </a:p>
        </p:txBody>
      </p:sp>
      <p:sp>
        <p:nvSpPr>
          <p:cNvPr id="328" name="AutoShape 119"/>
          <p:cNvSpPr>
            <a:spLocks noChangeArrowheads="1"/>
          </p:cNvSpPr>
          <p:nvPr/>
        </p:nvSpPr>
        <p:spPr bwMode="auto">
          <a:xfrm rot="120000" flipH="1">
            <a:off x="7056438" y="3416572"/>
            <a:ext cx="88900" cy="88900"/>
          </a:xfrm>
          <a:prstGeom prst="rtTriangle">
            <a:avLst/>
          </a:prstGeom>
          <a:solidFill>
            <a:schemeClr val="bg2"/>
          </a:solidFill>
          <a:ln w="19050" algn="ctr">
            <a:solidFill>
              <a:srgbClr val="969696"/>
            </a:solidFill>
            <a:miter lim="800000"/>
            <a:headEnd/>
            <a:tailEnd/>
          </a:ln>
        </p:spPr>
        <p:txBody>
          <a:bodyPr wrap="none" anchor="ctr">
            <a:spAutoFit/>
          </a:bodyPr>
          <a:lstStyle/>
          <a:p>
            <a:endParaRPr lang="en-US"/>
          </a:p>
        </p:txBody>
      </p:sp>
      <p:sp>
        <p:nvSpPr>
          <p:cNvPr id="329" name="Line 120"/>
          <p:cNvSpPr>
            <a:spLocks noChangeShapeType="1"/>
          </p:cNvSpPr>
          <p:nvPr/>
        </p:nvSpPr>
        <p:spPr bwMode="auto">
          <a:xfrm rot="120000" flipH="1">
            <a:off x="4714806" y="2958580"/>
            <a:ext cx="2448946" cy="38749"/>
          </a:xfrm>
          <a:prstGeom prst="line">
            <a:avLst/>
          </a:prstGeom>
          <a:noFill/>
          <a:ln w="19050">
            <a:solidFill>
              <a:srgbClr val="969696"/>
            </a:solidFill>
            <a:round/>
            <a:headEnd/>
            <a:tailEnd/>
          </a:ln>
        </p:spPr>
        <p:txBody>
          <a:bodyPr wrap="square" anchor="ctr">
            <a:spAutoFit/>
          </a:bodyPr>
          <a:lstStyle/>
          <a:p>
            <a:endParaRPr lang="en-US"/>
          </a:p>
        </p:txBody>
      </p:sp>
      <p:sp>
        <p:nvSpPr>
          <p:cNvPr id="330" name="Rectangle 121"/>
          <p:cNvSpPr>
            <a:spLocks noChangeArrowheads="1"/>
          </p:cNvSpPr>
          <p:nvPr/>
        </p:nvSpPr>
        <p:spPr bwMode="auto">
          <a:xfrm rot="120000" flipH="1">
            <a:off x="6389688" y="3105422"/>
            <a:ext cx="490537" cy="177800"/>
          </a:xfrm>
          <a:prstGeom prst="rect">
            <a:avLst/>
          </a:prstGeom>
          <a:solidFill>
            <a:srgbClr val="FFFF00"/>
          </a:solidFill>
          <a:ln w="19050" algn="ctr">
            <a:solidFill>
              <a:srgbClr val="969696"/>
            </a:solidFill>
            <a:miter lim="800000"/>
            <a:headEnd/>
            <a:tailEnd/>
          </a:ln>
        </p:spPr>
        <p:txBody>
          <a:bodyPr wrap="none" anchor="ctr">
            <a:spAutoFit/>
          </a:bodyPr>
          <a:lstStyle/>
          <a:p>
            <a:endParaRPr lang="en-US"/>
          </a:p>
        </p:txBody>
      </p:sp>
      <p:sp>
        <p:nvSpPr>
          <p:cNvPr id="331" name="Line 122"/>
          <p:cNvSpPr>
            <a:spLocks noChangeShapeType="1"/>
          </p:cNvSpPr>
          <p:nvPr/>
        </p:nvSpPr>
        <p:spPr bwMode="auto">
          <a:xfrm rot="120000">
            <a:off x="6811963" y="3278460"/>
            <a:ext cx="4762" cy="242887"/>
          </a:xfrm>
          <a:prstGeom prst="line">
            <a:avLst/>
          </a:prstGeom>
          <a:noFill/>
          <a:ln w="19050">
            <a:solidFill>
              <a:srgbClr val="969696"/>
            </a:solidFill>
            <a:round/>
            <a:headEnd/>
            <a:tailEnd type="arrow" w="sm" len="med"/>
          </a:ln>
        </p:spPr>
        <p:txBody>
          <a:bodyPr anchor="ctr">
            <a:spAutoFit/>
          </a:bodyPr>
          <a:lstStyle/>
          <a:p>
            <a:endParaRPr lang="en-US"/>
          </a:p>
        </p:txBody>
      </p:sp>
      <p:sp>
        <p:nvSpPr>
          <p:cNvPr id="332" name="Line 123"/>
          <p:cNvSpPr>
            <a:spLocks noChangeShapeType="1"/>
          </p:cNvSpPr>
          <p:nvPr/>
        </p:nvSpPr>
        <p:spPr bwMode="auto">
          <a:xfrm rot="120000" flipH="1">
            <a:off x="6718300" y="3284810"/>
            <a:ext cx="0" cy="233362"/>
          </a:xfrm>
          <a:prstGeom prst="line">
            <a:avLst/>
          </a:prstGeom>
          <a:noFill/>
          <a:ln w="19050">
            <a:solidFill>
              <a:srgbClr val="969696"/>
            </a:solidFill>
            <a:round/>
            <a:headEnd/>
            <a:tailEnd type="arrow" w="sm" len="med"/>
          </a:ln>
        </p:spPr>
        <p:txBody>
          <a:bodyPr anchor="ctr">
            <a:spAutoFit/>
          </a:bodyPr>
          <a:lstStyle/>
          <a:p>
            <a:endParaRPr lang="en-US"/>
          </a:p>
        </p:txBody>
      </p:sp>
      <p:sp>
        <p:nvSpPr>
          <p:cNvPr id="333" name="Line 124"/>
          <p:cNvSpPr>
            <a:spLocks noChangeShapeType="1"/>
          </p:cNvSpPr>
          <p:nvPr/>
        </p:nvSpPr>
        <p:spPr bwMode="auto">
          <a:xfrm rot="120000" flipH="1">
            <a:off x="6619875" y="3276872"/>
            <a:ext cx="0" cy="233363"/>
          </a:xfrm>
          <a:prstGeom prst="line">
            <a:avLst/>
          </a:prstGeom>
          <a:noFill/>
          <a:ln w="19050">
            <a:solidFill>
              <a:srgbClr val="969696"/>
            </a:solidFill>
            <a:round/>
            <a:headEnd/>
            <a:tailEnd type="arrow" w="sm" len="med"/>
          </a:ln>
        </p:spPr>
        <p:txBody>
          <a:bodyPr anchor="ctr">
            <a:spAutoFit/>
          </a:bodyPr>
          <a:lstStyle/>
          <a:p>
            <a:endParaRPr lang="en-US"/>
          </a:p>
        </p:txBody>
      </p:sp>
      <p:sp>
        <p:nvSpPr>
          <p:cNvPr id="334" name="Line 125"/>
          <p:cNvSpPr>
            <a:spLocks noChangeShapeType="1"/>
          </p:cNvSpPr>
          <p:nvPr/>
        </p:nvSpPr>
        <p:spPr bwMode="auto">
          <a:xfrm rot="120000" flipH="1">
            <a:off x="6518275" y="3278460"/>
            <a:ext cx="0" cy="233362"/>
          </a:xfrm>
          <a:prstGeom prst="line">
            <a:avLst/>
          </a:prstGeom>
          <a:noFill/>
          <a:ln w="19050">
            <a:solidFill>
              <a:srgbClr val="969696"/>
            </a:solidFill>
            <a:round/>
            <a:headEnd/>
            <a:tailEnd type="arrow" w="sm" len="med"/>
          </a:ln>
        </p:spPr>
        <p:txBody>
          <a:bodyPr anchor="ctr">
            <a:spAutoFit/>
          </a:bodyPr>
          <a:lstStyle/>
          <a:p>
            <a:endParaRPr lang="en-US"/>
          </a:p>
        </p:txBody>
      </p:sp>
      <p:sp>
        <p:nvSpPr>
          <p:cNvPr id="335" name="Line 126"/>
          <p:cNvSpPr>
            <a:spLocks noChangeShapeType="1"/>
          </p:cNvSpPr>
          <p:nvPr/>
        </p:nvSpPr>
        <p:spPr bwMode="auto">
          <a:xfrm rot="120000" flipH="1">
            <a:off x="6427788" y="3280047"/>
            <a:ext cx="0" cy="233363"/>
          </a:xfrm>
          <a:prstGeom prst="line">
            <a:avLst/>
          </a:prstGeom>
          <a:noFill/>
          <a:ln w="19050">
            <a:solidFill>
              <a:srgbClr val="969696"/>
            </a:solidFill>
            <a:round/>
            <a:headEnd/>
            <a:tailEnd type="arrow" w="sm" len="med"/>
          </a:ln>
        </p:spPr>
        <p:txBody>
          <a:bodyPr anchor="ctr">
            <a:spAutoFit/>
          </a:bodyPr>
          <a:lstStyle/>
          <a:p>
            <a:endParaRPr lang="en-US"/>
          </a:p>
        </p:txBody>
      </p:sp>
      <p:grpSp>
        <p:nvGrpSpPr>
          <p:cNvPr id="336" name="Group 127"/>
          <p:cNvGrpSpPr>
            <a:grpSpLocks/>
          </p:cNvGrpSpPr>
          <p:nvPr/>
        </p:nvGrpSpPr>
        <p:grpSpPr bwMode="auto">
          <a:xfrm rot="120000" flipH="1">
            <a:off x="6899275" y="3010172"/>
            <a:ext cx="101600" cy="193675"/>
            <a:chOff x="195" y="1369"/>
            <a:chExt cx="64" cy="122"/>
          </a:xfrm>
        </p:grpSpPr>
        <p:sp>
          <p:nvSpPr>
            <p:cNvPr id="337" name="Arc 128"/>
            <p:cNvSpPr>
              <a:spLocks noChangeAspect="1"/>
            </p:cNvSpPr>
            <p:nvPr/>
          </p:nvSpPr>
          <p:spPr bwMode="auto">
            <a:xfrm flipH="1">
              <a:off x="195" y="1369"/>
              <a:ext cx="63" cy="63"/>
            </a:xfrm>
            <a:custGeom>
              <a:avLst/>
              <a:gdLst>
                <a:gd name="T0" fmla="*/ 0 w 21600"/>
                <a:gd name="T1" fmla="*/ 0 h 21600"/>
                <a:gd name="T2" fmla="*/ 63 w 21600"/>
                <a:gd name="T3" fmla="*/ 63 h 21600"/>
                <a:gd name="T4" fmla="*/ 0 w 21600"/>
                <a:gd name="T5" fmla="*/ 6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969696"/>
              </a:solidFill>
              <a:round/>
              <a:headEnd/>
              <a:tailEnd/>
            </a:ln>
          </p:spPr>
          <p:txBody>
            <a:bodyPr anchor="ctr">
              <a:spAutoFit/>
            </a:bodyPr>
            <a:lstStyle/>
            <a:p>
              <a:endParaRPr lang="en-US"/>
            </a:p>
          </p:txBody>
        </p:sp>
        <p:sp>
          <p:nvSpPr>
            <p:cNvPr id="338" name="Arc 129"/>
            <p:cNvSpPr>
              <a:spLocks noChangeAspect="1"/>
            </p:cNvSpPr>
            <p:nvPr/>
          </p:nvSpPr>
          <p:spPr bwMode="auto">
            <a:xfrm flipH="1" flipV="1">
              <a:off x="196" y="1428"/>
              <a:ext cx="63" cy="63"/>
            </a:xfrm>
            <a:custGeom>
              <a:avLst/>
              <a:gdLst>
                <a:gd name="T0" fmla="*/ 0 w 21600"/>
                <a:gd name="T1" fmla="*/ 0 h 21600"/>
                <a:gd name="T2" fmla="*/ 63 w 21600"/>
                <a:gd name="T3" fmla="*/ 63 h 21600"/>
                <a:gd name="T4" fmla="*/ 0 w 21600"/>
                <a:gd name="T5" fmla="*/ 6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969696"/>
              </a:solidFill>
              <a:round/>
              <a:headEnd/>
              <a:tailEnd/>
            </a:ln>
          </p:spPr>
          <p:txBody>
            <a:bodyPr anchor="ctr">
              <a:spAutoFit/>
            </a:bodyPr>
            <a:lstStyle/>
            <a:p>
              <a:endParaRPr lang="en-US"/>
            </a:p>
          </p:txBody>
        </p:sp>
      </p:grpSp>
      <p:sp>
        <p:nvSpPr>
          <p:cNvPr id="339" name="Freeform 130"/>
          <p:cNvSpPr>
            <a:spLocks/>
          </p:cNvSpPr>
          <p:nvPr/>
        </p:nvSpPr>
        <p:spPr bwMode="auto">
          <a:xfrm rot="120000" flipH="1">
            <a:off x="6240463" y="3173685"/>
            <a:ext cx="149225" cy="200025"/>
          </a:xfrm>
          <a:custGeom>
            <a:avLst/>
            <a:gdLst>
              <a:gd name="T0" fmla="*/ 0 w 94"/>
              <a:gd name="T1" fmla="*/ 4 h 126"/>
              <a:gd name="T2" fmla="*/ 26 w 94"/>
              <a:gd name="T3" fmla="*/ 2 h 126"/>
              <a:gd name="T4" fmla="*/ 68 w 94"/>
              <a:gd name="T5" fmla="*/ 18 h 126"/>
              <a:gd name="T6" fmla="*/ 90 w 94"/>
              <a:gd name="T7" fmla="*/ 58 h 126"/>
              <a:gd name="T8" fmla="*/ 92 w 94"/>
              <a:gd name="T9" fmla="*/ 102 h 126"/>
              <a:gd name="T10" fmla="*/ 90 w 94"/>
              <a:gd name="T11" fmla="*/ 126 h 126"/>
              <a:gd name="T12" fmla="*/ 0 60000 65536"/>
              <a:gd name="T13" fmla="*/ 0 60000 65536"/>
              <a:gd name="T14" fmla="*/ 0 60000 65536"/>
              <a:gd name="T15" fmla="*/ 0 60000 65536"/>
              <a:gd name="T16" fmla="*/ 0 60000 65536"/>
              <a:gd name="T17" fmla="*/ 0 60000 65536"/>
              <a:gd name="T18" fmla="*/ 0 w 94"/>
              <a:gd name="T19" fmla="*/ 0 h 126"/>
              <a:gd name="T20" fmla="*/ 94 w 94"/>
              <a:gd name="T21" fmla="*/ 126 h 126"/>
            </a:gdLst>
            <a:ahLst/>
            <a:cxnLst>
              <a:cxn ang="T12">
                <a:pos x="T0" y="T1"/>
              </a:cxn>
              <a:cxn ang="T13">
                <a:pos x="T2" y="T3"/>
              </a:cxn>
              <a:cxn ang="T14">
                <a:pos x="T4" y="T5"/>
              </a:cxn>
              <a:cxn ang="T15">
                <a:pos x="T6" y="T7"/>
              </a:cxn>
              <a:cxn ang="T16">
                <a:pos x="T8" y="T9"/>
              </a:cxn>
              <a:cxn ang="T17">
                <a:pos x="T10" y="T11"/>
              </a:cxn>
            </a:cxnLst>
            <a:rect l="T18" t="T19" r="T20" b="T21"/>
            <a:pathLst>
              <a:path w="94" h="126">
                <a:moveTo>
                  <a:pt x="0" y="4"/>
                </a:moveTo>
                <a:cubicBezTo>
                  <a:pt x="4" y="4"/>
                  <a:pt x="15" y="0"/>
                  <a:pt x="26" y="2"/>
                </a:cubicBezTo>
                <a:cubicBezTo>
                  <a:pt x="37" y="4"/>
                  <a:pt x="57" y="9"/>
                  <a:pt x="68" y="18"/>
                </a:cubicBezTo>
                <a:cubicBezTo>
                  <a:pt x="79" y="27"/>
                  <a:pt x="86" y="44"/>
                  <a:pt x="90" y="58"/>
                </a:cubicBezTo>
                <a:cubicBezTo>
                  <a:pt x="94" y="72"/>
                  <a:pt x="92" y="91"/>
                  <a:pt x="92" y="102"/>
                </a:cubicBezTo>
                <a:cubicBezTo>
                  <a:pt x="92" y="113"/>
                  <a:pt x="90" y="121"/>
                  <a:pt x="90" y="126"/>
                </a:cubicBezTo>
              </a:path>
            </a:pathLst>
          </a:custGeom>
          <a:noFill/>
          <a:ln w="19050">
            <a:solidFill>
              <a:srgbClr val="969696"/>
            </a:solidFill>
            <a:round/>
            <a:headEnd/>
            <a:tailEnd type="triangle" w="med" len="med"/>
          </a:ln>
        </p:spPr>
        <p:txBody>
          <a:bodyPr anchor="ctr">
            <a:spAutoFit/>
          </a:bodyPr>
          <a:lstStyle/>
          <a:p>
            <a:endParaRPr lang="en-US"/>
          </a:p>
        </p:txBody>
      </p:sp>
      <p:sp>
        <p:nvSpPr>
          <p:cNvPr id="340" name="Rectangle 131"/>
          <p:cNvSpPr>
            <a:spLocks noChangeArrowheads="1"/>
          </p:cNvSpPr>
          <p:nvPr/>
        </p:nvSpPr>
        <p:spPr bwMode="auto">
          <a:xfrm rot="120000" flipH="1">
            <a:off x="6175375" y="3372122"/>
            <a:ext cx="114300" cy="104775"/>
          </a:xfrm>
          <a:prstGeom prst="rect">
            <a:avLst/>
          </a:prstGeom>
          <a:solidFill>
            <a:srgbClr val="FFFF00"/>
          </a:solidFill>
          <a:ln w="19050" algn="ctr">
            <a:solidFill>
              <a:srgbClr val="969696"/>
            </a:solidFill>
            <a:miter lim="800000"/>
            <a:headEnd/>
            <a:tailEnd/>
          </a:ln>
        </p:spPr>
        <p:txBody>
          <a:bodyPr anchor="ctr">
            <a:spAutoFit/>
          </a:bodyPr>
          <a:lstStyle/>
          <a:p>
            <a:endParaRPr lang="en-US"/>
          </a:p>
        </p:txBody>
      </p:sp>
      <p:sp>
        <p:nvSpPr>
          <p:cNvPr id="341" name="AutoShape 132"/>
          <p:cNvSpPr>
            <a:spLocks noChangeArrowheads="1"/>
          </p:cNvSpPr>
          <p:nvPr/>
        </p:nvSpPr>
        <p:spPr bwMode="auto">
          <a:xfrm rot="120000" flipH="1">
            <a:off x="6188075" y="3384822"/>
            <a:ext cx="88900" cy="88900"/>
          </a:xfrm>
          <a:prstGeom prst="rtTriangle">
            <a:avLst/>
          </a:prstGeom>
          <a:solidFill>
            <a:schemeClr val="bg2"/>
          </a:solidFill>
          <a:ln w="19050" algn="ctr">
            <a:solidFill>
              <a:srgbClr val="969696"/>
            </a:solidFill>
            <a:miter lim="800000"/>
            <a:headEnd/>
            <a:tailEnd/>
          </a:ln>
        </p:spPr>
        <p:txBody>
          <a:bodyPr wrap="none" anchor="ctr">
            <a:spAutoFit/>
          </a:bodyPr>
          <a:lstStyle/>
          <a:p>
            <a:endParaRPr lang="en-US"/>
          </a:p>
        </p:txBody>
      </p:sp>
      <p:sp>
        <p:nvSpPr>
          <p:cNvPr id="342" name="Rectangle 133"/>
          <p:cNvSpPr>
            <a:spLocks noChangeArrowheads="1"/>
          </p:cNvSpPr>
          <p:nvPr/>
        </p:nvSpPr>
        <p:spPr bwMode="auto">
          <a:xfrm rot="120000" flipH="1">
            <a:off x="5672138" y="3070497"/>
            <a:ext cx="490537" cy="177800"/>
          </a:xfrm>
          <a:prstGeom prst="rect">
            <a:avLst/>
          </a:prstGeom>
          <a:solidFill>
            <a:srgbClr val="FFFF00"/>
          </a:solidFill>
          <a:ln w="19050" algn="ctr">
            <a:solidFill>
              <a:srgbClr val="969696"/>
            </a:solidFill>
            <a:miter lim="800000"/>
            <a:headEnd/>
            <a:tailEnd/>
          </a:ln>
        </p:spPr>
        <p:txBody>
          <a:bodyPr wrap="none" anchor="ctr">
            <a:spAutoFit/>
          </a:bodyPr>
          <a:lstStyle/>
          <a:p>
            <a:endParaRPr lang="en-US"/>
          </a:p>
        </p:txBody>
      </p:sp>
      <p:sp>
        <p:nvSpPr>
          <p:cNvPr id="343" name="Line 134"/>
          <p:cNvSpPr>
            <a:spLocks noChangeShapeType="1"/>
          </p:cNvSpPr>
          <p:nvPr/>
        </p:nvSpPr>
        <p:spPr bwMode="auto">
          <a:xfrm rot="120000">
            <a:off x="6094413" y="3243535"/>
            <a:ext cx="4762" cy="242887"/>
          </a:xfrm>
          <a:prstGeom prst="line">
            <a:avLst/>
          </a:prstGeom>
          <a:noFill/>
          <a:ln w="19050">
            <a:solidFill>
              <a:srgbClr val="969696"/>
            </a:solidFill>
            <a:round/>
            <a:headEnd/>
            <a:tailEnd type="arrow" w="sm" len="med"/>
          </a:ln>
        </p:spPr>
        <p:txBody>
          <a:bodyPr anchor="ctr">
            <a:spAutoFit/>
          </a:bodyPr>
          <a:lstStyle/>
          <a:p>
            <a:endParaRPr lang="en-US"/>
          </a:p>
        </p:txBody>
      </p:sp>
      <p:sp>
        <p:nvSpPr>
          <p:cNvPr id="344" name="Line 135"/>
          <p:cNvSpPr>
            <a:spLocks noChangeShapeType="1"/>
          </p:cNvSpPr>
          <p:nvPr/>
        </p:nvSpPr>
        <p:spPr bwMode="auto">
          <a:xfrm rot="120000" flipH="1">
            <a:off x="6000750" y="3249885"/>
            <a:ext cx="0" cy="233362"/>
          </a:xfrm>
          <a:prstGeom prst="line">
            <a:avLst/>
          </a:prstGeom>
          <a:noFill/>
          <a:ln w="19050">
            <a:solidFill>
              <a:srgbClr val="969696"/>
            </a:solidFill>
            <a:round/>
            <a:headEnd/>
            <a:tailEnd type="arrow" w="sm" len="med"/>
          </a:ln>
        </p:spPr>
        <p:txBody>
          <a:bodyPr anchor="ctr">
            <a:spAutoFit/>
          </a:bodyPr>
          <a:lstStyle/>
          <a:p>
            <a:endParaRPr lang="en-US"/>
          </a:p>
        </p:txBody>
      </p:sp>
      <p:sp>
        <p:nvSpPr>
          <p:cNvPr id="345" name="Line 136"/>
          <p:cNvSpPr>
            <a:spLocks noChangeShapeType="1"/>
          </p:cNvSpPr>
          <p:nvPr/>
        </p:nvSpPr>
        <p:spPr bwMode="auto">
          <a:xfrm rot="120000" flipH="1">
            <a:off x="5902325" y="3241947"/>
            <a:ext cx="0" cy="233363"/>
          </a:xfrm>
          <a:prstGeom prst="line">
            <a:avLst/>
          </a:prstGeom>
          <a:noFill/>
          <a:ln w="19050">
            <a:solidFill>
              <a:srgbClr val="969696"/>
            </a:solidFill>
            <a:round/>
            <a:headEnd/>
            <a:tailEnd type="arrow" w="sm" len="med"/>
          </a:ln>
        </p:spPr>
        <p:txBody>
          <a:bodyPr anchor="ctr">
            <a:spAutoFit/>
          </a:bodyPr>
          <a:lstStyle/>
          <a:p>
            <a:endParaRPr lang="en-US"/>
          </a:p>
        </p:txBody>
      </p:sp>
      <p:sp>
        <p:nvSpPr>
          <p:cNvPr id="346" name="Line 137"/>
          <p:cNvSpPr>
            <a:spLocks noChangeShapeType="1"/>
          </p:cNvSpPr>
          <p:nvPr/>
        </p:nvSpPr>
        <p:spPr bwMode="auto">
          <a:xfrm rot="120000" flipH="1">
            <a:off x="5800725" y="3243535"/>
            <a:ext cx="0" cy="233362"/>
          </a:xfrm>
          <a:prstGeom prst="line">
            <a:avLst/>
          </a:prstGeom>
          <a:noFill/>
          <a:ln w="19050">
            <a:solidFill>
              <a:srgbClr val="969696"/>
            </a:solidFill>
            <a:round/>
            <a:headEnd/>
            <a:tailEnd type="arrow" w="sm" len="med"/>
          </a:ln>
        </p:spPr>
        <p:txBody>
          <a:bodyPr anchor="ctr">
            <a:spAutoFit/>
          </a:bodyPr>
          <a:lstStyle/>
          <a:p>
            <a:endParaRPr lang="en-US"/>
          </a:p>
        </p:txBody>
      </p:sp>
      <p:sp>
        <p:nvSpPr>
          <p:cNvPr id="347" name="Line 138"/>
          <p:cNvSpPr>
            <a:spLocks noChangeShapeType="1"/>
          </p:cNvSpPr>
          <p:nvPr/>
        </p:nvSpPr>
        <p:spPr bwMode="auto">
          <a:xfrm rot="120000" flipH="1">
            <a:off x="5710238" y="3245122"/>
            <a:ext cx="0" cy="233363"/>
          </a:xfrm>
          <a:prstGeom prst="line">
            <a:avLst/>
          </a:prstGeom>
          <a:noFill/>
          <a:ln w="19050">
            <a:solidFill>
              <a:srgbClr val="969696"/>
            </a:solidFill>
            <a:round/>
            <a:headEnd/>
            <a:tailEnd type="arrow" w="sm" len="med"/>
          </a:ln>
        </p:spPr>
        <p:txBody>
          <a:bodyPr anchor="ctr">
            <a:spAutoFit/>
          </a:bodyPr>
          <a:lstStyle/>
          <a:p>
            <a:endParaRPr lang="en-US"/>
          </a:p>
        </p:txBody>
      </p:sp>
      <p:grpSp>
        <p:nvGrpSpPr>
          <p:cNvPr id="348" name="Group 139"/>
          <p:cNvGrpSpPr>
            <a:grpSpLocks/>
          </p:cNvGrpSpPr>
          <p:nvPr/>
        </p:nvGrpSpPr>
        <p:grpSpPr bwMode="auto">
          <a:xfrm rot="120000" flipH="1">
            <a:off x="6181725" y="2975247"/>
            <a:ext cx="101600" cy="193675"/>
            <a:chOff x="195" y="1369"/>
            <a:chExt cx="64" cy="122"/>
          </a:xfrm>
        </p:grpSpPr>
        <p:sp>
          <p:nvSpPr>
            <p:cNvPr id="349" name="Arc 140"/>
            <p:cNvSpPr>
              <a:spLocks noChangeAspect="1"/>
            </p:cNvSpPr>
            <p:nvPr/>
          </p:nvSpPr>
          <p:spPr bwMode="auto">
            <a:xfrm flipH="1">
              <a:off x="195" y="1369"/>
              <a:ext cx="63" cy="63"/>
            </a:xfrm>
            <a:custGeom>
              <a:avLst/>
              <a:gdLst>
                <a:gd name="T0" fmla="*/ 0 w 21600"/>
                <a:gd name="T1" fmla="*/ 0 h 21600"/>
                <a:gd name="T2" fmla="*/ 63 w 21600"/>
                <a:gd name="T3" fmla="*/ 63 h 21600"/>
                <a:gd name="T4" fmla="*/ 0 w 21600"/>
                <a:gd name="T5" fmla="*/ 6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969696"/>
              </a:solidFill>
              <a:round/>
              <a:headEnd/>
              <a:tailEnd/>
            </a:ln>
          </p:spPr>
          <p:txBody>
            <a:bodyPr anchor="ctr">
              <a:spAutoFit/>
            </a:bodyPr>
            <a:lstStyle/>
            <a:p>
              <a:endParaRPr lang="en-US"/>
            </a:p>
          </p:txBody>
        </p:sp>
        <p:sp>
          <p:nvSpPr>
            <p:cNvPr id="350" name="Arc 141"/>
            <p:cNvSpPr>
              <a:spLocks noChangeAspect="1"/>
            </p:cNvSpPr>
            <p:nvPr/>
          </p:nvSpPr>
          <p:spPr bwMode="auto">
            <a:xfrm flipH="1" flipV="1">
              <a:off x="196" y="1428"/>
              <a:ext cx="63" cy="63"/>
            </a:xfrm>
            <a:custGeom>
              <a:avLst/>
              <a:gdLst>
                <a:gd name="T0" fmla="*/ 0 w 21600"/>
                <a:gd name="T1" fmla="*/ 0 h 21600"/>
                <a:gd name="T2" fmla="*/ 63 w 21600"/>
                <a:gd name="T3" fmla="*/ 63 h 21600"/>
                <a:gd name="T4" fmla="*/ 0 w 21600"/>
                <a:gd name="T5" fmla="*/ 6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969696"/>
              </a:solidFill>
              <a:round/>
              <a:headEnd/>
              <a:tailEnd/>
            </a:ln>
          </p:spPr>
          <p:txBody>
            <a:bodyPr anchor="ctr">
              <a:spAutoFit/>
            </a:bodyPr>
            <a:lstStyle/>
            <a:p>
              <a:endParaRPr lang="en-US"/>
            </a:p>
          </p:txBody>
        </p:sp>
      </p:grpSp>
      <p:sp>
        <p:nvSpPr>
          <p:cNvPr id="351" name="Freeform 142"/>
          <p:cNvSpPr>
            <a:spLocks/>
          </p:cNvSpPr>
          <p:nvPr/>
        </p:nvSpPr>
        <p:spPr bwMode="auto">
          <a:xfrm rot="120000" flipH="1">
            <a:off x="5522913" y="3138760"/>
            <a:ext cx="149225" cy="200025"/>
          </a:xfrm>
          <a:custGeom>
            <a:avLst/>
            <a:gdLst>
              <a:gd name="T0" fmla="*/ 0 w 94"/>
              <a:gd name="T1" fmla="*/ 4 h 126"/>
              <a:gd name="T2" fmla="*/ 26 w 94"/>
              <a:gd name="T3" fmla="*/ 2 h 126"/>
              <a:gd name="T4" fmla="*/ 68 w 94"/>
              <a:gd name="T5" fmla="*/ 18 h 126"/>
              <a:gd name="T6" fmla="*/ 90 w 94"/>
              <a:gd name="T7" fmla="*/ 58 h 126"/>
              <a:gd name="T8" fmla="*/ 92 w 94"/>
              <a:gd name="T9" fmla="*/ 102 h 126"/>
              <a:gd name="T10" fmla="*/ 90 w 94"/>
              <a:gd name="T11" fmla="*/ 126 h 126"/>
              <a:gd name="T12" fmla="*/ 0 60000 65536"/>
              <a:gd name="T13" fmla="*/ 0 60000 65536"/>
              <a:gd name="T14" fmla="*/ 0 60000 65536"/>
              <a:gd name="T15" fmla="*/ 0 60000 65536"/>
              <a:gd name="T16" fmla="*/ 0 60000 65536"/>
              <a:gd name="T17" fmla="*/ 0 60000 65536"/>
              <a:gd name="T18" fmla="*/ 0 w 94"/>
              <a:gd name="T19" fmla="*/ 0 h 126"/>
              <a:gd name="T20" fmla="*/ 94 w 94"/>
              <a:gd name="T21" fmla="*/ 126 h 126"/>
            </a:gdLst>
            <a:ahLst/>
            <a:cxnLst>
              <a:cxn ang="T12">
                <a:pos x="T0" y="T1"/>
              </a:cxn>
              <a:cxn ang="T13">
                <a:pos x="T2" y="T3"/>
              </a:cxn>
              <a:cxn ang="T14">
                <a:pos x="T4" y="T5"/>
              </a:cxn>
              <a:cxn ang="T15">
                <a:pos x="T6" y="T7"/>
              </a:cxn>
              <a:cxn ang="T16">
                <a:pos x="T8" y="T9"/>
              </a:cxn>
              <a:cxn ang="T17">
                <a:pos x="T10" y="T11"/>
              </a:cxn>
            </a:cxnLst>
            <a:rect l="T18" t="T19" r="T20" b="T21"/>
            <a:pathLst>
              <a:path w="94" h="126">
                <a:moveTo>
                  <a:pt x="0" y="4"/>
                </a:moveTo>
                <a:cubicBezTo>
                  <a:pt x="4" y="4"/>
                  <a:pt x="15" y="0"/>
                  <a:pt x="26" y="2"/>
                </a:cubicBezTo>
                <a:cubicBezTo>
                  <a:pt x="37" y="4"/>
                  <a:pt x="57" y="9"/>
                  <a:pt x="68" y="18"/>
                </a:cubicBezTo>
                <a:cubicBezTo>
                  <a:pt x="79" y="27"/>
                  <a:pt x="86" y="44"/>
                  <a:pt x="90" y="58"/>
                </a:cubicBezTo>
                <a:cubicBezTo>
                  <a:pt x="94" y="72"/>
                  <a:pt x="92" y="91"/>
                  <a:pt x="92" y="102"/>
                </a:cubicBezTo>
                <a:cubicBezTo>
                  <a:pt x="92" y="113"/>
                  <a:pt x="90" y="121"/>
                  <a:pt x="90" y="126"/>
                </a:cubicBezTo>
              </a:path>
            </a:pathLst>
          </a:custGeom>
          <a:noFill/>
          <a:ln w="19050">
            <a:solidFill>
              <a:srgbClr val="969696"/>
            </a:solidFill>
            <a:round/>
            <a:headEnd/>
            <a:tailEnd type="triangle" w="med" len="med"/>
          </a:ln>
        </p:spPr>
        <p:txBody>
          <a:bodyPr anchor="ctr">
            <a:spAutoFit/>
          </a:bodyPr>
          <a:lstStyle/>
          <a:p>
            <a:endParaRPr lang="en-US"/>
          </a:p>
        </p:txBody>
      </p:sp>
      <p:sp>
        <p:nvSpPr>
          <p:cNvPr id="352" name="Rectangle 143"/>
          <p:cNvSpPr>
            <a:spLocks noChangeArrowheads="1"/>
          </p:cNvSpPr>
          <p:nvPr/>
        </p:nvSpPr>
        <p:spPr bwMode="auto">
          <a:xfrm rot="120000" flipH="1">
            <a:off x="5457825" y="3337197"/>
            <a:ext cx="114300" cy="104775"/>
          </a:xfrm>
          <a:prstGeom prst="rect">
            <a:avLst/>
          </a:prstGeom>
          <a:solidFill>
            <a:srgbClr val="FFFF00"/>
          </a:solidFill>
          <a:ln w="19050" algn="ctr">
            <a:solidFill>
              <a:srgbClr val="969696"/>
            </a:solidFill>
            <a:miter lim="800000"/>
            <a:headEnd/>
            <a:tailEnd/>
          </a:ln>
        </p:spPr>
        <p:txBody>
          <a:bodyPr anchor="ctr">
            <a:spAutoFit/>
          </a:bodyPr>
          <a:lstStyle/>
          <a:p>
            <a:endParaRPr lang="en-US"/>
          </a:p>
        </p:txBody>
      </p:sp>
      <p:sp>
        <p:nvSpPr>
          <p:cNvPr id="353" name="AutoShape 144"/>
          <p:cNvSpPr>
            <a:spLocks noChangeArrowheads="1"/>
          </p:cNvSpPr>
          <p:nvPr/>
        </p:nvSpPr>
        <p:spPr bwMode="auto">
          <a:xfrm rot="120000" flipH="1">
            <a:off x="5470525" y="3349897"/>
            <a:ext cx="88900" cy="88900"/>
          </a:xfrm>
          <a:prstGeom prst="rtTriangle">
            <a:avLst/>
          </a:prstGeom>
          <a:solidFill>
            <a:schemeClr val="bg2"/>
          </a:solidFill>
          <a:ln w="19050" algn="ctr">
            <a:solidFill>
              <a:srgbClr val="969696"/>
            </a:solidFill>
            <a:miter lim="800000"/>
            <a:headEnd/>
            <a:tailEnd/>
          </a:ln>
        </p:spPr>
        <p:txBody>
          <a:bodyPr wrap="none" anchor="ctr">
            <a:spAutoFit/>
          </a:bodyPr>
          <a:lstStyle/>
          <a:p>
            <a:endParaRPr lang="en-US"/>
          </a:p>
        </p:txBody>
      </p:sp>
      <p:sp>
        <p:nvSpPr>
          <p:cNvPr id="354" name="Line 145"/>
          <p:cNvSpPr>
            <a:spLocks noChangeShapeType="1"/>
          </p:cNvSpPr>
          <p:nvPr/>
        </p:nvSpPr>
        <p:spPr bwMode="auto">
          <a:xfrm rot="120000" flipH="1" flipV="1">
            <a:off x="7232650" y="3029222"/>
            <a:ext cx="1250950" cy="9525"/>
          </a:xfrm>
          <a:prstGeom prst="line">
            <a:avLst/>
          </a:prstGeom>
          <a:noFill/>
          <a:ln w="19050">
            <a:solidFill>
              <a:srgbClr val="969696"/>
            </a:solidFill>
            <a:round/>
            <a:headEnd/>
            <a:tailEnd/>
          </a:ln>
        </p:spPr>
        <p:txBody>
          <a:bodyPr anchor="ctr">
            <a:spAutoFit/>
          </a:bodyPr>
          <a:lstStyle/>
          <a:p>
            <a:endParaRPr lang="en-US"/>
          </a:p>
        </p:txBody>
      </p:sp>
      <p:sp>
        <p:nvSpPr>
          <p:cNvPr id="355" name="Line 146"/>
          <p:cNvSpPr>
            <a:spLocks noChangeShapeType="1"/>
          </p:cNvSpPr>
          <p:nvPr/>
        </p:nvSpPr>
        <p:spPr bwMode="auto">
          <a:xfrm flipH="1">
            <a:off x="7145338" y="2933972"/>
            <a:ext cx="180975" cy="144463"/>
          </a:xfrm>
          <a:prstGeom prst="line">
            <a:avLst/>
          </a:prstGeom>
          <a:noFill/>
          <a:ln w="19050">
            <a:solidFill>
              <a:schemeClr val="bg1"/>
            </a:solidFill>
            <a:round/>
            <a:headEnd/>
            <a:tailEnd/>
          </a:ln>
        </p:spPr>
        <p:txBody>
          <a:bodyPr anchor="ctr">
            <a:spAutoFit/>
          </a:bodyPr>
          <a:lstStyle/>
          <a:p>
            <a:endParaRPr lang="en-US"/>
          </a:p>
        </p:txBody>
      </p:sp>
      <p:sp>
        <p:nvSpPr>
          <p:cNvPr id="356" name="Line 147"/>
          <p:cNvSpPr>
            <a:spLocks noChangeShapeType="1"/>
          </p:cNvSpPr>
          <p:nvPr/>
        </p:nvSpPr>
        <p:spPr bwMode="auto">
          <a:xfrm flipH="1">
            <a:off x="7069138" y="2933972"/>
            <a:ext cx="180975" cy="144463"/>
          </a:xfrm>
          <a:prstGeom prst="line">
            <a:avLst/>
          </a:prstGeom>
          <a:noFill/>
          <a:ln w="19050">
            <a:solidFill>
              <a:schemeClr val="bg1"/>
            </a:solidFill>
            <a:round/>
            <a:headEnd/>
            <a:tailEnd/>
          </a:ln>
        </p:spPr>
        <p:txBody>
          <a:bodyPr anchor="ctr">
            <a:spAutoFit/>
          </a:bodyPr>
          <a:lstStyle/>
          <a:p>
            <a:endParaRPr lang="en-US"/>
          </a:p>
        </p:txBody>
      </p:sp>
      <p:sp>
        <p:nvSpPr>
          <p:cNvPr id="357" name="Freeform 148"/>
          <p:cNvSpPr>
            <a:spLocks/>
          </p:cNvSpPr>
          <p:nvPr/>
        </p:nvSpPr>
        <p:spPr bwMode="auto">
          <a:xfrm rot="-4825493">
            <a:off x="8565357" y="3347515"/>
            <a:ext cx="222250" cy="487363"/>
          </a:xfrm>
          <a:custGeom>
            <a:avLst/>
            <a:gdLst>
              <a:gd name="T0" fmla="*/ 0 w 140"/>
              <a:gd name="T1" fmla="*/ 0 h 288"/>
              <a:gd name="T2" fmla="*/ 48 w 140"/>
              <a:gd name="T3" fmla="*/ 96 h 288"/>
              <a:gd name="T4" fmla="*/ 139 w 140"/>
              <a:gd name="T5" fmla="*/ 139 h 288"/>
              <a:gd name="T6" fmla="*/ 43 w 140"/>
              <a:gd name="T7" fmla="*/ 192 h 288"/>
              <a:gd name="T8" fmla="*/ 0 w 140"/>
              <a:gd name="T9" fmla="*/ 288 h 288"/>
              <a:gd name="T10" fmla="*/ 0 60000 65536"/>
              <a:gd name="T11" fmla="*/ 0 60000 65536"/>
              <a:gd name="T12" fmla="*/ 0 60000 65536"/>
              <a:gd name="T13" fmla="*/ 0 60000 65536"/>
              <a:gd name="T14" fmla="*/ 0 60000 65536"/>
              <a:gd name="T15" fmla="*/ 0 w 140"/>
              <a:gd name="T16" fmla="*/ 0 h 288"/>
              <a:gd name="T17" fmla="*/ 140 w 140"/>
              <a:gd name="T18" fmla="*/ 288 h 288"/>
            </a:gdLst>
            <a:ahLst/>
            <a:cxnLst>
              <a:cxn ang="T10">
                <a:pos x="T0" y="T1"/>
              </a:cxn>
              <a:cxn ang="T11">
                <a:pos x="T2" y="T3"/>
              </a:cxn>
              <a:cxn ang="T12">
                <a:pos x="T4" y="T5"/>
              </a:cxn>
              <a:cxn ang="T13">
                <a:pos x="T6" y="T7"/>
              </a:cxn>
              <a:cxn ang="T14">
                <a:pos x="T8" y="T9"/>
              </a:cxn>
            </a:cxnLst>
            <a:rect l="T15" t="T16" r="T17" b="T18"/>
            <a:pathLst>
              <a:path w="140" h="288">
                <a:moveTo>
                  <a:pt x="0" y="0"/>
                </a:moveTo>
                <a:cubicBezTo>
                  <a:pt x="16" y="36"/>
                  <a:pt x="25" y="73"/>
                  <a:pt x="48" y="96"/>
                </a:cubicBezTo>
                <a:cubicBezTo>
                  <a:pt x="71" y="119"/>
                  <a:pt x="140" y="123"/>
                  <a:pt x="139" y="139"/>
                </a:cubicBezTo>
                <a:cubicBezTo>
                  <a:pt x="138" y="155"/>
                  <a:pt x="66" y="167"/>
                  <a:pt x="43" y="192"/>
                </a:cubicBezTo>
                <a:cubicBezTo>
                  <a:pt x="20" y="217"/>
                  <a:pt x="9" y="268"/>
                  <a:pt x="0" y="288"/>
                </a:cubicBezTo>
              </a:path>
            </a:pathLst>
          </a:custGeom>
          <a:noFill/>
          <a:ln w="19050">
            <a:solidFill>
              <a:srgbClr val="969696"/>
            </a:solidFill>
            <a:round/>
            <a:headEnd/>
            <a:tailEnd/>
          </a:ln>
        </p:spPr>
        <p:txBody>
          <a:bodyPr anchor="ctr">
            <a:spAutoFit/>
          </a:bodyPr>
          <a:lstStyle/>
          <a:p>
            <a:endParaRPr lang="en-US"/>
          </a:p>
        </p:txBody>
      </p:sp>
      <p:sp>
        <p:nvSpPr>
          <p:cNvPr id="358" name="Text Box 149"/>
          <p:cNvSpPr txBox="1">
            <a:spLocks noChangeArrowheads="1"/>
          </p:cNvSpPr>
          <p:nvPr/>
        </p:nvSpPr>
        <p:spPr bwMode="auto">
          <a:xfrm rot="120000">
            <a:off x="6272213" y="3719785"/>
            <a:ext cx="1028700" cy="307975"/>
          </a:xfrm>
          <a:prstGeom prst="rect">
            <a:avLst/>
          </a:prstGeom>
          <a:noFill/>
          <a:ln w="19050" algn="ctr">
            <a:noFill/>
            <a:miter lim="800000"/>
            <a:headEnd/>
            <a:tailEnd/>
          </a:ln>
        </p:spPr>
        <p:txBody>
          <a:bodyPr wrap="none">
            <a:spAutoFit/>
          </a:bodyPr>
          <a:lstStyle/>
          <a:p>
            <a:pPr algn="ctr"/>
            <a:r>
              <a:rPr lang="en-US" sz="1400">
                <a:solidFill>
                  <a:srgbClr val="FFFF99"/>
                </a:solidFill>
                <a:latin typeface="Arial Narrow" pitchFamily="34" charset="0"/>
              </a:rPr>
              <a:t>e</a:t>
            </a:r>
            <a:r>
              <a:rPr lang="en-US" sz="1400" baseline="30000">
                <a:solidFill>
                  <a:srgbClr val="FFFF99"/>
                </a:solidFill>
                <a:latin typeface="Arial Narrow" pitchFamily="34" charset="0"/>
              </a:rPr>
              <a:t>+</a:t>
            </a:r>
            <a:r>
              <a:rPr lang="en-US" sz="1400">
                <a:solidFill>
                  <a:srgbClr val="FFFF99"/>
                </a:solidFill>
                <a:latin typeface="Arial Narrow" pitchFamily="34" charset="0"/>
              </a:rPr>
              <a:t> main linac</a:t>
            </a:r>
          </a:p>
        </p:txBody>
      </p:sp>
      <p:sp>
        <p:nvSpPr>
          <p:cNvPr id="359" name="Text Box 150"/>
          <p:cNvSpPr txBox="1">
            <a:spLocks noChangeArrowheads="1"/>
          </p:cNvSpPr>
          <p:nvPr/>
        </p:nvSpPr>
        <p:spPr bwMode="auto">
          <a:xfrm rot="-120000">
            <a:off x="601663" y="3737247"/>
            <a:ext cx="3568700" cy="304800"/>
          </a:xfrm>
          <a:prstGeom prst="rect">
            <a:avLst/>
          </a:prstGeom>
          <a:noFill/>
          <a:ln w="19050" algn="ctr">
            <a:noFill/>
            <a:miter lim="800000"/>
            <a:headEnd/>
            <a:tailEnd/>
          </a:ln>
        </p:spPr>
        <p:txBody>
          <a:bodyPr>
            <a:spAutoFit/>
          </a:bodyPr>
          <a:lstStyle/>
          <a:p>
            <a:pPr algn="ctr"/>
            <a:r>
              <a:rPr lang="en-US" sz="1400">
                <a:solidFill>
                  <a:srgbClr val="FFFF99"/>
                </a:solidFill>
                <a:latin typeface="Arial Narrow" pitchFamily="34" charset="0"/>
              </a:rPr>
              <a:t>e</a:t>
            </a:r>
            <a:r>
              <a:rPr lang="en-US" sz="1400" baseline="30000">
                <a:solidFill>
                  <a:srgbClr val="FFFF99"/>
                </a:solidFill>
                <a:latin typeface="Arial Narrow" pitchFamily="34" charset="0"/>
              </a:rPr>
              <a:t>-</a:t>
            </a:r>
            <a:r>
              <a:rPr lang="en-US" sz="1400">
                <a:solidFill>
                  <a:srgbClr val="FFFF99"/>
                </a:solidFill>
                <a:latin typeface="Arial Narrow" pitchFamily="34" charset="0"/>
              </a:rPr>
              <a:t> main linac , 12 GHz, 100 MV/m, 21.1 km</a:t>
            </a:r>
          </a:p>
        </p:txBody>
      </p:sp>
      <p:sp>
        <p:nvSpPr>
          <p:cNvPr id="360" name="Text Box 151"/>
          <p:cNvSpPr txBox="1">
            <a:spLocks noChangeArrowheads="1"/>
          </p:cNvSpPr>
          <p:nvPr/>
        </p:nvSpPr>
        <p:spPr bwMode="auto">
          <a:xfrm rot="120000">
            <a:off x="8507413" y="3230835"/>
            <a:ext cx="466725" cy="304800"/>
          </a:xfrm>
          <a:prstGeom prst="rect">
            <a:avLst/>
          </a:prstGeom>
          <a:noFill/>
          <a:ln w="19050" algn="ctr">
            <a:noFill/>
            <a:miter lim="800000"/>
            <a:headEnd/>
            <a:tailEnd/>
          </a:ln>
        </p:spPr>
        <p:txBody>
          <a:bodyPr wrap="none">
            <a:spAutoFit/>
          </a:bodyPr>
          <a:lstStyle/>
          <a:p>
            <a:pPr algn="ctr"/>
            <a:r>
              <a:rPr lang="en-US" sz="1400">
                <a:solidFill>
                  <a:srgbClr val="FFFF99"/>
                </a:solidFill>
                <a:latin typeface="Arial Narrow" pitchFamily="34" charset="0"/>
              </a:rPr>
              <a:t>BC2</a:t>
            </a:r>
          </a:p>
        </p:txBody>
      </p:sp>
      <p:sp>
        <p:nvSpPr>
          <p:cNvPr id="361" name="Text Box 152"/>
          <p:cNvSpPr txBox="1">
            <a:spLocks noChangeArrowheads="1"/>
          </p:cNvSpPr>
          <p:nvPr/>
        </p:nvSpPr>
        <p:spPr bwMode="auto">
          <a:xfrm rot="-120000">
            <a:off x="328613" y="3203847"/>
            <a:ext cx="466725" cy="304800"/>
          </a:xfrm>
          <a:prstGeom prst="rect">
            <a:avLst/>
          </a:prstGeom>
          <a:noFill/>
          <a:ln w="19050" algn="ctr">
            <a:noFill/>
            <a:miter lim="800000"/>
            <a:headEnd/>
            <a:tailEnd/>
          </a:ln>
        </p:spPr>
        <p:txBody>
          <a:bodyPr wrap="none">
            <a:spAutoFit/>
          </a:bodyPr>
          <a:lstStyle/>
          <a:p>
            <a:pPr algn="ctr"/>
            <a:r>
              <a:rPr lang="en-US" sz="1400">
                <a:solidFill>
                  <a:srgbClr val="FFFF99"/>
                </a:solidFill>
                <a:latin typeface="Arial Narrow" pitchFamily="34" charset="0"/>
              </a:rPr>
              <a:t>BC2</a:t>
            </a:r>
          </a:p>
        </p:txBody>
      </p:sp>
      <p:sp>
        <p:nvSpPr>
          <p:cNvPr id="362" name="Text Box 157"/>
          <p:cNvSpPr txBox="1">
            <a:spLocks noChangeArrowheads="1"/>
          </p:cNvSpPr>
          <p:nvPr/>
        </p:nvSpPr>
        <p:spPr bwMode="auto">
          <a:xfrm rot="120000">
            <a:off x="6159500" y="2689497"/>
            <a:ext cx="2282825" cy="304800"/>
          </a:xfrm>
          <a:prstGeom prst="rect">
            <a:avLst/>
          </a:prstGeom>
          <a:noFill/>
          <a:ln w="19050" algn="ctr">
            <a:noFill/>
            <a:miter lim="800000"/>
            <a:headEnd/>
            <a:tailEnd/>
          </a:ln>
        </p:spPr>
        <p:txBody>
          <a:bodyPr wrap="none">
            <a:spAutoFit/>
          </a:bodyPr>
          <a:lstStyle/>
          <a:p>
            <a:pPr algn="ctr"/>
            <a:r>
              <a:rPr lang="en-US" sz="1400">
                <a:solidFill>
                  <a:srgbClr val="FFFF99"/>
                </a:solidFill>
                <a:latin typeface="Arial Narrow" pitchFamily="34" charset="0"/>
              </a:rPr>
              <a:t>decelerator, 24 sectors of 878 m</a:t>
            </a:r>
          </a:p>
        </p:txBody>
      </p:sp>
      <p:sp>
        <p:nvSpPr>
          <p:cNvPr id="363" name="Text Box 158"/>
          <p:cNvSpPr txBox="1">
            <a:spLocks noChangeArrowheads="1"/>
          </p:cNvSpPr>
          <p:nvPr/>
        </p:nvSpPr>
        <p:spPr bwMode="auto">
          <a:xfrm>
            <a:off x="4038600" y="3632472"/>
            <a:ext cx="1090613" cy="336550"/>
          </a:xfrm>
          <a:prstGeom prst="rect">
            <a:avLst/>
          </a:prstGeom>
          <a:noFill/>
          <a:ln w="19050" algn="ctr">
            <a:noFill/>
            <a:miter lim="800000"/>
            <a:headEnd/>
            <a:tailEnd/>
          </a:ln>
        </p:spPr>
        <p:txBody>
          <a:bodyPr>
            <a:spAutoFit/>
          </a:bodyPr>
          <a:lstStyle/>
          <a:p>
            <a:pPr algn="ctr"/>
            <a:r>
              <a:rPr lang="en-US" sz="1600">
                <a:solidFill>
                  <a:schemeClr val="accent2"/>
                </a:solidFill>
                <a:latin typeface="Arial Narrow" pitchFamily="34" charset="0"/>
              </a:rPr>
              <a:t>IP</a:t>
            </a:r>
          </a:p>
        </p:txBody>
      </p:sp>
      <p:sp>
        <p:nvSpPr>
          <p:cNvPr id="364" name="Text Box 159"/>
          <p:cNvSpPr txBox="1">
            <a:spLocks noChangeArrowheads="1"/>
          </p:cNvSpPr>
          <p:nvPr/>
        </p:nvSpPr>
        <p:spPr bwMode="auto">
          <a:xfrm rot="120000">
            <a:off x="4721225" y="3080022"/>
            <a:ext cx="711200" cy="523875"/>
          </a:xfrm>
          <a:prstGeom prst="rect">
            <a:avLst/>
          </a:prstGeom>
          <a:noFill/>
          <a:ln w="19050" algn="ctr">
            <a:noFill/>
            <a:miter lim="800000"/>
            <a:headEnd/>
            <a:tailEnd/>
          </a:ln>
        </p:spPr>
        <p:txBody>
          <a:bodyPr wrap="none">
            <a:spAutoFit/>
          </a:bodyPr>
          <a:lstStyle/>
          <a:p>
            <a:pPr algn="ctr"/>
            <a:r>
              <a:rPr lang="en-US" sz="1400">
                <a:solidFill>
                  <a:srgbClr val="FFFF99"/>
                </a:solidFill>
                <a:latin typeface="Arial Narrow" pitchFamily="34" charset="0"/>
              </a:rPr>
              <a:t>BDS</a:t>
            </a:r>
          </a:p>
          <a:p>
            <a:pPr algn="ctr"/>
            <a:r>
              <a:rPr lang="en-US" sz="1400">
                <a:solidFill>
                  <a:srgbClr val="FFFF99"/>
                </a:solidFill>
                <a:latin typeface="Arial Narrow" pitchFamily="34" charset="0"/>
              </a:rPr>
              <a:t>2.75 km</a:t>
            </a:r>
          </a:p>
        </p:txBody>
      </p:sp>
      <p:sp>
        <p:nvSpPr>
          <p:cNvPr id="365" name="Text Box 160"/>
          <p:cNvSpPr txBox="1">
            <a:spLocks noChangeArrowheads="1"/>
          </p:cNvSpPr>
          <p:nvPr/>
        </p:nvSpPr>
        <p:spPr bwMode="auto">
          <a:xfrm rot="-120000">
            <a:off x="3741738" y="3076847"/>
            <a:ext cx="711200" cy="523875"/>
          </a:xfrm>
          <a:prstGeom prst="rect">
            <a:avLst/>
          </a:prstGeom>
          <a:noFill/>
          <a:ln w="19050" algn="ctr">
            <a:noFill/>
            <a:miter lim="800000"/>
            <a:headEnd/>
            <a:tailEnd/>
          </a:ln>
        </p:spPr>
        <p:txBody>
          <a:bodyPr wrap="none">
            <a:spAutoFit/>
          </a:bodyPr>
          <a:lstStyle/>
          <a:p>
            <a:pPr algn="ctr"/>
            <a:r>
              <a:rPr lang="en-US" sz="1400">
                <a:solidFill>
                  <a:srgbClr val="FFFF99"/>
                </a:solidFill>
                <a:latin typeface="Arial Narrow" pitchFamily="34" charset="0"/>
              </a:rPr>
              <a:t>BDS</a:t>
            </a:r>
          </a:p>
          <a:p>
            <a:pPr algn="ctr"/>
            <a:r>
              <a:rPr lang="en-US" sz="1400">
                <a:solidFill>
                  <a:srgbClr val="FFFF99"/>
                </a:solidFill>
                <a:latin typeface="Arial Narrow" pitchFamily="34" charset="0"/>
              </a:rPr>
              <a:t>2.75 km</a:t>
            </a:r>
          </a:p>
        </p:txBody>
      </p:sp>
      <p:sp>
        <p:nvSpPr>
          <p:cNvPr id="366" name="Line 161"/>
          <p:cNvSpPr>
            <a:spLocks noChangeShapeType="1"/>
          </p:cNvSpPr>
          <p:nvPr/>
        </p:nvSpPr>
        <p:spPr bwMode="auto">
          <a:xfrm flipH="1">
            <a:off x="120650" y="4221435"/>
            <a:ext cx="2138363" cy="3175"/>
          </a:xfrm>
          <a:prstGeom prst="line">
            <a:avLst/>
          </a:prstGeom>
          <a:noFill/>
          <a:ln w="12700">
            <a:solidFill>
              <a:schemeClr val="bg1"/>
            </a:solidFill>
            <a:round/>
            <a:headEnd/>
            <a:tailEnd type="arrow" w="lg" len="lg"/>
          </a:ln>
        </p:spPr>
        <p:txBody>
          <a:bodyPr anchor="ctr">
            <a:spAutoFit/>
          </a:bodyPr>
          <a:lstStyle/>
          <a:p>
            <a:endParaRPr lang="en-US"/>
          </a:p>
        </p:txBody>
      </p:sp>
      <p:sp>
        <p:nvSpPr>
          <p:cNvPr id="367" name="Line 162"/>
          <p:cNvSpPr>
            <a:spLocks noChangeShapeType="1"/>
          </p:cNvSpPr>
          <p:nvPr/>
        </p:nvSpPr>
        <p:spPr bwMode="auto">
          <a:xfrm flipH="1">
            <a:off x="111125" y="3742010"/>
            <a:ext cx="7938" cy="546100"/>
          </a:xfrm>
          <a:prstGeom prst="line">
            <a:avLst/>
          </a:prstGeom>
          <a:noFill/>
          <a:ln w="12700">
            <a:solidFill>
              <a:schemeClr val="bg1"/>
            </a:solidFill>
            <a:round/>
            <a:headEnd/>
            <a:tailEnd/>
          </a:ln>
        </p:spPr>
        <p:txBody>
          <a:bodyPr anchor="ctr">
            <a:spAutoFit/>
          </a:bodyPr>
          <a:lstStyle/>
          <a:p>
            <a:endParaRPr lang="en-US"/>
          </a:p>
        </p:txBody>
      </p:sp>
      <p:sp>
        <p:nvSpPr>
          <p:cNvPr id="368" name="Line 163"/>
          <p:cNvSpPr>
            <a:spLocks noChangeShapeType="1"/>
          </p:cNvSpPr>
          <p:nvPr/>
        </p:nvSpPr>
        <p:spPr bwMode="auto">
          <a:xfrm flipV="1">
            <a:off x="5073650" y="4197622"/>
            <a:ext cx="4013200" cy="28575"/>
          </a:xfrm>
          <a:prstGeom prst="line">
            <a:avLst/>
          </a:prstGeom>
          <a:noFill/>
          <a:ln w="12700">
            <a:solidFill>
              <a:schemeClr val="bg1"/>
            </a:solidFill>
            <a:round/>
            <a:headEnd/>
            <a:tailEnd type="arrow" w="lg" len="lg"/>
          </a:ln>
        </p:spPr>
        <p:txBody>
          <a:bodyPr anchor="ctr">
            <a:spAutoFit/>
          </a:bodyPr>
          <a:lstStyle/>
          <a:p>
            <a:endParaRPr lang="en-US"/>
          </a:p>
        </p:txBody>
      </p:sp>
      <p:sp>
        <p:nvSpPr>
          <p:cNvPr id="369" name="Line 164"/>
          <p:cNvSpPr>
            <a:spLocks noChangeShapeType="1"/>
          </p:cNvSpPr>
          <p:nvPr/>
        </p:nvSpPr>
        <p:spPr bwMode="auto">
          <a:xfrm>
            <a:off x="4208463" y="4223022"/>
            <a:ext cx="847725" cy="7938"/>
          </a:xfrm>
          <a:prstGeom prst="line">
            <a:avLst/>
          </a:prstGeom>
          <a:noFill/>
          <a:ln w="12700" cap="rnd">
            <a:solidFill>
              <a:srgbClr val="C0C0C0"/>
            </a:solidFill>
            <a:prstDash val="sysDot"/>
            <a:round/>
            <a:headEnd/>
            <a:tailEnd type="none" w="lg" len="lg"/>
          </a:ln>
        </p:spPr>
        <p:txBody>
          <a:bodyPr anchor="ctr">
            <a:spAutoFit/>
          </a:bodyPr>
          <a:lstStyle/>
          <a:p>
            <a:endParaRPr lang="en-US"/>
          </a:p>
        </p:txBody>
      </p:sp>
      <p:sp>
        <p:nvSpPr>
          <p:cNvPr id="370" name="Text Box 165"/>
          <p:cNvSpPr txBox="1">
            <a:spLocks noChangeArrowheads="1"/>
          </p:cNvSpPr>
          <p:nvPr/>
        </p:nvSpPr>
        <p:spPr bwMode="auto">
          <a:xfrm>
            <a:off x="2182813" y="4072210"/>
            <a:ext cx="1049337" cy="336550"/>
          </a:xfrm>
          <a:prstGeom prst="rect">
            <a:avLst/>
          </a:prstGeom>
          <a:noFill/>
          <a:ln w="19050" algn="ctr">
            <a:noFill/>
            <a:miter lim="800000"/>
            <a:headEnd/>
            <a:tailEnd/>
          </a:ln>
        </p:spPr>
        <p:txBody>
          <a:bodyPr>
            <a:spAutoFit/>
          </a:bodyPr>
          <a:lstStyle/>
          <a:p>
            <a:pPr algn="ctr"/>
            <a:r>
              <a:rPr lang="en-US" sz="1600">
                <a:solidFill>
                  <a:srgbClr val="FFFF99"/>
                </a:solidFill>
                <a:latin typeface="Arial Narrow" pitchFamily="34" charset="0"/>
              </a:rPr>
              <a:t>48.4 km</a:t>
            </a:r>
          </a:p>
        </p:txBody>
      </p:sp>
      <p:sp>
        <p:nvSpPr>
          <p:cNvPr id="371" name="Line 166"/>
          <p:cNvSpPr>
            <a:spLocks noChangeShapeType="1"/>
          </p:cNvSpPr>
          <p:nvPr/>
        </p:nvSpPr>
        <p:spPr bwMode="auto">
          <a:xfrm flipH="1">
            <a:off x="3100388" y="4232547"/>
            <a:ext cx="1100137" cy="1588"/>
          </a:xfrm>
          <a:prstGeom prst="line">
            <a:avLst/>
          </a:prstGeom>
          <a:noFill/>
          <a:ln w="12700">
            <a:solidFill>
              <a:schemeClr val="bg1"/>
            </a:solidFill>
            <a:round/>
            <a:headEnd/>
            <a:tailEnd type="none" w="lg" len="lg"/>
          </a:ln>
        </p:spPr>
        <p:txBody>
          <a:bodyPr anchor="ctr">
            <a:spAutoFit/>
          </a:bodyPr>
          <a:lstStyle/>
          <a:p>
            <a:endParaRPr lang="en-US"/>
          </a:p>
        </p:txBody>
      </p:sp>
      <p:sp>
        <p:nvSpPr>
          <p:cNvPr id="372" name="Rectangle 168"/>
          <p:cNvSpPr>
            <a:spLocks noChangeArrowheads="1"/>
          </p:cNvSpPr>
          <p:nvPr/>
        </p:nvSpPr>
        <p:spPr bwMode="auto">
          <a:xfrm>
            <a:off x="5653059" y="1178197"/>
            <a:ext cx="2516187" cy="536575"/>
          </a:xfrm>
          <a:prstGeom prst="rect">
            <a:avLst/>
          </a:prstGeom>
          <a:solidFill>
            <a:srgbClr val="FFFF00"/>
          </a:solidFill>
          <a:ln w="19050" algn="ctr">
            <a:solidFill>
              <a:srgbClr val="969696"/>
            </a:solidFill>
            <a:miter lim="800000"/>
            <a:headEnd/>
            <a:tailEnd/>
          </a:ln>
        </p:spPr>
        <p:txBody>
          <a:bodyPr anchor="ctr">
            <a:spAutoFit/>
          </a:bodyPr>
          <a:lstStyle/>
          <a:p>
            <a:pPr algn="ctr"/>
            <a:r>
              <a:rPr lang="en-US" sz="1400">
                <a:solidFill>
                  <a:schemeClr val="accent2"/>
                </a:solidFill>
                <a:latin typeface="Arial Narrow" pitchFamily="34" charset="0"/>
              </a:rPr>
              <a:t>drive beam accelerator</a:t>
            </a:r>
          </a:p>
          <a:p>
            <a:pPr algn="ctr"/>
            <a:r>
              <a:rPr lang="en-US" sz="1400">
                <a:solidFill>
                  <a:schemeClr val="accent2"/>
                </a:solidFill>
                <a:latin typeface="Arial Narrow" pitchFamily="34" charset="0"/>
              </a:rPr>
              <a:t>2.38 GeV, 1.0 GHz  </a:t>
            </a:r>
          </a:p>
        </p:txBody>
      </p:sp>
      <p:sp>
        <p:nvSpPr>
          <p:cNvPr id="373" name="Text Box 169"/>
          <p:cNvSpPr txBox="1">
            <a:spLocks noChangeArrowheads="1"/>
          </p:cNvSpPr>
          <p:nvPr/>
        </p:nvSpPr>
        <p:spPr bwMode="auto">
          <a:xfrm flipH="1">
            <a:off x="4168746" y="1094060"/>
            <a:ext cx="1389063" cy="914400"/>
          </a:xfrm>
          <a:prstGeom prst="rect">
            <a:avLst/>
          </a:prstGeom>
          <a:noFill/>
          <a:ln w="19050" algn="ctr">
            <a:noFill/>
            <a:miter lim="800000"/>
            <a:headEnd/>
            <a:tailEnd/>
          </a:ln>
        </p:spPr>
        <p:txBody>
          <a:bodyPr wrap="none">
            <a:spAutoFit/>
          </a:bodyPr>
          <a:lstStyle/>
          <a:p>
            <a:pPr algn="r"/>
            <a:r>
              <a:rPr lang="en-US" sz="1400" dirty="0">
                <a:solidFill>
                  <a:srgbClr val="FFFF99"/>
                </a:solidFill>
                <a:latin typeface="Arial Narrow" pitchFamily="34" charset="0"/>
              </a:rPr>
              <a:t>combiner rings      </a:t>
            </a:r>
          </a:p>
          <a:p>
            <a:pPr algn="r"/>
            <a:r>
              <a:rPr lang="en-US" sz="1000" dirty="0">
                <a:solidFill>
                  <a:srgbClr val="FFFF99"/>
                </a:solidFill>
                <a:latin typeface="Arial Narrow" pitchFamily="34" charset="0"/>
              </a:rPr>
              <a:t>Circumferences    </a:t>
            </a:r>
          </a:p>
          <a:p>
            <a:pPr algn="r"/>
            <a:r>
              <a:rPr lang="en-US" sz="1000" dirty="0">
                <a:solidFill>
                  <a:srgbClr val="FFFF99"/>
                </a:solidFill>
                <a:latin typeface="Arial Narrow" pitchFamily="34" charset="0"/>
              </a:rPr>
              <a:t>delay loop 72.4 m</a:t>
            </a:r>
          </a:p>
          <a:p>
            <a:pPr algn="r"/>
            <a:r>
              <a:rPr lang="en-US" sz="1000" dirty="0">
                <a:solidFill>
                  <a:srgbClr val="FFFF99"/>
                </a:solidFill>
                <a:latin typeface="Arial Narrow" pitchFamily="34" charset="0"/>
              </a:rPr>
              <a:t>CR1 144.8 m</a:t>
            </a:r>
          </a:p>
          <a:p>
            <a:pPr algn="r"/>
            <a:r>
              <a:rPr lang="en-US" sz="1000" dirty="0">
                <a:solidFill>
                  <a:srgbClr val="FFFF99"/>
                </a:solidFill>
                <a:latin typeface="Arial Narrow" pitchFamily="34" charset="0"/>
              </a:rPr>
              <a:t>CR2 434.3 m</a:t>
            </a:r>
          </a:p>
        </p:txBody>
      </p:sp>
      <p:sp>
        <p:nvSpPr>
          <p:cNvPr id="374" name="Oval 170"/>
          <p:cNvSpPr>
            <a:spLocks noChangeArrowheads="1"/>
          </p:cNvSpPr>
          <p:nvPr/>
        </p:nvSpPr>
        <p:spPr bwMode="auto">
          <a:xfrm>
            <a:off x="4402109" y="1941785"/>
            <a:ext cx="747712" cy="779462"/>
          </a:xfrm>
          <a:prstGeom prst="ellipse">
            <a:avLst/>
          </a:prstGeom>
          <a:noFill/>
          <a:ln w="19050" algn="ctr">
            <a:solidFill>
              <a:srgbClr val="969696"/>
            </a:solidFill>
            <a:round/>
            <a:headEnd/>
            <a:tailEnd/>
          </a:ln>
        </p:spPr>
        <p:txBody>
          <a:bodyPr anchor="ctr">
            <a:spAutoFit/>
          </a:bodyPr>
          <a:lstStyle/>
          <a:p>
            <a:endParaRPr lang="en-US">
              <a:solidFill>
                <a:srgbClr val="FFFF99"/>
              </a:solidFill>
            </a:endParaRPr>
          </a:p>
        </p:txBody>
      </p:sp>
      <p:sp>
        <p:nvSpPr>
          <p:cNvPr id="375" name="Freeform 172"/>
          <p:cNvSpPr>
            <a:spLocks/>
          </p:cNvSpPr>
          <p:nvPr/>
        </p:nvSpPr>
        <p:spPr bwMode="auto">
          <a:xfrm flipH="1">
            <a:off x="5303809" y="1952897"/>
            <a:ext cx="222250" cy="457200"/>
          </a:xfrm>
          <a:custGeom>
            <a:avLst/>
            <a:gdLst>
              <a:gd name="T0" fmla="*/ 0 w 140"/>
              <a:gd name="T1" fmla="*/ 0 h 288"/>
              <a:gd name="T2" fmla="*/ 48 w 140"/>
              <a:gd name="T3" fmla="*/ 96 h 288"/>
              <a:gd name="T4" fmla="*/ 139 w 140"/>
              <a:gd name="T5" fmla="*/ 139 h 288"/>
              <a:gd name="T6" fmla="*/ 43 w 140"/>
              <a:gd name="T7" fmla="*/ 192 h 288"/>
              <a:gd name="T8" fmla="*/ 0 w 140"/>
              <a:gd name="T9" fmla="*/ 288 h 288"/>
              <a:gd name="T10" fmla="*/ 0 60000 65536"/>
              <a:gd name="T11" fmla="*/ 0 60000 65536"/>
              <a:gd name="T12" fmla="*/ 0 60000 65536"/>
              <a:gd name="T13" fmla="*/ 0 60000 65536"/>
              <a:gd name="T14" fmla="*/ 0 60000 65536"/>
              <a:gd name="T15" fmla="*/ 0 w 140"/>
              <a:gd name="T16" fmla="*/ 0 h 288"/>
              <a:gd name="T17" fmla="*/ 140 w 140"/>
              <a:gd name="T18" fmla="*/ 288 h 288"/>
            </a:gdLst>
            <a:ahLst/>
            <a:cxnLst>
              <a:cxn ang="T10">
                <a:pos x="T0" y="T1"/>
              </a:cxn>
              <a:cxn ang="T11">
                <a:pos x="T2" y="T3"/>
              </a:cxn>
              <a:cxn ang="T12">
                <a:pos x="T4" y="T5"/>
              </a:cxn>
              <a:cxn ang="T13">
                <a:pos x="T6" y="T7"/>
              </a:cxn>
              <a:cxn ang="T14">
                <a:pos x="T8" y="T9"/>
              </a:cxn>
            </a:cxnLst>
            <a:rect l="T15" t="T16" r="T17" b="T18"/>
            <a:pathLst>
              <a:path w="140" h="288">
                <a:moveTo>
                  <a:pt x="0" y="0"/>
                </a:moveTo>
                <a:cubicBezTo>
                  <a:pt x="16" y="36"/>
                  <a:pt x="25" y="73"/>
                  <a:pt x="48" y="96"/>
                </a:cubicBezTo>
                <a:cubicBezTo>
                  <a:pt x="71" y="119"/>
                  <a:pt x="140" y="123"/>
                  <a:pt x="139" y="139"/>
                </a:cubicBezTo>
                <a:cubicBezTo>
                  <a:pt x="138" y="155"/>
                  <a:pt x="66" y="167"/>
                  <a:pt x="43" y="192"/>
                </a:cubicBezTo>
                <a:cubicBezTo>
                  <a:pt x="20" y="217"/>
                  <a:pt x="9" y="268"/>
                  <a:pt x="0" y="288"/>
                </a:cubicBezTo>
              </a:path>
            </a:pathLst>
          </a:custGeom>
          <a:noFill/>
          <a:ln w="19050">
            <a:solidFill>
              <a:srgbClr val="969696"/>
            </a:solidFill>
            <a:round/>
            <a:headEnd/>
            <a:tailEnd/>
          </a:ln>
        </p:spPr>
        <p:txBody>
          <a:bodyPr anchor="ctr">
            <a:spAutoFit/>
          </a:bodyPr>
          <a:lstStyle/>
          <a:p>
            <a:endParaRPr lang="en-US">
              <a:solidFill>
                <a:srgbClr val="FFFF99"/>
              </a:solidFill>
            </a:endParaRPr>
          </a:p>
        </p:txBody>
      </p:sp>
      <p:sp>
        <p:nvSpPr>
          <p:cNvPr id="376" name="Line 173"/>
          <p:cNvSpPr>
            <a:spLocks noChangeShapeType="1"/>
          </p:cNvSpPr>
          <p:nvPr/>
        </p:nvSpPr>
        <p:spPr bwMode="auto">
          <a:xfrm rot="5220903" flipH="1" flipV="1">
            <a:off x="5025996" y="2037035"/>
            <a:ext cx="976313" cy="52387"/>
          </a:xfrm>
          <a:prstGeom prst="line">
            <a:avLst/>
          </a:prstGeom>
          <a:noFill/>
          <a:ln w="19050">
            <a:solidFill>
              <a:srgbClr val="969696"/>
            </a:solidFill>
            <a:round/>
            <a:headEnd/>
            <a:tailEnd/>
          </a:ln>
        </p:spPr>
        <p:txBody>
          <a:bodyPr anchor="ctr">
            <a:spAutoFit/>
          </a:bodyPr>
          <a:lstStyle/>
          <a:p>
            <a:endParaRPr lang="en-US"/>
          </a:p>
        </p:txBody>
      </p:sp>
      <p:sp>
        <p:nvSpPr>
          <p:cNvPr id="377" name="Line 174"/>
          <p:cNvSpPr>
            <a:spLocks noChangeShapeType="1"/>
          </p:cNvSpPr>
          <p:nvPr/>
        </p:nvSpPr>
        <p:spPr bwMode="auto">
          <a:xfrm flipH="1">
            <a:off x="5138709" y="2275160"/>
            <a:ext cx="9525" cy="280987"/>
          </a:xfrm>
          <a:prstGeom prst="line">
            <a:avLst/>
          </a:prstGeom>
          <a:noFill/>
          <a:ln w="19050">
            <a:solidFill>
              <a:srgbClr val="969696"/>
            </a:solidFill>
            <a:round/>
            <a:headEnd/>
            <a:tailEnd/>
          </a:ln>
        </p:spPr>
        <p:txBody>
          <a:bodyPr anchor="ctr">
            <a:spAutoFit/>
          </a:bodyPr>
          <a:lstStyle/>
          <a:p>
            <a:endParaRPr lang="en-US"/>
          </a:p>
        </p:txBody>
      </p:sp>
      <p:grpSp>
        <p:nvGrpSpPr>
          <p:cNvPr id="378" name="Group 175"/>
          <p:cNvGrpSpPr>
            <a:grpSpLocks/>
          </p:cNvGrpSpPr>
          <p:nvPr/>
        </p:nvGrpSpPr>
        <p:grpSpPr bwMode="auto">
          <a:xfrm>
            <a:off x="5086321" y="2371997"/>
            <a:ext cx="474663" cy="404813"/>
            <a:chOff x="3396" y="680"/>
            <a:chExt cx="299" cy="409"/>
          </a:xfrm>
        </p:grpSpPr>
        <p:sp>
          <p:nvSpPr>
            <p:cNvPr id="379" name="Oval 176"/>
            <p:cNvSpPr>
              <a:spLocks noChangeAspect="1" noChangeArrowheads="1"/>
            </p:cNvSpPr>
            <p:nvPr/>
          </p:nvSpPr>
          <p:spPr bwMode="auto">
            <a:xfrm>
              <a:off x="3428" y="680"/>
              <a:ext cx="236" cy="409"/>
            </a:xfrm>
            <a:prstGeom prst="ellipse">
              <a:avLst/>
            </a:prstGeom>
            <a:noFill/>
            <a:ln w="19050" algn="ctr">
              <a:solidFill>
                <a:srgbClr val="969696"/>
              </a:solidFill>
              <a:round/>
              <a:headEnd/>
              <a:tailEnd/>
            </a:ln>
          </p:spPr>
          <p:txBody>
            <a:bodyPr anchor="ctr">
              <a:spAutoFit/>
            </a:bodyPr>
            <a:lstStyle/>
            <a:p>
              <a:endParaRPr lang="en-US">
                <a:solidFill>
                  <a:srgbClr val="FFFF99"/>
                </a:solidFill>
              </a:endParaRPr>
            </a:p>
          </p:txBody>
        </p:sp>
        <p:sp>
          <p:nvSpPr>
            <p:cNvPr id="380" name="Text Box 177"/>
            <p:cNvSpPr txBox="1">
              <a:spLocks noChangeArrowheads="1"/>
            </p:cNvSpPr>
            <p:nvPr/>
          </p:nvSpPr>
          <p:spPr bwMode="auto">
            <a:xfrm>
              <a:off x="3396" y="690"/>
              <a:ext cx="299" cy="192"/>
            </a:xfrm>
            <a:prstGeom prst="rect">
              <a:avLst/>
            </a:prstGeom>
            <a:noFill/>
            <a:ln w="19050" algn="ctr">
              <a:noFill/>
              <a:miter lim="800000"/>
              <a:headEnd/>
              <a:tailEnd/>
            </a:ln>
          </p:spPr>
          <p:txBody>
            <a:bodyPr wrap="none">
              <a:spAutoFit/>
            </a:bodyPr>
            <a:lstStyle/>
            <a:p>
              <a:pPr algn="ctr"/>
              <a:r>
                <a:rPr lang="en-US" sz="1400">
                  <a:solidFill>
                    <a:srgbClr val="FFFF99"/>
                  </a:solidFill>
                  <a:latin typeface="Arial Narrow" pitchFamily="34" charset="0"/>
                </a:rPr>
                <a:t>CR1</a:t>
              </a:r>
            </a:p>
          </p:txBody>
        </p:sp>
      </p:grpSp>
      <p:sp>
        <p:nvSpPr>
          <p:cNvPr id="381" name="Text Box 178"/>
          <p:cNvSpPr txBox="1">
            <a:spLocks noChangeArrowheads="1"/>
          </p:cNvSpPr>
          <p:nvPr/>
        </p:nvSpPr>
        <p:spPr bwMode="auto">
          <a:xfrm>
            <a:off x="4551334" y="2125935"/>
            <a:ext cx="477837" cy="523875"/>
          </a:xfrm>
          <a:prstGeom prst="rect">
            <a:avLst/>
          </a:prstGeom>
          <a:noFill/>
          <a:ln w="19050" algn="ctr">
            <a:noFill/>
            <a:miter lim="800000"/>
            <a:headEnd/>
            <a:tailEnd/>
          </a:ln>
        </p:spPr>
        <p:txBody>
          <a:bodyPr wrap="none">
            <a:spAutoFit/>
          </a:bodyPr>
          <a:lstStyle/>
          <a:p>
            <a:pPr algn="ctr"/>
            <a:r>
              <a:rPr lang="en-US" sz="1400">
                <a:solidFill>
                  <a:srgbClr val="FFFF99"/>
                </a:solidFill>
                <a:latin typeface="Arial Narrow" pitchFamily="34" charset="0"/>
              </a:rPr>
              <a:t>CR2</a:t>
            </a:r>
          </a:p>
          <a:p>
            <a:pPr algn="ctr"/>
            <a:endParaRPr lang="en-US" sz="1400">
              <a:solidFill>
                <a:srgbClr val="FFFF99"/>
              </a:solidFill>
              <a:latin typeface="Arial Narrow" pitchFamily="34" charset="0"/>
            </a:endParaRPr>
          </a:p>
        </p:txBody>
      </p:sp>
      <p:sp>
        <p:nvSpPr>
          <p:cNvPr id="382" name="Text Box 179"/>
          <p:cNvSpPr txBox="1">
            <a:spLocks noChangeArrowheads="1"/>
          </p:cNvSpPr>
          <p:nvPr/>
        </p:nvSpPr>
        <p:spPr bwMode="auto">
          <a:xfrm>
            <a:off x="5532409" y="1916385"/>
            <a:ext cx="534987" cy="523875"/>
          </a:xfrm>
          <a:prstGeom prst="rect">
            <a:avLst/>
          </a:prstGeom>
          <a:noFill/>
          <a:ln w="19050" algn="ctr">
            <a:noFill/>
            <a:miter lim="800000"/>
            <a:headEnd/>
            <a:tailEnd/>
          </a:ln>
        </p:spPr>
        <p:txBody>
          <a:bodyPr wrap="none">
            <a:spAutoFit/>
          </a:bodyPr>
          <a:lstStyle/>
          <a:p>
            <a:r>
              <a:rPr lang="en-US" sz="1400">
                <a:solidFill>
                  <a:srgbClr val="FFFF99"/>
                </a:solidFill>
                <a:latin typeface="Arial Narrow" pitchFamily="34" charset="0"/>
              </a:rPr>
              <a:t>delay</a:t>
            </a:r>
          </a:p>
          <a:p>
            <a:r>
              <a:rPr lang="en-US" sz="1400">
                <a:solidFill>
                  <a:srgbClr val="FFFF99"/>
                </a:solidFill>
                <a:latin typeface="Arial Narrow" pitchFamily="34" charset="0"/>
              </a:rPr>
              <a:t>loop</a:t>
            </a:r>
          </a:p>
        </p:txBody>
      </p:sp>
      <p:sp>
        <p:nvSpPr>
          <p:cNvPr id="383" name="Line 181"/>
          <p:cNvSpPr>
            <a:spLocks noChangeShapeType="1"/>
          </p:cNvSpPr>
          <p:nvPr/>
        </p:nvSpPr>
        <p:spPr bwMode="auto">
          <a:xfrm>
            <a:off x="6038821" y="995635"/>
            <a:ext cx="0" cy="185737"/>
          </a:xfrm>
          <a:prstGeom prst="line">
            <a:avLst/>
          </a:prstGeom>
          <a:noFill/>
          <a:ln w="19050">
            <a:solidFill>
              <a:srgbClr val="969696"/>
            </a:solidFill>
            <a:round/>
            <a:headEnd/>
            <a:tailEnd/>
          </a:ln>
        </p:spPr>
        <p:txBody>
          <a:bodyPr anchor="ctr">
            <a:spAutoFit/>
          </a:bodyPr>
          <a:lstStyle/>
          <a:p>
            <a:endParaRPr lang="en-US"/>
          </a:p>
        </p:txBody>
      </p:sp>
      <p:sp>
        <p:nvSpPr>
          <p:cNvPr id="384" name="Line 183"/>
          <p:cNvSpPr>
            <a:spLocks noChangeShapeType="1"/>
          </p:cNvSpPr>
          <p:nvPr/>
        </p:nvSpPr>
        <p:spPr bwMode="auto">
          <a:xfrm>
            <a:off x="6415059" y="990872"/>
            <a:ext cx="0" cy="185738"/>
          </a:xfrm>
          <a:prstGeom prst="line">
            <a:avLst/>
          </a:prstGeom>
          <a:noFill/>
          <a:ln w="19050">
            <a:solidFill>
              <a:srgbClr val="969696"/>
            </a:solidFill>
            <a:round/>
            <a:headEnd/>
            <a:tailEnd/>
          </a:ln>
        </p:spPr>
        <p:txBody>
          <a:bodyPr anchor="ctr">
            <a:spAutoFit/>
          </a:bodyPr>
          <a:lstStyle/>
          <a:p>
            <a:endParaRPr lang="en-US"/>
          </a:p>
        </p:txBody>
      </p:sp>
      <p:sp>
        <p:nvSpPr>
          <p:cNvPr id="385" name="Line 185"/>
          <p:cNvSpPr>
            <a:spLocks noChangeShapeType="1"/>
          </p:cNvSpPr>
          <p:nvPr/>
        </p:nvSpPr>
        <p:spPr bwMode="auto">
          <a:xfrm>
            <a:off x="6791296" y="986110"/>
            <a:ext cx="0" cy="185737"/>
          </a:xfrm>
          <a:prstGeom prst="line">
            <a:avLst/>
          </a:prstGeom>
          <a:noFill/>
          <a:ln w="19050">
            <a:solidFill>
              <a:srgbClr val="969696"/>
            </a:solidFill>
            <a:round/>
            <a:headEnd/>
            <a:tailEnd/>
          </a:ln>
        </p:spPr>
        <p:txBody>
          <a:bodyPr anchor="ctr">
            <a:spAutoFit/>
          </a:bodyPr>
          <a:lstStyle/>
          <a:p>
            <a:endParaRPr lang="en-US"/>
          </a:p>
        </p:txBody>
      </p:sp>
      <p:sp>
        <p:nvSpPr>
          <p:cNvPr id="386" name="Text Box 186"/>
          <p:cNvSpPr txBox="1">
            <a:spLocks noChangeArrowheads="1"/>
          </p:cNvSpPr>
          <p:nvPr/>
        </p:nvSpPr>
        <p:spPr bwMode="auto">
          <a:xfrm flipH="1">
            <a:off x="7016721" y="659085"/>
            <a:ext cx="1192213" cy="523875"/>
          </a:xfrm>
          <a:prstGeom prst="rect">
            <a:avLst/>
          </a:prstGeom>
          <a:noFill/>
          <a:ln w="19050" algn="ctr">
            <a:noFill/>
            <a:miter lim="800000"/>
            <a:headEnd/>
            <a:tailEnd/>
          </a:ln>
        </p:spPr>
        <p:txBody>
          <a:bodyPr wrap="none">
            <a:spAutoFit/>
          </a:bodyPr>
          <a:lstStyle/>
          <a:p>
            <a:r>
              <a:rPr lang="en-US" sz="1400">
                <a:solidFill>
                  <a:srgbClr val="FFFF99"/>
                </a:solidFill>
                <a:latin typeface="Arial Narrow" pitchFamily="34" charset="0"/>
              </a:rPr>
              <a:t>326 klystrons</a:t>
            </a:r>
          </a:p>
          <a:p>
            <a:r>
              <a:rPr lang="en-US" sz="1400">
                <a:solidFill>
                  <a:srgbClr val="FFFF99"/>
                </a:solidFill>
                <a:latin typeface="Arial Narrow" pitchFamily="34" charset="0"/>
              </a:rPr>
              <a:t>33 MW, 139 </a:t>
            </a:r>
            <a:r>
              <a:rPr lang="en-US" sz="1400">
                <a:solidFill>
                  <a:srgbClr val="FFFF99"/>
                </a:solidFill>
                <a:latin typeface="Symbol" pitchFamily="18" charset="2"/>
              </a:rPr>
              <a:t>m</a:t>
            </a:r>
            <a:r>
              <a:rPr lang="en-US" sz="1400">
                <a:solidFill>
                  <a:srgbClr val="FFFF99"/>
                </a:solidFill>
                <a:latin typeface="Arial Narrow" pitchFamily="34" charset="0"/>
              </a:rPr>
              <a:t>s</a:t>
            </a:r>
          </a:p>
        </p:txBody>
      </p:sp>
      <p:sp>
        <p:nvSpPr>
          <p:cNvPr id="387" name="Line 187"/>
          <p:cNvSpPr>
            <a:spLocks noChangeShapeType="1"/>
          </p:cNvSpPr>
          <p:nvPr/>
        </p:nvSpPr>
        <p:spPr bwMode="auto">
          <a:xfrm>
            <a:off x="5641946" y="1757635"/>
            <a:ext cx="2560638" cy="0"/>
          </a:xfrm>
          <a:prstGeom prst="line">
            <a:avLst/>
          </a:prstGeom>
          <a:noFill/>
          <a:ln w="9525">
            <a:solidFill>
              <a:schemeClr val="tx1"/>
            </a:solidFill>
            <a:round/>
            <a:headEnd type="arrow" w="med" len="med"/>
            <a:tailEnd type="arrow" w="med" len="med"/>
          </a:ln>
        </p:spPr>
        <p:txBody>
          <a:bodyPr>
            <a:spAutoFit/>
          </a:bodyPr>
          <a:lstStyle/>
          <a:p>
            <a:endParaRPr lang="en-US"/>
          </a:p>
        </p:txBody>
      </p:sp>
      <p:sp>
        <p:nvSpPr>
          <p:cNvPr id="388" name="Text Box 188"/>
          <p:cNvSpPr txBox="1">
            <a:spLocks noChangeArrowheads="1"/>
          </p:cNvSpPr>
          <p:nvPr/>
        </p:nvSpPr>
        <p:spPr bwMode="auto">
          <a:xfrm>
            <a:off x="6738909" y="1721122"/>
            <a:ext cx="501650" cy="304800"/>
          </a:xfrm>
          <a:prstGeom prst="rect">
            <a:avLst/>
          </a:prstGeom>
          <a:noFill/>
          <a:ln w="9525" algn="ctr">
            <a:noFill/>
            <a:miter lim="800000"/>
            <a:headEnd/>
            <a:tailEnd/>
          </a:ln>
        </p:spPr>
        <p:txBody>
          <a:bodyPr wrap="none">
            <a:spAutoFit/>
          </a:bodyPr>
          <a:lstStyle/>
          <a:p>
            <a:r>
              <a:rPr lang="en-US" sz="1400">
                <a:solidFill>
                  <a:srgbClr val="FFFF99"/>
                </a:solidFill>
                <a:latin typeface="Arial Narrow" pitchFamily="34" charset="0"/>
              </a:rPr>
              <a:t>1 km</a:t>
            </a:r>
          </a:p>
        </p:txBody>
      </p:sp>
      <p:sp>
        <p:nvSpPr>
          <p:cNvPr id="389" name="Arc 189"/>
          <p:cNvSpPr>
            <a:spLocks/>
          </p:cNvSpPr>
          <p:nvPr/>
        </p:nvSpPr>
        <p:spPr bwMode="auto">
          <a:xfrm flipH="1">
            <a:off x="5511771" y="1438547"/>
            <a:ext cx="152400" cy="461963"/>
          </a:xfrm>
          <a:custGeom>
            <a:avLst/>
            <a:gdLst>
              <a:gd name="T0" fmla="*/ 0 w 21600"/>
              <a:gd name="T1" fmla="*/ 0 h 21600"/>
              <a:gd name="T2" fmla="*/ 152400 w 21600"/>
              <a:gd name="T3" fmla="*/ 461665 h 21600"/>
              <a:gd name="T4" fmla="*/ 0 w 21600"/>
              <a:gd name="T5" fmla="*/ 4616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chemeClr val="bg2"/>
            </a:solidFill>
            <a:round/>
            <a:headEnd/>
            <a:tailEnd/>
          </a:ln>
        </p:spPr>
        <p:txBody>
          <a:bodyPr anchor="ctr">
            <a:spAutoFit/>
          </a:bodyPr>
          <a:lstStyle/>
          <a:p>
            <a:endParaRPr lang="en-US">
              <a:solidFill>
                <a:srgbClr val="FFFF99"/>
              </a:solidFill>
            </a:endParaRPr>
          </a:p>
        </p:txBody>
      </p:sp>
      <p:sp>
        <p:nvSpPr>
          <p:cNvPr id="390" name="Text Box 190"/>
          <p:cNvSpPr txBox="1">
            <a:spLocks noChangeArrowheads="1"/>
          </p:cNvSpPr>
          <p:nvPr/>
        </p:nvSpPr>
        <p:spPr bwMode="auto">
          <a:xfrm>
            <a:off x="3676621" y="2146572"/>
            <a:ext cx="477838" cy="523875"/>
          </a:xfrm>
          <a:prstGeom prst="rect">
            <a:avLst/>
          </a:prstGeom>
          <a:noFill/>
          <a:ln w="19050" algn="ctr">
            <a:noFill/>
            <a:miter lim="800000"/>
            <a:headEnd/>
            <a:tailEnd/>
          </a:ln>
        </p:spPr>
        <p:txBody>
          <a:bodyPr wrap="none">
            <a:spAutoFit/>
          </a:bodyPr>
          <a:lstStyle/>
          <a:p>
            <a:pPr algn="ctr"/>
            <a:r>
              <a:rPr lang="en-US" sz="1400">
                <a:solidFill>
                  <a:srgbClr val="FFFF99"/>
                </a:solidFill>
                <a:latin typeface="Arial Narrow" pitchFamily="34" charset="0"/>
              </a:rPr>
              <a:t>CR2</a:t>
            </a:r>
          </a:p>
          <a:p>
            <a:pPr algn="ctr"/>
            <a:endParaRPr lang="en-US" sz="1400">
              <a:solidFill>
                <a:srgbClr val="FFFF99"/>
              </a:solidFill>
              <a:latin typeface="Arial Narrow" pitchFamily="34" charset="0"/>
            </a:endParaRPr>
          </a:p>
        </p:txBody>
      </p:sp>
      <p:sp>
        <p:nvSpPr>
          <p:cNvPr id="391" name="Text Box 191"/>
          <p:cNvSpPr txBox="1">
            <a:spLocks noChangeArrowheads="1"/>
          </p:cNvSpPr>
          <p:nvPr/>
        </p:nvSpPr>
        <p:spPr bwMode="auto">
          <a:xfrm>
            <a:off x="2666971" y="1937022"/>
            <a:ext cx="534988" cy="523875"/>
          </a:xfrm>
          <a:prstGeom prst="rect">
            <a:avLst/>
          </a:prstGeom>
          <a:noFill/>
          <a:ln w="19050" algn="ctr">
            <a:noFill/>
            <a:miter lim="800000"/>
            <a:headEnd/>
            <a:tailEnd/>
          </a:ln>
        </p:spPr>
        <p:txBody>
          <a:bodyPr wrap="none">
            <a:spAutoFit/>
          </a:bodyPr>
          <a:lstStyle/>
          <a:p>
            <a:r>
              <a:rPr lang="en-US" sz="1400">
                <a:solidFill>
                  <a:srgbClr val="FFFF99"/>
                </a:solidFill>
                <a:latin typeface="Arial Narrow" pitchFamily="34" charset="0"/>
              </a:rPr>
              <a:t>delay</a:t>
            </a:r>
          </a:p>
          <a:p>
            <a:r>
              <a:rPr lang="en-US" sz="1400">
                <a:solidFill>
                  <a:srgbClr val="FFFF99"/>
                </a:solidFill>
                <a:latin typeface="Arial Narrow" pitchFamily="34" charset="0"/>
              </a:rPr>
              <a:t>loop</a:t>
            </a:r>
          </a:p>
        </p:txBody>
      </p:sp>
      <p:sp>
        <p:nvSpPr>
          <p:cNvPr id="392" name="Rectangle 192"/>
          <p:cNvSpPr>
            <a:spLocks noChangeArrowheads="1"/>
          </p:cNvSpPr>
          <p:nvPr/>
        </p:nvSpPr>
        <p:spPr bwMode="auto">
          <a:xfrm>
            <a:off x="511146" y="1179785"/>
            <a:ext cx="2516188" cy="536575"/>
          </a:xfrm>
          <a:prstGeom prst="rect">
            <a:avLst/>
          </a:prstGeom>
          <a:solidFill>
            <a:srgbClr val="FFFF00"/>
          </a:solidFill>
          <a:ln w="19050" algn="ctr">
            <a:solidFill>
              <a:srgbClr val="969696"/>
            </a:solidFill>
            <a:miter lim="800000"/>
            <a:headEnd/>
            <a:tailEnd/>
          </a:ln>
        </p:spPr>
        <p:txBody>
          <a:bodyPr anchor="ctr">
            <a:spAutoFit/>
          </a:bodyPr>
          <a:lstStyle/>
          <a:p>
            <a:pPr algn="ctr"/>
            <a:r>
              <a:rPr lang="en-US" sz="1400" dirty="0">
                <a:solidFill>
                  <a:schemeClr val="accent2"/>
                </a:solidFill>
                <a:latin typeface="Arial Narrow" pitchFamily="34" charset="0"/>
              </a:rPr>
              <a:t>drive beam accelerator</a:t>
            </a:r>
          </a:p>
          <a:p>
            <a:pPr algn="ctr"/>
            <a:r>
              <a:rPr lang="en-US" sz="1400" dirty="0">
                <a:solidFill>
                  <a:schemeClr val="accent2"/>
                </a:solidFill>
                <a:latin typeface="Arial Narrow" pitchFamily="34" charset="0"/>
              </a:rPr>
              <a:t>2.38 </a:t>
            </a:r>
            <a:r>
              <a:rPr lang="en-US" sz="1400" dirty="0" err="1">
                <a:solidFill>
                  <a:schemeClr val="accent2"/>
                </a:solidFill>
                <a:latin typeface="Arial Narrow" pitchFamily="34" charset="0"/>
              </a:rPr>
              <a:t>GeV</a:t>
            </a:r>
            <a:r>
              <a:rPr lang="en-US" sz="1400" dirty="0">
                <a:solidFill>
                  <a:schemeClr val="accent2"/>
                </a:solidFill>
                <a:latin typeface="Arial Narrow" pitchFamily="34" charset="0"/>
              </a:rPr>
              <a:t>, 1.0 GHz  </a:t>
            </a:r>
          </a:p>
        </p:txBody>
      </p:sp>
      <p:sp>
        <p:nvSpPr>
          <p:cNvPr id="393" name="AutoShape 193"/>
          <p:cNvSpPr>
            <a:spLocks noChangeArrowheads="1"/>
          </p:cNvSpPr>
          <p:nvPr/>
        </p:nvSpPr>
        <p:spPr bwMode="auto">
          <a:xfrm flipV="1">
            <a:off x="1792259" y="759097"/>
            <a:ext cx="304800" cy="228600"/>
          </a:xfrm>
          <a:prstGeom prst="triangle">
            <a:avLst>
              <a:gd name="adj" fmla="val 50000"/>
            </a:avLst>
          </a:prstGeom>
          <a:solidFill>
            <a:srgbClr val="FFFF66"/>
          </a:solidFill>
          <a:ln w="19050" algn="ctr">
            <a:solidFill>
              <a:srgbClr val="969696"/>
            </a:solidFill>
            <a:miter lim="800000"/>
            <a:headEnd/>
            <a:tailEnd/>
          </a:ln>
        </p:spPr>
        <p:txBody>
          <a:bodyPr anchor="ctr">
            <a:spAutoFit/>
          </a:bodyPr>
          <a:lstStyle/>
          <a:p>
            <a:endParaRPr lang="en-US"/>
          </a:p>
        </p:txBody>
      </p:sp>
      <p:sp>
        <p:nvSpPr>
          <p:cNvPr id="394" name="Line 194"/>
          <p:cNvSpPr>
            <a:spLocks noChangeShapeType="1"/>
          </p:cNvSpPr>
          <p:nvPr/>
        </p:nvSpPr>
        <p:spPr bwMode="auto">
          <a:xfrm>
            <a:off x="1944659" y="987697"/>
            <a:ext cx="0" cy="185738"/>
          </a:xfrm>
          <a:prstGeom prst="line">
            <a:avLst/>
          </a:prstGeom>
          <a:noFill/>
          <a:ln w="19050">
            <a:solidFill>
              <a:srgbClr val="969696"/>
            </a:solidFill>
            <a:round/>
            <a:headEnd/>
            <a:tailEnd/>
          </a:ln>
        </p:spPr>
        <p:txBody>
          <a:bodyPr anchor="ctr">
            <a:spAutoFit/>
          </a:bodyPr>
          <a:lstStyle/>
          <a:p>
            <a:endParaRPr lang="en-US"/>
          </a:p>
        </p:txBody>
      </p:sp>
      <p:sp>
        <p:nvSpPr>
          <p:cNvPr id="395" name="AutoShape 195"/>
          <p:cNvSpPr>
            <a:spLocks noChangeArrowheads="1"/>
          </p:cNvSpPr>
          <p:nvPr/>
        </p:nvSpPr>
        <p:spPr bwMode="auto">
          <a:xfrm flipV="1">
            <a:off x="2168496" y="754335"/>
            <a:ext cx="304800" cy="228600"/>
          </a:xfrm>
          <a:prstGeom prst="triangle">
            <a:avLst>
              <a:gd name="adj" fmla="val 50000"/>
            </a:avLst>
          </a:prstGeom>
          <a:solidFill>
            <a:srgbClr val="FFFF00"/>
          </a:solidFill>
          <a:ln w="19050" algn="ctr">
            <a:solidFill>
              <a:srgbClr val="969696"/>
            </a:solidFill>
            <a:miter lim="800000"/>
            <a:headEnd/>
            <a:tailEnd/>
          </a:ln>
        </p:spPr>
        <p:txBody>
          <a:bodyPr anchor="ctr">
            <a:spAutoFit/>
          </a:bodyPr>
          <a:lstStyle/>
          <a:p>
            <a:endParaRPr lang="en-US"/>
          </a:p>
        </p:txBody>
      </p:sp>
      <p:sp>
        <p:nvSpPr>
          <p:cNvPr id="396" name="Line 196"/>
          <p:cNvSpPr>
            <a:spLocks noChangeShapeType="1"/>
          </p:cNvSpPr>
          <p:nvPr/>
        </p:nvSpPr>
        <p:spPr bwMode="auto">
          <a:xfrm>
            <a:off x="2320896" y="982935"/>
            <a:ext cx="0" cy="185737"/>
          </a:xfrm>
          <a:prstGeom prst="line">
            <a:avLst/>
          </a:prstGeom>
          <a:noFill/>
          <a:ln w="19050">
            <a:solidFill>
              <a:srgbClr val="969696"/>
            </a:solidFill>
            <a:round/>
            <a:headEnd/>
            <a:tailEnd/>
          </a:ln>
        </p:spPr>
        <p:txBody>
          <a:bodyPr anchor="ctr">
            <a:spAutoFit/>
          </a:bodyPr>
          <a:lstStyle/>
          <a:p>
            <a:endParaRPr lang="en-US"/>
          </a:p>
        </p:txBody>
      </p:sp>
      <p:sp>
        <p:nvSpPr>
          <p:cNvPr id="397" name="AutoShape 197"/>
          <p:cNvSpPr>
            <a:spLocks noChangeArrowheads="1"/>
          </p:cNvSpPr>
          <p:nvPr/>
        </p:nvSpPr>
        <p:spPr bwMode="auto">
          <a:xfrm flipV="1">
            <a:off x="2544734" y="749572"/>
            <a:ext cx="304800" cy="228600"/>
          </a:xfrm>
          <a:prstGeom prst="triangle">
            <a:avLst>
              <a:gd name="adj" fmla="val 50000"/>
            </a:avLst>
          </a:prstGeom>
          <a:solidFill>
            <a:srgbClr val="FFFF00"/>
          </a:solidFill>
          <a:ln w="19050" algn="ctr">
            <a:solidFill>
              <a:srgbClr val="969696"/>
            </a:solidFill>
            <a:miter lim="800000"/>
            <a:headEnd/>
            <a:tailEnd/>
          </a:ln>
        </p:spPr>
        <p:txBody>
          <a:bodyPr anchor="ctr">
            <a:spAutoFit/>
          </a:bodyPr>
          <a:lstStyle/>
          <a:p>
            <a:endParaRPr lang="en-US"/>
          </a:p>
        </p:txBody>
      </p:sp>
      <p:sp>
        <p:nvSpPr>
          <p:cNvPr id="398" name="Line 198"/>
          <p:cNvSpPr>
            <a:spLocks noChangeShapeType="1"/>
          </p:cNvSpPr>
          <p:nvPr/>
        </p:nvSpPr>
        <p:spPr bwMode="auto">
          <a:xfrm>
            <a:off x="2697134" y="978172"/>
            <a:ext cx="0" cy="185738"/>
          </a:xfrm>
          <a:prstGeom prst="line">
            <a:avLst/>
          </a:prstGeom>
          <a:noFill/>
          <a:ln w="19050">
            <a:solidFill>
              <a:srgbClr val="969696"/>
            </a:solidFill>
            <a:round/>
            <a:headEnd/>
            <a:tailEnd/>
          </a:ln>
        </p:spPr>
        <p:txBody>
          <a:bodyPr anchor="ctr">
            <a:spAutoFit/>
          </a:bodyPr>
          <a:lstStyle/>
          <a:p>
            <a:endParaRPr lang="en-US"/>
          </a:p>
        </p:txBody>
      </p:sp>
      <p:sp>
        <p:nvSpPr>
          <p:cNvPr id="399" name="Text Box 199"/>
          <p:cNvSpPr txBox="1">
            <a:spLocks noChangeArrowheads="1"/>
          </p:cNvSpPr>
          <p:nvPr/>
        </p:nvSpPr>
        <p:spPr bwMode="auto">
          <a:xfrm flipH="1">
            <a:off x="569884" y="703535"/>
            <a:ext cx="1192212" cy="523875"/>
          </a:xfrm>
          <a:prstGeom prst="rect">
            <a:avLst/>
          </a:prstGeom>
          <a:noFill/>
          <a:ln w="19050" algn="ctr">
            <a:noFill/>
            <a:miter lim="800000"/>
            <a:headEnd/>
            <a:tailEnd/>
          </a:ln>
        </p:spPr>
        <p:txBody>
          <a:bodyPr wrap="none">
            <a:spAutoFit/>
          </a:bodyPr>
          <a:lstStyle/>
          <a:p>
            <a:r>
              <a:rPr lang="en-US" sz="1400" dirty="0">
                <a:solidFill>
                  <a:srgbClr val="FFFF99"/>
                </a:solidFill>
                <a:latin typeface="Arial Narrow" pitchFamily="34" charset="0"/>
              </a:rPr>
              <a:t>326 klystrons</a:t>
            </a:r>
          </a:p>
          <a:p>
            <a:r>
              <a:rPr lang="en-US" sz="1400" dirty="0">
                <a:solidFill>
                  <a:srgbClr val="FFFF99"/>
                </a:solidFill>
                <a:latin typeface="Arial Narrow" pitchFamily="34" charset="0"/>
              </a:rPr>
              <a:t>33 MW, 139 </a:t>
            </a:r>
            <a:r>
              <a:rPr lang="en-US" sz="1400" dirty="0" err="1">
                <a:solidFill>
                  <a:srgbClr val="FFFF99"/>
                </a:solidFill>
                <a:latin typeface="Symbol" pitchFamily="18" charset="2"/>
              </a:rPr>
              <a:t>m</a:t>
            </a:r>
            <a:r>
              <a:rPr lang="en-US" sz="1400" dirty="0" err="1">
                <a:solidFill>
                  <a:srgbClr val="FFFF99"/>
                </a:solidFill>
                <a:latin typeface="Arial Narrow" pitchFamily="34" charset="0"/>
              </a:rPr>
              <a:t>s</a:t>
            </a:r>
            <a:endParaRPr lang="en-US" sz="1400" dirty="0">
              <a:solidFill>
                <a:srgbClr val="FFFF99"/>
              </a:solidFill>
              <a:latin typeface="Arial Narrow" pitchFamily="34" charset="0"/>
            </a:endParaRPr>
          </a:p>
        </p:txBody>
      </p:sp>
      <p:sp>
        <p:nvSpPr>
          <p:cNvPr id="400" name="Line 200"/>
          <p:cNvSpPr>
            <a:spLocks noChangeShapeType="1"/>
          </p:cNvSpPr>
          <p:nvPr/>
        </p:nvSpPr>
        <p:spPr bwMode="auto">
          <a:xfrm>
            <a:off x="500034" y="1759222"/>
            <a:ext cx="2560637" cy="0"/>
          </a:xfrm>
          <a:prstGeom prst="line">
            <a:avLst/>
          </a:prstGeom>
          <a:noFill/>
          <a:ln w="9525">
            <a:solidFill>
              <a:schemeClr val="tx1"/>
            </a:solidFill>
            <a:round/>
            <a:headEnd type="arrow" w="med" len="med"/>
            <a:tailEnd type="arrow" w="med" len="med"/>
          </a:ln>
        </p:spPr>
        <p:txBody>
          <a:bodyPr>
            <a:spAutoFit/>
          </a:bodyPr>
          <a:lstStyle/>
          <a:p>
            <a:endParaRPr lang="en-US"/>
          </a:p>
        </p:txBody>
      </p:sp>
      <p:sp>
        <p:nvSpPr>
          <p:cNvPr id="401" name="Text Box 201"/>
          <p:cNvSpPr txBox="1">
            <a:spLocks noChangeArrowheads="1"/>
          </p:cNvSpPr>
          <p:nvPr/>
        </p:nvSpPr>
        <p:spPr bwMode="auto">
          <a:xfrm>
            <a:off x="1596996" y="1722710"/>
            <a:ext cx="501650" cy="304800"/>
          </a:xfrm>
          <a:prstGeom prst="rect">
            <a:avLst/>
          </a:prstGeom>
          <a:noFill/>
          <a:ln w="9525" algn="ctr">
            <a:noFill/>
            <a:miter lim="800000"/>
            <a:headEnd/>
            <a:tailEnd/>
          </a:ln>
        </p:spPr>
        <p:txBody>
          <a:bodyPr wrap="none">
            <a:spAutoFit/>
          </a:bodyPr>
          <a:lstStyle/>
          <a:p>
            <a:r>
              <a:rPr lang="en-US" sz="1400">
                <a:solidFill>
                  <a:srgbClr val="FFFF99"/>
                </a:solidFill>
                <a:latin typeface="Arial Narrow" pitchFamily="34" charset="0"/>
              </a:rPr>
              <a:t>1 km</a:t>
            </a:r>
          </a:p>
        </p:txBody>
      </p:sp>
      <p:grpSp>
        <p:nvGrpSpPr>
          <p:cNvPr id="402" name="Group 202"/>
          <p:cNvGrpSpPr>
            <a:grpSpLocks/>
          </p:cNvGrpSpPr>
          <p:nvPr/>
        </p:nvGrpSpPr>
        <p:grpSpPr bwMode="auto">
          <a:xfrm flipH="1">
            <a:off x="3032096" y="1440135"/>
            <a:ext cx="1262063" cy="1308100"/>
            <a:chOff x="724" y="607"/>
            <a:chExt cx="795" cy="824"/>
          </a:xfrm>
        </p:grpSpPr>
        <p:grpSp>
          <p:nvGrpSpPr>
            <p:cNvPr id="403" name="Group 203"/>
            <p:cNvGrpSpPr>
              <a:grpSpLocks/>
            </p:cNvGrpSpPr>
            <p:nvPr/>
          </p:nvGrpSpPr>
          <p:grpSpPr bwMode="auto">
            <a:xfrm>
              <a:off x="1155" y="1195"/>
              <a:ext cx="299" cy="236"/>
              <a:chOff x="3396" y="680"/>
              <a:chExt cx="299" cy="236"/>
            </a:xfrm>
          </p:grpSpPr>
          <p:sp>
            <p:nvSpPr>
              <p:cNvPr id="409" name="Oval 204"/>
              <p:cNvSpPr>
                <a:spLocks noChangeAspect="1" noChangeArrowheads="1"/>
              </p:cNvSpPr>
              <p:nvPr/>
            </p:nvSpPr>
            <p:spPr bwMode="auto">
              <a:xfrm>
                <a:off x="3428" y="680"/>
                <a:ext cx="236" cy="236"/>
              </a:xfrm>
              <a:prstGeom prst="ellipse">
                <a:avLst/>
              </a:prstGeom>
              <a:noFill/>
              <a:ln w="19050" algn="ctr">
                <a:solidFill>
                  <a:srgbClr val="969696"/>
                </a:solidFill>
                <a:round/>
                <a:headEnd/>
                <a:tailEnd/>
              </a:ln>
            </p:spPr>
            <p:txBody>
              <a:bodyPr anchor="ctr">
                <a:spAutoFit/>
              </a:bodyPr>
              <a:lstStyle/>
              <a:p>
                <a:endParaRPr lang="en-US"/>
              </a:p>
            </p:txBody>
          </p:sp>
          <p:sp>
            <p:nvSpPr>
              <p:cNvPr id="410" name="Text Box 205"/>
              <p:cNvSpPr txBox="1">
                <a:spLocks noChangeArrowheads="1"/>
              </p:cNvSpPr>
              <p:nvPr/>
            </p:nvSpPr>
            <p:spPr bwMode="auto">
              <a:xfrm>
                <a:off x="3396" y="690"/>
                <a:ext cx="299" cy="192"/>
              </a:xfrm>
              <a:prstGeom prst="rect">
                <a:avLst/>
              </a:prstGeom>
              <a:noFill/>
              <a:ln w="19050" algn="ctr">
                <a:noFill/>
                <a:miter lim="800000"/>
                <a:headEnd/>
                <a:tailEnd/>
              </a:ln>
            </p:spPr>
            <p:txBody>
              <a:bodyPr wrap="none">
                <a:spAutoFit/>
              </a:bodyPr>
              <a:lstStyle/>
              <a:p>
                <a:pPr algn="ctr"/>
                <a:r>
                  <a:rPr lang="en-US" sz="1400">
                    <a:solidFill>
                      <a:srgbClr val="FFFF99"/>
                    </a:solidFill>
                    <a:latin typeface="Arial Narrow" pitchFamily="34" charset="0"/>
                  </a:rPr>
                  <a:t>CR1</a:t>
                </a:r>
              </a:p>
            </p:txBody>
          </p:sp>
        </p:grpSp>
        <p:sp>
          <p:nvSpPr>
            <p:cNvPr id="404" name="Oval 206"/>
            <p:cNvSpPr>
              <a:spLocks noChangeAspect="1" noChangeArrowheads="1"/>
            </p:cNvSpPr>
            <p:nvPr/>
          </p:nvSpPr>
          <p:spPr bwMode="auto">
            <a:xfrm>
              <a:off x="724" y="924"/>
              <a:ext cx="471" cy="471"/>
            </a:xfrm>
            <a:prstGeom prst="ellipse">
              <a:avLst/>
            </a:prstGeom>
            <a:noFill/>
            <a:ln w="19050" algn="ctr">
              <a:solidFill>
                <a:srgbClr val="969696"/>
              </a:solidFill>
              <a:round/>
              <a:headEnd/>
              <a:tailEnd/>
            </a:ln>
          </p:spPr>
          <p:txBody>
            <a:bodyPr anchor="ctr">
              <a:spAutoFit/>
            </a:bodyPr>
            <a:lstStyle/>
            <a:p>
              <a:endParaRPr lang="en-US"/>
            </a:p>
          </p:txBody>
        </p:sp>
        <p:sp>
          <p:nvSpPr>
            <p:cNvPr id="405" name="Freeform 208"/>
            <p:cNvSpPr>
              <a:spLocks/>
            </p:cNvSpPr>
            <p:nvPr/>
          </p:nvSpPr>
          <p:spPr bwMode="auto">
            <a:xfrm flipH="1">
              <a:off x="1292" y="931"/>
              <a:ext cx="140" cy="288"/>
            </a:xfrm>
            <a:custGeom>
              <a:avLst/>
              <a:gdLst>
                <a:gd name="T0" fmla="*/ 0 w 140"/>
                <a:gd name="T1" fmla="*/ 0 h 288"/>
                <a:gd name="T2" fmla="*/ 48 w 140"/>
                <a:gd name="T3" fmla="*/ 96 h 288"/>
                <a:gd name="T4" fmla="*/ 139 w 140"/>
                <a:gd name="T5" fmla="*/ 139 h 288"/>
                <a:gd name="T6" fmla="*/ 43 w 140"/>
                <a:gd name="T7" fmla="*/ 192 h 288"/>
                <a:gd name="T8" fmla="*/ 0 w 140"/>
                <a:gd name="T9" fmla="*/ 288 h 288"/>
                <a:gd name="T10" fmla="*/ 0 60000 65536"/>
                <a:gd name="T11" fmla="*/ 0 60000 65536"/>
                <a:gd name="T12" fmla="*/ 0 60000 65536"/>
                <a:gd name="T13" fmla="*/ 0 60000 65536"/>
                <a:gd name="T14" fmla="*/ 0 60000 65536"/>
                <a:gd name="T15" fmla="*/ 0 w 140"/>
                <a:gd name="T16" fmla="*/ 0 h 288"/>
                <a:gd name="T17" fmla="*/ 140 w 140"/>
                <a:gd name="T18" fmla="*/ 288 h 288"/>
              </a:gdLst>
              <a:ahLst/>
              <a:cxnLst>
                <a:cxn ang="T10">
                  <a:pos x="T0" y="T1"/>
                </a:cxn>
                <a:cxn ang="T11">
                  <a:pos x="T2" y="T3"/>
                </a:cxn>
                <a:cxn ang="T12">
                  <a:pos x="T4" y="T5"/>
                </a:cxn>
                <a:cxn ang="T13">
                  <a:pos x="T6" y="T7"/>
                </a:cxn>
                <a:cxn ang="T14">
                  <a:pos x="T8" y="T9"/>
                </a:cxn>
              </a:cxnLst>
              <a:rect l="T15" t="T16" r="T17" b="T18"/>
              <a:pathLst>
                <a:path w="140" h="288">
                  <a:moveTo>
                    <a:pt x="0" y="0"/>
                  </a:moveTo>
                  <a:cubicBezTo>
                    <a:pt x="16" y="36"/>
                    <a:pt x="25" y="73"/>
                    <a:pt x="48" y="96"/>
                  </a:cubicBezTo>
                  <a:cubicBezTo>
                    <a:pt x="71" y="119"/>
                    <a:pt x="140" y="123"/>
                    <a:pt x="139" y="139"/>
                  </a:cubicBezTo>
                  <a:cubicBezTo>
                    <a:pt x="138" y="155"/>
                    <a:pt x="66" y="167"/>
                    <a:pt x="43" y="192"/>
                  </a:cubicBezTo>
                  <a:cubicBezTo>
                    <a:pt x="20" y="217"/>
                    <a:pt x="9" y="268"/>
                    <a:pt x="0" y="288"/>
                  </a:cubicBezTo>
                </a:path>
              </a:pathLst>
            </a:custGeom>
            <a:noFill/>
            <a:ln w="19050">
              <a:solidFill>
                <a:srgbClr val="969696"/>
              </a:solidFill>
              <a:round/>
              <a:headEnd/>
              <a:tailEnd/>
            </a:ln>
          </p:spPr>
          <p:txBody>
            <a:bodyPr anchor="ctr">
              <a:spAutoFit/>
            </a:bodyPr>
            <a:lstStyle/>
            <a:p>
              <a:endParaRPr lang="en-US"/>
            </a:p>
          </p:txBody>
        </p:sp>
        <p:sp>
          <p:nvSpPr>
            <p:cNvPr id="406" name="Line 209"/>
            <p:cNvSpPr>
              <a:spLocks noChangeShapeType="1"/>
            </p:cNvSpPr>
            <p:nvPr/>
          </p:nvSpPr>
          <p:spPr bwMode="auto">
            <a:xfrm rot="5220903" flipH="1" flipV="1">
              <a:off x="1117" y="984"/>
              <a:ext cx="615" cy="33"/>
            </a:xfrm>
            <a:prstGeom prst="line">
              <a:avLst/>
            </a:prstGeom>
            <a:noFill/>
            <a:ln w="19050">
              <a:solidFill>
                <a:srgbClr val="969696"/>
              </a:solidFill>
              <a:round/>
              <a:headEnd/>
              <a:tailEnd/>
            </a:ln>
          </p:spPr>
          <p:txBody>
            <a:bodyPr anchor="ctr">
              <a:spAutoFit/>
            </a:bodyPr>
            <a:lstStyle/>
            <a:p>
              <a:endParaRPr lang="en-US"/>
            </a:p>
          </p:txBody>
        </p:sp>
        <p:sp>
          <p:nvSpPr>
            <p:cNvPr id="407" name="Line 210"/>
            <p:cNvSpPr>
              <a:spLocks noChangeShapeType="1"/>
            </p:cNvSpPr>
            <p:nvPr/>
          </p:nvSpPr>
          <p:spPr bwMode="auto">
            <a:xfrm flipH="1">
              <a:off x="1188" y="1134"/>
              <a:ext cx="6" cy="177"/>
            </a:xfrm>
            <a:prstGeom prst="line">
              <a:avLst/>
            </a:prstGeom>
            <a:noFill/>
            <a:ln w="19050">
              <a:solidFill>
                <a:srgbClr val="969696"/>
              </a:solidFill>
              <a:round/>
              <a:headEnd/>
              <a:tailEnd/>
            </a:ln>
          </p:spPr>
          <p:txBody>
            <a:bodyPr anchor="ctr">
              <a:spAutoFit/>
            </a:bodyPr>
            <a:lstStyle/>
            <a:p>
              <a:endParaRPr lang="en-US"/>
            </a:p>
          </p:txBody>
        </p:sp>
        <p:sp>
          <p:nvSpPr>
            <p:cNvPr id="408" name="Arc 211"/>
            <p:cNvSpPr>
              <a:spLocks/>
            </p:cNvSpPr>
            <p:nvPr/>
          </p:nvSpPr>
          <p:spPr bwMode="auto">
            <a:xfrm flipH="1">
              <a:off x="1423" y="607"/>
              <a:ext cx="96" cy="96"/>
            </a:xfrm>
            <a:custGeom>
              <a:avLst/>
              <a:gdLst>
                <a:gd name="T0" fmla="*/ 0 w 21600"/>
                <a:gd name="T1" fmla="*/ 0 h 21600"/>
                <a:gd name="T2" fmla="*/ 96 w 21600"/>
                <a:gd name="T3" fmla="*/ 96 h 21600"/>
                <a:gd name="T4" fmla="*/ 0 w 21600"/>
                <a:gd name="T5" fmla="*/ 9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chemeClr val="bg2"/>
              </a:solidFill>
              <a:round/>
              <a:headEnd/>
              <a:tailEnd/>
            </a:ln>
          </p:spPr>
          <p:txBody>
            <a:bodyPr anchor="ctr">
              <a:spAutoFit/>
            </a:bodyPr>
            <a:lstStyle/>
            <a:p>
              <a:endParaRPr lang="en-US"/>
            </a:p>
          </p:txBody>
        </p:sp>
      </p:grpSp>
      <p:sp>
        <p:nvSpPr>
          <p:cNvPr id="411" name="Text Box 212"/>
          <p:cNvSpPr txBox="1">
            <a:spLocks noChangeArrowheads="1"/>
          </p:cNvSpPr>
          <p:nvPr/>
        </p:nvSpPr>
        <p:spPr bwMode="auto">
          <a:xfrm rot="-120000">
            <a:off x="123825" y="3770585"/>
            <a:ext cx="479425" cy="368300"/>
          </a:xfrm>
          <a:prstGeom prst="rect">
            <a:avLst/>
          </a:prstGeom>
          <a:noFill/>
          <a:ln w="19050" algn="ctr">
            <a:noFill/>
            <a:miter lim="800000"/>
            <a:headEnd/>
            <a:tailEnd/>
          </a:ln>
        </p:spPr>
        <p:txBody>
          <a:bodyPr lIns="0" tIns="0" rIns="0" bIns="0">
            <a:spAutoFit/>
          </a:bodyPr>
          <a:lstStyle/>
          <a:p>
            <a:pPr algn="ctr"/>
            <a:r>
              <a:rPr lang="en-US" sz="1400">
                <a:solidFill>
                  <a:srgbClr val="FFFF99"/>
                </a:solidFill>
                <a:latin typeface="Arial Narrow" pitchFamily="34" charset="0"/>
              </a:rPr>
              <a:t>TA</a:t>
            </a:r>
          </a:p>
          <a:p>
            <a:pPr algn="ctr"/>
            <a:r>
              <a:rPr lang="en-US" sz="1000">
                <a:solidFill>
                  <a:srgbClr val="FFFF99"/>
                </a:solidFill>
                <a:latin typeface="Arial Narrow" pitchFamily="34" charset="0"/>
              </a:rPr>
              <a:t>R=120m</a:t>
            </a:r>
          </a:p>
        </p:txBody>
      </p:sp>
      <p:sp>
        <p:nvSpPr>
          <p:cNvPr id="412" name="Text Box 213"/>
          <p:cNvSpPr txBox="1">
            <a:spLocks noChangeArrowheads="1"/>
          </p:cNvSpPr>
          <p:nvPr/>
        </p:nvSpPr>
        <p:spPr bwMode="auto">
          <a:xfrm>
            <a:off x="8564563" y="3778522"/>
            <a:ext cx="479425" cy="369888"/>
          </a:xfrm>
          <a:prstGeom prst="rect">
            <a:avLst/>
          </a:prstGeom>
          <a:noFill/>
          <a:ln w="19050" algn="ctr">
            <a:noFill/>
            <a:miter lim="800000"/>
            <a:headEnd/>
            <a:tailEnd/>
          </a:ln>
        </p:spPr>
        <p:txBody>
          <a:bodyPr lIns="0" tIns="0" rIns="0" bIns="0">
            <a:spAutoFit/>
          </a:bodyPr>
          <a:lstStyle/>
          <a:p>
            <a:pPr algn="ctr"/>
            <a:r>
              <a:rPr lang="en-US" sz="1400">
                <a:solidFill>
                  <a:srgbClr val="FFFF99"/>
                </a:solidFill>
                <a:latin typeface="Arial Narrow" pitchFamily="34" charset="0"/>
              </a:rPr>
              <a:t>TA</a:t>
            </a:r>
          </a:p>
          <a:p>
            <a:pPr algn="ctr"/>
            <a:r>
              <a:rPr lang="en-US" sz="1000">
                <a:solidFill>
                  <a:srgbClr val="FFFF99"/>
                </a:solidFill>
                <a:latin typeface="Arial Narrow" pitchFamily="34" charset="0"/>
              </a:rPr>
              <a:t>R=120m</a:t>
            </a:r>
          </a:p>
        </p:txBody>
      </p:sp>
      <p:sp>
        <p:nvSpPr>
          <p:cNvPr id="413" name="Line 214"/>
          <p:cNvSpPr>
            <a:spLocks noChangeShapeType="1"/>
          </p:cNvSpPr>
          <p:nvPr/>
        </p:nvSpPr>
        <p:spPr bwMode="auto">
          <a:xfrm>
            <a:off x="349250" y="3737247"/>
            <a:ext cx="449263" cy="7938"/>
          </a:xfrm>
          <a:prstGeom prst="line">
            <a:avLst/>
          </a:prstGeom>
          <a:noFill/>
          <a:ln w="12700">
            <a:solidFill>
              <a:schemeClr val="bg1"/>
            </a:solidFill>
            <a:round/>
            <a:headEnd type="arrow" w="med" len="med"/>
            <a:tailEnd type="arrow" w="med" len="med"/>
          </a:ln>
        </p:spPr>
        <p:txBody>
          <a:bodyPr wrap="none" anchor="ctr">
            <a:spAutoFit/>
          </a:bodyPr>
          <a:lstStyle/>
          <a:p>
            <a:endParaRPr lang="en-US"/>
          </a:p>
        </p:txBody>
      </p:sp>
      <p:sp>
        <p:nvSpPr>
          <p:cNvPr id="414" name="Text Box 215"/>
          <p:cNvSpPr txBox="1">
            <a:spLocks noChangeArrowheads="1"/>
          </p:cNvSpPr>
          <p:nvPr/>
        </p:nvSpPr>
        <p:spPr bwMode="auto">
          <a:xfrm>
            <a:off x="331788" y="3594372"/>
            <a:ext cx="479425" cy="152400"/>
          </a:xfrm>
          <a:prstGeom prst="rect">
            <a:avLst/>
          </a:prstGeom>
          <a:noFill/>
          <a:ln w="19050" algn="ctr">
            <a:noFill/>
            <a:miter lim="800000"/>
            <a:headEnd/>
            <a:tailEnd/>
          </a:ln>
        </p:spPr>
        <p:txBody>
          <a:bodyPr lIns="0" tIns="0" rIns="0" bIns="0" anchor="ctr" anchorCtr="1">
            <a:spAutoFit/>
          </a:bodyPr>
          <a:lstStyle/>
          <a:p>
            <a:pPr algn="ctr"/>
            <a:r>
              <a:rPr lang="en-US" sz="1000">
                <a:solidFill>
                  <a:srgbClr val="FFFF99"/>
                </a:solidFill>
                <a:latin typeface="Arial Narrow" pitchFamily="34" charset="0"/>
              </a:rPr>
              <a:t>245m</a:t>
            </a:r>
          </a:p>
        </p:txBody>
      </p:sp>
      <p:sp>
        <p:nvSpPr>
          <p:cNvPr id="415" name="Line 216"/>
          <p:cNvSpPr>
            <a:spLocks noChangeShapeType="1"/>
          </p:cNvSpPr>
          <p:nvPr/>
        </p:nvSpPr>
        <p:spPr bwMode="auto">
          <a:xfrm flipH="1">
            <a:off x="9078913" y="3708672"/>
            <a:ext cx="7937" cy="546100"/>
          </a:xfrm>
          <a:prstGeom prst="line">
            <a:avLst/>
          </a:prstGeom>
          <a:noFill/>
          <a:ln w="12700">
            <a:solidFill>
              <a:schemeClr val="bg1"/>
            </a:solidFill>
            <a:round/>
            <a:headEnd/>
            <a:tailEnd/>
          </a:ln>
        </p:spPr>
        <p:txBody>
          <a:bodyPr anchor="ctr">
            <a:spAutoFit/>
          </a:bodyPr>
          <a:lstStyle/>
          <a:p>
            <a:endParaRPr lang="en-US"/>
          </a:p>
        </p:txBody>
      </p:sp>
      <p:sp>
        <p:nvSpPr>
          <p:cNvPr id="416" name="Line 217"/>
          <p:cNvSpPr>
            <a:spLocks noChangeShapeType="1"/>
          </p:cNvSpPr>
          <p:nvPr/>
        </p:nvSpPr>
        <p:spPr bwMode="auto">
          <a:xfrm>
            <a:off x="8428038" y="3757885"/>
            <a:ext cx="449262" cy="7937"/>
          </a:xfrm>
          <a:prstGeom prst="line">
            <a:avLst/>
          </a:prstGeom>
          <a:noFill/>
          <a:ln w="12700">
            <a:solidFill>
              <a:schemeClr val="bg1"/>
            </a:solidFill>
            <a:round/>
            <a:headEnd type="arrow" w="med" len="med"/>
            <a:tailEnd type="arrow" w="med" len="med"/>
          </a:ln>
        </p:spPr>
        <p:txBody>
          <a:bodyPr wrap="none" anchor="ctr">
            <a:spAutoFit/>
          </a:bodyPr>
          <a:lstStyle/>
          <a:p>
            <a:endParaRPr lang="en-US"/>
          </a:p>
        </p:txBody>
      </p:sp>
      <p:sp>
        <p:nvSpPr>
          <p:cNvPr id="417" name="Text Box 218"/>
          <p:cNvSpPr txBox="1">
            <a:spLocks noChangeArrowheads="1"/>
          </p:cNvSpPr>
          <p:nvPr/>
        </p:nvSpPr>
        <p:spPr bwMode="auto">
          <a:xfrm>
            <a:off x="8405813" y="3624535"/>
            <a:ext cx="479425" cy="152400"/>
          </a:xfrm>
          <a:prstGeom prst="rect">
            <a:avLst/>
          </a:prstGeom>
          <a:noFill/>
          <a:ln w="19050" algn="ctr">
            <a:noFill/>
            <a:miter lim="800000"/>
            <a:headEnd/>
            <a:tailEnd/>
          </a:ln>
        </p:spPr>
        <p:txBody>
          <a:bodyPr lIns="0" tIns="0" rIns="0" bIns="0" anchor="ctr" anchorCtr="1">
            <a:spAutoFit/>
          </a:bodyPr>
          <a:lstStyle/>
          <a:p>
            <a:pPr algn="ctr"/>
            <a:r>
              <a:rPr lang="en-US" sz="1000">
                <a:solidFill>
                  <a:schemeClr val="accent2"/>
                </a:solidFill>
                <a:latin typeface="Arial Narrow" pitchFamily="34" charset="0"/>
              </a:rPr>
              <a:t>245m</a:t>
            </a:r>
          </a:p>
        </p:txBody>
      </p:sp>
      <p:grpSp>
        <p:nvGrpSpPr>
          <p:cNvPr id="418" name="Group 250"/>
          <p:cNvGrpSpPr>
            <a:grpSpLocks/>
          </p:cNvGrpSpPr>
          <p:nvPr/>
        </p:nvGrpSpPr>
        <p:grpSpPr bwMode="auto">
          <a:xfrm>
            <a:off x="4527546" y="4575446"/>
            <a:ext cx="1201736" cy="942974"/>
            <a:chOff x="2852" y="2568"/>
            <a:chExt cx="757" cy="594"/>
          </a:xfrm>
        </p:grpSpPr>
        <p:grpSp>
          <p:nvGrpSpPr>
            <p:cNvPr id="419" name="Group 249"/>
            <p:cNvGrpSpPr>
              <a:grpSpLocks/>
            </p:cNvGrpSpPr>
            <p:nvPr/>
          </p:nvGrpSpPr>
          <p:grpSpPr bwMode="auto">
            <a:xfrm rot="5400000">
              <a:off x="2679" y="2894"/>
              <a:ext cx="441" cy="96"/>
              <a:chOff x="2244" y="3144"/>
              <a:chExt cx="441" cy="96"/>
            </a:xfrm>
          </p:grpSpPr>
          <p:sp>
            <p:nvSpPr>
              <p:cNvPr id="421" name="Rectangle 9"/>
              <p:cNvSpPr>
                <a:spLocks noChangeArrowheads="1"/>
              </p:cNvSpPr>
              <p:nvPr/>
            </p:nvSpPr>
            <p:spPr bwMode="auto">
              <a:xfrm rot="16200000" flipH="1">
                <a:off x="2462" y="3016"/>
                <a:ext cx="96" cy="351"/>
              </a:xfrm>
              <a:prstGeom prst="rect">
                <a:avLst/>
              </a:prstGeom>
              <a:solidFill>
                <a:srgbClr val="FFFF00"/>
              </a:solidFill>
              <a:ln w="19050" algn="ctr">
                <a:solidFill>
                  <a:srgbClr val="969696"/>
                </a:solidFill>
                <a:miter lim="800000"/>
                <a:headEnd/>
                <a:tailEnd/>
              </a:ln>
            </p:spPr>
            <p:txBody>
              <a:bodyPr anchor="ctr">
                <a:spAutoFit/>
              </a:bodyPr>
              <a:lstStyle/>
              <a:p>
                <a:endParaRPr lang="en-US"/>
              </a:p>
            </p:txBody>
          </p:sp>
          <p:sp>
            <p:nvSpPr>
              <p:cNvPr id="422" name="Rectangle 18"/>
              <p:cNvSpPr>
                <a:spLocks noChangeArrowheads="1"/>
              </p:cNvSpPr>
              <p:nvPr/>
            </p:nvSpPr>
            <p:spPr bwMode="auto">
              <a:xfrm rot="-5400000">
                <a:off x="2244" y="3169"/>
                <a:ext cx="56" cy="56"/>
              </a:xfrm>
              <a:prstGeom prst="rect">
                <a:avLst/>
              </a:prstGeom>
              <a:solidFill>
                <a:srgbClr val="969696"/>
              </a:solidFill>
              <a:ln w="19050" algn="ctr">
                <a:solidFill>
                  <a:srgbClr val="969696"/>
                </a:solidFill>
                <a:miter lim="800000"/>
                <a:headEnd/>
                <a:tailEnd/>
              </a:ln>
            </p:spPr>
            <p:txBody>
              <a:bodyPr wrap="none" anchor="ctr">
                <a:spAutoFit/>
              </a:bodyPr>
              <a:lstStyle/>
              <a:p>
                <a:endParaRPr lang="en-US"/>
              </a:p>
            </p:txBody>
          </p:sp>
          <p:sp>
            <p:nvSpPr>
              <p:cNvPr id="423" name="Line 20"/>
              <p:cNvSpPr>
                <a:spLocks noChangeShapeType="1"/>
              </p:cNvSpPr>
              <p:nvPr/>
            </p:nvSpPr>
            <p:spPr bwMode="auto">
              <a:xfrm rot="16200000" flipH="1">
                <a:off x="2313" y="3181"/>
                <a:ext cx="0" cy="33"/>
              </a:xfrm>
              <a:prstGeom prst="line">
                <a:avLst/>
              </a:prstGeom>
              <a:noFill/>
              <a:ln w="19050">
                <a:solidFill>
                  <a:srgbClr val="969696"/>
                </a:solidFill>
                <a:round/>
                <a:headEnd/>
                <a:tailEnd/>
              </a:ln>
            </p:spPr>
            <p:txBody>
              <a:bodyPr anchor="ctr">
                <a:spAutoFit/>
              </a:bodyPr>
              <a:lstStyle/>
              <a:p>
                <a:endParaRPr lang="en-US"/>
              </a:p>
            </p:txBody>
          </p:sp>
        </p:grpSp>
        <p:sp>
          <p:nvSpPr>
            <p:cNvPr id="420" name="Text Box 156"/>
            <p:cNvSpPr txBox="1">
              <a:spLocks noChangeArrowheads="1"/>
            </p:cNvSpPr>
            <p:nvPr/>
          </p:nvSpPr>
          <p:spPr bwMode="auto">
            <a:xfrm>
              <a:off x="2914" y="2568"/>
              <a:ext cx="695" cy="330"/>
            </a:xfrm>
            <a:prstGeom prst="rect">
              <a:avLst/>
            </a:prstGeom>
            <a:noFill/>
            <a:ln w="19050" algn="ctr">
              <a:noFill/>
              <a:miter lim="800000"/>
              <a:headEnd/>
              <a:tailEnd/>
            </a:ln>
          </p:spPr>
          <p:txBody>
            <a:bodyPr wrap="none">
              <a:spAutoFit/>
            </a:bodyPr>
            <a:lstStyle/>
            <a:p>
              <a:r>
                <a:rPr lang="en-US" sz="1400" dirty="0">
                  <a:solidFill>
                    <a:srgbClr val="FFFF99"/>
                  </a:solidFill>
                  <a:latin typeface="Arial Narrow" pitchFamily="34" charset="0"/>
                </a:rPr>
                <a:t>booster linac, </a:t>
              </a:r>
            </a:p>
            <a:p>
              <a:r>
                <a:rPr lang="en-US" sz="1400" dirty="0">
                  <a:solidFill>
                    <a:srgbClr val="FFFF99"/>
                  </a:solidFill>
                  <a:latin typeface="Arial Narrow" pitchFamily="34" charset="0"/>
                </a:rPr>
                <a:t>9 GeV</a:t>
              </a:r>
            </a:p>
          </p:txBody>
        </p:sp>
      </p:grpSp>
      <p:sp>
        <p:nvSpPr>
          <p:cNvPr id="424" name="Arc 226"/>
          <p:cNvSpPr>
            <a:spLocks noChangeAspect="1"/>
          </p:cNvSpPr>
          <p:nvPr/>
        </p:nvSpPr>
        <p:spPr bwMode="auto">
          <a:xfrm flipH="1">
            <a:off x="4598988" y="5486672"/>
            <a:ext cx="292100" cy="292100"/>
          </a:xfrm>
          <a:custGeom>
            <a:avLst/>
            <a:gdLst>
              <a:gd name="T0" fmla="*/ 292100 w 21564"/>
              <a:gd name="T1" fmla="*/ 16923 h 21558"/>
              <a:gd name="T2" fmla="*/ 18192 w 21564"/>
              <a:gd name="T3" fmla="*/ 292100 h 21558"/>
              <a:gd name="T4" fmla="*/ 0 w 21564"/>
              <a:gd name="T5" fmla="*/ 0 h 21558"/>
              <a:gd name="T6" fmla="*/ 0 60000 65536"/>
              <a:gd name="T7" fmla="*/ 0 60000 65536"/>
              <a:gd name="T8" fmla="*/ 0 60000 65536"/>
              <a:gd name="T9" fmla="*/ 0 w 21564"/>
              <a:gd name="T10" fmla="*/ 0 h 21558"/>
              <a:gd name="T11" fmla="*/ 21564 w 21564"/>
              <a:gd name="T12" fmla="*/ 21558 h 21558"/>
            </a:gdLst>
            <a:ahLst/>
            <a:cxnLst>
              <a:cxn ang="T6">
                <a:pos x="T0" y="T1"/>
              </a:cxn>
              <a:cxn ang="T7">
                <a:pos x="T2" y="T3"/>
              </a:cxn>
              <a:cxn ang="T8">
                <a:pos x="T4" y="T5"/>
              </a:cxn>
            </a:cxnLst>
            <a:rect l="T9" t="T10" r="T11" b="T12"/>
            <a:pathLst>
              <a:path w="21564" h="21558" fill="none" extrusionOk="0">
                <a:moveTo>
                  <a:pt x="21563" y="1248"/>
                </a:moveTo>
                <a:cubicBezTo>
                  <a:pt x="20931" y="12159"/>
                  <a:pt x="12250" y="20878"/>
                  <a:pt x="1343" y="21558"/>
                </a:cubicBezTo>
              </a:path>
              <a:path w="21564" h="21558" stroke="0" extrusionOk="0">
                <a:moveTo>
                  <a:pt x="21563" y="1248"/>
                </a:moveTo>
                <a:cubicBezTo>
                  <a:pt x="20931" y="12159"/>
                  <a:pt x="12250" y="20878"/>
                  <a:pt x="1343" y="21558"/>
                </a:cubicBezTo>
                <a:lnTo>
                  <a:pt x="0" y="0"/>
                </a:lnTo>
                <a:close/>
              </a:path>
            </a:pathLst>
          </a:custGeom>
          <a:noFill/>
          <a:ln w="19050">
            <a:solidFill>
              <a:srgbClr val="969696"/>
            </a:solidFill>
            <a:round/>
            <a:headEnd/>
            <a:tailEnd/>
          </a:ln>
        </p:spPr>
        <p:txBody>
          <a:bodyPr wrap="none" anchor="ctr"/>
          <a:lstStyle/>
          <a:p>
            <a:endParaRPr lang="en-US"/>
          </a:p>
        </p:txBody>
      </p:sp>
      <p:grpSp>
        <p:nvGrpSpPr>
          <p:cNvPr id="425" name="Group 251"/>
          <p:cNvGrpSpPr>
            <a:grpSpLocks/>
          </p:cNvGrpSpPr>
          <p:nvPr/>
        </p:nvGrpSpPr>
        <p:grpSpPr bwMode="auto">
          <a:xfrm>
            <a:off x="4838700" y="4885010"/>
            <a:ext cx="3695700" cy="1784350"/>
            <a:chOff x="3102" y="2915"/>
            <a:chExt cx="2328" cy="1124"/>
          </a:xfrm>
        </p:grpSpPr>
        <p:sp>
          <p:nvSpPr>
            <p:cNvPr id="426" name="AutoShape 3"/>
            <p:cNvSpPr>
              <a:spLocks noChangeArrowheads="1"/>
            </p:cNvSpPr>
            <p:nvPr/>
          </p:nvSpPr>
          <p:spPr bwMode="auto">
            <a:xfrm rot="10800000">
              <a:off x="3335" y="3077"/>
              <a:ext cx="457" cy="288"/>
            </a:xfrm>
            <a:prstGeom prst="roundRect">
              <a:avLst>
                <a:gd name="adj" fmla="val 50000"/>
              </a:avLst>
            </a:prstGeom>
            <a:noFill/>
            <a:ln w="19050" algn="ctr">
              <a:solidFill>
                <a:srgbClr val="969696"/>
              </a:solidFill>
              <a:round/>
              <a:headEnd/>
              <a:tailEnd/>
            </a:ln>
          </p:spPr>
          <p:txBody>
            <a:bodyPr anchor="ctr">
              <a:spAutoFit/>
            </a:bodyPr>
            <a:lstStyle/>
            <a:p>
              <a:endParaRPr lang="en-US"/>
            </a:p>
          </p:txBody>
        </p:sp>
        <p:sp>
          <p:nvSpPr>
            <p:cNvPr id="427" name="Freeform 5"/>
            <p:cNvSpPr>
              <a:spLocks/>
            </p:cNvSpPr>
            <p:nvPr/>
          </p:nvSpPr>
          <p:spPr bwMode="auto">
            <a:xfrm>
              <a:off x="3126" y="3338"/>
              <a:ext cx="339" cy="127"/>
            </a:xfrm>
            <a:custGeom>
              <a:avLst/>
              <a:gdLst>
                <a:gd name="T0" fmla="*/ 0 w 339"/>
                <a:gd name="T1" fmla="*/ 127 h 127"/>
                <a:gd name="T2" fmla="*/ 82 w 339"/>
                <a:gd name="T3" fmla="*/ 84 h 127"/>
                <a:gd name="T4" fmla="*/ 117 w 339"/>
                <a:gd name="T5" fmla="*/ 5 h 127"/>
                <a:gd name="T6" fmla="*/ 184 w 339"/>
                <a:gd name="T7" fmla="*/ 56 h 127"/>
                <a:gd name="T8" fmla="*/ 339 w 339"/>
                <a:gd name="T9" fmla="*/ 26 h 127"/>
                <a:gd name="T10" fmla="*/ 0 60000 65536"/>
                <a:gd name="T11" fmla="*/ 0 60000 65536"/>
                <a:gd name="T12" fmla="*/ 0 60000 65536"/>
                <a:gd name="T13" fmla="*/ 0 60000 65536"/>
                <a:gd name="T14" fmla="*/ 0 60000 65536"/>
                <a:gd name="T15" fmla="*/ 0 w 339"/>
                <a:gd name="T16" fmla="*/ 0 h 127"/>
                <a:gd name="T17" fmla="*/ 339 w 339"/>
                <a:gd name="T18" fmla="*/ 127 h 127"/>
              </a:gdLst>
              <a:ahLst/>
              <a:cxnLst>
                <a:cxn ang="T10">
                  <a:pos x="T0" y="T1"/>
                </a:cxn>
                <a:cxn ang="T11">
                  <a:pos x="T2" y="T3"/>
                </a:cxn>
                <a:cxn ang="T12">
                  <a:pos x="T4" y="T5"/>
                </a:cxn>
                <a:cxn ang="T13">
                  <a:pos x="T6" y="T7"/>
                </a:cxn>
                <a:cxn ang="T14">
                  <a:pos x="T8" y="T9"/>
                </a:cxn>
              </a:cxnLst>
              <a:rect l="T15" t="T16" r="T17" b="T18"/>
              <a:pathLst>
                <a:path w="339" h="127">
                  <a:moveTo>
                    <a:pt x="0" y="127"/>
                  </a:moveTo>
                  <a:cubicBezTo>
                    <a:pt x="13" y="120"/>
                    <a:pt x="62" y="104"/>
                    <a:pt x="82" y="84"/>
                  </a:cubicBezTo>
                  <a:cubicBezTo>
                    <a:pt x="101" y="64"/>
                    <a:pt x="99" y="10"/>
                    <a:pt x="117" y="5"/>
                  </a:cubicBezTo>
                  <a:cubicBezTo>
                    <a:pt x="134" y="0"/>
                    <a:pt x="147" y="53"/>
                    <a:pt x="184" y="56"/>
                  </a:cubicBezTo>
                  <a:cubicBezTo>
                    <a:pt x="221" y="59"/>
                    <a:pt x="307" y="32"/>
                    <a:pt x="339" y="26"/>
                  </a:cubicBezTo>
                </a:path>
              </a:pathLst>
            </a:custGeom>
            <a:noFill/>
            <a:ln w="19050">
              <a:solidFill>
                <a:srgbClr val="969696"/>
              </a:solidFill>
              <a:round/>
              <a:headEnd/>
              <a:tailEnd/>
            </a:ln>
          </p:spPr>
          <p:txBody>
            <a:bodyPr anchor="ctr">
              <a:spAutoFit/>
            </a:bodyPr>
            <a:lstStyle/>
            <a:p>
              <a:endParaRPr lang="en-US"/>
            </a:p>
          </p:txBody>
        </p:sp>
        <p:sp>
          <p:nvSpPr>
            <p:cNvPr id="428" name="Freeform 12"/>
            <p:cNvSpPr>
              <a:spLocks/>
            </p:cNvSpPr>
            <p:nvPr/>
          </p:nvSpPr>
          <p:spPr bwMode="auto">
            <a:xfrm>
              <a:off x="3125" y="3490"/>
              <a:ext cx="313" cy="122"/>
            </a:xfrm>
            <a:custGeom>
              <a:avLst/>
              <a:gdLst>
                <a:gd name="T0" fmla="*/ 0 w 313"/>
                <a:gd name="T1" fmla="*/ 0 h 122"/>
                <a:gd name="T2" fmla="*/ 82 w 313"/>
                <a:gd name="T3" fmla="*/ 41 h 122"/>
                <a:gd name="T4" fmla="*/ 120 w 313"/>
                <a:gd name="T5" fmla="*/ 118 h 122"/>
                <a:gd name="T6" fmla="*/ 186 w 313"/>
                <a:gd name="T7" fmla="*/ 66 h 122"/>
                <a:gd name="T8" fmla="*/ 313 w 313"/>
                <a:gd name="T9" fmla="*/ 78 h 122"/>
                <a:gd name="T10" fmla="*/ 0 60000 65536"/>
                <a:gd name="T11" fmla="*/ 0 60000 65536"/>
                <a:gd name="T12" fmla="*/ 0 60000 65536"/>
                <a:gd name="T13" fmla="*/ 0 60000 65536"/>
                <a:gd name="T14" fmla="*/ 0 60000 65536"/>
                <a:gd name="T15" fmla="*/ 0 w 313"/>
                <a:gd name="T16" fmla="*/ 0 h 122"/>
                <a:gd name="T17" fmla="*/ 313 w 313"/>
                <a:gd name="T18" fmla="*/ 122 h 122"/>
              </a:gdLst>
              <a:ahLst/>
              <a:cxnLst>
                <a:cxn ang="T10">
                  <a:pos x="T0" y="T1"/>
                </a:cxn>
                <a:cxn ang="T11">
                  <a:pos x="T2" y="T3"/>
                </a:cxn>
                <a:cxn ang="T12">
                  <a:pos x="T4" y="T5"/>
                </a:cxn>
                <a:cxn ang="T13">
                  <a:pos x="T6" y="T7"/>
                </a:cxn>
                <a:cxn ang="T14">
                  <a:pos x="T8" y="T9"/>
                </a:cxn>
              </a:cxnLst>
              <a:rect l="T15" t="T16" r="T17" b="T18"/>
              <a:pathLst>
                <a:path w="313" h="122">
                  <a:moveTo>
                    <a:pt x="0" y="0"/>
                  </a:moveTo>
                  <a:cubicBezTo>
                    <a:pt x="13" y="7"/>
                    <a:pt x="62" y="21"/>
                    <a:pt x="82" y="41"/>
                  </a:cubicBezTo>
                  <a:cubicBezTo>
                    <a:pt x="103" y="60"/>
                    <a:pt x="103" y="114"/>
                    <a:pt x="120" y="118"/>
                  </a:cubicBezTo>
                  <a:cubicBezTo>
                    <a:pt x="138" y="122"/>
                    <a:pt x="154" y="73"/>
                    <a:pt x="186" y="66"/>
                  </a:cubicBezTo>
                  <a:cubicBezTo>
                    <a:pt x="218" y="59"/>
                    <a:pt x="287" y="75"/>
                    <a:pt x="313" y="78"/>
                  </a:cubicBezTo>
                </a:path>
              </a:pathLst>
            </a:custGeom>
            <a:noFill/>
            <a:ln w="19050">
              <a:solidFill>
                <a:srgbClr val="969696"/>
              </a:solidFill>
              <a:round/>
              <a:headEnd/>
              <a:tailEnd/>
            </a:ln>
          </p:spPr>
          <p:txBody>
            <a:bodyPr anchor="ctr">
              <a:spAutoFit/>
            </a:bodyPr>
            <a:lstStyle/>
            <a:p>
              <a:endParaRPr lang="en-US"/>
            </a:p>
          </p:txBody>
        </p:sp>
        <p:sp>
          <p:nvSpPr>
            <p:cNvPr id="429" name="Rectangle 17"/>
            <p:cNvSpPr>
              <a:spLocks noChangeArrowheads="1"/>
            </p:cNvSpPr>
            <p:nvPr/>
          </p:nvSpPr>
          <p:spPr bwMode="auto">
            <a:xfrm rot="-5400000">
              <a:off x="3102" y="3446"/>
              <a:ext cx="56" cy="56"/>
            </a:xfrm>
            <a:prstGeom prst="rect">
              <a:avLst/>
            </a:prstGeom>
            <a:solidFill>
              <a:srgbClr val="969696"/>
            </a:solidFill>
            <a:ln w="19050" algn="ctr">
              <a:solidFill>
                <a:srgbClr val="969696"/>
              </a:solidFill>
              <a:miter lim="800000"/>
              <a:headEnd/>
              <a:tailEnd/>
            </a:ln>
          </p:spPr>
          <p:txBody>
            <a:bodyPr wrap="none" anchor="ctr">
              <a:spAutoFit/>
            </a:bodyPr>
            <a:lstStyle/>
            <a:p>
              <a:endParaRPr lang="en-US"/>
            </a:p>
          </p:txBody>
        </p:sp>
        <p:sp>
          <p:nvSpPr>
            <p:cNvPr id="430" name="Text Box 153"/>
            <p:cNvSpPr txBox="1">
              <a:spLocks noChangeArrowheads="1"/>
            </p:cNvSpPr>
            <p:nvPr/>
          </p:nvSpPr>
          <p:spPr bwMode="auto">
            <a:xfrm>
              <a:off x="3160" y="3373"/>
              <a:ext cx="294" cy="192"/>
            </a:xfrm>
            <a:prstGeom prst="rect">
              <a:avLst/>
            </a:prstGeom>
            <a:noFill/>
            <a:ln w="19050" algn="ctr">
              <a:noFill/>
              <a:miter lim="800000"/>
              <a:headEnd/>
              <a:tailEnd/>
            </a:ln>
          </p:spPr>
          <p:txBody>
            <a:bodyPr wrap="none">
              <a:spAutoFit/>
            </a:bodyPr>
            <a:lstStyle/>
            <a:p>
              <a:pPr algn="ctr"/>
              <a:r>
                <a:rPr lang="en-US" sz="1400">
                  <a:solidFill>
                    <a:srgbClr val="FFFF99"/>
                  </a:solidFill>
                  <a:latin typeface="Arial Narrow" pitchFamily="34" charset="0"/>
                </a:rPr>
                <a:t>BC1</a:t>
              </a:r>
            </a:p>
          </p:txBody>
        </p:sp>
        <p:sp>
          <p:nvSpPr>
            <p:cNvPr id="431" name="Text Box 154"/>
            <p:cNvSpPr txBox="1">
              <a:spLocks noChangeArrowheads="1"/>
            </p:cNvSpPr>
            <p:nvPr/>
          </p:nvSpPr>
          <p:spPr bwMode="auto">
            <a:xfrm>
              <a:off x="3374" y="3058"/>
              <a:ext cx="362" cy="330"/>
            </a:xfrm>
            <a:prstGeom prst="rect">
              <a:avLst/>
            </a:prstGeom>
            <a:noFill/>
            <a:ln w="19050" algn="ctr">
              <a:noFill/>
              <a:miter lim="800000"/>
              <a:headEnd/>
              <a:tailEnd/>
            </a:ln>
          </p:spPr>
          <p:txBody>
            <a:bodyPr>
              <a:spAutoFit/>
            </a:bodyPr>
            <a:lstStyle/>
            <a:p>
              <a:pPr algn="ctr"/>
              <a:r>
                <a:rPr lang="en-US" sz="1400">
                  <a:solidFill>
                    <a:srgbClr val="FFFF99"/>
                  </a:solidFill>
                  <a:latin typeface="Arial Narrow" pitchFamily="34" charset="0"/>
                </a:rPr>
                <a:t>e</a:t>
              </a:r>
              <a:r>
                <a:rPr lang="en-US" sz="1400" baseline="30000">
                  <a:solidFill>
                    <a:srgbClr val="FFFF99"/>
                  </a:solidFill>
                  <a:latin typeface="Arial Narrow" pitchFamily="34" charset="0"/>
                </a:rPr>
                <a:t>+ </a:t>
              </a:r>
              <a:r>
                <a:rPr lang="en-US" sz="1400">
                  <a:solidFill>
                    <a:srgbClr val="FFFF99"/>
                  </a:solidFill>
                  <a:latin typeface="Arial Narrow" pitchFamily="34" charset="0"/>
                </a:rPr>
                <a:t>DR</a:t>
              </a:r>
            </a:p>
            <a:p>
              <a:pPr algn="ctr"/>
              <a:r>
                <a:rPr lang="en-US" sz="1400">
                  <a:solidFill>
                    <a:srgbClr val="FFFF99"/>
                  </a:solidFill>
                  <a:latin typeface="Arial Narrow" pitchFamily="34" charset="0"/>
                </a:rPr>
                <a:t>365m</a:t>
              </a:r>
            </a:p>
          </p:txBody>
        </p:sp>
        <p:sp>
          <p:nvSpPr>
            <p:cNvPr id="432" name="AutoShape 219"/>
            <p:cNvSpPr>
              <a:spLocks noChangeArrowheads="1"/>
            </p:cNvSpPr>
            <p:nvPr/>
          </p:nvSpPr>
          <p:spPr bwMode="auto">
            <a:xfrm rot="10800000">
              <a:off x="3815" y="3088"/>
              <a:ext cx="457" cy="288"/>
            </a:xfrm>
            <a:prstGeom prst="roundRect">
              <a:avLst>
                <a:gd name="adj" fmla="val 50000"/>
              </a:avLst>
            </a:prstGeom>
            <a:noFill/>
            <a:ln w="19050" algn="ctr">
              <a:solidFill>
                <a:srgbClr val="969696"/>
              </a:solidFill>
              <a:round/>
              <a:headEnd/>
              <a:tailEnd/>
            </a:ln>
          </p:spPr>
          <p:txBody>
            <a:bodyPr anchor="ctr">
              <a:spAutoFit/>
            </a:bodyPr>
            <a:lstStyle/>
            <a:p>
              <a:endParaRPr lang="en-US"/>
            </a:p>
          </p:txBody>
        </p:sp>
        <p:sp>
          <p:nvSpPr>
            <p:cNvPr id="433" name="Text Box 220"/>
            <p:cNvSpPr txBox="1">
              <a:spLocks noChangeArrowheads="1"/>
            </p:cNvSpPr>
            <p:nvPr/>
          </p:nvSpPr>
          <p:spPr bwMode="auto">
            <a:xfrm>
              <a:off x="3832" y="3064"/>
              <a:ext cx="427" cy="330"/>
            </a:xfrm>
            <a:prstGeom prst="rect">
              <a:avLst/>
            </a:prstGeom>
            <a:noFill/>
            <a:ln w="19050" algn="ctr">
              <a:noFill/>
              <a:miter lim="800000"/>
              <a:headEnd/>
              <a:tailEnd/>
            </a:ln>
          </p:spPr>
          <p:txBody>
            <a:bodyPr>
              <a:spAutoFit/>
            </a:bodyPr>
            <a:lstStyle/>
            <a:p>
              <a:pPr algn="ctr"/>
              <a:r>
                <a:rPr lang="en-US" sz="1400">
                  <a:solidFill>
                    <a:srgbClr val="FFFF99"/>
                  </a:solidFill>
                  <a:latin typeface="Arial Narrow" pitchFamily="34" charset="0"/>
                </a:rPr>
                <a:t>e</a:t>
              </a:r>
              <a:r>
                <a:rPr lang="en-US" sz="1400" baseline="30000">
                  <a:solidFill>
                    <a:srgbClr val="FFFF99"/>
                  </a:solidFill>
                  <a:latin typeface="Arial Narrow" pitchFamily="34" charset="0"/>
                </a:rPr>
                <a:t>+ </a:t>
              </a:r>
              <a:r>
                <a:rPr lang="en-US" sz="1400">
                  <a:solidFill>
                    <a:srgbClr val="FFFF99"/>
                  </a:solidFill>
                  <a:latin typeface="Arial Narrow" pitchFamily="34" charset="0"/>
                </a:rPr>
                <a:t>PDR</a:t>
              </a:r>
            </a:p>
            <a:p>
              <a:pPr algn="ctr"/>
              <a:r>
                <a:rPr lang="en-US" sz="1400">
                  <a:solidFill>
                    <a:srgbClr val="FFFF99"/>
                  </a:solidFill>
                  <a:latin typeface="Arial Narrow" pitchFamily="34" charset="0"/>
                </a:rPr>
                <a:t>365m</a:t>
              </a:r>
            </a:p>
          </p:txBody>
        </p:sp>
        <p:sp>
          <p:nvSpPr>
            <p:cNvPr id="434" name="Line 221"/>
            <p:cNvSpPr>
              <a:spLocks noChangeShapeType="1"/>
            </p:cNvSpPr>
            <p:nvPr/>
          </p:nvSpPr>
          <p:spPr bwMode="auto">
            <a:xfrm rot="16200000" flipH="1">
              <a:off x="3775" y="3193"/>
              <a:ext cx="5" cy="360"/>
            </a:xfrm>
            <a:prstGeom prst="line">
              <a:avLst/>
            </a:prstGeom>
            <a:noFill/>
            <a:ln w="19050">
              <a:solidFill>
                <a:srgbClr val="969696"/>
              </a:solidFill>
              <a:round/>
              <a:headEnd/>
              <a:tailEnd/>
            </a:ln>
          </p:spPr>
          <p:txBody>
            <a:bodyPr anchor="ctr">
              <a:spAutoFit/>
            </a:bodyPr>
            <a:lstStyle/>
            <a:p>
              <a:endParaRPr lang="en-US"/>
            </a:p>
          </p:txBody>
        </p:sp>
        <p:sp>
          <p:nvSpPr>
            <p:cNvPr id="435" name="AutoShape 227"/>
            <p:cNvSpPr>
              <a:spLocks noChangeArrowheads="1"/>
            </p:cNvSpPr>
            <p:nvPr/>
          </p:nvSpPr>
          <p:spPr bwMode="auto">
            <a:xfrm rot="10800000">
              <a:off x="3321" y="3569"/>
              <a:ext cx="457" cy="288"/>
            </a:xfrm>
            <a:prstGeom prst="roundRect">
              <a:avLst>
                <a:gd name="adj" fmla="val 50000"/>
              </a:avLst>
            </a:prstGeom>
            <a:noFill/>
            <a:ln w="19050" algn="ctr">
              <a:solidFill>
                <a:srgbClr val="969696"/>
              </a:solidFill>
              <a:round/>
              <a:headEnd/>
              <a:tailEnd/>
            </a:ln>
          </p:spPr>
          <p:txBody>
            <a:bodyPr anchor="ctr">
              <a:spAutoFit/>
            </a:bodyPr>
            <a:lstStyle/>
            <a:p>
              <a:endParaRPr lang="en-US"/>
            </a:p>
          </p:txBody>
        </p:sp>
        <p:sp>
          <p:nvSpPr>
            <p:cNvPr id="436" name="Text Box 229"/>
            <p:cNvSpPr txBox="1">
              <a:spLocks noChangeArrowheads="1"/>
            </p:cNvSpPr>
            <p:nvPr/>
          </p:nvSpPr>
          <p:spPr bwMode="auto">
            <a:xfrm>
              <a:off x="3361" y="3550"/>
              <a:ext cx="360" cy="330"/>
            </a:xfrm>
            <a:prstGeom prst="rect">
              <a:avLst/>
            </a:prstGeom>
            <a:noFill/>
            <a:ln w="19050" algn="ctr">
              <a:noFill/>
              <a:miter lim="800000"/>
              <a:headEnd/>
              <a:tailEnd/>
            </a:ln>
          </p:spPr>
          <p:txBody>
            <a:bodyPr>
              <a:spAutoFit/>
            </a:bodyPr>
            <a:lstStyle/>
            <a:p>
              <a:pPr algn="ctr"/>
              <a:r>
                <a:rPr lang="en-US" sz="1400">
                  <a:solidFill>
                    <a:srgbClr val="FFFF99"/>
                  </a:solidFill>
                  <a:latin typeface="Arial Narrow" pitchFamily="34" charset="0"/>
                </a:rPr>
                <a:t>e</a:t>
              </a:r>
              <a:r>
                <a:rPr lang="en-US" sz="1400" baseline="30000">
                  <a:solidFill>
                    <a:srgbClr val="FFFF99"/>
                  </a:solidFill>
                  <a:latin typeface="Arial Narrow" pitchFamily="34" charset="0"/>
                </a:rPr>
                <a:t>- </a:t>
              </a:r>
              <a:r>
                <a:rPr lang="en-US" sz="1400">
                  <a:solidFill>
                    <a:srgbClr val="FFFF99"/>
                  </a:solidFill>
                  <a:latin typeface="Arial Narrow" pitchFamily="34" charset="0"/>
                </a:rPr>
                <a:t>DR</a:t>
              </a:r>
            </a:p>
            <a:p>
              <a:pPr algn="ctr"/>
              <a:r>
                <a:rPr lang="en-US" sz="1400">
                  <a:solidFill>
                    <a:srgbClr val="FFFF99"/>
                  </a:solidFill>
                  <a:latin typeface="Arial Narrow" pitchFamily="34" charset="0"/>
                </a:rPr>
                <a:t>365m</a:t>
              </a:r>
            </a:p>
          </p:txBody>
        </p:sp>
        <p:sp>
          <p:nvSpPr>
            <p:cNvPr id="437" name="AutoShape 230"/>
            <p:cNvSpPr>
              <a:spLocks noChangeArrowheads="1"/>
            </p:cNvSpPr>
            <p:nvPr/>
          </p:nvSpPr>
          <p:spPr bwMode="auto">
            <a:xfrm rot="10800000">
              <a:off x="3801" y="3580"/>
              <a:ext cx="457" cy="288"/>
            </a:xfrm>
            <a:prstGeom prst="roundRect">
              <a:avLst>
                <a:gd name="adj" fmla="val 50000"/>
              </a:avLst>
            </a:prstGeom>
            <a:noFill/>
            <a:ln w="19050" algn="ctr">
              <a:solidFill>
                <a:srgbClr val="969696"/>
              </a:solidFill>
              <a:round/>
              <a:headEnd/>
              <a:tailEnd/>
            </a:ln>
          </p:spPr>
          <p:txBody>
            <a:bodyPr anchor="ctr">
              <a:spAutoFit/>
            </a:bodyPr>
            <a:lstStyle/>
            <a:p>
              <a:endParaRPr lang="en-US"/>
            </a:p>
          </p:txBody>
        </p:sp>
        <p:sp>
          <p:nvSpPr>
            <p:cNvPr id="438" name="Text Box 231"/>
            <p:cNvSpPr txBox="1">
              <a:spLocks noChangeArrowheads="1"/>
            </p:cNvSpPr>
            <p:nvPr/>
          </p:nvSpPr>
          <p:spPr bwMode="auto">
            <a:xfrm>
              <a:off x="3825" y="3556"/>
              <a:ext cx="412" cy="330"/>
            </a:xfrm>
            <a:prstGeom prst="rect">
              <a:avLst/>
            </a:prstGeom>
            <a:noFill/>
            <a:ln w="19050" algn="ctr">
              <a:noFill/>
              <a:miter lim="800000"/>
              <a:headEnd/>
              <a:tailEnd/>
            </a:ln>
          </p:spPr>
          <p:txBody>
            <a:bodyPr>
              <a:spAutoFit/>
            </a:bodyPr>
            <a:lstStyle/>
            <a:p>
              <a:pPr algn="ctr"/>
              <a:r>
                <a:rPr lang="en-US" sz="1400">
                  <a:solidFill>
                    <a:srgbClr val="FFFF99"/>
                  </a:solidFill>
                  <a:latin typeface="Arial Narrow" pitchFamily="34" charset="0"/>
                </a:rPr>
                <a:t>e</a:t>
              </a:r>
              <a:r>
                <a:rPr lang="en-US" sz="1400" baseline="30000">
                  <a:solidFill>
                    <a:srgbClr val="FFFF99"/>
                  </a:solidFill>
                  <a:latin typeface="Arial Narrow" pitchFamily="34" charset="0"/>
                </a:rPr>
                <a:t>- </a:t>
              </a:r>
              <a:r>
                <a:rPr lang="en-US" sz="1400">
                  <a:solidFill>
                    <a:srgbClr val="FFFF99"/>
                  </a:solidFill>
                  <a:latin typeface="Arial Narrow" pitchFamily="34" charset="0"/>
                </a:rPr>
                <a:t>PDR</a:t>
              </a:r>
            </a:p>
            <a:p>
              <a:pPr algn="ctr"/>
              <a:r>
                <a:rPr lang="en-US" sz="1400">
                  <a:solidFill>
                    <a:srgbClr val="FFFF99"/>
                  </a:solidFill>
                  <a:latin typeface="Arial Narrow" pitchFamily="34" charset="0"/>
                </a:rPr>
                <a:t>365m</a:t>
              </a:r>
            </a:p>
          </p:txBody>
        </p:sp>
        <p:sp>
          <p:nvSpPr>
            <p:cNvPr id="439" name="Line 232"/>
            <p:cNvSpPr>
              <a:spLocks noChangeShapeType="1"/>
            </p:cNvSpPr>
            <p:nvPr/>
          </p:nvSpPr>
          <p:spPr bwMode="auto">
            <a:xfrm rot="16200000" flipH="1">
              <a:off x="3771" y="3393"/>
              <a:ext cx="5" cy="360"/>
            </a:xfrm>
            <a:prstGeom prst="line">
              <a:avLst/>
            </a:prstGeom>
            <a:noFill/>
            <a:ln w="19050">
              <a:solidFill>
                <a:srgbClr val="969696"/>
              </a:solidFill>
              <a:round/>
              <a:headEnd/>
              <a:tailEnd/>
            </a:ln>
          </p:spPr>
          <p:txBody>
            <a:bodyPr anchor="ctr">
              <a:spAutoFit/>
            </a:bodyPr>
            <a:lstStyle/>
            <a:p>
              <a:endParaRPr lang="en-US"/>
            </a:p>
          </p:txBody>
        </p:sp>
        <p:sp>
          <p:nvSpPr>
            <p:cNvPr id="440" name="Line 233"/>
            <p:cNvSpPr>
              <a:spLocks noChangeShapeType="1"/>
            </p:cNvSpPr>
            <p:nvPr/>
          </p:nvSpPr>
          <p:spPr bwMode="auto">
            <a:xfrm rot="16200000" flipH="1">
              <a:off x="4139" y="3257"/>
              <a:ext cx="103" cy="333"/>
            </a:xfrm>
            <a:prstGeom prst="line">
              <a:avLst/>
            </a:prstGeom>
            <a:noFill/>
            <a:ln w="19050">
              <a:solidFill>
                <a:srgbClr val="969696"/>
              </a:solidFill>
              <a:round/>
              <a:headEnd/>
              <a:tailEnd/>
            </a:ln>
          </p:spPr>
          <p:txBody>
            <a:bodyPr anchor="ctr">
              <a:spAutoFit/>
            </a:bodyPr>
            <a:lstStyle/>
            <a:p>
              <a:endParaRPr lang="en-US"/>
            </a:p>
          </p:txBody>
        </p:sp>
        <p:sp>
          <p:nvSpPr>
            <p:cNvPr id="441" name="Line 234"/>
            <p:cNvSpPr>
              <a:spLocks noChangeShapeType="1"/>
            </p:cNvSpPr>
            <p:nvPr/>
          </p:nvSpPr>
          <p:spPr bwMode="auto">
            <a:xfrm rot="5400000" flipH="1" flipV="1">
              <a:off x="4148" y="3367"/>
              <a:ext cx="78" cy="341"/>
            </a:xfrm>
            <a:prstGeom prst="line">
              <a:avLst/>
            </a:prstGeom>
            <a:noFill/>
            <a:ln w="19050">
              <a:solidFill>
                <a:srgbClr val="969696"/>
              </a:solidFill>
              <a:round/>
              <a:headEnd/>
              <a:tailEnd/>
            </a:ln>
          </p:spPr>
          <p:txBody>
            <a:bodyPr anchor="ctr">
              <a:spAutoFit/>
            </a:bodyPr>
            <a:lstStyle/>
            <a:p>
              <a:endParaRPr lang="en-US"/>
            </a:p>
          </p:txBody>
        </p:sp>
        <p:sp>
          <p:nvSpPr>
            <p:cNvPr id="442" name="Rectangle 235"/>
            <p:cNvSpPr>
              <a:spLocks noChangeArrowheads="1"/>
            </p:cNvSpPr>
            <p:nvPr/>
          </p:nvSpPr>
          <p:spPr bwMode="auto">
            <a:xfrm rot="16200000" flipH="1">
              <a:off x="4458" y="3372"/>
              <a:ext cx="96" cy="208"/>
            </a:xfrm>
            <a:prstGeom prst="rect">
              <a:avLst/>
            </a:prstGeom>
            <a:solidFill>
              <a:srgbClr val="FFFF00"/>
            </a:solidFill>
            <a:ln w="19050" algn="ctr">
              <a:solidFill>
                <a:srgbClr val="969696"/>
              </a:solidFill>
              <a:miter lim="800000"/>
              <a:headEnd/>
              <a:tailEnd/>
            </a:ln>
          </p:spPr>
          <p:txBody>
            <a:bodyPr anchor="ctr">
              <a:spAutoFit/>
            </a:bodyPr>
            <a:lstStyle/>
            <a:p>
              <a:endParaRPr lang="en-US"/>
            </a:p>
          </p:txBody>
        </p:sp>
        <p:sp>
          <p:nvSpPr>
            <p:cNvPr id="443" name="Rectangle 236"/>
            <p:cNvSpPr>
              <a:spLocks noChangeArrowheads="1"/>
            </p:cNvSpPr>
            <p:nvPr/>
          </p:nvSpPr>
          <p:spPr bwMode="auto">
            <a:xfrm rot="-5400000">
              <a:off x="4651" y="3444"/>
              <a:ext cx="56" cy="56"/>
            </a:xfrm>
            <a:prstGeom prst="rect">
              <a:avLst/>
            </a:prstGeom>
            <a:solidFill>
              <a:srgbClr val="969696"/>
            </a:solidFill>
            <a:ln w="19050" algn="ctr">
              <a:solidFill>
                <a:srgbClr val="969696"/>
              </a:solidFill>
              <a:miter lim="800000"/>
              <a:headEnd/>
              <a:tailEnd/>
            </a:ln>
          </p:spPr>
          <p:txBody>
            <a:bodyPr wrap="none" anchor="ctr">
              <a:spAutoFit/>
            </a:bodyPr>
            <a:lstStyle/>
            <a:p>
              <a:endParaRPr lang="en-US"/>
            </a:p>
          </p:txBody>
        </p:sp>
        <p:sp>
          <p:nvSpPr>
            <p:cNvPr id="444" name="Rectangle 237"/>
            <p:cNvSpPr>
              <a:spLocks noChangeArrowheads="1"/>
            </p:cNvSpPr>
            <p:nvPr/>
          </p:nvSpPr>
          <p:spPr bwMode="auto">
            <a:xfrm rot="-5400000">
              <a:off x="4312" y="3453"/>
              <a:ext cx="56" cy="56"/>
            </a:xfrm>
            <a:prstGeom prst="rect">
              <a:avLst/>
            </a:prstGeom>
            <a:solidFill>
              <a:srgbClr val="969696"/>
            </a:solidFill>
            <a:ln w="19050" algn="ctr">
              <a:solidFill>
                <a:srgbClr val="969696"/>
              </a:solidFill>
              <a:miter lim="800000"/>
              <a:headEnd/>
              <a:tailEnd/>
            </a:ln>
          </p:spPr>
          <p:txBody>
            <a:bodyPr wrap="none" anchor="ctr">
              <a:spAutoFit/>
            </a:bodyPr>
            <a:lstStyle/>
            <a:p>
              <a:endParaRPr lang="en-US"/>
            </a:p>
          </p:txBody>
        </p:sp>
        <p:sp>
          <p:nvSpPr>
            <p:cNvPr id="445" name="Line 238"/>
            <p:cNvSpPr>
              <a:spLocks noChangeShapeType="1"/>
            </p:cNvSpPr>
            <p:nvPr/>
          </p:nvSpPr>
          <p:spPr bwMode="auto">
            <a:xfrm rot="16200000" flipH="1">
              <a:off x="4381" y="3465"/>
              <a:ext cx="0" cy="33"/>
            </a:xfrm>
            <a:prstGeom prst="line">
              <a:avLst/>
            </a:prstGeom>
            <a:noFill/>
            <a:ln w="19050">
              <a:solidFill>
                <a:srgbClr val="969696"/>
              </a:solidFill>
              <a:round/>
              <a:headEnd/>
              <a:tailEnd/>
            </a:ln>
          </p:spPr>
          <p:txBody>
            <a:bodyPr anchor="ctr">
              <a:spAutoFit/>
            </a:bodyPr>
            <a:lstStyle/>
            <a:p>
              <a:endParaRPr lang="en-US"/>
            </a:p>
          </p:txBody>
        </p:sp>
        <p:sp>
          <p:nvSpPr>
            <p:cNvPr id="446" name="Line 239"/>
            <p:cNvSpPr>
              <a:spLocks noChangeShapeType="1"/>
            </p:cNvSpPr>
            <p:nvPr/>
          </p:nvSpPr>
          <p:spPr bwMode="auto">
            <a:xfrm rot="16200000" flipH="1">
              <a:off x="4624" y="3459"/>
              <a:ext cx="0" cy="33"/>
            </a:xfrm>
            <a:prstGeom prst="line">
              <a:avLst/>
            </a:prstGeom>
            <a:noFill/>
            <a:ln w="19050">
              <a:solidFill>
                <a:srgbClr val="969696"/>
              </a:solidFill>
              <a:round/>
              <a:headEnd/>
              <a:tailEnd/>
            </a:ln>
          </p:spPr>
          <p:txBody>
            <a:bodyPr anchor="ctr">
              <a:spAutoFit/>
            </a:bodyPr>
            <a:lstStyle/>
            <a:p>
              <a:endParaRPr lang="en-US"/>
            </a:p>
          </p:txBody>
        </p:sp>
        <p:sp>
          <p:nvSpPr>
            <p:cNvPr id="447" name="Text Box 240"/>
            <p:cNvSpPr txBox="1">
              <a:spLocks noChangeArrowheads="1"/>
            </p:cNvSpPr>
            <p:nvPr/>
          </p:nvSpPr>
          <p:spPr bwMode="auto">
            <a:xfrm>
              <a:off x="4355" y="3539"/>
              <a:ext cx="457" cy="330"/>
            </a:xfrm>
            <a:prstGeom prst="rect">
              <a:avLst/>
            </a:prstGeom>
            <a:noFill/>
            <a:ln w="19050" algn="ctr">
              <a:noFill/>
              <a:miter lim="800000"/>
              <a:headEnd/>
              <a:tailEnd/>
            </a:ln>
          </p:spPr>
          <p:txBody>
            <a:bodyPr wrap="none">
              <a:spAutoFit/>
            </a:bodyPr>
            <a:lstStyle/>
            <a:p>
              <a:r>
                <a:rPr lang="en-US" sz="1400">
                  <a:solidFill>
                    <a:srgbClr val="FFFF99"/>
                  </a:solidFill>
                  <a:latin typeface="Arial Narrow" pitchFamily="34" charset="0"/>
                </a:rPr>
                <a:t>linac, </a:t>
              </a:r>
            </a:p>
            <a:p>
              <a:r>
                <a:rPr lang="en-US" sz="1400">
                  <a:solidFill>
                    <a:srgbClr val="FFFF99"/>
                  </a:solidFill>
                  <a:latin typeface="Arial Narrow" pitchFamily="34" charset="0"/>
                </a:rPr>
                <a:t>2.2 GeV</a:t>
              </a:r>
            </a:p>
          </p:txBody>
        </p:sp>
        <p:sp>
          <p:nvSpPr>
            <p:cNvPr id="448" name="Rectangle 241"/>
            <p:cNvSpPr>
              <a:spLocks noChangeArrowheads="1"/>
            </p:cNvSpPr>
            <p:nvPr/>
          </p:nvSpPr>
          <p:spPr bwMode="auto">
            <a:xfrm rot="-1225970">
              <a:off x="4739" y="2915"/>
              <a:ext cx="675" cy="330"/>
            </a:xfrm>
            <a:prstGeom prst="rect">
              <a:avLst/>
            </a:prstGeom>
            <a:noFill/>
            <a:ln w="9525">
              <a:noFill/>
              <a:miter lim="800000"/>
              <a:headEnd/>
              <a:tailEnd/>
            </a:ln>
          </p:spPr>
          <p:txBody>
            <a:bodyPr wrap="none">
              <a:spAutoFit/>
            </a:bodyPr>
            <a:lstStyle/>
            <a:p>
              <a:r>
                <a:rPr lang="en-US" sz="1400">
                  <a:solidFill>
                    <a:srgbClr val="FFFF99"/>
                  </a:solidFill>
                </a:rPr>
                <a:t>e</a:t>
              </a:r>
              <a:r>
                <a:rPr lang="en-US" sz="1400" baseline="30000">
                  <a:solidFill>
                    <a:srgbClr val="FFFF99"/>
                  </a:solidFill>
                </a:rPr>
                <a:t>+</a:t>
              </a:r>
              <a:r>
                <a:rPr lang="en-US" sz="1400">
                  <a:solidFill>
                    <a:srgbClr val="FFFF99"/>
                  </a:solidFill>
                </a:rPr>
                <a:t> injector, </a:t>
              </a:r>
              <a:br>
                <a:rPr lang="en-US" sz="1400">
                  <a:solidFill>
                    <a:srgbClr val="FFFF99"/>
                  </a:solidFill>
                </a:rPr>
              </a:br>
              <a:r>
                <a:rPr lang="en-US" sz="1400">
                  <a:solidFill>
                    <a:srgbClr val="FFFF99"/>
                  </a:solidFill>
                </a:rPr>
                <a:t>0.2 GeV</a:t>
              </a:r>
            </a:p>
          </p:txBody>
        </p:sp>
        <p:sp>
          <p:nvSpPr>
            <p:cNvPr id="449" name="Line 242"/>
            <p:cNvSpPr>
              <a:spLocks noChangeShapeType="1"/>
            </p:cNvSpPr>
            <p:nvPr/>
          </p:nvSpPr>
          <p:spPr bwMode="auto">
            <a:xfrm rot="5400000" flipH="1" flipV="1">
              <a:off x="4745" y="3325"/>
              <a:ext cx="93" cy="207"/>
            </a:xfrm>
            <a:prstGeom prst="line">
              <a:avLst/>
            </a:prstGeom>
            <a:noFill/>
            <a:ln w="19050">
              <a:solidFill>
                <a:srgbClr val="969696"/>
              </a:solidFill>
              <a:round/>
              <a:headEnd/>
              <a:tailEnd/>
            </a:ln>
          </p:spPr>
          <p:txBody>
            <a:bodyPr anchor="ctr">
              <a:spAutoFit/>
            </a:bodyPr>
            <a:lstStyle/>
            <a:p>
              <a:endParaRPr lang="en-US"/>
            </a:p>
          </p:txBody>
        </p:sp>
        <p:sp>
          <p:nvSpPr>
            <p:cNvPr id="450" name="Rectangle 244"/>
            <p:cNvSpPr>
              <a:spLocks noChangeArrowheads="1"/>
            </p:cNvSpPr>
            <p:nvPr/>
          </p:nvSpPr>
          <p:spPr bwMode="auto">
            <a:xfrm rot="12068149" flipV="1">
              <a:off x="4775" y="3709"/>
              <a:ext cx="655" cy="330"/>
            </a:xfrm>
            <a:prstGeom prst="rect">
              <a:avLst/>
            </a:prstGeom>
            <a:noFill/>
            <a:ln w="9525">
              <a:noFill/>
              <a:miter lim="800000"/>
              <a:headEnd/>
              <a:tailEnd/>
            </a:ln>
          </p:spPr>
          <p:txBody>
            <a:bodyPr wrap="none">
              <a:spAutoFit/>
            </a:bodyPr>
            <a:lstStyle/>
            <a:p>
              <a:r>
                <a:rPr lang="en-US" sz="1400">
                  <a:solidFill>
                    <a:srgbClr val="FFFF99"/>
                  </a:solidFill>
                </a:rPr>
                <a:t>e</a:t>
              </a:r>
              <a:r>
                <a:rPr lang="en-US" sz="1400" baseline="30000">
                  <a:solidFill>
                    <a:srgbClr val="FFFF99"/>
                  </a:solidFill>
                </a:rPr>
                <a:t>-</a:t>
              </a:r>
              <a:r>
                <a:rPr lang="en-US" sz="1400">
                  <a:solidFill>
                    <a:srgbClr val="FFFF99"/>
                  </a:solidFill>
                </a:rPr>
                <a:t> injector, </a:t>
              </a:r>
              <a:br>
                <a:rPr lang="en-US" sz="1400">
                  <a:solidFill>
                    <a:srgbClr val="FFFF99"/>
                  </a:solidFill>
                </a:rPr>
              </a:br>
              <a:r>
                <a:rPr lang="en-US" sz="1400">
                  <a:solidFill>
                    <a:srgbClr val="FFFF99"/>
                  </a:solidFill>
                </a:rPr>
                <a:t>0.2 GeV</a:t>
              </a:r>
            </a:p>
          </p:txBody>
        </p:sp>
        <p:sp>
          <p:nvSpPr>
            <p:cNvPr id="451" name="Line 245"/>
            <p:cNvSpPr>
              <a:spLocks noChangeShapeType="1"/>
            </p:cNvSpPr>
            <p:nvPr/>
          </p:nvSpPr>
          <p:spPr bwMode="auto">
            <a:xfrm rot="16200000" flipH="1">
              <a:off x="4767" y="3425"/>
              <a:ext cx="93" cy="207"/>
            </a:xfrm>
            <a:prstGeom prst="line">
              <a:avLst/>
            </a:prstGeom>
            <a:noFill/>
            <a:ln w="19050">
              <a:solidFill>
                <a:srgbClr val="969696"/>
              </a:solidFill>
              <a:round/>
              <a:headEnd/>
              <a:tailEnd/>
            </a:ln>
          </p:spPr>
          <p:txBody>
            <a:bodyPr anchor="ctr">
              <a:spAutoFit/>
            </a:bodyPr>
            <a:lstStyle/>
            <a:p>
              <a:endParaRPr lang="en-US"/>
            </a:p>
          </p:txBody>
        </p:sp>
        <p:sp>
          <p:nvSpPr>
            <p:cNvPr id="452" name="Rectangle 7"/>
            <p:cNvSpPr>
              <a:spLocks noChangeArrowheads="1"/>
            </p:cNvSpPr>
            <p:nvPr/>
          </p:nvSpPr>
          <p:spPr bwMode="auto">
            <a:xfrm rot="-1308083">
              <a:off x="4846" y="3239"/>
              <a:ext cx="453" cy="127"/>
            </a:xfrm>
            <a:prstGeom prst="rect">
              <a:avLst/>
            </a:prstGeom>
            <a:solidFill>
              <a:srgbClr val="FFFF00"/>
            </a:solidFill>
            <a:ln w="19050" algn="ctr">
              <a:solidFill>
                <a:srgbClr val="969696"/>
              </a:solidFill>
              <a:miter lim="800000"/>
              <a:headEnd/>
              <a:tailEnd/>
            </a:ln>
          </p:spPr>
          <p:txBody>
            <a:bodyPr lIns="0" tIns="0" rIns="0" bIns="0" anchor="ctr"/>
            <a:lstStyle/>
            <a:p>
              <a:pPr algn="ctr"/>
              <a:endParaRPr lang="en-US" sz="1400">
                <a:solidFill>
                  <a:schemeClr val="accent2"/>
                </a:solidFill>
                <a:latin typeface="Arial Narrow" pitchFamily="34" charset="0"/>
              </a:endParaRPr>
            </a:p>
          </p:txBody>
        </p:sp>
        <p:sp>
          <p:nvSpPr>
            <p:cNvPr id="453" name="Rectangle 243"/>
            <p:cNvSpPr>
              <a:spLocks noChangeArrowheads="1"/>
            </p:cNvSpPr>
            <p:nvPr/>
          </p:nvSpPr>
          <p:spPr bwMode="auto">
            <a:xfrm rot="1308083" flipV="1">
              <a:off x="4868" y="3588"/>
              <a:ext cx="446" cy="127"/>
            </a:xfrm>
            <a:prstGeom prst="rect">
              <a:avLst/>
            </a:prstGeom>
            <a:solidFill>
              <a:srgbClr val="FFFF00"/>
            </a:solidFill>
            <a:ln w="19050" algn="ctr">
              <a:solidFill>
                <a:srgbClr val="969696"/>
              </a:solidFill>
              <a:miter lim="800000"/>
              <a:headEnd/>
              <a:tailEnd/>
            </a:ln>
          </p:spPr>
          <p:txBody>
            <a:bodyPr rot="10800000" lIns="0" tIns="0" rIns="0" bIns="0" anchor="ctr"/>
            <a:lstStyle/>
            <a:p>
              <a:pPr algn="ctr"/>
              <a:endParaRPr lang="en-US" sz="1400">
                <a:solidFill>
                  <a:schemeClr val="accent2"/>
                </a:solidFill>
                <a:latin typeface="Arial Narrow" pitchFamily="34" charset="0"/>
              </a:endParaRPr>
            </a:p>
          </p:txBody>
        </p:sp>
      </p:grpSp>
      <p:sp>
        <p:nvSpPr>
          <p:cNvPr id="461" name="AutoShape 197"/>
          <p:cNvSpPr>
            <a:spLocks noChangeArrowheads="1"/>
          </p:cNvSpPr>
          <p:nvPr/>
        </p:nvSpPr>
        <p:spPr bwMode="auto">
          <a:xfrm flipV="1">
            <a:off x="6630959" y="751160"/>
            <a:ext cx="304800" cy="228600"/>
          </a:xfrm>
          <a:prstGeom prst="triangle">
            <a:avLst>
              <a:gd name="adj" fmla="val 50000"/>
            </a:avLst>
          </a:prstGeom>
          <a:solidFill>
            <a:srgbClr val="FFFF00"/>
          </a:solidFill>
          <a:ln w="19050" algn="ctr">
            <a:solidFill>
              <a:srgbClr val="969696"/>
            </a:solidFill>
            <a:miter lim="800000"/>
            <a:headEnd/>
            <a:tailEnd/>
          </a:ln>
        </p:spPr>
        <p:txBody>
          <a:bodyPr anchor="ctr">
            <a:spAutoFit/>
          </a:bodyPr>
          <a:lstStyle/>
          <a:p>
            <a:endParaRPr lang="en-US"/>
          </a:p>
        </p:txBody>
      </p:sp>
      <p:sp>
        <p:nvSpPr>
          <p:cNvPr id="462" name="AutoShape 197"/>
          <p:cNvSpPr>
            <a:spLocks noChangeArrowheads="1"/>
          </p:cNvSpPr>
          <p:nvPr/>
        </p:nvSpPr>
        <p:spPr bwMode="auto">
          <a:xfrm flipV="1">
            <a:off x="6262659" y="751160"/>
            <a:ext cx="304800" cy="228600"/>
          </a:xfrm>
          <a:prstGeom prst="triangle">
            <a:avLst>
              <a:gd name="adj" fmla="val 50000"/>
            </a:avLst>
          </a:prstGeom>
          <a:solidFill>
            <a:srgbClr val="FFFF00"/>
          </a:solidFill>
          <a:ln w="19050" algn="ctr">
            <a:solidFill>
              <a:srgbClr val="969696"/>
            </a:solidFill>
            <a:miter lim="800000"/>
            <a:headEnd/>
            <a:tailEnd/>
          </a:ln>
        </p:spPr>
        <p:txBody>
          <a:bodyPr anchor="ctr">
            <a:spAutoFit/>
          </a:bodyPr>
          <a:lstStyle/>
          <a:p>
            <a:endParaRPr lang="en-US"/>
          </a:p>
        </p:txBody>
      </p:sp>
      <p:sp>
        <p:nvSpPr>
          <p:cNvPr id="463" name="AutoShape 197"/>
          <p:cNvSpPr>
            <a:spLocks noChangeArrowheads="1"/>
          </p:cNvSpPr>
          <p:nvPr/>
        </p:nvSpPr>
        <p:spPr bwMode="auto">
          <a:xfrm flipV="1">
            <a:off x="5894359" y="751160"/>
            <a:ext cx="304800" cy="228600"/>
          </a:xfrm>
          <a:prstGeom prst="triangle">
            <a:avLst>
              <a:gd name="adj" fmla="val 50000"/>
            </a:avLst>
          </a:prstGeom>
          <a:solidFill>
            <a:srgbClr val="FFFF00"/>
          </a:solidFill>
          <a:ln w="19050" algn="ctr">
            <a:solidFill>
              <a:srgbClr val="969696"/>
            </a:solidFill>
            <a:miter lim="800000"/>
            <a:headEnd/>
            <a:tailEnd/>
          </a:ln>
        </p:spPr>
        <p:txBody>
          <a:bodyPr anchor="ctr">
            <a:spAutoFit/>
          </a:bodyPr>
          <a:lstStyle/>
          <a:p>
            <a:endParaRPr lang="en-US"/>
          </a:p>
        </p:txBody>
      </p:sp>
      <p:sp>
        <p:nvSpPr>
          <p:cNvPr id="464" name="Freeform 15"/>
          <p:cNvSpPr>
            <a:spLocks/>
          </p:cNvSpPr>
          <p:nvPr/>
        </p:nvSpPr>
        <p:spPr bwMode="auto">
          <a:xfrm flipH="1">
            <a:off x="4402499" y="2340213"/>
            <a:ext cx="360000" cy="612000"/>
          </a:xfrm>
          <a:custGeom>
            <a:avLst/>
            <a:gdLst>
              <a:gd name="T0" fmla="*/ 0 w 213"/>
              <a:gd name="T1" fmla="*/ 176 h 176"/>
              <a:gd name="T2" fmla="*/ 144 w 213"/>
              <a:gd name="T3" fmla="*/ 155 h 176"/>
              <a:gd name="T4" fmla="*/ 202 w 213"/>
              <a:gd name="T5" fmla="*/ 70 h 176"/>
              <a:gd name="T6" fmla="*/ 213 w 213"/>
              <a:gd name="T7" fmla="*/ 0 h 176"/>
              <a:gd name="T8" fmla="*/ 0 60000 65536"/>
              <a:gd name="T9" fmla="*/ 0 60000 65536"/>
              <a:gd name="T10" fmla="*/ 0 60000 65536"/>
              <a:gd name="T11" fmla="*/ 0 60000 65536"/>
              <a:gd name="T12" fmla="*/ 0 w 213"/>
              <a:gd name="T13" fmla="*/ 0 h 176"/>
              <a:gd name="T14" fmla="*/ 213 w 213"/>
              <a:gd name="T15" fmla="*/ 176 h 176"/>
            </a:gdLst>
            <a:ahLst/>
            <a:cxnLst>
              <a:cxn ang="T8">
                <a:pos x="T0" y="T1"/>
              </a:cxn>
              <a:cxn ang="T9">
                <a:pos x="T2" y="T3"/>
              </a:cxn>
              <a:cxn ang="T10">
                <a:pos x="T4" y="T5"/>
              </a:cxn>
              <a:cxn ang="T11">
                <a:pos x="T6" y="T7"/>
              </a:cxn>
            </a:cxnLst>
            <a:rect l="T12" t="T13" r="T14" b="T15"/>
            <a:pathLst>
              <a:path w="213" h="176">
                <a:moveTo>
                  <a:pt x="0" y="176"/>
                </a:moveTo>
                <a:cubicBezTo>
                  <a:pt x="24" y="173"/>
                  <a:pt x="110" y="173"/>
                  <a:pt x="144" y="155"/>
                </a:cubicBezTo>
                <a:cubicBezTo>
                  <a:pt x="178" y="137"/>
                  <a:pt x="191" y="96"/>
                  <a:pt x="202" y="70"/>
                </a:cubicBezTo>
                <a:cubicBezTo>
                  <a:pt x="213" y="44"/>
                  <a:pt x="211" y="11"/>
                  <a:pt x="213" y="0"/>
                </a:cubicBezTo>
              </a:path>
            </a:pathLst>
          </a:custGeom>
          <a:noFill/>
          <a:ln w="19050">
            <a:solidFill>
              <a:srgbClr val="969696"/>
            </a:solidFill>
            <a:round/>
            <a:headEnd/>
            <a:tailEnd/>
          </a:ln>
        </p:spPr>
        <p:txBody>
          <a:bodyPr wrap="square" anchor="ctr">
            <a:spAutoFit/>
          </a:bodyPr>
          <a:lstStyle/>
          <a:p>
            <a:endParaRPr lang="en-US">
              <a:solidFill>
                <a:srgbClr val="FFFF99"/>
              </a:solidFill>
            </a:endParaRPr>
          </a:p>
        </p:txBody>
      </p:sp>
      <p:sp>
        <p:nvSpPr>
          <p:cNvPr id="454" name="Title 453"/>
          <p:cNvSpPr>
            <a:spLocks noGrp="1"/>
          </p:cNvSpPr>
          <p:nvPr>
            <p:ph type="title"/>
          </p:nvPr>
        </p:nvSpPr>
        <p:spPr>
          <a:xfrm>
            <a:off x="135916" y="4546951"/>
            <a:ext cx="4158243" cy="1582738"/>
          </a:xfrm>
        </p:spPr>
        <p:txBody>
          <a:bodyPr>
            <a:normAutofit/>
          </a:bodyPr>
          <a:lstStyle/>
          <a:p>
            <a:r>
              <a:rPr lang="en-GB" dirty="0" smtClean="0"/>
              <a:t>CLIC scheme at 3 TeV</a:t>
            </a:r>
            <a:endParaRPr lang="en-GB" dirty="0"/>
          </a:p>
        </p:txBody>
      </p:sp>
      <p:sp>
        <p:nvSpPr>
          <p:cNvPr id="2" name="TextBox 1"/>
          <p:cNvSpPr txBox="1"/>
          <p:nvPr/>
        </p:nvSpPr>
        <p:spPr>
          <a:xfrm>
            <a:off x="492815" y="289753"/>
            <a:ext cx="821635" cy="369332"/>
          </a:xfrm>
          <a:prstGeom prst="rect">
            <a:avLst/>
          </a:prstGeom>
          <a:noFill/>
        </p:spPr>
        <p:txBody>
          <a:bodyPr wrap="none" rtlCol="0">
            <a:spAutoFit/>
          </a:bodyPr>
          <a:lstStyle/>
          <a:p>
            <a:r>
              <a:rPr lang="en-GB" dirty="0" smtClean="0">
                <a:solidFill>
                  <a:schemeClr val="bg2">
                    <a:lumMod val="75000"/>
                  </a:schemeClr>
                </a:solidFill>
              </a:rPr>
              <a:t>11 GW</a:t>
            </a:r>
            <a:endParaRPr lang="en-GB" dirty="0">
              <a:solidFill>
                <a:schemeClr val="bg2">
                  <a:lumMod val="75000"/>
                </a:schemeClr>
              </a:solidFill>
            </a:endParaRPr>
          </a:p>
        </p:txBody>
      </p:sp>
      <p:sp>
        <p:nvSpPr>
          <p:cNvPr id="455" name="TextBox 454"/>
          <p:cNvSpPr txBox="1"/>
          <p:nvPr/>
        </p:nvSpPr>
        <p:spPr>
          <a:xfrm>
            <a:off x="7739064" y="289753"/>
            <a:ext cx="821635" cy="369332"/>
          </a:xfrm>
          <a:prstGeom prst="rect">
            <a:avLst/>
          </a:prstGeom>
          <a:noFill/>
        </p:spPr>
        <p:txBody>
          <a:bodyPr wrap="none" rtlCol="0">
            <a:spAutoFit/>
          </a:bodyPr>
          <a:lstStyle/>
          <a:p>
            <a:r>
              <a:rPr lang="en-GB" dirty="0" smtClean="0">
                <a:solidFill>
                  <a:schemeClr val="bg2">
                    <a:lumMod val="75000"/>
                  </a:schemeClr>
                </a:solidFill>
              </a:rPr>
              <a:t>11 GW</a:t>
            </a:r>
            <a:endParaRPr lang="en-GB" dirty="0">
              <a:solidFill>
                <a:schemeClr val="bg2">
                  <a:lumMod val="75000"/>
                </a:schemeClr>
              </a:solidFill>
            </a:endParaRPr>
          </a:p>
        </p:txBody>
      </p:sp>
      <p:sp>
        <p:nvSpPr>
          <p:cNvPr id="3" name="Date Placeholder 2"/>
          <p:cNvSpPr>
            <a:spLocks noGrp="1"/>
          </p:cNvSpPr>
          <p:nvPr>
            <p:ph type="dt" sz="half" idx="10"/>
          </p:nvPr>
        </p:nvSpPr>
        <p:spPr/>
        <p:txBody>
          <a:bodyPr/>
          <a:lstStyle/>
          <a:p>
            <a:r>
              <a:rPr lang="en-US" smtClean="0"/>
              <a:t>29-Sept-2011</a:t>
            </a:r>
            <a:endParaRPr lang="en-US"/>
          </a:p>
        </p:txBody>
      </p:sp>
      <p:sp>
        <p:nvSpPr>
          <p:cNvPr id="4" name="Footer Placeholder 3"/>
          <p:cNvSpPr>
            <a:spLocks noGrp="1"/>
          </p:cNvSpPr>
          <p:nvPr>
            <p:ph type="ftr" sz="quarter" idx="11"/>
          </p:nvPr>
        </p:nvSpPr>
        <p:spPr/>
        <p:txBody>
          <a:bodyPr/>
          <a:lstStyle/>
          <a:p>
            <a:r>
              <a:rPr lang="en-GB" smtClean="0"/>
              <a:t>LCWS 2011  -  E. Jensen: L band power sources</a:t>
            </a:r>
            <a:endParaRPr lang="en-US"/>
          </a:p>
        </p:txBody>
      </p:sp>
      <p:sp>
        <p:nvSpPr>
          <p:cNvPr id="5" name="Slide Number Placeholder 4"/>
          <p:cNvSpPr>
            <a:spLocks noGrp="1"/>
          </p:cNvSpPr>
          <p:nvPr>
            <p:ph type="sldNum" sz="quarter" idx="12"/>
          </p:nvPr>
        </p:nvSpPr>
        <p:spPr/>
        <p:txBody>
          <a:bodyPr/>
          <a:lstStyle/>
          <a:p>
            <a:fld id="{49565A35-BF1F-4345-B456-4D29F1280597}" type="slidenum">
              <a:rPr lang="en-US" smtClean="0"/>
              <a:pPr/>
              <a:t>2</a:t>
            </a:fld>
            <a:endParaRPr lang="en-US"/>
          </a:p>
        </p:txBody>
      </p:sp>
    </p:spTree>
    <p:extLst>
      <p:ext uri="{BB962C8B-B14F-4D97-AF65-F5344CB8AC3E}">
        <p14:creationId xmlns:p14="http://schemas.microsoft.com/office/powerpoint/2010/main" val="1080441805"/>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55"/>
                                        </p:tgtEl>
                                        <p:attrNameLst>
                                          <p:attrName>style.visibility</p:attrName>
                                        </p:attrNameLst>
                                      </p:cBhvr>
                                      <p:to>
                                        <p:strVal val="visible"/>
                                      </p:to>
                                    </p:set>
                                    <p:anim calcmode="lin" valueType="num">
                                      <p:cBhvr additive="base">
                                        <p:cTn id="7" dur="500" fill="hold"/>
                                        <p:tgtEl>
                                          <p:spTgt spid="455"/>
                                        </p:tgtEl>
                                        <p:attrNameLst>
                                          <p:attrName>ppt_x</p:attrName>
                                        </p:attrNameLst>
                                      </p:cBhvr>
                                      <p:tavLst>
                                        <p:tav tm="0">
                                          <p:val>
                                            <p:strVal val="#ppt_x"/>
                                          </p:val>
                                        </p:tav>
                                        <p:tav tm="100000">
                                          <p:val>
                                            <p:strVal val="#ppt_x"/>
                                          </p:val>
                                        </p:tav>
                                      </p:tavLst>
                                    </p:anim>
                                    <p:anim calcmode="lin" valueType="num">
                                      <p:cBhvr additive="base">
                                        <p:cTn id="8" dur="500" fill="hold"/>
                                        <p:tgtEl>
                                          <p:spTgt spid="45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5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Klystron efficiency</a:t>
            </a:r>
            <a:endParaRPr lang="en-GB" dirty="0"/>
          </a:p>
        </p:txBody>
      </p:sp>
      <p:sp>
        <p:nvSpPr>
          <p:cNvPr id="5" name="Text Placeholder 4"/>
          <p:cNvSpPr>
            <a:spLocks noGrp="1"/>
          </p:cNvSpPr>
          <p:nvPr>
            <p:ph idx="1"/>
          </p:nvPr>
        </p:nvSpPr>
        <p:spPr>
          <a:xfrm>
            <a:off x="395536" y="1438544"/>
            <a:ext cx="8291264" cy="5014792"/>
          </a:xfrm>
        </p:spPr>
        <p:txBody>
          <a:bodyPr>
            <a:normAutofit lnSpcReduction="10000"/>
          </a:bodyPr>
          <a:lstStyle/>
          <a:p>
            <a:r>
              <a:rPr lang="en-GB" sz="3000" dirty="0" smtClean="0"/>
              <a:t>100 % </a:t>
            </a:r>
            <a:r>
              <a:rPr lang="el-GR" sz="3000" i="1" dirty="0" smtClean="0"/>
              <a:t>η</a:t>
            </a:r>
            <a:r>
              <a:rPr lang="en-GB" sz="3000" dirty="0" smtClean="0"/>
              <a:t> would mean that all electrons will be slowed down to zero by the self-induced field in the output cavity. </a:t>
            </a:r>
            <a:r>
              <a:rPr lang="en-GB" dirty="0" smtClean="0">
                <a:solidFill>
                  <a:srgbClr val="FF0000"/>
                </a:solidFill>
              </a:rPr>
              <a:t>This is impossible!</a:t>
            </a:r>
          </a:p>
          <a:p>
            <a:r>
              <a:rPr lang="en-GB" sz="3000" dirty="0" smtClean="0"/>
              <a:t>For a maximum </a:t>
            </a:r>
            <a:r>
              <a:rPr lang="el-GR" sz="3000" i="1" dirty="0" smtClean="0"/>
              <a:t>η</a:t>
            </a:r>
            <a:r>
              <a:rPr lang="en-GB" sz="3000" dirty="0" smtClean="0"/>
              <a:t>, one needs:</a:t>
            </a:r>
          </a:p>
          <a:p>
            <a:pPr lvl="1"/>
            <a:r>
              <a:rPr lang="en-GB" dirty="0" smtClean="0"/>
              <a:t>Dirac-delta like bunches through output cavity</a:t>
            </a:r>
          </a:p>
          <a:p>
            <a:pPr lvl="2"/>
            <a:r>
              <a:rPr lang="en-GB" dirty="0" smtClean="0"/>
              <a:t>needs harmonic cavities,</a:t>
            </a:r>
          </a:p>
          <a:p>
            <a:pPr lvl="2"/>
            <a:r>
              <a:rPr lang="en-GB" dirty="0" smtClean="0"/>
              <a:t>space charge forces counteract (small current helps)</a:t>
            </a:r>
          </a:p>
          <a:p>
            <a:pPr lvl="1"/>
            <a:r>
              <a:rPr lang="en-GB" dirty="0" smtClean="0"/>
              <a:t>small ratio energy spread/voltage</a:t>
            </a:r>
          </a:p>
          <a:p>
            <a:pPr lvl="2"/>
            <a:r>
              <a:rPr lang="en-GB" dirty="0" smtClean="0"/>
              <a:t>large voltage helps</a:t>
            </a:r>
          </a:p>
          <a:p>
            <a:pPr lvl="1"/>
            <a:r>
              <a:rPr lang="en-GB" dirty="0" smtClean="0"/>
              <a:t>correct output cavity impedance! (Tolerances!)</a:t>
            </a:r>
          </a:p>
        </p:txBody>
      </p:sp>
      <p:sp>
        <p:nvSpPr>
          <p:cNvPr id="3" name="Date Placeholder 2"/>
          <p:cNvSpPr>
            <a:spLocks noGrp="1"/>
          </p:cNvSpPr>
          <p:nvPr>
            <p:ph type="dt" sz="half" idx="10"/>
          </p:nvPr>
        </p:nvSpPr>
        <p:spPr/>
        <p:txBody>
          <a:bodyPr/>
          <a:lstStyle/>
          <a:p>
            <a:r>
              <a:rPr lang="en-US" smtClean="0"/>
              <a:t>29-Sept-2011</a:t>
            </a:r>
            <a:endParaRPr lang="en-US"/>
          </a:p>
        </p:txBody>
      </p:sp>
      <p:sp>
        <p:nvSpPr>
          <p:cNvPr id="4" name="Footer Placeholder 3"/>
          <p:cNvSpPr>
            <a:spLocks noGrp="1"/>
          </p:cNvSpPr>
          <p:nvPr>
            <p:ph type="ftr" sz="quarter" idx="11"/>
          </p:nvPr>
        </p:nvSpPr>
        <p:spPr/>
        <p:txBody>
          <a:bodyPr/>
          <a:lstStyle/>
          <a:p>
            <a:r>
              <a:rPr lang="en-GB" smtClean="0"/>
              <a:t>LCWS 2011  -  E. Jensen: L band power sources</a:t>
            </a:r>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20</a:t>
            </a:fld>
            <a:endParaRPr lang="en-US"/>
          </a:p>
        </p:txBody>
      </p:sp>
    </p:spTree>
    <p:extLst>
      <p:ext uri="{BB962C8B-B14F-4D97-AF65-F5344CB8AC3E}">
        <p14:creationId xmlns:p14="http://schemas.microsoft.com/office/powerpoint/2010/main" val="3634484873"/>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Increase klystron efficiency?</a:t>
            </a:r>
            <a:endParaRPr lang="en-GB" dirty="0"/>
          </a:p>
        </p:txBody>
      </p:sp>
      <p:sp>
        <p:nvSpPr>
          <p:cNvPr id="3" name="Content Placeholder 2"/>
          <p:cNvSpPr>
            <a:spLocks noGrp="1"/>
          </p:cNvSpPr>
          <p:nvPr>
            <p:ph idx="1"/>
          </p:nvPr>
        </p:nvSpPr>
        <p:spPr>
          <a:xfrm>
            <a:off x="457200" y="1600200"/>
            <a:ext cx="8229600" cy="4781128"/>
          </a:xfrm>
        </p:spPr>
        <p:txBody>
          <a:bodyPr>
            <a:normAutofit fontScale="92500" lnSpcReduction="10000"/>
          </a:bodyPr>
          <a:lstStyle/>
          <a:p>
            <a:r>
              <a:rPr lang="en-GB" dirty="0" smtClean="0"/>
              <a:t>Good ideas are needed!</a:t>
            </a:r>
          </a:p>
          <a:p>
            <a:r>
              <a:rPr lang="en-GB" dirty="0" smtClean="0"/>
              <a:t>Some ingredients:</a:t>
            </a:r>
          </a:p>
          <a:p>
            <a:pPr lvl="1"/>
            <a:r>
              <a:rPr lang="en-GB" dirty="0" smtClean="0"/>
              <a:t>small </a:t>
            </a:r>
            <a:r>
              <a:rPr lang="en-GB" dirty="0" err="1" smtClean="0"/>
              <a:t>perveance</a:t>
            </a:r>
            <a:endParaRPr lang="en-GB" dirty="0" smtClean="0"/>
          </a:p>
          <a:p>
            <a:pPr lvl="1"/>
            <a:r>
              <a:rPr lang="en-GB" dirty="0" smtClean="0"/>
              <a:t>higher harmonics</a:t>
            </a:r>
          </a:p>
          <a:p>
            <a:pPr lvl="1"/>
            <a:r>
              <a:rPr lang="en-GB" dirty="0" smtClean="0"/>
              <a:t>travelling wave </a:t>
            </a:r>
            <a:br>
              <a:rPr lang="en-GB" dirty="0" smtClean="0"/>
            </a:br>
            <a:r>
              <a:rPr lang="en-GB" dirty="0" smtClean="0"/>
              <a:t>output structures?</a:t>
            </a:r>
          </a:p>
          <a:p>
            <a:pPr lvl="1"/>
            <a:r>
              <a:rPr lang="en-GB" dirty="0" smtClean="0"/>
              <a:t>…</a:t>
            </a:r>
          </a:p>
          <a:p>
            <a:pPr marL="57150" indent="0">
              <a:buNone/>
            </a:pPr>
            <a:r>
              <a:rPr lang="en-GB" sz="2600" dirty="0" smtClean="0"/>
              <a:t/>
            </a:r>
            <a:br>
              <a:rPr lang="en-GB" sz="2600" dirty="0" smtClean="0"/>
            </a:br>
            <a:r>
              <a:rPr lang="en-GB" dirty="0" smtClean="0"/>
              <a:t>CERN and U Lancaster have started to jointly work on this, in the view of the needs of both ESS and CLIC!   First results: 83% simulated!</a:t>
            </a:r>
          </a:p>
          <a:p>
            <a:pPr lvl="1"/>
            <a:endParaRPr lang="en-GB" dirty="0"/>
          </a:p>
        </p:txBody>
      </p:sp>
      <p:sp>
        <p:nvSpPr>
          <p:cNvPr id="4" name="Date Placeholder 3"/>
          <p:cNvSpPr>
            <a:spLocks noGrp="1"/>
          </p:cNvSpPr>
          <p:nvPr>
            <p:ph type="dt" sz="half" idx="10"/>
          </p:nvPr>
        </p:nvSpPr>
        <p:spPr/>
        <p:txBody>
          <a:bodyPr/>
          <a:lstStyle/>
          <a:p>
            <a:r>
              <a:rPr lang="en-US" smtClean="0"/>
              <a:t>29-Sept-2011</a:t>
            </a:r>
            <a:endParaRPr lang="en-US"/>
          </a:p>
        </p:txBody>
      </p:sp>
      <p:sp>
        <p:nvSpPr>
          <p:cNvPr id="5" name="Footer Placeholder 4"/>
          <p:cNvSpPr>
            <a:spLocks noGrp="1"/>
          </p:cNvSpPr>
          <p:nvPr>
            <p:ph type="ftr" sz="quarter" idx="11"/>
          </p:nvPr>
        </p:nvSpPr>
        <p:spPr/>
        <p:txBody>
          <a:bodyPr/>
          <a:lstStyle/>
          <a:p>
            <a:r>
              <a:rPr lang="en-GB" smtClean="0"/>
              <a:t>LCWS 2011  -  E. Jensen: L band power sources</a:t>
            </a:r>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21</a:t>
            </a:fld>
            <a:endParaRPr lang="en-US"/>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8024" y="2060848"/>
            <a:ext cx="4262438" cy="2894013"/>
          </a:xfrm>
          <a:prstGeom prst="rect">
            <a:avLst/>
          </a:prstGeom>
          <a:solidFill>
            <a:schemeClr val="bg1"/>
          </a:solidFill>
          <a:ln>
            <a:noFill/>
          </a:ln>
        </p:spPr>
      </p:pic>
    </p:spTree>
    <p:extLst>
      <p:ext uri="{BB962C8B-B14F-4D97-AF65-F5344CB8AC3E}">
        <p14:creationId xmlns:p14="http://schemas.microsoft.com/office/powerpoint/2010/main" val="618934859"/>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Sheet beam klystron</a:t>
            </a:r>
            <a:endParaRPr lang="en-GB" dirty="0"/>
          </a:p>
        </p:txBody>
      </p:sp>
      <p:sp>
        <p:nvSpPr>
          <p:cNvPr id="6" name="TextBox 5"/>
          <p:cNvSpPr txBox="1"/>
          <p:nvPr/>
        </p:nvSpPr>
        <p:spPr>
          <a:xfrm>
            <a:off x="7164288" y="1484784"/>
            <a:ext cx="1401922" cy="369332"/>
          </a:xfrm>
          <a:prstGeom prst="rect">
            <a:avLst/>
          </a:prstGeom>
          <a:noFill/>
        </p:spPr>
        <p:txBody>
          <a:bodyPr wrap="none" rtlCol="0">
            <a:spAutoFit/>
          </a:bodyPr>
          <a:lstStyle/>
          <a:p>
            <a:r>
              <a:rPr lang="en-GB" dirty="0" smtClean="0">
                <a:solidFill>
                  <a:schemeClr val="bg1"/>
                </a:solidFill>
              </a:rPr>
              <a:t>Courtesy CPI</a:t>
            </a:r>
            <a:endParaRPr lang="en-GB" dirty="0">
              <a:solidFill>
                <a:schemeClr val="bg1"/>
              </a:solidFill>
            </a:endParaRPr>
          </a:p>
        </p:txBody>
      </p:sp>
      <p:sp>
        <p:nvSpPr>
          <p:cNvPr id="7" name="Content Placeholder 6"/>
          <p:cNvSpPr>
            <a:spLocks noGrp="1"/>
          </p:cNvSpPr>
          <p:nvPr>
            <p:ph idx="1"/>
          </p:nvPr>
        </p:nvSpPr>
        <p:spPr>
          <a:xfrm>
            <a:off x="611560" y="1196752"/>
            <a:ext cx="8075240" cy="5158808"/>
          </a:xfrm>
        </p:spPr>
        <p:txBody>
          <a:bodyPr/>
          <a:lstStyle/>
          <a:p>
            <a:r>
              <a:rPr lang="en-GB" dirty="0" smtClean="0"/>
              <a:t>Instead of many beams, also flat beams would reduce the effect of space charge forces and thus potentially increase </a:t>
            </a:r>
            <a:r>
              <a:rPr lang="el-GR" i="1" dirty="0" smtClean="0"/>
              <a:t>η</a:t>
            </a:r>
            <a:r>
              <a:rPr lang="en-GB" i="1" dirty="0" smtClean="0"/>
              <a:t>.</a:t>
            </a:r>
          </a:p>
          <a:p>
            <a:r>
              <a:rPr lang="en-GB" dirty="0" smtClean="0"/>
              <a:t>Potential advantage:</a:t>
            </a:r>
            <a:br>
              <a:rPr lang="en-GB" dirty="0" smtClean="0"/>
            </a:br>
            <a:r>
              <a:rPr lang="en-GB" sz="2400" dirty="0" smtClean="0"/>
              <a:t>Fabrication techniques</a:t>
            </a:r>
            <a:br>
              <a:rPr lang="en-GB" sz="2400" dirty="0" smtClean="0"/>
            </a:br>
            <a:r>
              <a:rPr lang="en-GB" sz="2400" dirty="0" smtClean="0"/>
              <a:t>may be better suited </a:t>
            </a:r>
            <a:br>
              <a:rPr lang="en-GB" sz="2400" dirty="0" smtClean="0"/>
            </a:br>
            <a:r>
              <a:rPr lang="en-GB" sz="2400" dirty="0" smtClean="0"/>
              <a:t>for cost-effective mass</a:t>
            </a:r>
            <a:br>
              <a:rPr lang="en-GB" sz="2400" dirty="0" smtClean="0"/>
            </a:br>
            <a:r>
              <a:rPr lang="en-GB" sz="2400" dirty="0" smtClean="0"/>
              <a:t>production.</a:t>
            </a:r>
          </a:p>
        </p:txBody>
      </p:sp>
      <p:sp>
        <p:nvSpPr>
          <p:cNvPr id="9" name="TextBox 8"/>
          <p:cNvSpPr txBox="1"/>
          <p:nvPr/>
        </p:nvSpPr>
        <p:spPr>
          <a:xfrm>
            <a:off x="7452320" y="2852936"/>
            <a:ext cx="1401922" cy="369332"/>
          </a:xfrm>
          <a:prstGeom prst="rect">
            <a:avLst/>
          </a:prstGeom>
          <a:noFill/>
        </p:spPr>
        <p:txBody>
          <a:bodyPr wrap="none" rtlCol="0">
            <a:spAutoFit/>
          </a:bodyPr>
          <a:lstStyle/>
          <a:p>
            <a:r>
              <a:rPr lang="en-GB" dirty="0" smtClean="0">
                <a:solidFill>
                  <a:schemeClr val="bg1"/>
                </a:solidFill>
              </a:rPr>
              <a:t>Courtesy CPI</a:t>
            </a:r>
            <a:endParaRPr lang="en-GB" dirty="0">
              <a:solidFill>
                <a:schemeClr val="bg1"/>
              </a:solidFill>
            </a:endParaRPr>
          </a:p>
        </p:txBody>
      </p:sp>
      <p:pic>
        <p:nvPicPr>
          <p:cNvPr id="47106" name="Picture 2"/>
          <p:cNvPicPr>
            <a:picLocks noChangeAspect="1" noChangeArrowheads="1"/>
          </p:cNvPicPr>
          <p:nvPr/>
        </p:nvPicPr>
        <p:blipFill>
          <a:blip r:embed="rId2" cstate="print"/>
          <a:srcRect/>
          <a:stretch>
            <a:fillRect/>
          </a:stretch>
        </p:blipFill>
        <p:spPr bwMode="auto">
          <a:xfrm>
            <a:off x="4417905" y="3356992"/>
            <a:ext cx="4546583" cy="2952328"/>
          </a:xfrm>
          <a:prstGeom prst="rect">
            <a:avLst/>
          </a:prstGeom>
          <a:noFill/>
          <a:ln w="9525">
            <a:noFill/>
            <a:miter lim="800000"/>
            <a:headEnd/>
            <a:tailEnd/>
          </a:ln>
        </p:spPr>
      </p:pic>
      <p:sp>
        <p:nvSpPr>
          <p:cNvPr id="8" name="TextBox 7"/>
          <p:cNvSpPr txBox="1"/>
          <p:nvPr/>
        </p:nvSpPr>
        <p:spPr>
          <a:xfrm>
            <a:off x="4432013" y="3367117"/>
            <a:ext cx="3761671" cy="369332"/>
          </a:xfrm>
          <a:prstGeom prst="rect">
            <a:avLst/>
          </a:prstGeom>
          <a:noFill/>
        </p:spPr>
        <p:txBody>
          <a:bodyPr wrap="none" rtlCol="0">
            <a:spAutoFit/>
          </a:bodyPr>
          <a:lstStyle/>
          <a:p>
            <a:r>
              <a:rPr lang="en-GB" dirty="0" smtClean="0"/>
              <a:t>SLAC design of a 1.3 GHz, 10 MW SBK</a:t>
            </a:r>
            <a:endParaRPr lang="en-GB" dirty="0"/>
          </a:p>
        </p:txBody>
      </p:sp>
      <p:sp>
        <p:nvSpPr>
          <p:cNvPr id="3" name="Date Placeholder 2"/>
          <p:cNvSpPr>
            <a:spLocks noGrp="1"/>
          </p:cNvSpPr>
          <p:nvPr>
            <p:ph type="dt" sz="half" idx="10"/>
          </p:nvPr>
        </p:nvSpPr>
        <p:spPr/>
        <p:txBody>
          <a:bodyPr/>
          <a:lstStyle/>
          <a:p>
            <a:r>
              <a:rPr lang="en-US" smtClean="0"/>
              <a:t>29-Sept-2011</a:t>
            </a:r>
            <a:endParaRPr lang="en-US"/>
          </a:p>
        </p:txBody>
      </p:sp>
      <p:sp>
        <p:nvSpPr>
          <p:cNvPr id="4" name="Footer Placeholder 3"/>
          <p:cNvSpPr>
            <a:spLocks noGrp="1"/>
          </p:cNvSpPr>
          <p:nvPr>
            <p:ph type="ftr" sz="quarter" idx="11"/>
          </p:nvPr>
        </p:nvSpPr>
        <p:spPr/>
        <p:txBody>
          <a:bodyPr/>
          <a:lstStyle/>
          <a:p>
            <a:r>
              <a:rPr lang="en-GB" smtClean="0"/>
              <a:t>LCWS 2011  -  E. Jensen: L band power sources</a:t>
            </a:r>
            <a:endParaRPr lang="en-US"/>
          </a:p>
        </p:txBody>
      </p:sp>
      <p:sp>
        <p:nvSpPr>
          <p:cNvPr id="5" name="Slide Number Placeholder 4"/>
          <p:cNvSpPr>
            <a:spLocks noGrp="1"/>
          </p:cNvSpPr>
          <p:nvPr>
            <p:ph type="sldNum" sz="quarter" idx="12"/>
          </p:nvPr>
        </p:nvSpPr>
        <p:spPr/>
        <p:txBody>
          <a:bodyPr/>
          <a:lstStyle/>
          <a:p>
            <a:fld id="{49565A35-BF1F-4345-B456-4D29F1280597}" type="slidenum">
              <a:rPr lang="en-US" smtClean="0"/>
              <a:pPr/>
              <a:t>22</a:t>
            </a:fld>
            <a:endParaRPr lang="en-US"/>
          </a:p>
        </p:txBody>
      </p:sp>
    </p:spTree>
    <p:extLst>
      <p:ext uri="{BB962C8B-B14F-4D97-AF65-F5344CB8AC3E}">
        <p14:creationId xmlns:p14="http://schemas.microsoft.com/office/powerpoint/2010/main" val="1388947569"/>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512064"/>
            <a:ext cx="7931224" cy="914400"/>
          </a:xfrm>
        </p:spPr>
        <p:txBody>
          <a:bodyPr/>
          <a:lstStyle/>
          <a:p>
            <a:r>
              <a:rPr lang="en-GB" sz="3600" dirty="0" smtClean="0"/>
              <a:t>Multi-stage depressed collector?</a:t>
            </a:r>
            <a:endParaRPr lang="en-GB" sz="3600" dirty="0"/>
          </a:p>
        </p:txBody>
      </p:sp>
      <p:sp>
        <p:nvSpPr>
          <p:cNvPr id="3" name="Content Placeholder 2"/>
          <p:cNvSpPr>
            <a:spLocks noGrp="1"/>
          </p:cNvSpPr>
          <p:nvPr>
            <p:ph idx="1"/>
          </p:nvPr>
        </p:nvSpPr>
        <p:spPr>
          <a:xfrm>
            <a:off x="914400" y="1412776"/>
            <a:ext cx="7772400" cy="4942784"/>
          </a:xfrm>
        </p:spPr>
        <p:txBody>
          <a:bodyPr/>
          <a:lstStyle/>
          <a:p>
            <a:pPr>
              <a:buNone/>
            </a:pPr>
            <a:r>
              <a:rPr lang="en-GB" dirty="0" smtClean="0"/>
              <a:t>Idea: </a:t>
            </a:r>
          </a:p>
          <a:p>
            <a:r>
              <a:rPr lang="en-GB" sz="2400" dirty="0" smtClean="0"/>
              <a:t>The collector consists of a number of electrodes with different potential.</a:t>
            </a:r>
          </a:p>
          <a:p>
            <a:r>
              <a:rPr lang="en-GB" sz="2400" dirty="0" smtClean="0"/>
              <a:t>the spent electron beam drifts against a potential and is intercepted at lower energy.</a:t>
            </a:r>
          </a:p>
          <a:p>
            <a:r>
              <a:rPr lang="en-GB" sz="2400" dirty="0" smtClean="0"/>
              <a:t>more energetic electrons drift further and their energy is recuperated</a:t>
            </a:r>
            <a:r>
              <a:rPr lang="en-GB" dirty="0" smtClean="0"/>
              <a:t>.</a:t>
            </a:r>
            <a:endParaRPr lang="en-GB" dirty="0"/>
          </a:p>
        </p:txBody>
      </p:sp>
      <p:pic>
        <p:nvPicPr>
          <p:cNvPr id="46083" name="Picture 3"/>
          <p:cNvPicPr>
            <a:picLocks noChangeAspect="1" noChangeArrowheads="1"/>
          </p:cNvPicPr>
          <p:nvPr/>
        </p:nvPicPr>
        <p:blipFill>
          <a:blip r:embed="rId2" cstate="print"/>
          <a:srcRect/>
          <a:stretch>
            <a:fillRect/>
          </a:stretch>
        </p:blipFill>
        <p:spPr bwMode="auto">
          <a:xfrm>
            <a:off x="3563888" y="4293096"/>
            <a:ext cx="5071790" cy="1919858"/>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US" smtClean="0"/>
              <a:t>29-Sept-2011</a:t>
            </a:r>
            <a:endParaRPr lang="en-US"/>
          </a:p>
        </p:txBody>
      </p:sp>
      <p:sp>
        <p:nvSpPr>
          <p:cNvPr id="5" name="Footer Placeholder 4"/>
          <p:cNvSpPr>
            <a:spLocks noGrp="1"/>
          </p:cNvSpPr>
          <p:nvPr>
            <p:ph type="ftr" sz="quarter" idx="11"/>
          </p:nvPr>
        </p:nvSpPr>
        <p:spPr/>
        <p:txBody>
          <a:bodyPr/>
          <a:lstStyle/>
          <a:p>
            <a:r>
              <a:rPr lang="en-GB" smtClean="0"/>
              <a:t>LCWS 2011  -  E. Jensen: L band power sources</a:t>
            </a:r>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23</a:t>
            </a:fld>
            <a:endParaRPr lang="en-US"/>
          </a:p>
        </p:txBody>
      </p:sp>
    </p:spTree>
    <p:extLst>
      <p:ext uri="{BB962C8B-B14F-4D97-AF65-F5344CB8AC3E}">
        <p14:creationId xmlns:p14="http://schemas.microsoft.com/office/powerpoint/2010/main" val="1586979643"/>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Magnetrons</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Magnetrons have potentially very high </a:t>
            </a:r>
            <a:r>
              <a:rPr lang="el-GR" i="1" dirty="0" smtClean="0"/>
              <a:t>η</a:t>
            </a:r>
            <a:r>
              <a:rPr lang="en-GB" dirty="0"/>
              <a:t>.</a:t>
            </a:r>
            <a:endParaRPr lang="en-GB" dirty="0" smtClean="0"/>
          </a:p>
          <a:p>
            <a:r>
              <a:rPr lang="en-GB" dirty="0" smtClean="0"/>
              <a:t>They have a good ratio MW/$.</a:t>
            </a:r>
          </a:p>
          <a:p>
            <a:r>
              <a:rPr lang="en-GB" dirty="0" smtClean="0"/>
              <a:t>But they are oscillators, not amplifiers!</a:t>
            </a:r>
          </a:p>
          <a:p>
            <a:r>
              <a:rPr lang="en-GB" dirty="0" smtClean="0"/>
              <a:t>Pulsed operation requires settling time – this effectively reduces efficiency.</a:t>
            </a:r>
          </a:p>
          <a:p>
            <a:r>
              <a:rPr lang="en-GB" dirty="0" smtClean="0"/>
              <a:t>They make a lot of phase noise!</a:t>
            </a:r>
          </a:p>
          <a:p>
            <a:r>
              <a:rPr lang="en-GB" dirty="0" smtClean="0"/>
              <a:t>If you run an accelerator with more than one magnetron, you need to phase-lock them! </a:t>
            </a:r>
            <a:r>
              <a:rPr lang="en-GB" dirty="0"/>
              <a:t>T</a:t>
            </a:r>
            <a:r>
              <a:rPr lang="en-GB" dirty="0" smtClean="0"/>
              <a:t>his can be done to about 1° precision (dixit Amos Dexter) – this is not good enough for the CLIC drive beam</a:t>
            </a:r>
            <a:endParaRPr lang="en-GB" dirty="0"/>
          </a:p>
        </p:txBody>
      </p:sp>
      <p:sp>
        <p:nvSpPr>
          <p:cNvPr id="4" name="Date Placeholder 3"/>
          <p:cNvSpPr>
            <a:spLocks noGrp="1"/>
          </p:cNvSpPr>
          <p:nvPr>
            <p:ph type="dt" sz="half" idx="10"/>
          </p:nvPr>
        </p:nvSpPr>
        <p:spPr/>
        <p:txBody>
          <a:bodyPr/>
          <a:lstStyle/>
          <a:p>
            <a:r>
              <a:rPr lang="en-US" smtClean="0"/>
              <a:t>29-Sept-2011</a:t>
            </a:r>
            <a:endParaRPr lang="en-US"/>
          </a:p>
        </p:txBody>
      </p:sp>
      <p:sp>
        <p:nvSpPr>
          <p:cNvPr id="5" name="Footer Placeholder 4"/>
          <p:cNvSpPr>
            <a:spLocks noGrp="1"/>
          </p:cNvSpPr>
          <p:nvPr>
            <p:ph type="ftr" sz="quarter" idx="11"/>
          </p:nvPr>
        </p:nvSpPr>
        <p:spPr/>
        <p:txBody>
          <a:bodyPr/>
          <a:lstStyle/>
          <a:p>
            <a:r>
              <a:rPr lang="en-GB" smtClean="0"/>
              <a:t>LCWS 2011  -  E. Jensen: L band power sources</a:t>
            </a:r>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24</a:t>
            </a:fld>
            <a:endParaRPr lang="en-US"/>
          </a:p>
        </p:txBody>
      </p:sp>
    </p:spTree>
    <p:extLst>
      <p:ext uri="{BB962C8B-B14F-4D97-AF65-F5344CB8AC3E}">
        <p14:creationId xmlns:p14="http://schemas.microsoft.com/office/powerpoint/2010/main" val="438490912"/>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idx="1"/>
          </p:nvPr>
        </p:nvSpPr>
        <p:spPr>
          <a:xfrm>
            <a:off x="457200" y="3068960"/>
            <a:ext cx="8229600" cy="3057203"/>
          </a:xfrm>
        </p:spPr>
        <p:txBody>
          <a:bodyPr>
            <a:normAutofit/>
          </a:bodyPr>
          <a:lstStyle/>
          <a:p>
            <a:pPr marL="0" indent="0" algn="ctr">
              <a:buNone/>
            </a:pPr>
            <a:r>
              <a:rPr lang="en-GB" sz="4000" dirty="0" smtClean="0"/>
              <a:t>Thank you!</a:t>
            </a:r>
            <a:endParaRPr lang="en-GB" sz="4000" dirty="0"/>
          </a:p>
        </p:txBody>
      </p:sp>
      <p:sp>
        <p:nvSpPr>
          <p:cNvPr id="4" name="Date Placeholder 3"/>
          <p:cNvSpPr>
            <a:spLocks noGrp="1"/>
          </p:cNvSpPr>
          <p:nvPr>
            <p:ph type="dt" sz="half" idx="10"/>
          </p:nvPr>
        </p:nvSpPr>
        <p:spPr/>
        <p:txBody>
          <a:bodyPr/>
          <a:lstStyle/>
          <a:p>
            <a:r>
              <a:rPr lang="en-US" smtClean="0"/>
              <a:t>29-Sept-2011</a:t>
            </a:r>
            <a:endParaRPr lang="en-US"/>
          </a:p>
        </p:txBody>
      </p:sp>
      <p:sp>
        <p:nvSpPr>
          <p:cNvPr id="5" name="Footer Placeholder 4"/>
          <p:cNvSpPr>
            <a:spLocks noGrp="1"/>
          </p:cNvSpPr>
          <p:nvPr>
            <p:ph type="ftr" sz="quarter" idx="11"/>
          </p:nvPr>
        </p:nvSpPr>
        <p:spPr/>
        <p:txBody>
          <a:bodyPr/>
          <a:lstStyle/>
          <a:p>
            <a:r>
              <a:rPr lang="en-GB" smtClean="0"/>
              <a:t>LCWS 2011  -  E. Jensen: L band power sources</a:t>
            </a:r>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25</a:t>
            </a:fld>
            <a:endParaRPr lang="en-US"/>
          </a:p>
        </p:txBody>
      </p:sp>
    </p:spTree>
    <p:extLst>
      <p:ext uri="{BB962C8B-B14F-4D97-AF65-F5344CB8AC3E}">
        <p14:creationId xmlns:p14="http://schemas.microsoft.com/office/powerpoint/2010/main" val="1398461824"/>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Line 3"/>
          <p:cNvSpPr>
            <a:spLocks noChangeShapeType="1"/>
          </p:cNvSpPr>
          <p:nvPr/>
        </p:nvSpPr>
        <p:spPr bwMode="auto">
          <a:xfrm>
            <a:off x="2263774" y="2733278"/>
            <a:ext cx="3969" cy="3609751"/>
          </a:xfrm>
          <a:prstGeom prst="line">
            <a:avLst/>
          </a:prstGeom>
          <a:noFill/>
          <a:ln w="12700">
            <a:solidFill>
              <a:schemeClr val="tx1"/>
            </a:solidFill>
            <a:round/>
            <a:headEnd type="none" w="sm" len="sm"/>
            <a:tailEnd type="none" w="sm" len="sm"/>
          </a:ln>
          <a:effectLst/>
        </p:spPr>
        <p:txBody>
          <a:bodyPr wrap="none" anchor="ctr"/>
          <a:lstStyle/>
          <a:p>
            <a:pPr fontAlgn="base">
              <a:spcBef>
                <a:spcPct val="0"/>
              </a:spcBef>
              <a:spcAft>
                <a:spcPct val="0"/>
              </a:spcAft>
            </a:pPr>
            <a:endParaRPr lang="en-US">
              <a:solidFill>
                <a:srgbClr val="000000"/>
              </a:solidFill>
            </a:endParaRPr>
          </a:p>
        </p:txBody>
      </p:sp>
      <p:sp>
        <p:nvSpPr>
          <p:cNvPr id="7172" name="Rectangle 4"/>
          <p:cNvSpPr>
            <a:spLocks noChangeArrowheads="1"/>
          </p:cNvSpPr>
          <p:nvPr/>
        </p:nvSpPr>
        <p:spPr bwMode="auto">
          <a:xfrm>
            <a:off x="1684338" y="5952256"/>
            <a:ext cx="1116012" cy="571500"/>
          </a:xfrm>
          <a:prstGeom prst="rect">
            <a:avLst/>
          </a:prstGeom>
          <a:solidFill>
            <a:schemeClr val="bg1"/>
          </a:solidFill>
          <a:ln w="12700">
            <a:solidFill>
              <a:schemeClr val="tx1"/>
            </a:solidFill>
            <a:miter lim="800000"/>
            <a:headEnd/>
            <a:tailEnd/>
          </a:ln>
          <a:effectLst/>
        </p:spPr>
        <p:txBody>
          <a:bodyPr wrap="none" anchor="ctr"/>
          <a:lstStyle/>
          <a:p>
            <a:pPr fontAlgn="base">
              <a:spcBef>
                <a:spcPct val="0"/>
              </a:spcBef>
              <a:spcAft>
                <a:spcPct val="0"/>
              </a:spcAft>
            </a:pPr>
            <a:endParaRPr lang="en-US">
              <a:solidFill>
                <a:srgbClr val="000000"/>
              </a:solidFill>
            </a:endParaRPr>
          </a:p>
        </p:txBody>
      </p:sp>
      <p:sp>
        <p:nvSpPr>
          <p:cNvPr id="7173" name="Oval 5"/>
          <p:cNvSpPr>
            <a:spLocks noChangeArrowheads="1"/>
          </p:cNvSpPr>
          <p:nvPr/>
        </p:nvSpPr>
        <p:spPr bwMode="auto">
          <a:xfrm>
            <a:off x="4313238" y="5941144"/>
            <a:ext cx="1411287" cy="584200"/>
          </a:xfrm>
          <a:prstGeom prst="ellipse">
            <a:avLst/>
          </a:prstGeom>
          <a:solidFill>
            <a:schemeClr val="bg1"/>
          </a:solidFill>
          <a:ln w="12700">
            <a:solidFill>
              <a:schemeClr val="tx1"/>
            </a:solidFill>
            <a:round/>
            <a:headEnd/>
            <a:tailEnd/>
          </a:ln>
          <a:effectLst/>
        </p:spPr>
        <p:txBody>
          <a:bodyPr wrap="none" anchor="ctr"/>
          <a:lstStyle/>
          <a:p>
            <a:pPr fontAlgn="base">
              <a:spcBef>
                <a:spcPct val="0"/>
              </a:spcBef>
              <a:spcAft>
                <a:spcPct val="0"/>
              </a:spcAft>
            </a:pPr>
            <a:endParaRPr lang="en-US">
              <a:solidFill>
                <a:srgbClr val="000000"/>
              </a:solidFill>
            </a:endParaRPr>
          </a:p>
        </p:txBody>
      </p:sp>
      <p:sp>
        <p:nvSpPr>
          <p:cNvPr id="7174" name="Rectangle 6"/>
          <p:cNvSpPr>
            <a:spLocks noChangeArrowheads="1"/>
          </p:cNvSpPr>
          <p:nvPr/>
        </p:nvSpPr>
        <p:spPr bwMode="auto">
          <a:xfrm>
            <a:off x="4356100" y="6049094"/>
            <a:ext cx="1439863" cy="396875"/>
          </a:xfrm>
          <a:prstGeom prst="rect">
            <a:avLst/>
          </a:prstGeom>
          <a:noFill/>
          <a:ln w="9525">
            <a:noFill/>
            <a:miter lim="800000"/>
            <a:headEnd/>
            <a:tailEnd/>
          </a:ln>
          <a:effectLst/>
        </p:spPr>
        <p:txBody>
          <a:bodyPr lIns="92075" tIns="46038" rIns="92075" bIns="46038">
            <a:spAutoFit/>
          </a:bodyPr>
          <a:lstStyle/>
          <a:p>
            <a:pPr algn="ctr" eaLnBrk="0" fontAlgn="base" hangingPunct="0">
              <a:spcBef>
                <a:spcPct val="0"/>
              </a:spcBef>
              <a:spcAft>
                <a:spcPct val="0"/>
              </a:spcAft>
              <a:tabLst>
                <a:tab pos="1244600" algn="l"/>
                <a:tab pos="1905000" algn="l"/>
              </a:tabLst>
            </a:pPr>
            <a:r>
              <a:rPr lang="en-US" sz="2000">
                <a:solidFill>
                  <a:srgbClr val="114FFB"/>
                </a:solidFill>
                <a:latin typeface="Times New Roman" pitchFamily="18" charset="0"/>
              </a:rPr>
              <a:t>28 MW</a:t>
            </a:r>
          </a:p>
        </p:txBody>
      </p:sp>
      <p:sp>
        <p:nvSpPr>
          <p:cNvPr id="7175" name="Line 7"/>
          <p:cNvSpPr>
            <a:spLocks noChangeShapeType="1"/>
          </p:cNvSpPr>
          <p:nvPr/>
        </p:nvSpPr>
        <p:spPr bwMode="auto">
          <a:xfrm>
            <a:off x="3924300" y="1823640"/>
            <a:ext cx="4140200" cy="0"/>
          </a:xfrm>
          <a:prstGeom prst="line">
            <a:avLst/>
          </a:prstGeom>
          <a:noFill/>
          <a:ln w="12700">
            <a:solidFill>
              <a:schemeClr val="tx1"/>
            </a:solidFill>
            <a:round/>
            <a:headEnd type="none" w="sm" len="sm"/>
            <a:tailEnd type="none" w="sm" len="sm"/>
          </a:ln>
          <a:effectLst/>
        </p:spPr>
        <p:txBody>
          <a:bodyPr wrap="none" anchor="ctr"/>
          <a:lstStyle/>
          <a:p>
            <a:pPr fontAlgn="base">
              <a:spcBef>
                <a:spcPct val="0"/>
              </a:spcBef>
              <a:spcAft>
                <a:spcPct val="0"/>
              </a:spcAft>
            </a:pPr>
            <a:endParaRPr lang="en-US">
              <a:solidFill>
                <a:srgbClr val="000000"/>
              </a:solidFill>
            </a:endParaRPr>
          </a:p>
        </p:txBody>
      </p:sp>
      <p:sp>
        <p:nvSpPr>
          <p:cNvPr id="7176" name="Line 8"/>
          <p:cNvSpPr>
            <a:spLocks noChangeShapeType="1"/>
          </p:cNvSpPr>
          <p:nvPr/>
        </p:nvSpPr>
        <p:spPr bwMode="auto">
          <a:xfrm flipH="1">
            <a:off x="8064500" y="1599803"/>
            <a:ext cx="0" cy="223837"/>
          </a:xfrm>
          <a:prstGeom prst="line">
            <a:avLst/>
          </a:prstGeom>
          <a:noFill/>
          <a:ln w="12700">
            <a:solidFill>
              <a:schemeClr val="tx1"/>
            </a:solidFill>
            <a:round/>
            <a:headEnd type="none" w="sm" len="sm"/>
            <a:tailEnd type="none" w="sm" len="sm"/>
          </a:ln>
          <a:effectLst/>
        </p:spPr>
        <p:txBody>
          <a:bodyPr wrap="none" anchor="ctr"/>
          <a:lstStyle/>
          <a:p>
            <a:pPr fontAlgn="base">
              <a:spcBef>
                <a:spcPct val="0"/>
              </a:spcBef>
              <a:spcAft>
                <a:spcPct val="0"/>
              </a:spcAft>
            </a:pPr>
            <a:endParaRPr lang="en-US">
              <a:solidFill>
                <a:srgbClr val="000000"/>
              </a:solidFill>
            </a:endParaRPr>
          </a:p>
        </p:txBody>
      </p:sp>
      <p:sp>
        <p:nvSpPr>
          <p:cNvPr id="7177" name="Line 9"/>
          <p:cNvSpPr>
            <a:spLocks noChangeShapeType="1"/>
          </p:cNvSpPr>
          <p:nvPr/>
        </p:nvSpPr>
        <p:spPr bwMode="auto">
          <a:xfrm>
            <a:off x="2259013" y="1823640"/>
            <a:ext cx="0" cy="360363"/>
          </a:xfrm>
          <a:prstGeom prst="line">
            <a:avLst/>
          </a:prstGeom>
          <a:noFill/>
          <a:ln w="12700">
            <a:solidFill>
              <a:schemeClr val="tx1"/>
            </a:solidFill>
            <a:round/>
            <a:headEnd type="none" w="sm" len="sm"/>
            <a:tailEnd type="none" w="sm" len="sm"/>
          </a:ln>
          <a:effectLst/>
        </p:spPr>
        <p:txBody>
          <a:bodyPr wrap="none" anchor="ctr"/>
          <a:lstStyle/>
          <a:p>
            <a:pPr fontAlgn="base">
              <a:spcBef>
                <a:spcPct val="0"/>
              </a:spcBef>
              <a:spcAft>
                <a:spcPct val="0"/>
              </a:spcAft>
            </a:pPr>
            <a:endParaRPr lang="en-US">
              <a:solidFill>
                <a:srgbClr val="000000"/>
              </a:solidFill>
            </a:endParaRPr>
          </a:p>
        </p:txBody>
      </p:sp>
      <p:sp>
        <p:nvSpPr>
          <p:cNvPr id="7178" name="Line 10"/>
          <p:cNvSpPr>
            <a:spLocks noChangeShapeType="1"/>
          </p:cNvSpPr>
          <p:nvPr/>
        </p:nvSpPr>
        <p:spPr bwMode="auto">
          <a:xfrm>
            <a:off x="6173788" y="1823640"/>
            <a:ext cx="0" cy="180975"/>
          </a:xfrm>
          <a:prstGeom prst="line">
            <a:avLst/>
          </a:prstGeom>
          <a:noFill/>
          <a:ln w="12700">
            <a:solidFill>
              <a:schemeClr val="tx1"/>
            </a:solidFill>
            <a:round/>
            <a:headEnd type="none" w="sm" len="sm"/>
            <a:tailEnd type="none" w="sm" len="sm"/>
          </a:ln>
          <a:effectLst/>
        </p:spPr>
        <p:txBody>
          <a:bodyPr wrap="none" anchor="ctr"/>
          <a:lstStyle/>
          <a:p>
            <a:pPr fontAlgn="base">
              <a:spcBef>
                <a:spcPct val="0"/>
              </a:spcBef>
              <a:spcAft>
                <a:spcPct val="0"/>
              </a:spcAft>
            </a:pPr>
            <a:endParaRPr lang="en-US">
              <a:solidFill>
                <a:srgbClr val="000000"/>
              </a:solidFill>
            </a:endParaRPr>
          </a:p>
        </p:txBody>
      </p:sp>
      <p:sp>
        <p:nvSpPr>
          <p:cNvPr id="7179" name="Rectangle 11"/>
          <p:cNvSpPr>
            <a:spLocks noChangeArrowheads="1"/>
          </p:cNvSpPr>
          <p:nvPr/>
        </p:nvSpPr>
        <p:spPr bwMode="auto">
          <a:xfrm>
            <a:off x="5220072" y="2004615"/>
            <a:ext cx="2517159" cy="882030"/>
          </a:xfrm>
          <a:prstGeom prst="rect">
            <a:avLst/>
          </a:prstGeom>
          <a:solidFill>
            <a:schemeClr val="bg1"/>
          </a:solidFill>
          <a:ln w="12700">
            <a:solidFill>
              <a:schemeClr val="tx1"/>
            </a:solidFill>
            <a:miter lim="800000"/>
            <a:headEnd/>
            <a:tailEnd/>
          </a:ln>
          <a:effectLst/>
        </p:spPr>
        <p:txBody>
          <a:bodyPr wrap="none" anchor="ctr"/>
          <a:lstStyle/>
          <a:p>
            <a:pPr algn="ctr" eaLnBrk="0" fontAlgn="base" hangingPunct="0">
              <a:spcBef>
                <a:spcPct val="0"/>
              </a:spcBef>
              <a:spcAft>
                <a:spcPct val="0"/>
              </a:spcAft>
            </a:pPr>
            <a:r>
              <a:rPr lang="en-US" sz="1400" dirty="0" smtClean="0">
                <a:solidFill>
                  <a:srgbClr val="000000"/>
                </a:solidFill>
                <a:latin typeface="Times New Roman" pitchFamily="18" charset="0"/>
              </a:rPr>
              <a:t>MB+DB production &amp; transport, </a:t>
            </a:r>
            <a:br>
              <a:rPr lang="en-US" sz="1400" dirty="0" smtClean="0">
                <a:solidFill>
                  <a:srgbClr val="000000"/>
                </a:solidFill>
                <a:latin typeface="Times New Roman" pitchFamily="18" charset="0"/>
              </a:rPr>
            </a:br>
            <a:r>
              <a:rPr lang="en-US" sz="1400" dirty="0" smtClean="0">
                <a:solidFill>
                  <a:srgbClr val="000000"/>
                </a:solidFill>
                <a:latin typeface="Times New Roman" pitchFamily="18" charset="0"/>
              </a:rPr>
              <a:t>services, infrastructure</a:t>
            </a:r>
          </a:p>
          <a:p>
            <a:pPr algn="ctr" eaLnBrk="0" fontAlgn="base" hangingPunct="0">
              <a:spcBef>
                <a:spcPct val="0"/>
              </a:spcBef>
              <a:spcAft>
                <a:spcPct val="0"/>
              </a:spcAft>
            </a:pPr>
            <a:r>
              <a:rPr lang="en-US" sz="1400" dirty="0" smtClean="0">
                <a:solidFill>
                  <a:srgbClr val="000000"/>
                </a:solidFill>
                <a:latin typeface="Times New Roman" pitchFamily="18" charset="0"/>
              </a:rPr>
              <a:t>and detector</a:t>
            </a:r>
            <a:endParaRPr lang="en-US" sz="1400" dirty="0">
              <a:solidFill>
                <a:srgbClr val="000000"/>
              </a:solidFill>
              <a:latin typeface="Times New Roman" pitchFamily="18" charset="0"/>
            </a:endParaRPr>
          </a:p>
        </p:txBody>
      </p:sp>
      <p:sp>
        <p:nvSpPr>
          <p:cNvPr id="7180" name="Rectangle 12"/>
          <p:cNvSpPr>
            <a:spLocks noChangeArrowheads="1"/>
          </p:cNvSpPr>
          <p:nvPr/>
        </p:nvSpPr>
        <p:spPr bwMode="auto">
          <a:xfrm>
            <a:off x="3436938" y="4144565"/>
            <a:ext cx="1114425" cy="569913"/>
          </a:xfrm>
          <a:prstGeom prst="rect">
            <a:avLst/>
          </a:prstGeom>
          <a:solidFill>
            <a:schemeClr val="bg1"/>
          </a:solidFill>
          <a:ln w="12700">
            <a:solidFill>
              <a:schemeClr val="tx1"/>
            </a:solidFill>
            <a:miter lim="800000"/>
            <a:headEnd/>
            <a:tailEnd/>
          </a:ln>
          <a:effectLst/>
        </p:spPr>
        <p:txBody>
          <a:bodyPr wrap="none" anchor="ctr"/>
          <a:lstStyle/>
          <a:p>
            <a:pPr fontAlgn="base">
              <a:spcBef>
                <a:spcPct val="0"/>
              </a:spcBef>
              <a:spcAft>
                <a:spcPct val="0"/>
              </a:spcAft>
            </a:pPr>
            <a:endParaRPr lang="en-US">
              <a:solidFill>
                <a:srgbClr val="000000"/>
              </a:solidFill>
            </a:endParaRPr>
          </a:p>
        </p:txBody>
      </p:sp>
      <p:sp>
        <p:nvSpPr>
          <p:cNvPr id="7181" name="Line 13"/>
          <p:cNvSpPr>
            <a:spLocks noChangeShapeType="1"/>
          </p:cNvSpPr>
          <p:nvPr/>
        </p:nvSpPr>
        <p:spPr bwMode="auto">
          <a:xfrm>
            <a:off x="2854325" y="4458890"/>
            <a:ext cx="571500" cy="0"/>
          </a:xfrm>
          <a:prstGeom prst="line">
            <a:avLst/>
          </a:prstGeom>
          <a:noFill/>
          <a:ln w="12700">
            <a:solidFill>
              <a:schemeClr val="tx1"/>
            </a:solidFill>
            <a:round/>
            <a:headEnd type="none" w="sm" len="sm"/>
            <a:tailEnd type="none" w="sm" len="sm"/>
          </a:ln>
          <a:effectLst/>
        </p:spPr>
        <p:txBody>
          <a:bodyPr wrap="none" anchor="ctr"/>
          <a:lstStyle/>
          <a:p>
            <a:pPr fontAlgn="base">
              <a:spcBef>
                <a:spcPct val="0"/>
              </a:spcBef>
              <a:spcAft>
                <a:spcPct val="0"/>
              </a:spcAft>
            </a:pPr>
            <a:endParaRPr lang="en-US">
              <a:solidFill>
                <a:srgbClr val="000000"/>
              </a:solidFill>
            </a:endParaRPr>
          </a:p>
        </p:txBody>
      </p:sp>
      <p:sp>
        <p:nvSpPr>
          <p:cNvPr id="7183" name="Rectangle 15"/>
          <p:cNvSpPr>
            <a:spLocks noChangeArrowheads="1"/>
          </p:cNvSpPr>
          <p:nvPr/>
        </p:nvSpPr>
        <p:spPr bwMode="auto">
          <a:xfrm>
            <a:off x="3636963" y="4295378"/>
            <a:ext cx="698500" cy="304800"/>
          </a:xfrm>
          <a:prstGeom prst="rect">
            <a:avLst/>
          </a:prstGeom>
          <a:solidFill>
            <a:schemeClr val="bg1"/>
          </a:solidFill>
          <a:ln w="9525">
            <a:noFill/>
            <a:miter lim="800000"/>
            <a:headEnd/>
            <a:tailEnd/>
          </a:ln>
          <a:effectLst/>
        </p:spPr>
        <p:txBody>
          <a:bodyPr wrap="none" lIns="92075" tIns="46038" rIns="92075" bIns="46038">
            <a:spAutoFit/>
          </a:bodyPr>
          <a:lstStyle/>
          <a:p>
            <a:pPr algn="ctr" eaLnBrk="0" fontAlgn="base" hangingPunct="0">
              <a:spcBef>
                <a:spcPct val="0"/>
              </a:spcBef>
              <a:spcAft>
                <a:spcPct val="0"/>
              </a:spcAft>
            </a:pPr>
            <a:r>
              <a:rPr lang="en-US" sz="1400">
                <a:solidFill>
                  <a:srgbClr val="000000"/>
                </a:solidFill>
                <a:latin typeface="Times New Roman" pitchFamily="18" charset="0"/>
              </a:rPr>
              <a:t>Dumps</a:t>
            </a:r>
          </a:p>
        </p:txBody>
      </p:sp>
      <p:sp>
        <p:nvSpPr>
          <p:cNvPr id="7184" name="Rectangle 16"/>
          <p:cNvSpPr>
            <a:spLocks noChangeArrowheads="1"/>
          </p:cNvSpPr>
          <p:nvPr/>
        </p:nvSpPr>
        <p:spPr bwMode="auto">
          <a:xfrm>
            <a:off x="1962150" y="5984006"/>
            <a:ext cx="560388" cy="517525"/>
          </a:xfrm>
          <a:prstGeom prst="rect">
            <a:avLst/>
          </a:prstGeom>
          <a:solidFill>
            <a:schemeClr val="bg1"/>
          </a:solidFill>
          <a:ln w="9525">
            <a:noFill/>
            <a:miter lim="800000"/>
            <a:headEnd/>
            <a:tailEnd/>
          </a:ln>
          <a:effectLst/>
        </p:spPr>
        <p:txBody>
          <a:bodyPr wrap="none" lIns="92075" tIns="46038" rIns="92075" bIns="46038">
            <a:spAutoFit/>
          </a:bodyPr>
          <a:lstStyle/>
          <a:p>
            <a:pPr algn="ctr" eaLnBrk="0" fontAlgn="base" hangingPunct="0">
              <a:spcBef>
                <a:spcPct val="0"/>
              </a:spcBef>
              <a:spcAft>
                <a:spcPct val="0"/>
              </a:spcAft>
            </a:pPr>
            <a:r>
              <a:rPr lang="en-US" sz="1400">
                <a:solidFill>
                  <a:srgbClr val="000000"/>
                </a:solidFill>
                <a:latin typeface="Times New Roman" pitchFamily="18" charset="0"/>
              </a:rPr>
              <a:t>Main</a:t>
            </a:r>
          </a:p>
          <a:p>
            <a:pPr algn="ctr" eaLnBrk="0" fontAlgn="base" hangingPunct="0">
              <a:spcBef>
                <a:spcPct val="0"/>
              </a:spcBef>
              <a:spcAft>
                <a:spcPct val="0"/>
              </a:spcAft>
            </a:pPr>
            <a:r>
              <a:rPr lang="en-US" sz="1400">
                <a:solidFill>
                  <a:srgbClr val="000000"/>
                </a:solidFill>
                <a:latin typeface="Times New Roman" pitchFamily="18" charset="0"/>
              </a:rPr>
              <a:t>linac</a:t>
            </a:r>
          </a:p>
        </p:txBody>
      </p:sp>
      <p:sp>
        <p:nvSpPr>
          <p:cNvPr id="7185" name="Rectangle 17"/>
          <p:cNvSpPr>
            <a:spLocks noChangeArrowheads="1"/>
          </p:cNvSpPr>
          <p:nvPr/>
        </p:nvSpPr>
        <p:spPr bwMode="auto">
          <a:xfrm>
            <a:off x="1703388" y="5151040"/>
            <a:ext cx="1116012" cy="571500"/>
          </a:xfrm>
          <a:prstGeom prst="rect">
            <a:avLst/>
          </a:prstGeom>
          <a:solidFill>
            <a:schemeClr val="bg1"/>
          </a:solidFill>
          <a:ln w="12700">
            <a:solidFill>
              <a:schemeClr val="tx1"/>
            </a:solidFill>
            <a:miter lim="800000"/>
            <a:headEnd/>
            <a:tailEnd/>
          </a:ln>
          <a:effectLst/>
        </p:spPr>
        <p:txBody>
          <a:bodyPr wrap="none" anchor="ctr"/>
          <a:lstStyle/>
          <a:p>
            <a:pPr fontAlgn="base">
              <a:spcBef>
                <a:spcPct val="0"/>
              </a:spcBef>
              <a:spcAft>
                <a:spcPct val="0"/>
              </a:spcAft>
            </a:pPr>
            <a:endParaRPr lang="en-US">
              <a:solidFill>
                <a:srgbClr val="000000"/>
              </a:solidFill>
            </a:endParaRPr>
          </a:p>
        </p:txBody>
      </p:sp>
      <p:sp>
        <p:nvSpPr>
          <p:cNvPr id="7186" name="Rectangle 18"/>
          <p:cNvSpPr>
            <a:spLocks noChangeArrowheads="1"/>
          </p:cNvSpPr>
          <p:nvPr/>
        </p:nvSpPr>
        <p:spPr bwMode="auto">
          <a:xfrm>
            <a:off x="1943100" y="5289153"/>
            <a:ext cx="596900" cy="304800"/>
          </a:xfrm>
          <a:prstGeom prst="rect">
            <a:avLst/>
          </a:prstGeom>
          <a:solidFill>
            <a:schemeClr val="bg1"/>
          </a:solidFill>
          <a:ln w="9525">
            <a:noFill/>
            <a:miter lim="800000"/>
            <a:headEnd/>
            <a:tailEnd/>
          </a:ln>
          <a:effectLst/>
        </p:spPr>
        <p:txBody>
          <a:bodyPr wrap="none" lIns="92075" tIns="46038" rIns="92075" bIns="46038">
            <a:spAutoFit/>
          </a:bodyPr>
          <a:lstStyle/>
          <a:p>
            <a:pPr algn="ctr" eaLnBrk="0" fontAlgn="base" hangingPunct="0">
              <a:spcBef>
                <a:spcPct val="0"/>
              </a:spcBef>
              <a:spcAft>
                <a:spcPct val="0"/>
              </a:spcAft>
            </a:pPr>
            <a:r>
              <a:rPr lang="en-US" sz="1400">
                <a:solidFill>
                  <a:srgbClr val="000000"/>
                </a:solidFill>
                <a:latin typeface="Times New Roman" pitchFamily="18" charset="0"/>
              </a:rPr>
              <a:t>PETS</a:t>
            </a:r>
          </a:p>
        </p:txBody>
      </p:sp>
      <p:sp>
        <p:nvSpPr>
          <p:cNvPr id="7187" name="Rectangle 19"/>
          <p:cNvSpPr>
            <a:spLocks noChangeArrowheads="1"/>
          </p:cNvSpPr>
          <p:nvPr/>
        </p:nvSpPr>
        <p:spPr bwMode="auto">
          <a:xfrm>
            <a:off x="1711325" y="3106340"/>
            <a:ext cx="1114425" cy="569913"/>
          </a:xfrm>
          <a:prstGeom prst="rect">
            <a:avLst/>
          </a:prstGeom>
          <a:solidFill>
            <a:schemeClr val="bg1"/>
          </a:solidFill>
          <a:ln w="12700">
            <a:solidFill>
              <a:schemeClr val="tx1"/>
            </a:solidFill>
            <a:miter lim="800000"/>
            <a:headEnd/>
            <a:tailEnd/>
          </a:ln>
          <a:effectLst/>
        </p:spPr>
        <p:txBody>
          <a:bodyPr wrap="none" anchor="ctr"/>
          <a:lstStyle/>
          <a:p>
            <a:pPr fontAlgn="base">
              <a:spcBef>
                <a:spcPct val="0"/>
              </a:spcBef>
              <a:spcAft>
                <a:spcPct val="0"/>
              </a:spcAft>
            </a:pPr>
            <a:endParaRPr lang="en-US">
              <a:solidFill>
                <a:srgbClr val="000000"/>
              </a:solidFill>
            </a:endParaRPr>
          </a:p>
        </p:txBody>
      </p:sp>
      <p:sp>
        <p:nvSpPr>
          <p:cNvPr id="7188" name="Rectangle 20"/>
          <p:cNvSpPr>
            <a:spLocks noChangeArrowheads="1"/>
          </p:cNvSpPr>
          <p:nvPr/>
        </p:nvSpPr>
        <p:spPr bwMode="auto">
          <a:xfrm>
            <a:off x="1681163" y="3136503"/>
            <a:ext cx="1127125" cy="517525"/>
          </a:xfrm>
          <a:prstGeom prst="rect">
            <a:avLst/>
          </a:prstGeom>
          <a:noFill/>
          <a:ln w="9525">
            <a:noFill/>
            <a:miter lim="800000"/>
            <a:headEnd/>
            <a:tailEnd/>
          </a:ln>
          <a:effectLst/>
        </p:spPr>
        <p:txBody>
          <a:bodyPr lIns="92075" tIns="46038" rIns="92075" bIns="46038">
            <a:spAutoFit/>
          </a:bodyPr>
          <a:lstStyle/>
          <a:p>
            <a:pPr algn="ctr" eaLnBrk="0" fontAlgn="base" hangingPunct="0">
              <a:spcBef>
                <a:spcPct val="0"/>
              </a:spcBef>
              <a:spcAft>
                <a:spcPct val="0"/>
              </a:spcAft>
            </a:pPr>
            <a:r>
              <a:rPr lang="en-US" sz="1400">
                <a:solidFill>
                  <a:srgbClr val="000000"/>
                </a:solidFill>
                <a:latin typeface="Times New Roman" pitchFamily="18" charset="0"/>
              </a:rPr>
              <a:t>Drive beam</a:t>
            </a:r>
          </a:p>
          <a:p>
            <a:pPr algn="ctr" eaLnBrk="0" fontAlgn="base" hangingPunct="0">
              <a:spcBef>
                <a:spcPct val="0"/>
              </a:spcBef>
              <a:spcAft>
                <a:spcPct val="0"/>
              </a:spcAft>
            </a:pPr>
            <a:r>
              <a:rPr lang="en-US" sz="1400">
                <a:solidFill>
                  <a:srgbClr val="000000"/>
                </a:solidFill>
                <a:latin typeface="Times New Roman" pitchFamily="18" charset="0"/>
              </a:rPr>
              <a:t>acceleration</a:t>
            </a:r>
          </a:p>
        </p:txBody>
      </p:sp>
      <p:sp>
        <p:nvSpPr>
          <p:cNvPr id="7189" name="Line 21"/>
          <p:cNvSpPr>
            <a:spLocks noChangeShapeType="1"/>
          </p:cNvSpPr>
          <p:nvPr/>
        </p:nvSpPr>
        <p:spPr bwMode="auto">
          <a:xfrm>
            <a:off x="2789238" y="6223719"/>
            <a:ext cx="1524000" cy="0"/>
          </a:xfrm>
          <a:prstGeom prst="line">
            <a:avLst/>
          </a:prstGeom>
          <a:noFill/>
          <a:ln w="12700">
            <a:solidFill>
              <a:schemeClr val="tx1"/>
            </a:solidFill>
            <a:round/>
            <a:headEnd type="none" w="sm" len="sm"/>
            <a:tailEnd type="none" w="sm" len="sm"/>
          </a:ln>
          <a:effectLst/>
        </p:spPr>
        <p:txBody>
          <a:bodyPr wrap="none" anchor="ctr"/>
          <a:lstStyle/>
          <a:p>
            <a:pPr fontAlgn="base">
              <a:spcBef>
                <a:spcPct val="0"/>
              </a:spcBef>
              <a:spcAft>
                <a:spcPct val="0"/>
              </a:spcAft>
            </a:pPr>
            <a:endParaRPr lang="en-US">
              <a:solidFill>
                <a:srgbClr val="000000"/>
              </a:solidFill>
            </a:endParaRPr>
          </a:p>
        </p:txBody>
      </p:sp>
      <p:sp>
        <p:nvSpPr>
          <p:cNvPr id="7190" name="Rectangle 22"/>
          <p:cNvSpPr>
            <a:spLocks noChangeArrowheads="1"/>
          </p:cNvSpPr>
          <p:nvPr/>
        </p:nvSpPr>
        <p:spPr bwMode="auto">
          <a:xfrm>
            <a:off x="4332288" y="1404540"/>
            <a:ext cx="184150" cy="366713"/>
          </a:xfrm>
          <a:prstGeom prst="rect">
            <a:avLst/>
          </a:prstGeom>
          <a:noFill/>
          <a:ln w="9525">
            <a:noFill/>
            <a:miter lim="800000"/>
            <a:headEnd/>
            <a:tailEnd/>
          </a:ln>
          <a:effectLst/>
        </p:spPr>
        <p:txBody>
          <a:bodyPr wrap="none" lIns="92075" tIns="46038" rIns="92075" bIns="46038">
            <a:spAutoFit/>
          </a:bodyPr>
          <a:lstStyle/>
          <a:p>
            <a:pPr eaLnBrk="0" fontAlgn="base" hangingPunct="0">
              <a:spcBef>
                <a:spcPct val="0"/>
              </a:spcBef>
              <a:spcAft>
                <a:spcPct val="0"/>
              </a:spcAft>
            </a:pPr>
            <a:endParaRPr lang="en-US">
              <a:solidFill>
                <a:srgbClr val="114FFB"/>
              </a:solidFill>
              <a:latin typeface="Times New Roman" pitchFamily="18" charset="0"/>
            </a:endParaRPr>
          </a:p>
        </p:txBody>
      </p:sp>
      <p:sp>
        <p:nvSpPr>
          <p:cNvPr id="7191" name="Rectangle 23"/>
          <p:cNvSpPr>
            <a:spLocks noChangeArrowheads="1"/>
          </p:cNvSpPr>
          <p:nvPr/>
        </p:nvSpPr>
        <p:spPr bwMode="auto">
          <a:xfrm>
            <a:off x="1358900" y="1644253"/>
            <a:ext cx="839974" cy="308419"/>
          </a:xfrm>
          <a:prstGeom prst="rect">
            <a:avLst/>
          </a:prstGeom>
          <a:noFill/>
          <a:ln w="9525">
            <a:noFill/>
            <a:miter lim="800000"/>
            <a:headEnd/>
            <a:tailEnd/>
          </a:ln>
          <a:effectLst/>
        </p:spPr>
        <p:txBody>
          <a:bodyPr wrap="none" lIns="92075" tIns="46038" rIns="92075" bIns="46038">
            <a:spAutoFit/>
          </a:bodyPr>
          <a:lstStyle/>
          <a:p>
            <a:pPr eaLnBrk="0" fontAlgn="base" hangingPunct="0">
              <a:spcBef>
                <a:spcPct val="0"/>
              </a:spcBef>
              <a:spcAft>
                <a:spcPct val="0"/>
              </a:spcAft>
            </a:pPr>
            <a:r>
              <a:rPr lang="en-US" sz="1400" dirty="0" smtClean="0">
                <a:solidFill>
                  <a:srgbClr val="114FFB"/>
                </a:solidFill>
                <a:latin typeface="Times New Roman" pitchFamily="18" charset="0"/>
              </a:rPr>
              <a:t>266 </a:t>
            </a:r>
            <a:r>
              <a:rPr lang="en-US" sz="1400" dirty="0">
                <a:solidFill>
                  <a:srgbClr val="114FFB"/>
                </a:solidFill>
                <a:latin typeface="Times New Roman" pitchFamily="18" charset="0"/>
              </a:rPr>
              <a:t>MW</a:t>
            </a:r>
          </a:p>
        </p:txBody>
      </p:sp>
      <p:sp>
        <p:nvSpPr>
          <p:cNvPr id="7192" name="Rectangle 24"/>
          <p:cNvSpPr>
            <a:spLocks noChangeArrowheads="1"/>
          </p:cNvSpPr>
          <p:nvPr/>
        </p:nvSpPr>
        <p:spPr bwMode="auto">
          <a:xfrm>
            <a:off x="1358900" y="2776140"/>
            <a:ext cx="968214" cy="308419"/>
          </a:xfrm>
          <a:prstGeom prst="rect">
            <a:avLst/>
          </a:prstGeom>
          <a:noFill/>
          <a:ln w="9525">
            <a:noFill/>
            <a:miter lim="800000"/>
            <a:headEnd/>
            <a:tailEnd/>
          </a:ln>
          <a:effectLst/>
        </p:spPr>
        <p:txBody>
          <a:bodyPr wrap="none" lIns="92075" tIns="46038" rIns="92075" bIns="46038">
            <a:spAutoFit/>
          </a:bodyPr>
          <a:lstStyle/>
          <a:p>
            <a:pPr eaLnBrk="0" fontAlgn="base" hangingPunct="0">
              <a:spcBef>
                <a:spcPct val="0"/>
              </a:spcBef>
              <a:spcAft>
                <a:spcPct val="0"/>
              </a:spcAft>
            </a:pPr>
            <a:r>
              <a:rPr lang="en-US" sz="1400" dirty="0" smtClean="0">
                <a:solidFill>
                  <a:srgbClr val="114FFB"/>
                </a:solidFill>
                <a:latin typeface="Times New Roman" pitchFamily="18" charset="0"/>
              </a:rPr>
              <a:t>173.0 </a:t>
            </a:r>
            <a:r>
              <a:rPr lang="en-US" sz="1400" dirty="0">
                <a:solidFill>
                  <a:srgbClr val="114FFB"/>
                </a:solidFill>
                <a:latin typeface="Times New Roman" pitchFamily="18" charset="0"/>
              </a:rPr>
              <a:t>MW</a:t>
            </a:r>
          </a:p>
        </p:txBody>
      </p:sp>
      <p:sp>
        <p:nvSpPr>
          <p:cNvPr id="7193" name="Rectangle 25"/>
          <p:cNvSpPr>
            <a:spLocks noChangeArrowheads="1"/>
          </p:cNvSpPr>
          <p:nvPr/>
        </p:nvSpPr>
        <p:spPr bwMode="auto">
          <a:xfrm>
            <a:off x="1358900" y="3758803"/>
            <a:ext cx="839974" cy="308419"/>
          </a:xfrm>
          <a:prstGeom prst="rect">
            <a:avLst/>
          </a:prstGeom>
          <a:noFill/>
          <a:ln w="9525">
            <a:noFill/>
            <a:miter lim="800000"/>
            <a:headEnd/>
            <a:tailEnd/>
          </a:ln>
          <a:effectLst/>
        </p:spPr>
        <p:txBody>
          <a:bodyPr wrap="none" lIns="92075" tIns="46038" rIns="92075" bIns="46038">
            <a:spAutoFit/>
          </a:bodyPr>
          <a:lstStyle/>
          <a:p>
            <a:pPr eaLnBrk="0" fontAlgn="base" hangingPunct="0">
              <a:spcBef>
                <a:spcPct val="0"/>
              </a:spcBef>
              <a:spcAft>
                <a:spcPct val="0"/>
              </a:spcAft>
            </a:pPr>
            <a:r>
              <a:rPr lang="en-US" sz="1400" dirty="0" smtClean="0">
                <a:solidFill>
                  <a:srgbClr val="114FFB"/>
                </a:solidFill>
                <a:latin typeface="Times New Roman" pitchFamily="18" charset="0"/>
              </a:rPr>
              <a:t>140 </a:t>
            </a:r>
            <a:r>
              <a:rPr lang="en-US" sz="1400" dirty="0">
                <a:solidFill>
                  <a:srgbClr val="114FFB"/>
                </a:solidFill>
                <a:latin typeface="Times New Roman" pitchFamily="18" charset="0"/>
              </a:rPr>
              <a:t>MW</a:t>
            </a:r>
          </a:p>
        </p:txBody>
      </p:sp>
      <p:sp>
        <p:nvSpPr>
          <p:cNvPr id="7194" name="Rectangle 26"/>
          <p:cNvSpPr>
            <a:spLocks noChangeArrowheads="1"/>
          </p:cNvSpPr>
          <p:nvPr/>
        </p:nvSpPr>
        <p:spPr bwMode="auto">
          <a:xfrm>
            <a:off x="1358900" y="4793853"/>
            <a:ext cx="839974" cy="308419"/>
          </a:xfrm>
          <a:prstGeom prst="rect">
            <a:avLst/>
          </a:prstGeom>
          <a:noFill/>
          <a:ln w="9525">
            <a:noFill/>
            <a:miter lim="800000"/>
            <a:headEnd/>
            <a:tailEnd/>
          </a:ln>
          <a:effectLst/>
        </p:spPr>
        <p:txBody>
          <a:bodyPr wrap="none" lIns="92075" tIns="46038" rIns="92075" bIns="46038">
            <a:spAutoFit/>
          </a:bodyPr>
          <a:lstStyle/>
          <a:p>
            <a:pPr eaLnBrk="0" fontAlgn="base" hangingPunct="0">
              <a:spcBef>
                <a:spcPct val="0"/>
              </a:spcBef>
              <a:spcAft>
                <a:spcPct val="0"/>
              </a:spcAft>
            </a:pPr>
            <a:r>
              <a:rPr lang="en-US" sz="1400" dirty="0" smtClean="0">
                <a:solidFill>
                  <a:srgbClr val="CC3300"/>
                </a:solidFill>
                <a:latin typeface="Times New Roman" pitchFamily="18" charset="0"/>
              </a:rPr>
              <a:t>109 </a:t>
            </a:r>
            <a:r>
              <a:rPr lang="en-US" sz="1400" dirty="0">
                <a:solidFill>
                  <a:srgbClr val="CC3300"/>
                </a:solidFill>
                <a:latin typeface="Times New Roman" pitchFamily="18" charset="0"/>
              </a:rPr>
              <a:t>MW</a:t>
            </a:r>
          </a:p>
        </p:txBody>
      </p:sp>
      <p:sp>
        <p:nvSpPr>
          <p:cNvPr id="7195" name="Rectangle 27"/>
          <p:cNvSpPr>
            <a:spLocks noChangeArrowheads="1"/>
          </p:cNvSpPr>
          <p:nvPr/>
        </p:nvSpPr>
        <p:spPr bwMode="auto">
          <a:xfrm>
            <a:off x="3654425" y="3758803"/>
            <a:ext cx="878446" cy="308419"/>
          </a:xfrm>
          <a:prstGeom prst="rect">
            <a:avLst/>
          </a:prstGeom>
          <a:noFill/>
          <a:ln w="9525">
            <a:noFill/>
            <a:miter lim="800000"/>
            <a:headEnd/>
            <a:tailEnd/>
          </a:ln>
          <a:effectLst/>
        </p:spPr>
        <p:txBody>
          <a:bodyPr wrap="none" lIns="92075" tIns="46038" rIns="92075" bIns="46038">
            <a:spAutoFit/>
          </a:bodyPr>
          <a:lstStyle/>
          <a:p>
            <a:pPr eaLnBrk="0" fontAlgn="base" hangingPunct="0">
              <a:spcBef>
                <a:spcPct val="0"/>
              </a:spcBef>
              <a:spcAft>
                <a:spcPct val="0"/>
              </a:spcAft>
            </a:pPr>
            <a:r>
              <a:rPr lang="en-US" sz="1400" dirty="0" smtClean="0">
                <a:solidFill>
                  <a:srgbClr val="114FFB"/>
                </a:solidFill>
                <a:latin typeface="Times New Roman" pitchFamily="18" charset="0"/>
              </a:rPr>
              <a:t>23.8 </a:t>
            </a:r>
            <a:r>
              <a:rPr lang="en-US" sz="1400" dirty="0">
                <a:solidFill>
                  <a:srgbClr val="114FFB"/>
                </a:solidFill>
                <a:latin typeface="Times New Roman" pitchFamily="18" charset="0"/>
              </a:rPr>
              <a:t>MW</a:t>
            </a:r>
          </a:p>
        </p:txBody>
      </p:sp>
      <p:sp>
        <p:nvSpPr>
          <p:cNvPr id="7198" name="Rectangle 30"/>
          <p:cNvSpPr>
            <a:spLocks noChangeArrowheads="1"/>
          </p:cNvSpPr>
          <p:nvPr/>
        </p:nvSpPr>
        <p:spPr bwMode="auto">
          <a:xfrm>
            <a:off x="2987824" y="3390701"/>
            <a:ext cx="990910" cy="308419"/>
          </a:xfrm>
          <a:prstGeom prst="rect">
            <a:avLst/>
          </a:prstGeom>
          <a:noFill/>
          <a:ln w="9525">
            <a:noFill/>
            <a:miter lim="800000"/>
            <a:headEnd/>
            <a:tailEnd/>
          </a:ln>
          <a:effectLst/>
        </p:spPr>
        <p:txBody>
          <a:bodyPr wrap="none" lIns="92075" tIns="46038" rIns="92075" bIns="46038">
            <a:spAutoFit/>
          </a:bodyPr>
          <a:lstStyle/>
          <a:p>
            <a:pPr eaLnBrk="0" fontAlgn="base" hangingPunct="0">
              <a:spcBef>
                <a:spcPct val="0"/>
              </a:spcBef>
              <a:spcAft>
                <a:spcPct val="0"/>
              </a:spcAft>
            </a:pPr>
            <a:r>
              <a:rPr lang="en-US" sz="1400" noProof="1" smtClean="0">
                <a:solidFill>
                  <a:srgbClr val="000000"/>
                </a:solidFill>
                <a:latin typeface="Times New Roman"/>
                <a:cs typeface="Times New Roman"/>
              </a:rPr>
              <a:t>cos</a:t>
            </a:r>
            <a:r>
              <a:rPr lang="el-GR" sz="1400" noProof="1">
                <a:solidFill>
                  <a:srgbClr val="000000"/>
                </a:solidFill>
                <a:latin typeface="Times New Roman"/>
                <a:cs typeface="Times New Roman"/>
              </a:rPr>
              <a:t>φ</a:t>
            </a:r>
            <a:r>
              <a:rPr lang="en-US" sz="1400" baseline="-25000" noProof="1" smtClean="0">
                <a:solidFill>
                  <a:srgbClr val="000000"/>
                </a:solidFill>
                <a:latin typeface="Times New Roman" pitchFamily="18" charset="0"/>
              </a:rPr>
              <a:t>s</a:t>
            </a:r>
            <a:r>
              <a:rPr lang="en-US" sz="1400" noProof="1" smtClean="0">
                <a:solidFill>
                  <a:srgbClr val="000000"/>
                </a:solidFill>
                <a:latin typeface="Times New Roman" pitchFamily="18" charset="0"/>
              </a:rPr>
              <a:t> </a:t>
            </a:r>
            <a:r>
              <a:rPr lang="en-US" sz="1400" noProof="1">
                <a:solidFill>
                  <a:srgbClr val="000000"/>
                </a:solidFill>
                <a:latin typeface="Times New Roman" pitchFamily="18" charset="0"/>
              </a:rPr>
              <a:t>= </a:t>
            </a:r>
            <a:r>
              <a:rPr lang="en-US" sz="1400" noProof="1" smtClean="0">
                <a:solidFill>
                  <a:srgbClr val="000000"/>
                </a:solidFill>
                <a:latin typeface="Times New Roman" pitchFamily="18" charset="0"/>
              </a:rPr>
              <a:t>.94</a:t>
            </a:r>
            <a:endParaRPr lang="en-US" sz="1400" noProof="1">
              <a:solidFill>
                <a:srgbClr val="000000"/>
              </a:solidFill>
              <a:latin typeface="Times New Roman" pitchFamily="18" charset="0"/>
            </a:endParaRPr>
          </a:p>
        </p:txBody>
      </p:sp>
      <p:sp>
        <p:nvSpPr>
          <p:cNvPr id="7199" name="Rectangle 31"/>
          <p:cNvSpPr>
            <a:spLocks noChangeArrowheads="1"/>
          </p:cNvSpPr>
          <p:nvPr/>
        </p:nvSpPr>
        <p:spPr bwMode="auto">
          <a:xfrm>
            <a:off x="2889250" y="5135165"/>
            <a:ext cx="941388" cy="304800"/>
          </a:xfrm>
          <a:prstGeom prst="rect">
            <a:avLst/>
          </a:prstGeom>
          <a:noFill/>
          <a:ln w="9525">
            <a:noFill/>
            <a:miter lim="800000"/>
            <a:headEnd/>
            <a:tailEnd/>
          </a:ln>
          <a:effectLst/>
        </p:spPr>
        <p:txBody>
          <a:bodyPr wrap="none" lIns="92075" tIns="46038" rIns="92075" bIns="46038">
            <a:spAutoFit/>
          </a:bodyPr>
          <a:lstStyle/>
          <a:p>
            <a:pPr eaLnBrk="0" fontAlgn="base" hangingPunct="0">
              <a:spcBef>
                <a:spcPct val="0"/>
              </a:spcBef>
              <a:spcAft>
                <a:spcPct val="0"/>
              </a:spcAft>
            </a:pPr>
            <a:r>
              <a:rPr lang="en-US" sz="1400" noProof="1">
                <a:solidFill>
                  <a:srgbClr val="CC3300"/>
                </a:solidFill>
                <a:latin typeface="Symbol" pitchFamily="18" charset="2"/>
              </a:rPr>
              <a:t>h</a:t>
            </a:r>
            <a:r>
              <a:rPr lang="en-US" sz="1400" baseline="-25000" noProof="1">
                <a:solidFill>
                  <a:srgbClr val="CC3300"/>
                </a:solidFill>
                <a:latin typeface="Times New Roman" pitchFamily="18" charset="0"/>
              </a:rPr>
              <a:t>TRS </a:t>
            </a:r>
            <a:r>
              <a:rPr lang="en-US" sz="1400" noProof="1">
                <a:solidFill>
                  <a:srgbClr val="CC3300"/>
                </a:solidFill>
                <a:latin typeface="Times New Roman" pitchFamily="18" charset="0"/>
              </a:rPr>
              <a:t> = .98</a:t>
            </a:r>
          </a:p>
        </p:txBody>
      </p:sp>
      <p:sp>
        <p:nvSpPr>
          <p:cNvPr id="7200" name="Rectangle 32"/>
          <p:cNvSpPr>
            <a:spLocks noChangeArrowheads="1"/>
          </p:cNvSpPr>
          <p:nvPr/>
        </p:nvSpPr>
        <p:spPr bwMode="auto">
          <a:xfrm>
            <a:off x="2889250" y="5384403"/>
            <a:ext cx="773113" cy="304800"/>
          </a:xfrm>
          <a:prstGeom prst="rect">
            <a:avLst/>
          </a:prstGeom>
          <a:noFill/>
          <a:ln w="9525">
            <a:noFill/>
            <a:miter lim="800000"/>
            <a:headEnd/>
            <a:tailEnd/>
          </a:ln>
          <a:effectLst/>
        </p:spPr>
        <p:txBody>
          <a:bodyPr wrap="none" lIns="92075" tIns="46038" rIns="92075" bIns="46038">
            <a:spAutoFit/>
          </a:bodyPr>
          <a:lstStyle/>
          <a:p>
            <a:pPr eaLnBrk="0" fontAlgn="base" hangingPunct="0">
              <a:spcBef>
                <a:spcPct val="0"/>
              </a:spcBef>
              <a:spcAft>
                <a:spcPct val="0"/>
              </a:spcAft>
            </a:pPr>
            <a:r>
              <a:rPr lang="en-US" sz="1400" noProof="1">
                <a:solidFill>
                  <a:srgbClr val="CC3300"/>
                </a:solidFill>
                <a:latin typeface="Symbol" pitchFamily="18" charset="2"/>
              </a:rPr>
              <a:t>h</a:t>
            </a:r>
            <a:r>
              <a:rPr lang="en-US" sz="1400" baseline="-25000" noProof="1">
                <a:solidFill>
                  <a:srgbClr val="CC3300"/>
                </a:solidFill>
                <a:latin typeface="Times New Roman" pitchFamily="18" charset="0"/>
              </a:rPr>
              <a:t>T</a:t>
            </a:r>
            <a:r>
              <a:rPr lang="en-US" sz="1400" noProof="1">
                <a:solidFill>
                  <a:srgbClr val="CC3300"/>
                </a:solidFill>
                <a:latin typeface="Times New Roman" pitchFamily="18" charset="0"/>
              </a:rPr>
              <a:t> = .96</a:t>
            </a:r>
          </a:p>
        </p:txBody>
      </p:sp>
      <p:sp>
        <p:nvSpPr>
          <p:cNvPr id="7201" name="Rectangle 33"/>
          <p:cNvSpPr>
            <a:spLocks noChangeArrowheads="1"/>
          </p:cNvSpPr>
          <p:nvPr/>
        </p:nvSpPr>
        <p:spPr bwMode="auto">
          <a:xfrm>
            <a:off x="341313" y="4136628"/>
            <a:ext cx="1385887" cy="517525"/>
          </a:xfrm>
          <a:prstGeom prst="rect">
            <a:avLst/>
          </a:prstGeom>
          <a:noFill/>
          <a:ln w="9525">
            <a:noFill/>
            <a:miter lim="800000"/>
            <a:headEnd/>
            <a:tailEnd/>
          </a:ln>
          <a:effectLst/>
        </p:spPr>
        <p:txBody>
          <a:bodyPr wrap="none" lIns="92075" tIns="46038" rIns="92075" bIns="46038">
            <a:spAutoFit/>
          </a:bodyPr>
          <a:lstStyle/>
          <a:p>
            <a:pPr eaLnBrk="0" fontAlgn="base" hangingPunct="0">
              <a:spcBef>
                <a:spcPct val="0"/>
              </a:spcBef>
              <a:spcAft>
                <a:spcPct val="0"/>
              </a:spcAft>
              <a:tabLst>
                <a:tab pos="381000" algn="l"/>
                <a:tab pos="571500" algn="l"/>
              </a:tabLst>
            </a:pPr>
            <a:r>
              <a:rPr lang="en-US" sz="1400" noProof="1">
                <a:solidFill>
                  <a:srgbClr val="000000"/>
                </a:solidFill>
                <a:latin typeface="Times New Roman" pitchFamily="18" charset="0"/>
              </a:rPr>
              <a:t>F</a:t>
            </a:r>
            <a:r>
              <a:rPr lang="en-US" sz="1400" noProof="1">
                <a:solidFill>
                  <a:srgbClr val="000000"/>
                </a:solidFill>
                <a:latin typeface="Symbol" pitchFamily="18" charset="2"/>
              </a:rPr>
              <a:t>(s)</a:t>
            </a:r>
            <a:r>
              <a:rPr lang="en-US" sz="1400" baseline="-25000" noProof="1">
                <a:solidFill>
                  <a:srgbClr val="000000"/>
                </a:solidFill>
                <a:latin typeface="Times New Roman" pitchFamily="18" charset="0"/>
              </a:rPr>
              <a:t> 	</a:t>
            </a:r>
            <a:r>
              <a:rPr lang="en-US" sz="1400" noProof="1">
                <a:solidFill>
                  <a:srgbClr val="000000"/>
                </a:solidFill>
                <a:latin typeface="Times New Roman" pitchFamily="18" charset="0"/>
              </a:rPr>
              <a:t>=	.97 </a:t>
            </a:r>
            <a:r>
              <a:rPr lang="en-US" sz="1400" noProof="1">
                <a:solidFill>
                  <a:srgbClr val="000000"/>
                </a:solidFill>
                <a:latin typeface="Times New Roman" pitchFamily="18" charset="0"/>
                <a:cs typeface="Times New Roman" pitchFamily="18" charset="0"/>
                <a:sym typeface="Symbol" pitchFamily="18" charset="2"/>
              </a:rPr>
              <a:t></a:t>
            </a:r>
            <a:r>
              <a:rPr lang="en-US" sz="1400" noProof="1">
                <a:solidFill>
                  <a:srgbClr val="000000"/>
                </a:solidFill>
                <a:latin typeface="Times New Roman" pitchFamily="18" charset="0"/>
              </a:rPr>
              <a:t> .96</a:t>
            </a:r>
          </a:p>
          <a:p>
            <a:pPr eaLnBrk="0" fontAlgn="base" hangingPunct="0">
              <a:spcBef>
                <a:spcPct val="0"/>
              </a:spcBef>
              <a:spcAft>
                <a:spcPct val="0"/>
              </a:spcAft>
              <a:tabLst>
                <a:tab pos="381000" algn="l"/>
                <a:tab pos="571500" algn="l"/>
              </a:tabLst>
            </a:pPr>
            <a:r>
              <a:rPr lang="en-US" sz="1400" noProof="1">
                <a:solidFill>
                  <a:srgbClr val="000000"/>
                </a:solidFill>
                <a:latin typeface="Symbol" pitchFamily="18" charset="2"/>
              </a:rPr>
              <a:t>h</a:t>
            </a:r>
            <a:r>
              <a:rPr lang="en-US" sz="1400" baseline="-25000" noProof="1">
                <a:solidFill>
                  <a:srgbClr val="000000"/>
                </a:solidFill>
                <a:latin typeface="Times New Roman" pitchFamily="18" charset="0"/>
              </a:rPr>
              <a:t>D</a:t>
            </a:r>
            <a:r>
              <a:rPr lang="en-US" sz="1400" noProof="1">
                <a:solidFill>
                  <a:srgbClr val="000000"/>
                </a:solidFill>
                <a:latin typeface="Times New Roman" pitchFamily="18" charset="0"/>
              </a:rPr>
              <a:t> 	= 	.84</a:t>
            </a:r>
          </a:p>
        </p:txBody>
      </p:sp>
      <p:sp>
        <p:nvSpPr>
          <p:cNvPr id="7202" name="Rectangle 34"/>
          <p:cNvSpPr>
            <a:spLocks noChangeArrowheads="1"/>
          </p:cNvSpPr>
          <p:nvPr/>
        </p:nvSpPr>
        <p:spPr bwMode="auto">
          <a:xfrm>
            <a:off x="1727200" y="4131865"/>
            <a:ext cx="1114425" cy="569913"/>
          </a:xfrm>
          <a:prstGeom prst="rect">
            <a:avLst/>
          </a:prstGeom>
          <a:solidFill>
            <a:schemeClr val="bg1"/>
          </a:solidFill>
          <a:ln w="12700">
            <a:solidFill>
              <a:schemeClr val="tx1"/>
            </a:solidFill>
            <a:miter lim="800000"/>
            <a:headEnd/>
            <a:tailEnd/>
          </a:ln>
          <a:effectLst/>
        </p:spPr>
        <p:txBody>
          <a:bodyPr wrap="none" anchor="ctr"/>
          <a:lstStyle/>
          <a:p>
            <a:pPr fontAlgn="base">
              <a:spcBef>
                <a:spcPct val="0"/>
              </a:spcBef>
              <a:spcAft>
                <a:spcPct val="0"/>
              </a:spcAft>
            </a:pPr>
            <a:endParaRPr lang="en-US">
              <a:solidFill>
                <a:srgbClr val="000000"/>
              </a:solidFill>
            </a:endParaRPr>
          </a:p>
        </p:txBody>
      </p:sp>
      <p:sp>
        <p:nvSpPr>
          <p:cNvPr id="7203" name="Rectangle 35"/>
          <p:cNvSpPr>
            <a:spLocks noChangeArrowheads="1"/>
          </p:cNvSpPr>
          <p:nvPr/>
        </p:nvSpPr>
        <p:spPr bwMode="auto">
          <a:xfrm>
            <a:off x="1766888" y="4163615"/>
            <a:ext cx="1022350" cy="517525"/>
          </a:xfrm>
          <a:prstGeom prst="rect">
            <a:avLst/>
          </a:prstGeom>
          <a:noFill/>
          <a:ln w="9525">
            <a:noFill/>
            <a:miter lim="800000"/>
            <a:headEnd/>
            <a:tailEnd/>
          </a:ln>
          <a:effectLst/>
        </p:spPr>
        <p:txBody>
          <a:bodyPr wrap="none" lIns="92075" tIns="46038" rIns="92075" bIns="46038">
            <a:spAutoFit/>
          </a:bodyPr>
          <a:lstStyle/>
          <a:p>
            <a:pPr algn="ctr" eaLnBrk="0" fontAlgn="base" hangingPunct="0">
              <a:spcBef>
                <a:spcPct val="0"/>
              </a:spcBef>
              <a:spcAft>
                <a:spcPct val="0"/>
              </a:spcAft>
            </a:pPr>
            <a:r>
              <a:rPr lang="en-US" sz="1400" noProof="1">
                <a:solidFill>
                  <a:srgbClr val="000000"/>
                </a:solidFill>
                <a:latin typeface="Times New Roman" pitchFamily="18" charset="0"/>
              </a:rPr>
              <a:t>Drive </a:t>
            </a:r>
            <a:r>
              <a:rPr lang="en-US" sz="1400">
                <a:solidFill>
                  <a:srgbClr val="000000"/>
                </a:solidFill>
                <a:latin typeface="Times New Roman" pitchFamily="18" charset="0"/>
              </a:rPr>
              <a:t>b</a:t>
            </a:r>
            <a:r>
              <a:rPr lang="en-US" sz="1400" noProof="1">
                <a:solidFill>
                  <a:srgbClr val="000000"/>
                </a:solidFill>
                <a:latin typeface="Times New Roman" pitchFamily="18" charset="0"/>
              </a:rPr>
              <a:t>eam</a:t>
            </a:r>
          </a:p>
          <a:p>
            <a:pPr algn="ctr" eaLnBrk="0" fontAlgn="base" hangingPunct="0">
              <a:spcBef>
                <a:spcPct val="0"/>
              </a:spcBef>
              <a:spcAft>
                <a:spcPct val="0"/>
              </a:spcAft>
            </a:pPr>
            <a:r>
              <a:rPr lang="en-US" sz="1400">
                <a:solidFill>
                  <a:srgbClr val="000000"/>
                </a:solidFill>
                <a:latin typeface="Times New Roman" pitchFamily="18" charset="0"/>
              </a:rPr>
              <a:t>p</a:t>
            </a:r>
            <a:r>
              <a:rPr lang="en-US" sz="1400" noProof="1">
                <a:solidFill>
                  <a:srgbClr val="000000"/>
                </a:solidFill>
                <a:latin typeface="Times New Roman" pitchFamily="18" charset="0"/>
              </a:rPr>
              <a:t>ower </a:t>
            </a:r>
            <a:r>
              <a:rPr lang="en-US" sz="1400">
                <a:solidFill>
                  <a:srgbClr val="000000"/>
                </a:solidFill>
                <a:latin typeface="Times New Roman" pitchFamily="18" charset="0"/>
              </a:rPr>
              <a:t>e</a:t>
            </a:r>
            <a:r>
              <a:rPr lang="en-US" sz="1400" noProof="1">
                <a:solidFill>
                  <a:srgbClr val="000000"/>
                </a:solidFill>
                <a:latin typeface="Times New Roman" pitchFamily="18" charset="0"/>
              </a:rPr>
              <a:t>xtr.</a:t>
            </a:r>
          </a:p>
        </p:txBody>
      </p:sp>
      <p:sp>
        <p:nvSpPr>
          <p:cNvPr id="7204" name="Rectangle 36"/>
          <p:cNvSpPr>
            <a:spLocks noChangeArrowheads="1"/>
          </p:cNvSpPr>
          <p:nvPr/>
        </p:nvSpPr>
        <p:spPr bwMode="auto">
          <a:xfrm>
            <a:off x="1703388" y="2168128"/>
            <a:ext cx="1185862" cy="573087"/>
          </a:xfrm>
          <a:prstGeom prst="rect">
            <a:avLst/>
          </a:prstGeom>
          <a:solidFill>
            <a:schemeClr val="bg1"/>
          </a:solidFill>
          <a:ln w="12700">
            <a:solidFill>
              <a:schemeClr val="tx1"/>
            </a:solidFill>
            <a:miter lim="800000"/>
            <a:headEnd/>
            <a:tailEnd/>
          </a:ln>
          <a:effectLst/>
        </p:spPr>
        <p:txBody>
          <a:bodyPr wrap="none" anchor="ctr"/>
          <a:lstStyle/>
          <a:p>
            <a:pPr fontAlgn="base">
              <a:spcBef>
                <a:spcPct val="0"/>
              </a:spcBef>
              <a:spcAft>
                <a:spcPct val="0"/>
              </a:spcAft>
            </a:pPr>
            <a:endParaRPr lang="en-US">
              <a:solidFill>
                <a:srgbClr val="000000"/>
              </a:solidFill>
            </a:endParaRPr>
          </a:p>
        </p:txBody>
      </p:sp>
      <p:sp>
        <p:nvSpPr>
          <p:cNvPr id="7205" name="Rectangle 37"/>
          <p:cNvSpPr>
            <a:spLocks noChangeArrowheads="1"/>
          </p:cNvSpPr>
          <p:nvPr/>
        </p:nvSpPr>
        <p:spPr bwMode="auto">
          <a:xfrm>
            <a:off x="1679575" y="2195115"/>
            <a:ext cx="1266825" cy="517525"/>
          </a:xfrm>
          <a:prstGeom prst="rect">
            <a:avLst/>
          </a:prstGeom>
          <a:noFill/>
          <a:ln w="9525">
            <a:noFill/>
            <a:miter lim="800000"/>
            <a:headEnd/>
            <a:tailEnd/>
          </a:ln>
          <a:effectLst/>
        </p:spPr>
        <p:txBody>
          <a:bodyPr wrap="none" lIns="92075" tIns="46038" rIns="92075" bIns="46038">
            <a:spAutoFit/>
          </a:bodyPr>
          <a:lstStyle/>
          <a:p>
            <a:pPr algn="ctr" eaLnBrk="0" fontAlgn="base" hangingPunct="0">
              <a:spcBef>
                <a:spcPct val="0"/>
              </a:spcBef>
              <a:spcAft>
                <a:spcPct val="0"/>
              </a:spcAft>
            </a:pPr>
            <a:r>
              <a:rPr lang="en-US" sz="1400" dirty="0">
                <a:solidFill>
                  <a:srgbClr val="000000"/>
                </a:solidFill>
                <a:latin typeface="Times New Roman" pitchFamily="18" charset="0"/>
              </a:rPr>
              <a:t>Power supplies</a:t>
            </a:r>
          </a:p>
          <a:p>
            <a:pPr algn="ctr" eaLnBrk="0" fontAlgn="base" hangingPunct="0">
              <a:spcBef>
                <a:spcPct val="0"/>
              </a:spcBef>
              <a:spcAft>
                <a:spcPct val="0"/>
              </a:spcAft>
            </a:pPr>
            <a:r>
              <a:rPr lang="en-US" sz="1400" dirty="0">
                <a:solidFill>
                  <a:srgbClr val="000000"/>
                </a:solidFill>
                <a:latin typeface="Times New Roman" pitchFamily="18" charset="0"/>
              </a:rPr>
              <a:t>klystrons</a:t>
            </a:r>
          </a:p>
        </p:txBody>
      </p:sp>
      <p:sp>
        <p:nvSpPr>
          <p:cNvPr id="7210" name="Rectangle 42"/>
          <p:cNvSpPr>
            <a:spLocks noChangeArrowheads="1"/>
          </p:cNvSpPr>
          <p:nvPr/>
        </p:nvSpPr>
        <p:spPr bwMode="auto">
          <a:xfrm>
            <a:off x="2950484" y="3085703"/>
            <a:ext cx="1730181" cy="308419"/>
          </a:xfrm>
          <a:prstGeom prst="rect">
            <a:avLst/>
          </a:prstGeom>
          <a:noFill/>
          <a:ln w="9525">
            <a:noFill/>
            <a:miter lim="800000"/>
            <a:headEnd/>
            <a:tailEnd/>
          </a:ln>
          <a:effectLst/>
        </p:spPr>
        <p:txBody>
          <a:bodyPr wrap="none" lIns="92075" tIns="46038" rIns="92075" bIns="46038">
            <a:spAutoFit/>
          </a:bodyPr>
          <a:lstStyle/>
          <a:p>
            <a:pPr eaLnBrk="0" fontAlgn="base" hangingPunct="0">
              <a:spcBef>
                <a:spcPct val="0"/>
              </a:spcBef>
              <a:spcAft>
                <a:spcPct val="0"/>
              </a:spcAft>
            </a:pPr>
            <a:r>
              <a:rPr lang="en-US" sz="1400" noProof="1" smtClean="0">
                <a:solidFill>
                  <a:srgbClr val="000000"/>
                </a:solidFill>
                <a:latin typeface="Symbol" pitchFamily="18" charset="2"/>
              </a:rPr>
              <a:t>h</a:t>
            </a:r>
            <a:r>
              <a:rPr lang="en-US" sz="1400" baseline="-25000" noProof="1" smtClean="0">
                <a:solidFill>
                  <a:srgbClr val="000000"/>
                </a:solidFill>
                <a:latin typeface="Times New Roman" pitchFamily="18" charset="0"/>
              </a:rPr>
              <a:t>Klys→ struct→beam</a:t>
            </a:r>
            <a:r>
              <a:rPr lang="en-US" sz="1400" noProof="1" smtClean="0">
                <a:solidFill>
                  <a:srgbClr val="000000"/>
                </a:solidFill>
                <a:latin typeface="Times New Roman" pitchFamily="18" charset="0"/>
              </a:rPr>
              <a:t> </a:t>
            </a:r>
            <a:r>
              <a:rPr lang="en-US" sz="1400" noProof="1">
                <a:solidFill>
                  <a:srgbClr val="000000"/>
                </a:solidFill>
                <a:latin typeface="Times New Roman" pitchFamily="18" charset="0"/>
              </a:rPr>
              <a:t>= </a:t>
            </a:r>
            <a:r>
              <a:rPr lang="en-US" sz="1400" noProof="1" smtClean="0">
                <a:solidFill>
                  <a:srgbClr val="000000"/>
                </a:solidFill>
                <a:latin typeface="Times New Roman" pitchFamily="18" charset="0"/>
              </a:rPr>
              <a:t>.86</a:t>
            </a:r>
            <a:endParaRPr lang="en-US" sz="1400" noProof="1">
              <a:solidFill>
                <a:srgbClr val="000000"/>
              </a:solidFill>
              <a:latin typeface="Times New Roman" pitchFamily="18" charset="0"/>
            </a:endParaRPr>
          </a:p>
        </p:txBody>
      </p:sp>
      <p:sp>
        <p:nvSpPr>
          <p:cNvPr id="7211" name="Rectangle 43"/>
          <p:cNvSpPr>
            <a:spLocks noChangeArrowheads="1"/>
          </p:cNvSpPr>
          <p:nvPr/>
        </p:nvSpPr>
        <p:spPr bwMode="auto">
          <a:xfrm>
            <a:off x="3232150" y="5910981"/>
            <a:ext cx="946150" cy="304800"/>
          </a:xfrm>
          <a:prstGeom prst="rect">
            <a:avLst/>
          </a:prstGeom>
          <a:noFill/>
          <a:ln w="9525">
            <a:noFill/>
            <a:miter lim="800000"/>
            <a:headEnd/>
            <a:tailEnd/>
          </a:ln>
          <a:effectLst/>
        </p:spPr>
        <p:txBody>
          <a:bodyPr wrap="none" lIns="92075" tIns="46038" rIns="92075" bIns="46038">
            <a:spAutoFit/>
          </a:bodyPr>
          <a:lstStyle/>
          <a:p>
            <a:pPr eaLnBrk="0" fontAlgn="base" hangingPunct="0">
              <a:spcBef>
                <a:spcPct val="0"/>
              </a:spcBef>
              <a:spcAft>
                <a:spcPct val="0"/>
              </a:spcAft>
            </a:pPr>
            <a:r>
              <a:rPr lang="en-US" sz="1400" b="1" noProof="1">
                <a:solidFill>
                  <a:srgbClr val="CC3300"/>
                </a:solidFill>
                <a:latin typeface="Symbol" pitchFamily="18" charset="2"/>
              </a:rPr>
              <a:t>h</a:t>
            </a:r>
            <a:r>
              <a:rPr lang="en-US" sz="1400" b="1" baseline="-25000" noProof="1">
                <a:solidFill>
                  <a:srgbClr val="CC3300"/>
                </a:solidFill>
                <a:latin typeface="Times New Roman" pitchFamily="18" charset="0"/>
              </a:rPr>
              <a:t>RF</a:t>
            </a:r>
            <a:r>
              <a:rPr lang="en-US" sz="1400" b="1" noProof="1">
                <a:solidFill>
                  <a:srgbClr val="CC3300"/>
                </a:solidFill>
                <a:latin typeface="Times New Roman" pitchFamily="18" charset="0"/>
              </a:rPr>
              <a:t> = .2</a:t>
            </a:r>
            <a:r>
              <a:rPr lang="en-US" sz="1400" b="1">
                <a:solidFill>
                  <a:srgbClr val="CC3300"/>
                </a:solidFill>
                <a:latin typeface="Times New Roman" pitchFamily="18" charset="0"/>
              </a:rPr>
              <a:t>77</a:t>
            </a:r>
            <a:endParaRPr lang="en-US" sz="1400" b="1" noProof="1">
              <a:solidFill>
                <a:srgbClr val="CC3300"/>
              </a:solidFill>
              <a:latin typeface="Times New Roman" pitchFamily="18" charset="0"/>
            </a:endParaRPr>
          </a:p>
        </p:txBody>
      </p:sp>
      <p:sp>
        <p:nvSpPr>
          <p:cNvPr id="7212" name="Rectangle 44"/>
          <p:cNvSpPr>
            <a:spLocks noChangeArrowheads="1"/>
          </p:cNvSpPr>
          <p:nvPr/>
        </p:nvSpPr>
        <p:spPr bwMode="auto">
          <a:xfrm>
            <a:off x="107504" y="5661248"/>
            <a:ext cx="1689916" cy="523862"/>
          </a:xfrm>
          <a:prstGeom prst="rect">
            <a:avLst/>
          </a:prstGeom>
          <a:noFill/>
          <a:ln w="9525">
            <a:noFill/>
            <a:miter lim="800000"/>
            <a:headEnd/>
            <a:tailEnd/>
          </a:ln>
          <a:effectLst/>
        </p:spPr>
        <p:txBody>
          <a:bodyPr wrap="none" lIns="92075" tIns="46038" rIns="92075" bIns="46038">
            <a:spAutoFit/>
          </a:bodyPr>
          <a:lstStyle/>
          <a:p>
            <a:pPr algn="ctr" eaLnBrk="0" fontAlgn="base" hangingPunct="0">
              <a:spcBef>
                <a:spcPct val="0"/>
              </a:spcBef>
              <a:spcAft>
                <a:spcPct val="0"/>
              </a:spcAft>
              <a:tabLst>
                <a:tab pos="1244600" algn="l"/>
                <a:tab pos="1905000" algn="l"/>
              </a:tabLst>
            </a:pPr>
            <a:r>
              <a:rPr lang="en-US" sz="1400" dirty="0" smtClean="0">
                <a:solidFill>
                  <a:srgbClr val="CC3300"/>
                </a:solidFill>
                <a:latin typeface="Times New Roman" pitchFamily="18" charset="0"/>
              </a:rPr>
              <a:t>102 </a:t>
            </a:r>
            <a:r>
              <a:rPr lang="en-US" sz="1400" dirty="0">
                <a:solidFill>
                  <a:srgbClr val="CC3300"/>
                </a:solidFill>
                <a:latin typeface="Times New Roman" pitchFamily="18" charset="0"/>
              </a:rPr>
              <a:t>MW </a:t>
            </a:r>
          </a:p>
          <a:p>
            <a:pPr algn="ctr" eaLnBrk="0" fontAlgn="base" hangingPunct="0">
              <a:spcBef>
                <a:spcPct val="0"/>
              </a:spcBef>
              <a:spcAft>
                <a:spcPct val="0"/>
              </a:spcAft>
              <a:tabLst>
                <a:tab pos="1244600" algn="l"/>
                <a:tab pos="1905000" algn="l"/>
              </a:tabLst>
            </a:pPr>
            <a:r>
              <a:rPr lang="en-US" sz="1400" dirty="0">
                <a:solidFill>
                  <a:srgbClr val="CC3300"/>
                </a:solidFill>
                <a:latin typeface="Times New Roman" pitchFamily="18" charset="0"/>
              </a:rPr>
              <a:t>(2 x 101 kJ </a:t>
            </a:r>
            <a:r>
              <a:rPr lang="en-US" sz="1400" dirty="0">
                <a:solidFill>
                  <a:srgbClr val="CC3300"/>
                </a:solidFill>
                <a:latin typeface="Courier" pitchFamily="49" charset="0"/>
              </a:rPr>
              <a:t>x</a:t>
            </a:r>
            <a:r>
              <a:rPr lang="en-US" sz="1400" dirty="0">
                <a:solidFill>
                  <a:srgbClr val="CC3300"/>
                </a:solidFill>
                <a:latin typeface="Times New Roman" pitchFamily="18" charset="0"/>
              </a:rPr>
              <a:t> </a:t>
            </a:r>
            <a:r>
              <a:rPr lang="en-US" sz="1400" b="1" dirty="0">
                <a:solidFill>
                  <a:srgbClr val="CC3300"/>
                </a:solidFill>
                <a:latin typeface="Times New Roman" pitchFamily="18" charset="0"/>
              </a:rPr>
              <a:t>50 Hz</a:t>
            </a:r>
            <a:r>
              <a:rPr lang="en-US" sz="1400" dirty="0">
                <a:solidFill>
                  <a:srgbClr val="CC3300"/>
                </a:solidFill>
                <a:latin typeface="Times New Roman" pitchFamily="18" charset="0"/>
              </a:rPr>
              <a:t>)</a:t>
            </a:r>
          </a:p>
        </p:txBody>
      </p:sp>
      <p:sp>
        <p:nvSpPr>
          <p:cNvPr id="7213" name="Rectangle 45"/>
          <p:cNvSpPr>
            <a:spLocks noChangeArrowheads="1"/>
          </p:cNvSpPr>
          <p:nvPr/>
        </p:nvSpPr>
        <p:spPr bwMode="auto">
          <a:xfrm>
            <a:off x="5940425" y="6120531"/>
            <a:ext cx="1295400" cy="366713"/>
          </a:xfrm>
          <a:prstGeom prst="rect">
            <a:avLst/>
          </a:prstGeom>
          <a:solidFill>
            <a:schemeClr val="bg1"/>
          </a:solidFill>
          <a:ln w="9525">
            <a:noFill/>
            <a:miter lim="800000"/>
            <a:headEnd/>
            <a:tailEnd/>
          </a:ln>
          <a:effectLst/>
        </p:spPr>
        <p:txBody>
          <a:bodyPr wrap="none" lIns="92075" tIns="46038" rIns="92075" bIns="46038">
            <a:spAutoFit/>
          </a:bodyPr>
          <a:lstStyle/>
          <a:p>
            <a:pPr algn="ctr" eaLnBrk="0" fontAlgn="base" hangingPunct="0">
              <a:spcBef>
                <a:spcPct val="0"/>
              </a:spcBef>
              <a:spcAft>
                <a:spcPct val="0"/>
              </a:spcAft>
            </a:pPr>
            <a:r>
              <a:rPr lang="en-US" b="1">
                <a:solidFill>
                  <a:srgbClr val="000000"/>
                </a:solidFill>
                <a:latin typeface="Times New Roman" pitchFamily="18" charset="0"/>
              </a:rPr>
              <a:t>Main beam</a:t>
            </a:r>
          </a:p>
        </p:txBody>
      </p:sp>
      <p:sp>
        <p:nvSpPr>
          <p:cNvPr id="7214" name="Rectangle 46"/>
          <p:cNvSpPr>
            <a:spLocks noChangeArrowheads="1"/>
          </p:cNvSpPr>
          <p:nvPr/>
        </p:nvSpPr>
        <p:spPr bwMode="auto">
          <a:xfrm>
            <a:off x="5220072" y="764704"/>
            <a:ext cx="2151293" cy="369974"/>
          </a:xfrm>
          <a:prstGeom prst="rect">
            <a:avLst/>
          </a:prstGeom>
          <a:solidFill>
            <a:schemeClr val="bg1"/>
          </a:solidFill>
          <a:ln w="9525">
            <a:noFill/>
            <a:miter lim="800000"/>
            <a:headEnd/>
            <a:tailEnd/>
          </a:ln>
          <a:effectLst/>
        </p:spPr>
        <p:txBody>
          <a:bodyPr wrap="none" lIns="92075" tIns="46038" rIns="92075" bIns="46038">
            <a:spAutoFit/>
          </a:bodyPr>
          <a:lstStyle/>
          <a:p>
            <a:pPr algn="ctr" eaLnBrk="0" fontAlgn="base" hangingPunct="0">
              <a:spcBef>
                <a:spcPct val="0"/>
              </a:spcBef>
              <a:spcAft>
                <a:spcPct val="0"/>
              </a:spcAft>
            </a:pPr>
            <a:r>
              <a:rPr lang="en-US" b="1" dirty="0" smtClean="0">
                <a:solidFill>
                  <a:srgbClr val="000000"/>
                </a:solidFill>
                <a:latin typeface="Times New Roman" pitchFamily="18" charset="0"/>
              </a:rPr>
              <a:t>+5% network losses</a:t>
            </a:r>
            <a:endParaRPr lang="en-US" b="1" dirty="0">
              <a:solidFill>
                <a:srgbClr val="000000"/>
              </a:solidFill>
              <a:latin typeface="Times New Roman" pitchFamily="18" charset="0"/>
            </a:endParaRPr>
          </a:p>
        </p:txBody>
      </p:sp>
      <p:sp>
        <p:nvSpPr>
          <p:cNvPr id="7216" name="Rectangle 48"/>
          <p:cNvSpPr>
            <a:spLocks noChangeArrowheads="1"/>
          </p:cNvSpPr>
          <p:nvPr/>
        </p:nvSpPr>
        <p:spPr bwMode="auto">
          <a:xfrm>
            <a:off x="7451725" y="1231925"/>
            <a:ext cx="1295400" cy="400110"/>
          </a:xfrm>
          <a:prstGeom prst="rect">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a:spAutoFit/>
          </a:bodyPr>
          <a:lstStyle/>
          <a:p>
            <a:pPr eaLnBrk="0" fontAlgn="base" hangingPunct="0">
              <a:spcBef>
                <a:spcPct val="0"/>
              </a:spcBef>
              <a:spcAft>
                <a:spcPct val="0"/>
              </a:spcAft>
            </a:pPr>
            <a:r>
              <a:rPr lang="en-US" sz="2000" dirty="0" smtClean="0">
                <a:solidFill>
                  <a:srgbClr val="114FFB"/>
                </a:solidFill>
                <a:latin typeface="Times New Roman" pitchFamily="18" charset="0"/>
              </a:rPr>
              <a:t>594 </a:t>
            </a:r>
            <a:r>
              <a:rPr lang="en-US" sz="2000" dirty="0">
                <a:solidFill>
                  <a:srgbClr val="114FFB"/>
                </a:solidFill>
                <a:latin typeface="Times New Roman" pitchFamily="18" charset="0"/>
              </a:rPr>
              <a:t>MW</a:t>
            </a:r>
            <a:endParaRPr lang="en-US" sz="2000" baseline="30000" dirty="0">
              <a:solidFill>
                <a:srgbClr val="114FFB"/>
              </a:solidFill>
              <a:latin typeface="Times New Roman" pitchFamily="18" charset="0"/>
              <a:cs typeface="Times New Roman" pitchFamily="18" charset="0"/>
            </a:endParaRPr>
          </a:p>
        </p:txBody>
      </p:sp>
      <p:sp>
        <p:nvSpPr>
          <p:cNvPr id="7217" name="Line 49"/>
          <p:cNvSpPr>
            <a:spLocks noChangeShapeType="1"/>
          </p:cNvSpPr>
          <p:nvPr/>
        </p:nvSpPr>
        <p:spPr bwMode="auto">
          <a:xfrm>
            <a:off x="2259013" y="1823640"/>
            <a:ext cx="3713162" cy="0"/>
          </a:xfrm>
          <a:prstGeom prst="line">
            <a:avLst/>
          </a:prstGeom>
          <a:noFill/>
          <a:ln w="12700">
            <a:solidFill>
              <a:schemeClr val="tx1"/>
            </a:solidFill>
            <a:round/>
            <a:headEnd type="none" w="sm" len="sm"/>
            <a:tailEnd type="none" w="sm" len="sm"/>
          </a:ln>
          <a:effectLst/>
        </p:spPr>
        <p:txBody>
          <a:bodyPr wrap="none" anchor="ctr"/>
          <a:lstStyle/>
          <a:p>
            <a:pPr fontAlgn="base">
              <a:spcBef>
                <a:spcPct val="0"/>
              </a:spcBef>
              <a:spcAft>
                <a:spcPct val="0"/>
              </a:spcAft>
            </a:pPr>
            <a:endParaRPr lang="en-US">
              <a:solidFill>
                <a:srgbClr val="000000"/>
              </a:solidFill>
            </a:endParaRPr>
          </a:p>
        </p:txBody>
      </p:sp>
      <p:sp>
        <p:nvSpPr>
          <p:cNvPr id="7218" name="Rectangle 50"/>
          <p:cNvSpPr>
            <a:spLocks noChangeArrowheads="1"/>
          </p:cNvSpPr>
          <p:nvPr/>
        </p:nvSpPr>
        <p:spPr bwMode="auto">
          <a:xfrm>
            <a:off x="2528888" y="1463278"/>
            <a:ext cx="1079500" cy="573087"/>
          </a:xfrm>
          <a:prstGeom prst="rect">
            <a:avLst/>
          </a:prstGeom>
          <a:solidFill>
            <a:schemeClr val="bg1"/>
          </a:solidFill>
          <a:ln w="12700">
            <a:solidFill>
              <a:schemeClr val="tx1"/>
            </a:solidFill>
            <a:miter lim="800000"/>
            <a:headEnd/>
            <a:tailEnd/>
          </a:ln>
          <a:effectLst/>
        </p:spPr>
        <p:txBody>
          <a:bodyPr wrap="none" anchor="ctr"/>
          <a:lstStyle/>
          <a:p>
            <a:pPr fontAlgn="base">
              <a:spcBef>
                <a:spcPct val="0"/>
              </a:spcBef>
              <a:spcAft>
                <a:spcPct val="0"/>
              </a:spcAft>
            </a:pPr>
            <a:endParaRPr lang="en-US">
              <a:solidFill>
                <a:srgbClr val="000000"/>
              </a:solidFill>
            </a:endParaRPr>
          </a:p>
        </p:txBody>
      </p:sp>
      <p:sp>
        <p:nvSpPr>
          <p:cNvPr id="7219" name="Rectangle 51"/>
          <p:cNvSpPr>
            <a:spLocks noChangeArrowheads="1"/>
          </p:cNvSpPr>
          <p:nvPr/>
        </p:nvSpPr>
        <p:spPr bwMode="auto">
          <a:xfrm>
            <a:off x="2573338" y="1590501"/>
            <a:ext cx="1044575" cy="308419"/>
          </a:xfrm>
          <a:prstGeom prst="rect">
            <a:avLst/>
          </a:prstGeom>
          <a:noFill/>
          <a:ln w="9525">
            <a:noFill/>
            <a:miter lim="800000"/>
            <a:headEnd/>
            <a:tailEnd/>
          </a:ln>
          <a:effectLst/>
        </p:spPr>
        <p:txBody>
          <a:bodyPr lIns="92075" tIns="46038" rIns="92075" bIns="46038">
            <a:spAutoFit/>
          </a:bodyPr>
          <a:lstStyle/>
          <a:p>
            <a:pPr algn="ctr" eaLnBrk="0" fontAlgn="base" hangingPunct="0">
              <a:spcBef>
                <a:spcPct val="0"/>
              </a:spcBef>
              <a:spcAft>
                <a:spcPct val="0"/>
              </a:spcAft>
            </a:pPr>
            <a:r>
              <a:rPr lang="en-US" sz="1400" dirty="0">
                <a:solidFill>
                  <a:srgbClr val="000000"/>
                </a:solidFill>
                <a:latin typeface="Times New Roman" pitchFamily="18" charset="0"/>
              </a:rPr>
              <a:t>Modulator </a:t>
            </a:r>
          </a:p>
        </p:txBody>
      </p:sp>
      <p:sp>
        <p:nvSpPr>
          <p:cNvPr id="7220" name="Rectangle 52"/>
          <p:cNvSpPr>
            <a:spLocks noChangeArrowheads="1"/>
          </p:cNvSpPr>
          <p:nvPr/>
        </p:nvSpPr>
        <p:spPr bwMode="auto">
          <a:xfrm>
            <a:off x="3995936" y="1412776"/>
            <a:ext cx="839974" cy="308419"/>
          </a:xfrm>
          <a:prstGeom prst="rect">
            <a:avLst/>
          </a:prstGeom>
          <a:noFill/>
          <a:ln w="9525">
            <a:noFill/>
            <a:miter lim="800000"/>
            <a:headEnd/>
            <a:tailEnd/>
          </a:ln>
          <a:effectLst/>
        </p:spPr>
        <p:txBody>
          <a:bodyPr wrap="none" lIns="92075" tIns="46038" rIns="92075" bIns="46038">
            <a:spAutoFit/>
          </a:bodyPr>
          <a:lstStyle/>
          <a:p>
            <a:pPr eaLnBrk="0" fontAlgn="base" hangingPunct="0">
              <a:spcBef>
                <a:spcPct val="0"/>
              </a:spcBef>
              <a:spcAft>
                <a:spcPct val="0"/>
              </a:spcAft>
            </a:pPr>
            <a:r>
              <a:rPr lang="en-US" sz="1400" dirty="0" smtClean="0">
                <a:solidFill>
                  <a:srgbClr val="114FFB"/>
                </a:solidFill>
                <a:latin typeface="Times New Roman" pitchFamily="18" charset="0"/>
              </a:rPr>
              <a:t>337 </a:t>
            </a:r>
            <a:r>
              <a:rPr lang="en-US" sz="1400" dirty="0">
                <a:solidFill>
                  <a:srgbClr val="114FFB"/>
                </a:solidFill>
                <a:latin typeface="Times New Roman" pitchFamily="18" charset="0"/>
              </a:rPr>
              <a:t>MW</a:t>
            </a:r>
          </a:p>
        </p:txBody>
      </p:sp>
      <p:sp>
        <p:nvSpPr>
          <p:cNvPr id="7223" name="Rectangle 55"/>
          <p:cNvSpPr>
            <a:spLocks noChangeArrowheads="1"/>
          </p:cNvSpPr>
          <p:nvPr/>
        </p:nvSpPr>
        <p:spPr bwMode="auto">
          <a:xfrm>
            <a:off x="6156176" y="2886645"/>
            <a:ext cx="839974" cy="308419"/>
          </a:xfrm>
          <a:prstGeom prst="rect">
            <a:avLst/>
          </a:prstGeom>
          <a:noFill/>
          <a:ln w="9525">
            <a:noFill/>
            <a:miter lim="800000"/>
            <a:headEnd/>
            <a:tailEnd/>
          </a:ln>
          <a:effectLst/>
        </p:spPr>
        <p:txBody>
          <a:bodyPr wrap="none" lIns="92075" tIns="46038" rIns="92075" bIns="46038">
            <a:spAutoFit/>
          </a:bodyPr>
          <a:lstStyle/>
          <a:p>
            <a:pPr eaLnBrk="0" fontAlgn="base" hangingPunct="0">
              <a:spcBef>
                <a:spcPct val="0"/>
              </a:spcBef>
              <a:spcAft>
                <a:spcPct val="0"/>
              </a:spcAft>
            </a:pPr>
            <a:r>
              <a:rPr lang="en-US" sz="1400" dirty="0" smtClean="0">
                <a:solidFill>
                  <a:srgbClr val="114FFB"/>
                </a:solidFill>
                <a:latin typeface="Times New Roman" pitchFamily="18" charset="0"/>
              </a:rPr>
              <a:t>256 </a:t>
            </a:r>
            <a:r>
              <a:rPr lang="en-US" sz="1400" dirty="0">
                <a:solidFill>
                  <a:srgbClr val="114FFB"/>
                </a:solidFill>
                <a:latin typeface="Times New Roman" pitchFamily="18" charset="0"/>
              </a:rPr>
              <a:t>MW</a:t>
            </a:r>
          </a:p>
        </p:txBody>
      </p:sp>
      <p:sp>
        <p:nvSpPr>
          <p:cNvPr id="57" name="Rectangle 53"/>
          <p:cNvSpPr>
            <a:spLocks noChangeArrowheads="1"/>
          </p:cNvSpPr>
          <p:nvPr/>
        </p:nvSpPr>
        <p:spPr bwMode="auto">
          <a:xfrm>
            <a:off x="3635896" y="1878533"/>
            <a:ext cx="1296144" cy="523862"/>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wrap="square" lIns="92075" tIns="46038" rIns="92075" bIns="46038">
            <a:spAutoFit/>
          </a:bodyPr>
          <a:lstStyle/>
          <a:p>
            <a:pPr eaLnBrk="0" fontAlgn="base" hangingPunct="0">
              <a:spcBef>
                <a:spcPct val="0"/>
              </a:spcBef>
              <a:spcAft>
                <a:spcPct val="0"/>
              </a:spcAft>
              <a:tabLst>
                <a:tab pos="292100" algn="l"/>
                <a:tab pos="381000" algn="l"/>
                <a:tab pos="571500" algn="l"/>
              </a:tabLst>
            </a:pPr>
            <a:r>
              <a:rPr lang="en-US" sz="1400" noProof="1">
                <a:solidFill>
                  <a:srgbClr val="000000"/>
                </a:solidFill>
                <a:latin typeface="Symbol" pitchFamily="18" charset="2"/>
              </a:rPr>
              <a:t>h</a:t>
            </a:r>
            <a:r>
              <a:rPr lang="en-US" sz="1400" baseline="-25000" dirty="0">
                <a:solidFill>
                  <a:srgbClr val="000000"/>
                </a:solidFill>
                <a:latin typeface="Times New Roman" pitchFamily="18" charset="0"/>
              </a:rPr>
              <a:t>MOD</a:t>
            </a:r>
            <a:r>
              <a:rPr lang="en-US" sz="1400" noProof="1">
                <a:solidFill>
                  <a:srgbClr val="000000"/>
                </a:solidFill>
                <a:latin typeface="Times New Roman" pitchFamily="18" charset="0"/>
              </a:rPr>
              <a:t> = 0.9</a:t>
            </a:r>
          </a:p>
          <a:p>
            <a:pPr eaLnBrk="0" fontAlgn="base" hangingPunct="0">
              <a:spcBef>
                <a:spcPct val="0"/>
              </a:spcBef>
              <a:spcAft>
                <a:spcPct val="0"/>
              </a:spcAft>
              <a:tabLst>
                <a:tab pos="292100" algn="l"/>
                <a:tab pos="381000" algn="l"/>
                <a:tab pos="571500" algn="l"/>
              </a:tabLst>
            </a:pPr>
            <a:r>
              <a:rPr lang="en-US" sz="1400" noProof="1" smtClean="0">
                <a:solidFill>
                  <a:srgbClr val="000000"/>
                </a:solidFill>
                <a:latin typeface="Symbol" pitchFamily="18" charset="2"/>
              </a:rPr>
              <a:t>h</a:t>
            </a:r>
            <a:r>
              <a:rPr lang="en-US" sz="1400" baseline="-25000" noProof="1" smtClean="0">
                <a:solidFill>
                  <a:srgbClr val="000000"/>
                </a:solidFill>
                <a:latin typeface="Times New Roman" pitchFamily="18" charset="0"/>
              </a:rPr>
              <a:t>rise</a:t>
            </a:r>
            <a:r>
              <a:rPr lang="en-US" sz="1400" noProof="1" smtClean="0">
                <a:solidFill>
                  <a:srgbClr val="000000"/>
                </a:solidFill>
                <a:latin typeface="Times New Roman" pitchFamily="18" charset="0"/>
              </a:rPr>
              <a:t> </a:t>
            </a:r>
            <a:r>
              <a:rPr lang="en-US" sz="1400" noProof="1">
                <a:solidFill>
                  <a:srgbClr val="000000"/>
                </a:solidFill>
                <a:latin typeface="Times New Roman" pitchFamily="18" charset="0"/>
              </a:rPr>
              <a:t>= </a:t>
            </a:r>
            <a:r>
              <a:rPr lang="en-US" sz="1400" noProof="1" smtClean="0">
                <a:solidFill>
                  <a:srgbClr val="000000"/>
                </a:solidFill>
                <a:latin typeface="Times New Roman" pitchFamily="18" charset="0"/>
              </a:rPr>
              <a:t>0.875</a:t>
            </a:r>
            <a:endParaRPr lang="en-US" sz="1400" noProof="1">
              <a:solidFill>
                <a:srgbClr val="000000"/>
              </a:solidFill>
              <a:latin typeface="Times New Roman" pitchFamily="18" charset="0"/>
            </a:endParaRPr>
          </a:p>
        </p:txBody>
      </p:sp>
      <p:sp>
        <p:nvSpPr>
          <p:cNvPr id="55" name="Rectangle 48"/>
          <p:cNvSpPr>
            <a:spLocks noChangeArrowheads="1"/>
          </p:cNvSpPr>
          <p:nvPr/>
        </p:nvSpPr>
        <p:spPr bwMode="auto">
          <a:xfrm>
            <a:off x="7452320" y="295821"/>
            <a:ext cx="1295400" cy="396875"/>
          </a:xfrm>
          <a:prstGeom prst="rect">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a:spAutoFit/>
          </a:bodyPr>
          <a:lstStyle/>
          <a:p>
            <a:pPr eaLnBrk="0" fontAlgn="base" hangingPunct="0">
              <a:spcBef>
                <a:spcPct val="0"/>
              </a:spcBef>
              <a:spcAft>
                <a:spcPct val="0"/>
              </a:spcAft>
            </a:pPr>
            <a:r>
              <a:rPr lang="en-US" sz="2000" dirty="0" smtClean="0">
                <a:solidFill>
                  <a:srgbClr val="114FFB"/>
                </a:solidFill>
                <a:latin typeface="Times New Roman" pitchFamily="18" charset="0"/>
              </a:rPr>
              <a:t>650 MVA</a:t>
            </a:r>
            <a:endParaRPr lang="en-US" sz="2000" baseline="30000" dirty="0">
              <a:solidFill>
                <a:srgbClr val="114FFB"/>
              </a:solidFill>
              <a:latin typeface="Times New Roman" pitchFamily="18" charset="0"/>
              <a:cs typeface="Times New Roman" pitchFamily="18" charset="0"/>
            </a:endParaRPr>
          </a:p>
        </p:txBody>
      </p:sp>
      <p:sp>
        <p:nvSpPr>
          <p:cNvPr id="56" name="Rectangle 48"/>
          <p:cNvSpPr>
            <a:spLocks noChangeArrowheads="1"/>
          </p:cNvSpPr>
          <p:nvPr/>
        </p:nvSpPr>
        <p:spPr bwMode="auto">
          <a:xfrm>
            <a:off x="7452320" y="764704"/>
            <a:ext cx="1295400" cy="396875"/>
          </a:xfrm>
          <a:prstGeom prst="rect">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a:spAutoFit/>
          </a:bodyPr>
          <a:lstStyle/>
          <a:p>
            <a:pPr eaLnBrk="0" fontAlgn="base" hangingPunct="0">
              <a:spcBef>
                <a:spcPct val="0"/>
              </a:spcBef>
              <a:spcAft>
                <a:spcPct val="0"/>
              </a:spcAft>
            </a:pPr>
            <a:r>
              <a:rPr lang="en-US" sz="2000" dirty="0" smtClean="0">
                <a:solidFill>
                  <a:srgbClr val="114FFB"/>
                </a:solidFill>
                <a:latin typeface="Times New Roman" pitchFamily="18" charset="0"/>
              </a:rPr>
              <a:t>622 </a:t>
            </a:r>
            <a:r>
              <a:rPr lang="en-US" sz="2000" dirty="0">
                <a:solidFill>
                  <a:srgbClr val="114FFB"/>
                </a:solidFill>
                <a:latin typeface="Times New Roman" pitchFamily="18" charset="0"/>
              </a:rPr>
              <a:t>MW</a:t>
            </a:r>
            <a:endParaRPr lang="en-US" sz="2000" baseline="30000" dirty="0">
              <a:solidFill>
                <a:srgbClr val="114FFB"/>
              </a:solidFill>
              <a:latin typeface="Times New Roman" pitchFamily="18" charset="0"/>
              <a:cs typeface="Times New Roman" pitchFamily="18" charset="0"/>
            </a:endParaRPr>
          </a:p>
        </p:txBody>
      </p:sp>
      <p:sp>
        <p:nvSpPr>
          <p:cNvPr id="58" name="Rectangle 46"/>
          <p:cNvSpPr>
            <a:spLocks noChangeArrowheads="1"/>
          </p:cNvSpPr>
          <p:nvPr/>
        </p:nvSpPr>
        <p:spPr bwMode="auto">
          <a:xfrm>
            <a:off x="6372200" y="332656"/>
            <a:ext cx="1019510" cy="369974"/>
          </a:xfrm>
          <a:prstGeom prst="rect">
            <a:avLst/>
          </a:prstGeom>
          <a:solidFill>
            <a:schemeClr val="bg1"/>
          </a:solidFill>
          <a:ln w="9525">
            <a:noFill/>
            <a:miter lim="800000"/>
            <a:headEnd/>
            <a:tailEnd/>
          </a:ln>
          <a:effectLst/>
        </p:spPr>
        <p:txBody>
          <a:bodyPr wrap="none" lIns="92075" tIns="46038" rIns="92075" bIns="46038">
            <a:spAutoFit/>
          </a:bodyPr>
          <a:lstStyle/>
          <a:p>
            <a:pPr algn="ctr" eaLnBrk="0" fontAlgn="base" hangingPunct="0">
              <a:spcBef>
                <a:spcPct val="0"/>
              </a:spcBef>
              <a:spcAft>
                <a:spcPct val="0"/>
              </a:spcAft>
            </a:pPr>
            <a:r>
              <a:rPr lang="en-US" b="1" dirty="0" smtClean="0">
                <a:solidFill>
                  <a:srgbClr val="000000"/>
                </a:solidFill>
                <a:latin typeface="Times New Roman" pitchFamily="18" charset="0"/>
              </a:rPr>
              <a:t>1/’</a:t>
            </a:r>
            <a:r>
              <a:rPr lang="en-US" b="1" dirty="0" err="1" smtClean="0">
                <a:solidFill>
                  <a:srgbClr val="000000"/>
                </a:solidFill>
                <a:latin typeface="Times New Roman" pitchFamily="18" charset="0"/>
              </a:rPr>
              <a:t>cos</a:t>
            </a:r>
            <a:r>
              <a:rPr lang="el-GR" b="1" dirty="0" smtClean="0">
                <a:solidFill>
                  <a:srgbClr val="000000"/>
                </a:solidFill>
                <a:latin typeface="Times New Roman" pitchFamily="18" charset="0"/>
              </a:rPr>
              <a:t>φ</a:t>
            </a:r>
            <a:r>
              <a:rPr lang="en-US" b="1" baseline="-25000" dirty="0" err="1" smtClean="0">
                <a:solidFill>
                  <a:srgbClr val="000000"/>
                </a:solidFill>
                <a:latin typeface="Times New Roman" pitchFamily="18" charset="0"/>
              </a:rPr>
              <a:t>i</a:t>
            </a:r>
            <a:r>
              <a:rPr lang="en-US" b="1" dirty="0" smtClean="0">
                <a:solidFill>
                  <a:srgbClr val="000000"/>
                </a:solidFill>
                <a:latin typeface="Times New Roman" pitchFamily="18" charset="0"/>
              </a:rPr>
              <a:t>’</a:t>
            </a:r>
            <a:endParaRPr lang="en-US" b="1" dirty="0">
              <a:solidFill>
                <a:srgbClr val="000000"/>
              </a:solidFill>
              <a:latin typeface="Times New Roman" pitchFamily="18" charset="0"/>
            </a:endParaRPr>
          </a:p>
        </p:txBody>
      </p:sp>
      <p:sp>
        <p:nvSpPr>
          <p:cNvPr id="59" name="Rectangle 46"/>
          <p:cNvSpPr>
            <a:spLocks noChangeArrowheads="1"/>
          </p:cNvSpPr>
          <p:nvPr/>
        </p:nvSpPr>
        <p:spPr bwMode="auto">
          <a:xfrm>
            <a:off x="6156176" y="1196752"/>
            <a:ext cx="1231344" cy="369974"/>
          </a:xfrm>
          <a:prstGeom prst="rect">
            <a:avLst/>
          </a:prstGeom>
          <a:solidFill>
            <a:schemeClr val="bg1"/>
          </a:solidFill>
          <a:ln w="9525">
            <a:noFill/>
            <a:miter lim="800000"/>
            <a:headEnd/>
            <a:tailEnd/>
          </a:ln>
          <a:effectLst/>
        </p:spPr>
        <p:txBody>
          <a:bodyPr wrap="none" lIns="92075" tIns="46038" rIns="92075" bIns="46038">
            <a:spAutoFit/>
          </a:bodyPr>
          <a:lstStyle/>
          <a:p>
            <a:pPr algn="ctr" eaLnBrk="0" fontAlgn="base" hangingPunct="0">
              <a:spcBef>
                <a:spcPct val="0"/>
              </a:spcBef>
              <a:spcAft>
                <a:spcPct val="0"/>
              </a:spcAft>
            </a:pPr>
            <a:r>
              <a:rPr lang="en-US" b="1" dirty="0" smtClean="0">
                <a:solidFill>
                  <a:srgbClr val="000000"/>
                </a:solidFill>
                <a:latin typeface="Times New Roman" pitchFamily="18" charset="0"/>
              </a:rPr>
              <a:t>‘wall plug’</a:t>
            </a:r>
            <a:endParaRPr lang="en-US" b="1" dirty="0">
              <a:solidFill>
                <a:srgbClr val="000000"/>
              </a:solidFill>
              <a:latin typeface="Times New Roman"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val="620333665"/>
              </p:ext>
            </p:extLst>
          </p:nvPr>
        </p:nvGraphicFramePr>
        <p:xfrm>
          <a:off x="5580112" y="3564188"/>
          <a:ext cx="2808312" cy="1924980"/>
        </p:xfrm>
        <a:graphic>
          <a:graphicData uri="http://schemas.openxmlformats.org/drawingml/2006/table">
            <a:tbl>
              <a:tblPr firstRow="1" bandRow="1">
                <a:tableStyleId>{5C22544A-7EE6-4342-B048-85BDC9FD1C3A}</a:tableStyleId>
              </a:tblPr>
              <a:tblGrid>
                <a:gridCol w="1404156"/>
                <a:gridCol w="1404156"/>
              </a:tblGrid>
              <a:tr h="0">
                <a:tc>
                  <a:txBody>
                    <a:bodyPr/>
                    <a:lstStyle/>
                    <a:p>
                      <a:r>
                        <a:rPr lang="en-US" sz="1400" dirty="0" smtClean="0">
                          <a:solidFill>
                            <a:srgbClr val="0000FF"/>
                          </a:solidFill>
                        </a:rPr>
                        <a:t>Wall plug</a:t>
                      </a:r>
                      <a:endParaRPr lang="en-US" sz="1400" dirty="0">
                        <a:solidFill>
                          <a:srgbClr val="0000FF"/>
                        </a:solidFill>
                      </a:endParaRPr>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a:txBody>
                    <a:bodyPr/>
                    <a:lstStyle/>
                    <a:p>
                      <a:r>
                        <a:rPr lang="en-US" sz="1400" dirty="0" smtClean="0">
                          <a:solidFill>
                            <a:srgbClr val="0000FF"/>
                          </a:solidFill>
                        </a:rPr>
                        <a:t>100%</a:t>
                      </a:r>
                      <a:endParaRPr lang="en-US" sz="1400" dirty="0">
                        <a:solidFill>
                          <a:srgbClr val="0000FF"/>
                        </a:solidFill>
                      </a:endParaRPr>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r>
              <a:tr h="324036">
                <a:tc>
                  <a:txBody>
                    <a:bodyPr/>
                    <a:lstStyle/>
                    <a:p>
                      <a:r>
                        <a:rPr lang="en-US" sz="1400" dirty="0" smtClean="0"/>
                        <a:t>To</a:t>
                      </a:r>
                      <a:r>
                        <a:rPr lang="en-US" sz="1400" baseline="0" dirty="0" smtClean="0"/>
                        <a:t> DB-RF</a:t>
                      </a:r>
                      <a:endParaRPr lang="en-US" sz="1400" dirty="0"/>
                    </a:p>
                  </a:txBody>
                  <a:tcPr>
                    <a:lnL w="12700" cap="flat" cmpd="sng" algn="ctr">
                      <a:solidFill>
                        <a:scrgbClr r="0" g="0" b="0"/>
                      </a:solidFill>
                      <a:prstDash val="solid"/>
                      <a:round/>
                      <a:headEnd type="none" w="med" len="med"/>
                      <a:tailEnd type="none" w="med" len="med"/>
                    </a:lnL>
                  </a:tcPr>
                </a:tc>
                <a:tc>
                  <a:txBody>
                    <a:bodyPr/>
                    <a:lstStyle/>
                    <a:p>
                      <a:r>
                        <a:rPr lang="en-US" sz="1400" dirty="0" smtClean="0"/>
                        <a:t>57%</a:t>
                      </a:r>
                      <a:endParaRPr lang="en-US" sz="1400" dirty="0"/>
                    </a:p>
                  </a:txBody>
                  <a:tcPr>
                    <a:lnR w="12700" cap="flat" cmpd="sng" algn="ctr">
                      <a:solidFill>
                        <a:scrgbClr r="0" g="0" b="0"/>
                      </a:solidFill>
                      <a:prstDash val="solid"/>
                      <a:round/>
                      <a:headEnd type="none" w="med" len="med"/>
                      <a:tailEnd type="none" w="med" len="med"/>
                    </a:lnR>
                  </a:tcPr>
                </a:tc>
              </a:tr>
              <a:tr h="324036">
                <a:tc>
                  <a:txBody>
                    <a:bodyPr/>
                    <a:lstStyle/>
                    <a:p>
                      <a:r>
                        <a:rPr lang="en-US" sz="1400" dirty="0" smtClean="0"/>
                        <a:t>To DECEL</a:t>
                      </a:r>
                      <a:endParaRPr lang="en-US" sz="1400" dirty="0"/>
                    </a:p>
                  </a:txBody>
                  <a:tcPr>
                    <a:lnL w="12700" cap="flat" cmpd="sng" algn="ctr">
                      <a:solidFill>
                        <a:scrgbClr r="0" g="0" b="0"/>
                      </a:solidFill>
                      <a:prstDash val="solid"/>
                      <a:round/>
                      <a:headEnd type="none" w="med" len="med"/>
                      <a:tailEnd type="none" w="med" len="med"/>
                    </a:lnL>
                  </a:tcPr>
                </a:tc>
                <a:tc>
                  <a:txBody>
                    <a:bodyPr/>
                    <a:lstStyle/>
                    <a:p>
                      <a:r>
                        <a:rPr lang="en-US" sz="1400" dirty="0" smtClean="0"/>
                        <a:t>41%</a:t>
                      </a:r>
                      <a:endParaRPr lang="en-US" sz="1400" dirty="0"/>
                    </a:p>
                  </a:txBody>
                  <a:tcPr>
                    <a:lnR w="12700" cap="flat" cmpd="sng" algn="ctr">
                      <a:solidFill>
                        <a:scrgbClr r="0" g="0" b="0"/>
                      </a:solidFill>
                      <a:prstDash val="solid"/>
                      <a:round/>
                      <a:headEnd type="none" w="med" len="med"/>
                      <a:tailEnd type="none" w="med" len="med"/>
                    </a:lnR>
                  </a:tcPr>
                </a:tc>
              </a:tr>
              <a:tr h="324036">
                <a:tc>
                  <a:txBody>
                    <a:bodyPr/>
                    <a:lstStyle/>
                    <a:p>
                      <a:r>
                        <a:rPr lang="en-US" sz="1400" dirty="0" smtClean="0"/>
                        <a:t>To </a:t>
                      </a:r>
                      <a:r>
                        <a:rPr lang="en-US" sz="1400" dirty="0" err="1" smtClean="0"/>
                        <a:t>PETS_out</a:t>
                      </a:r>
                      <a:endParaRPr lang="en-US" sz="1400" dirty="0"/>
                    </a:p>
                  </a:txBody>
                  <a:tcPr>
                    <a:lnL w="12700" cap="flat" cmpd="sng" algn="ctr">
                      <a:solidFill>
                        <a:scrgbClr r="0" g="0" b="0"/>
                      </a:solidFill>
                      <a:prstDash val="solid"/>
                      <a:round/>
                      <a:headEnd type="none" w="med" len="med"/>
                      <a:tailEnd type="none" w="med" len="med"/>
                    </a:lnL>
                  </a:tcPr>
                </a:tc>
                <a:tc>
                  <a:txBody>
                    <a:bodyPr/>
                    <a:lstStyle/>
                    <a:p>
                      <a:r>
                        <a:rPr lang="en-US" sz="1400" dirty="0" smtClean="0"/>
                        <a:t>73%</a:t>
                      </a:r>
                      <a:endParaRPr lang="en-US" sz="1400" dirty="0"/>
                    </a:p>
                  </a:txBody>
                  <a:tcPr>
                    <a:lnR w="12700" cap="flat" cmpd="sng" algn="ctr">
                      <a:solidFill>
                        <a:scrgbClr r="0" g="0" b="0"/>
                      </a:solidFill>
                      <a:prstDash val="solid"/>
                      <a:round/>
                      <a:headEnd type="none" w="med" len="med"/>
                      <a:tailEnd type="none" w="med" len="med"/>
                    </a:lnR>
                  </a:tcPr>
                </a:tc>
              </a:tr>
              <a:tr h="324036">
                <a:tc>
                  <a:txBody>
                    <a:bodyPr/>
                    <a:lstStyle/>
                    <a:p>
                      <a:r>
                        <a:rPr lang="en-US" sz="1400" dirty="0" smtClean="0"/>
                        <a:t>To Main Beam</a:t>
                      </a:r>
                      <a:endParaRPr lang="en-US" sz="1400" dirty="0"/>
                    </a:p>
                  </a:txBody>
                  <a:tcPr>
                    <a:lnL w="12700" cap="flat" cmpd="sng" algn="ctr">
                      <a:solidFill>
                        <a:scrgbClr r="0" g="0" b="0"/>
                      </a:solidFill>
                      <a:prstDash val="solid"/>
                      <a:round/>
                      <a:headEnd type="none" w="med" len="med"/>
                      <a:tailEnd type="none" w="med" len="med"/>
                    </a:lnL>
                  </a:tcPr>
                </a:tc>
                <a:tc>
                  <a:txBody>
                    <a:bodyPr/>
                    <a:lstStyle/>
                    <a:p>
                      <a:r>
                        <a:rPr lang="en-US" sz="1400" dirty="0" smtClean="0"/>
                        <a:t>28%</a:t>
                      </a:r>
                      <a:endParaRPr lang="en-US" sz="1400" dirty="0"/>
                    </a:p>
                  </a:txBody>
                  <a:tcPr>
                    <a:lnR w="12700" cap="flat" cmpd="sng" algn="ctr">
                      <a:solidFill>
                        <a:scrgbClr r="0" g="0" b="0"/>
                      </a:solidFill>
                      <a:prstDash val="solid"/>
                      <a:round/>
                      <a:headEnd type="none" w="med" len="med"/>
                      <a:tailEnd type="none" w="med" len="med"/>
                    </a:lnR>
                  </a:tcPr>
                </a:tc>
              </a:tr>
              <a:tr h="324036">
                <a:tc>
                  <a:txBody>
                    <a:bodyPr/>
                    <a:lstStyle/>
                    <a:p>
                      <a:r>
                        <a:rPr lang="en-US" sz="1400" dirty="0" smtClean="0">
                          <a:solidFill>
                            <a:srgbClr val="0000FF"/>
                          </a:solidFill>
                        </a:rPr>
                        <a:t>Overall </a:t>
                      </a:r>
                      <a:r>
                        <a:rPr lang="el-GR" sz="1400" dirty="0" smtClean="0">
                          <a:solidFill>
                            <a:srgbClr val="0000FF"/>
                          </a:solidFill>
                        </a:rPr>
                        <a:t>η</a:t>
                      </a:r>
                      <a:endParaRPr lang="en-US" sz="1400" dirty="0">
                        <a:solidFill>
                          <a:srgbClr val="0000FF"/>
                        </a:solidFill>
                      </a:endParaRPr>
                    </a:p>
                  </a:txBody>
                  <a:tcPr>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c>
                  <a:txBody>
                    <a:bodyPr/>
                    <a:lstStyle/>
                    <a:p>
                      <a:r>
                        <a:rPr lang="en-US" sz="1400" dirty="0" smtClean="0">
                          <a:solidFill>
                            <a:srgbClr val="0000FF"/>
                          </a:solidFill>
                        </a:rPr>
                        <a:t>4.7%</a:t>
                      </a:r>
                      <a:endParaRPr lang="en-US" sz="1400" dirty="0">
                        <a:solidFill>
                          <a:srgbClr val="0000FF"/>
                        </a:solidFill>
                      </a:endParaRPr>
                    </a:p>
                  </a:txBody>
                  <a:tcP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r>
            </a:tbl>
          </a:graphicData>
        </a:graphic>
      </p:graphicFrame>
      <p:sp>
        <p:nvSpPr>
          <p:cNvPr id="54" name="TextBox 53"/>
          <p:cNvSpPr txBox="1"/>
          <p:nvPr/>
        </p:nvSpPr>
        <p:spPr>
          <a:xfrm>
            <a:off x="5887066" y="5651375"/>
            <a:ext cx="3129318" cy="307777"/>
          </a:xfrm>
          <a:prstGeom prst="rect">
            <a:avLst/>
          </a:prstGeom>
          <a:noFill/>
        </p:spPr>
        <p:txBody>
          <a:bodyPr wrap="none" rtlCol="0">
            <a:spAutoFit/>
          </a:bodyPr>
          <a:lstStyle/>
          <a:p>
            <a:pPr eaLnBrk="0" fontAlgn="base" hangingPunct="0">
              <a:spcBef>
                <a:spcPct val="0"/>
              </a:spcBef>
              <a:spcAft>
                <a:spcPct val="0"/>
              </a:spcAft>
            </a:pPr>
            <a:r>
              <a:rPr lang="en-GB" sz="1400" dirty="0" smtClean="0">
                <a:solidFill>
                  <a:srgbClr val="000000"/>
                </a:solidFill>
              </a:rPr>
              <a:t>From B. </a:t>
            </a:r>
            <a:r>
              <a:rPr lang="en-GB" sz="1400" dirty="0" err="1" smtClean="0">
                <a:solidFill>
                  <a:srgbClr val="000000"/>
                </a:solidFill>
              </a:rPr>
              <a:t>Jeanneret</a:t>
            </a:r>
            <a:r>
              <a:rPr lang="en-GB" sz="1400" dirty="0" smtClean="0">
                <a:solidFill>
                  <a:srgbClr val="000000"/>
                </a:solidFill>
              </a:rPr>
              <a:t> – PRELIMINARY!</a:t>
            </a:r>
            <a:endParaRPr lang="en-GB" sz="1400" dirty="0">
              <a:solidFill>
                <a:srgbClr val="000000"/>
              </a:solidFill>
            </a:endParaRPr>
          </a:p>
        </p:txBody>
      </p:sp>
      <p:sp>
        <p:nvSpPr>
          <p:cNvPr id="3" name="Title 2"/>
          <p:cNvSpPr>
            <a:spLocks noGrp="1"/>
          </p:cNvSpPr>
          <p:nvPr>
            <p:ph type="title"/>
          </p:nvPr>
        </p:nvSpPr>
        <p:spPr>
          <a:xfrm>
            <a:off x="457200" y="274638"/>
            <a:ext cx="5338763" cy="1143000"/>
          </a:xfrm>
        </p:spPr>
        <p:txBody>
          <a:bodyPr/>
          <a:lstStyle/>
          <a:p>
            <a:r>
              <a:rPr lang="en-GB" dirty="0" smtClean="0"/>
              <a:t>CLIC 3 TeV</a:t>
            </a:r>
            <a:endParaRPr lang="en-GB" dirty="0"/>
          </a:p>
        </p:txBody>
      </p:sp>
      <p:sp>
        <p:nvSpPr>
          <p:cNvPr id="62" name="Slide Number Placeholder 5"/>
          <p:cNvSpPr>
            <a:spLocks noGrp="1"/>
          </p:cNvSpPr>
          <p:nvPr>
            <p:ph type="sldNum" sz="quarter" idx="12"/>
          </p:nvPr>
        </p:nvSpPr>
        <p:spPr/>
        <p:txBody>
          <a:bodyPr/>
          <a:lstStyle/>
          <a:p>
            <a:fld id="{91974DF9-AD47-4691-BA21-BBFCE3637A9A}" type="slidenum">
              <a:rPr lang="en-US" smtClean="0">
                <a:solidFill>
                  <a:srgbClr val="000000"/>
                </a:solidFill>
                <a:latin typeface="Arial"/>
              </a:rPr>
              <a:pPr/>
              <a:t>3</a:t>
            </a:fld>
            <a:endParaRPr lang="en-US" dirty="0">
              <a:solidFill>
                <a:srgbClr val="000000"/>
              </a:solidFill>
              <a:latin typeface="Arial"/>
            </a:endParaRPr>
          </a:p>
        </p:txBody>
      </p:sp>
      <p:sp>
        <p:nvSpPr>
          <p:cNvPr id="63" name="Oval 62"/>
          <p:cNvSpPr/>
          <p:nvPr/>
        </p:nvSpPr>
        <p:spPr>
          <a:xfrm>
            <a:off x="341313" y="2004615"/>
            <a:ext cx="1328766" cy="753635"/>
          </a:xfrm>
          <a:prstGeom prst="ellipse">
            <a:avLst/>
          </a:prstGeom>
          <a:solidFill>
            <a:srgbClr val="FFC000"/>
          </a:solidFill>
        </p:spPr>
        <p:style>
          <a:lnRef idx="0">
            <a:schemeClr val="accent6"/>
          </a:lnRef>
          <a:fillRef idx="3">
            <a:schemeClr val="accent6"/>
          </a:fillRef>
          <a:effectRef idx="3">
            <a:schemeClr val="accent6"/>
          </a:effectRef>
          <a:fontRef idx="minor">
            <a:schemeClr val="lt1"/>
          </a:fontRef>
        </p:style>
        <p:txBody>
          <a:bodyPr rtlCol="0" anchor="ctr"/>
          <a:lstStyle/>
          <a:p>
            <a:pPr algn="ctr" eaLnBrk="0" fontAlgn="base" hangingPunct="0">
              <a:spcBef>
                <a:spcPct val="0"/>
              </a:spcBef>
              <a:spcAft>
                <a:spcPct val="0"/>
              </a:spcAft>
            </a:pPr>
            <a:r>
              <a:rPr lang="el-GR" sz="1400" i="1" dirty="0" smtClean="0">
                <a:solidFill>
                  <a:srgbClr val="0000FF"/>
                </a:solidFill>
              </a:rPr>
              <a:t>η</a:t>
            </a:r>
            <a:r>
              <a:rPr lang="en-GB" sz="1400" baseline="-25000" dirty="0" smtClean="0">
                <a:solidFill>
                  <a:srgbClr val="0000FF"/>
                </a:solidFill>
              </a:rPr>
              <a:t>K</a:t>
            </a:r>
            <a:r>
              <a:rPr lang="en-GB" sz="1400" dirty="0" smtClean="0">
                <a:solidFill>
                  <a:srgbClr val="0000FF"/>
                </a:solidFill>
              </a:rPr>
              <a:t> = 0.65</a:t>
            </a:r>
            <a:endParaRPr lang="en-GB" sz="1400" dirty="0">
              <a:solidFill>
                <a:srgbClr val="0000FF"/>
              </a:solidFill>
            </a:endParaRPr>
          </a:p>
        </p:txBody>
      </p:sp>
      <p:sp>
        <p:nvSpPr>
          <p:cNvPr id="5" name="Date Placeholder 4"/>
          <p:cNvSpPr>
            <a:spLocks noGrp="1"/>
          </p:cNvSpPr>
          <p:nvPr>
            <p:ph type="dt" sz="half" idx="10"/>
          </p:nvPr>
        </p:nvSpPr>
        <p:spPr/>
        <p:txBody>
          <a:bodyPr/>
          <a:lstStyle/>
          <a:p>
            <a:r>
              <a:rPr lang="en-US" smtClean="0"/>
              <a:t>29-Sept-2011</a:t>
            </a:r>
            <a:endParaRPr lang="en-US"/>
          </a:p>
        </p:txBody>
      </p:sp>
      <p:sp>
        <p:nvSpPr>
          <p:cNvPr id="6" name="Footer Placeholder 5"/>
          <p:cNvSpPr>
            <a:spLocks noGrp="1"/>
          </p:cNvSpPr>
          <p:nvPr>
            <p:ph type="ftr" sz="quarter" idx="11"/>
          </p:nvPr>
        </p:nvSpPr>
        <p:spPr/>
        <p:txBody>
          <a:bodyPr/>
          <a:lstStyle/>
          <a:p>
            <a:r>
              <a:rPr lang="en-GB" smtClean="0"/>
              <a:t>LCWS 2011  -  E. Jensen: L band power sources</a:t>
            </a:r>
            <a:endParaRPr lang="en-US"/>
          </a:p>
        </p:txBody>
      </p:sp>
    </p:spTree>
    <p:extLst>
      <p:ext uri="{BB962C8B-B14F-4D97-AF65-F5344CB8AC3E}">
        <p14:creationId xmlns:p14="http://schemas.microsoft.com/office/powerpoint/2010/main" val="20458761"/>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 power consumption</a:t>
            </a:r>
            <a:endParaRPr lang="en-US" dirty="0"/>
          </a:p>
        </p:txBody>
      </p:sp>
      <p:sp>
        <p:nvSpPr>
          <p:cNvPr id="3" name="Content Placeholder 2"/>
          <p:cNvSpPr>
            <a:spLocks noGrp="1"/>
          </p:cNvSpPr>
          <p:nvPr>
            <p:ph idx="1"/>
          </p:nvPr>
        </p:nvSpPr>
        <p:spPr/>
        <p:txBody>
          <a:bodyPr/>
          <a:lstStyle/>
          <a:p>
            <a:r>
              <a:rPr lang="en-US" dirty="0" smtClean="0"/>
              <a:t>Anticipating from B. </a:t>
            </a:r>
            <a:r>
              <a:rPr lang="en-US" dirty="0" err="1" smtClean="0"/>
              <a:t>Jeanneret’s</a:t>
            </a:r>
            <a:r>
              <a:rPr lang="en-US" dirty="0" smtClean="0"/>
              <a:t> talk later today, the actual numbers are:</a:t>
            </a:r>
          </a:p>
          <a:p>
            <a:pPr lvl="1"/>
            <a:r>
              <a:rPr lang="en-US" dirty="0" smtClean="0"/>
              <a:t>CLIC 3 TeV:      582 MW</a:t>
            </a:r>
          </a:p>
          <a:p>
            <a:pPr lvl="1"/>
            <a:r>
              <a:rPr lang="en-US" dirty="0" smtClean="0"/>
              <a:t>CLIC 1.5 TeV:   361 MW</a:t>
            </a:r>
          </a:p>
          <a:p>
            <a:pPr lvl="1"/>
            <a:r>
              <a:rPr lang="en-US" dirty="0" smtClean="0"/>
              <a:t>CLIC 0.5 TeV:   271 MW</a:t>
            </a:r>
          </a:p>
          <a:p>
            <a:r>
              <a:rPr lang="en-US" dirty="0" smtClean="0"/>
              <a:t>I think: </a:t>
            </a:r>
            <a:r>
              <a:rPr lang="en-US" b="1" dirty="0" smtClean="0">
                <a:solidFill>
                  <a:srgbClr val="FF0000"/>
                </a:solidFill>
              </a:rPr>
              <a:t>This is too high!</a:t>
            </a:r>
          </a:p>
          <a:p>
            <a:pPr marL="0" indent="0" algn="ctr">
              <a:buNone/>
            </a:pPr>
            <a:r>
              <a:rPr lang="en-US" b="1" dirty="0" smtClean="0">
                <a:solidFill>
                  <a:schemeClr val="bg2">
                    <a:lumMod val="75000"/>
                  </a:schemeClr>
                </a:solidFill>
              </a:rPr>
              <a:t>What can we do about it?</a:t>
            </a:r>
            <a:endParaRPr lang="en-US" b="1" dirty="0">
              <a:solidFill>
                <a:schemeClr val="bg2">
                  <a:lumMod val="75000"/>
                </a:schemeClr>
              </a:solidFill>
            </a:endParaRPr>
          </a:p>
        </p:txBody>
      </p:sp>
      <p:sp>
        <p:nvSpPr>
          <p:cNvPr id="4" name="Date Placeholder 3"/>
          <p:cNvSpPr>
            <a:spLocks noGrp="1"/>
          </p:cNvSpPr>
          <p:nvPr>
            <p:ph type="dt" sz="half" idx="10"/>
          </p:nvPr>
        </p:nvSpPr>
        <p:spPr/>
        <p:txBody>
          <a:bodyPr/>
          <a:lstStyle/>
          <a:p>
            <a:r>
              <a:rPr lang="en-US" smtClean="0"/>
              <a:t>29-Sept-2011</a:t>
            </a:r>
            <a:endParaRPr lang="en-US"/>
          </a:p>
        </p:txBody>
      </p:sp>
      <p:sp>
        <p:nvSpPr>
          <p:cNvPr id="5" name="Footer Placeholder 4"/>
          <p:cNvSpPr>
            <a:spLocks noGrp="1"/>
          </p:cNvSpPr>
          <p:nvPr>
            <p:ph type="ftr" sz="quarter" idx="11"/>
          </p:nvPr>
        </p:nvSpPr>
        <p:spPr/>
        <p:txBody>
          <a:bodyPr/>
          <a:lstStyle/>
          <a:p>
            <a:r>
              <a:rPr lang="en-GB" smtClean="0"/>
              <a:t>LCWS 2011  -  E. Jensen: L band power sources</a:t>
            </a:r>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4</a:t>
            </a:fld>
            <a:endParaRPr lang="en-US"/>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Rectangle 253"/>
          <p:cNvSpPr>
            <a:spLocks noChangeArrowheads="1"/>
          </p:cNvSpPr>
          <p:nvPr/>
        </p:nvSpPr>
        <p:spPr bwMode="auto">
          <a:xfrm>
            <a:off x="363538" y="973152"/>
            <a:ext cx="8413750" cy="4456112"/>
          </a:xfrm>
          <a:prstGeom prst="rect">
            <a:avLst/>
          </a:prstGeom>
          <a:solidFill>
            <a:srgbClr val="EAEAEA"/>
          </a:solidFill>
          <a:ln w="9525" algn="ctr">
            <a:solidFill>
              <a:srgbClr val="00187E"/>
            </a:solidFill>
            <a:miter lim="800000"/>
            <a:headEnd/>
            <a:tailEnd/>
          </a:ln>
        </p:spPr>
        <p:txBody>
          <a:bodyPr wrap="none" anchor="ctr"/>
          <a:lstStyle/>
          <a:p>
            <a:endParaRPr lang="en-GB"/>
          </a:p>
        </p:txBody>
      </p:sp>
      <p:grpSp>
        <p:nvGrpSpPr>
          <p:cNvPr id="2" name="Group 3"/>
          <p:cNvGrpSpPr>
            <a:grpSpLocks/>
          </p:cNvGrpSpPr>
          <p:nvPr/>
        </p:nvGrpSpPr>
        <p:grpSpPr bwMode="auto">
          <a:xfrm>
            <a:off x="557213" y="1030302"/>
            <a:ext cx="8586787" cy="4289425"/>
            <a:chOff x="351" y="454"/>
            <a:chExt cx="5409" cy="2702"/>
          </a:xfrm>
        </p:grpSpPr>
        <p:pic>
          <p:nvPicPr>
            <p:cNvPr id="546820" name="Picture 4"/>
            <p:cNvPicPr>
              <a:picLocks noChangeAspect="1" noChangeArrowheads="1"/>
            </p:cNvPicPr>
            <p:nvPr/>
          </p:nvPicPr>
          <p:blipFill>
            <a:blip r:embed="rId2" cstate="print"/>
            <a:srcRect/>
            <a:stretch>
              <a:fillRect/>
            </a:stretch>
          </p:blipFill>
          <p:spPr bwMode="auto">
            <a:xfrm>
              <a:off x="351" y="454"/>
              <a:ext cx="4267" cy="2702"/>
            </a:xfrm>
            <a:prstGeom prst="rect">
              <a:avLst/>
            </a:prstGeom>
            <a:noFill/>
            <a:ln w="12700">
              <a:noFill/>
              <a:miter lim="800000"/>
              <a:headEnd type="none" w="sm" len="sm"/>
              <a:tailEnd type="none" w="sm" len="sm"/>
            </a:ln>
            <a:effectLst/>
          </p:spPr>
        </p:pic>
        <p:sp>
          <p:nvSpPr>
            <p:cNvPr id="546823" name="Rectangle 7"/>
            <p:cNvSpPr>
              <a:spLocks noChangeArrowheads="1"/>
            </p:cNvSpPr>
            <p:nvPr/>
          </p:nvSpPr>
          <p:spPr bwMode="auto">
            <a:xfrm>
              <a:off x="2625" y="2211"/>
              <a:ext cx="3135" cy="231"/>
            </a:xfrm>
            <a:prstGeom prst="rect">
              <a:avLst/>
            </a:prstGeom>
            <a:noFill/>
            <a:ln w="12700">
              <a:noFill/>
              <a:miter lim="800000"/>
              <a:headEnd type="none" w="sm" len="sm"/>
              <a:tailEnd type="none" w="sm" len="sm"/>
            </a:ln>
            <a:effectLst/>
          </p:spPr>
          <p:txBody>
            <a:bodyPr>
              <a:spAutoFit/>
            </a:bodyPr>
            <a:lstStyle/>
            <a:p>
              <a:endParaRPr lang="en-US" sz="1800" i="1" u="sng">
                <a:solidFill>
                  <a:srgbClr val="FF3300"/>
                </a:solidFill>
                <a:latin typeface="Arial" pitchFamily="34" charset="0"/>
                <a:sym typeface="Symbol" pitchFamily="18" charset="2"/>
              </a:endParaRPr>
            </a:p>
          </p:txBody>
        </p:sp>
      </p:grpSp>
      <p:sp>
        <p:nvSpPr>
          <p:cNvPr id="546824" name="Rectangle 8"/>
          <p:cNvSpPr>
            <a:spLocks noChangeArrowheads="1"/>
          </p:cNvSpPr>
          <p:nvPr/>
        </p:nvSpPr>
        <p:spPr bwMode="auto">
          <a:xfrm>
            <a:off x="1287466" y="1000108"/>
            <a:ext cx="2998782" cy="549275"/>
          </a:xfrm>
          <a:prstGeom prst="rect">
            <a:avLst/>
          </a:prstGeom>
          <a:noFill/>
          <a:ln w="12700">
            <a:noFill/>
            <a:miter lim="800000"/>
            <a:headEnd type="none" w="sm" len="sm"/>
            <a:tailEnd type="none" w="sm" len="sm"/>
          </a:ln>
          <a:effectLst/>
        </p:spPr>
        <p:txBody>
          <a:bodyPr wrap="square">
            <a:spAutoFit/>
          </a:bodyPr>
          <a:lstStyle/>
          <a:p>
            <a:r>
              <a:rPr lang="en-US" sz="1600" i="1" dirty="0">
                <a:solidFill>
                  <a:srgbClr val="FF0000"/>
                </a:solidFill>
                <a:latin typeface="Arial" pitchFamily="34" charset="0"/>
              </a:rPr>
              <a:t>Drive Beam Accelerator</a:t>
            </a:r>
          </a:p>
          <a:p>
            <a:r>
              <a:rPr lang="en-US" sz="1200" dirty="0">
                <a:solidFill>
                  <a:srgbClr val="00187E"/>
                </a:solidFill>
                <a:latin typeface="Arial" pitchFamily="34" charset="0"/>
              </a:rPr>
              <a:t>efficient acceleration in fully loaded linac</a:t>
            </a:r>
            <a:r>
              <a:rPr lang="en-US" sz="1400" dirty="0">
                <a:solidFill>
                  <a:srgbClr val="0000FF"/>
                </a:solidFill>
                <a:latin typeface="Arial" pitchFamily="34" charset="0"/>
              </a:rPr>
              <a:t> </a:t>
            </a:r>
            <a:endParaRPr lang="en-US" sz="1400" dirty="0">
              <a:solidFill>
                <a:srgbClr val="0000FF"/>
              </a:solidFill>
              <a:latin typeface="Arial" pitchFamily="34" charset="0"/>
              <a:sym typeface="Symbol" pitchFamily="18" charset="2"/>
            </a:endParaRPr>
          </a:p>
        </p:txBody>
      </p:sp>
      <p:grpSp>
        <p:nvGrpSpPr>
          <p:cNvPr id="3" name="Group 9"/>
          <p:cNvGrpSpPr>
            <a:grpSpLocks/>
          </p:cNvGrpSpPr>
          <p:nvPr/>
        </p:nvGrpSpPr>
        <p:grpSpPr bwMode="auto">
          <a:xfrm>
            <a:off x="358773" y="5449888"/>
            <a:ext cx="3927475" cy="1200150"/>
            <a:chOff x="154" y="3433"/>
            <a:chExt cx="2474" cy="756"/>
          </a:xfrm>
        </p:grpSpPr>
        <p:grpSp>
          <p:nvGrpSpPr>
            <p:cNvPr id="4" name="Group 10"/>
            <p:cNvGrpSpPr>
              <a:grpSpLocks/>
            </p:cNvGrpSpPr>
            <p:nvPr/>
          </p:nvGrpSpPr>
          <p:grpSpPr bwMode="auto">
            <a:xfrm>
              <a:off x="206" y="3616"/>
              <a:ext cx="2266" cy="573"/>
              <a:chOff x="206" y="3616"/>
              <a:chExt cx="2266" cy="573"/>
            </a:xfrm>
          </p:grpSpPr>
          <p:sp>
            <p:nvSpPr>
              <p:cNvPr id="546827" name="Rectangle 11"/>
              <p:cNvSpPr>
                <a:spLocks noChangeArrowheads="1"/>
              </p:cNvSpPr>
              <p:nvPr/>
            </p:nvSpPr>
            <p:spPr bwMode="auto">
              <a:xfrm>
                <a:off x="206" y="3629"/>
                <a:ext cx="2266" cy="560"/>
              </a:xfrm>
              <a:prstGeom prst="rect">
                <a:avLst/>
              </a:prstGeom>
              <a:solidFill>
                <a:srgbClr val="FFFFCC">
                  <a:alpha val="89999"/>
                </a:srgbClr>
              </a:solidFill>
              <a:ln w="0">
                <a:solidFill>
                  <a:srgbClr val="00187E"/>
                </a:solidFill>
                <a:miter lim="800000"/>
                <a:headEnd/>
                <a:tailEnd/>
              </a:ln>
              <a:effectLst/>
            </p:spPr>
            <p:txBody>
              <a:bodyPr wrap="none" anchor="ctr"/>
              <a:lstStyle/>
              <a:p>
                <a:endParaRPr lang="en-GB"/>
              </a:p>
            </p:txBody>
          </p:sp>
          <p:sp>
            <p:nvSpPr>
              <p:cNvPr id="546828" name="Line 12"/>
              <p:cNvSpPr>
                <a:spLocks noChangeShapeType="1"/>
              </p:cNvSpPr>
              <p:nvPr/>
            </p:nvSpPr>
            <p:spPr bwMode="auto">
              <a:xfrm>
                <a:off x="318" y="3923"/>
                <a:ext cx="2065" cy="0"/>
              </a:xfrm>
              <a:prstGeom prst="line">
                <a:avLst/>
              </a:prstGeom>
              <a:noFill/>
              <a:ln w="0">
                <a:solidFill>
                  <a:srgbClr val="000000"/>
                </a:solidFill>
                <a:round/>
                <a:headEnd/>
                <a:tailEnd/>
              </a:ln>
            </p:spPr>
            <p:txBody>
              <a:bodyPr/>
              <a:lstStyle/>
              <a:p>
                <a:endParaRPr lang="en-GB"/>
              </a:p>
            </p:txBody>
          </p:sp>
          <p:sp>
            <p:nvSpPr>
              <p:cNvPr id="546829" name="Rectangle 13"/>
              <p:cNvSpPr>
                <a:spLocks noChangeArrowheads="1"/>
              </p:cNvSpPr>
              <p:nvPr/>
            </p:nvSpPr>
            <p:spPr bwMode="auto">
              <a:xfrm>
                <a:off x="287" y="3974"/>
                <a:ext cx="2106" cy="202"/>
              </a:xfrm>
              <a:prstGeom prst="rect">
                <a:avLst/>
              </a:prstGeom>
              <a:noFill/>
              <a:ln w="9525">
                <a:noFill/>
                <a:miter lim="800000"/>
                <a:headEnd/>
                <a:tailEnd/>
              </a:ln>
            </p:spPr>
            <p:txBody>
              <a:bodyPr lIns="0" tIns="0" rIns="0" bIns="0">
                <a:spAutoFit/>
              </a:bodyPr>
              <a:lstStyle/>
              <a:p>
                <a:pPr algn="l"/>
                <a:r>
                  <a:rPr lang="en-US" sz="1000">
                    <a:solidFill>
                      <a:srgbClr val="000000"/>
                    </a:solidFill>
                    <a:latin typeface="Arial" pitchFamily="34" charset="0"/>
                  </a:rPr>
                  <a:t>140</a:t>
                </a:r>
                <a:r>
                  <a:rPr lang="en-US" sz="1100">
                    <a:solidFill>
                      <a:srgbClr val="000000"/>
                    </a:solidFill>
                    <a:latin typeface="Arial" pitchFamily="34" charset="0"/>
                  </a:rPr>
                  <a:t> </a:t>
                </a:r>
                <a:r>
                  <a:rPr lang="en-US" sz="1100">
                    <a:solidFill>
                      <a:srgbClr val="000000"/>
                    </a:solidFill>
                    <a:latin typeface="Symbol" pitchFamily="18" charset="2"/>
                  </a:rPr>
                  <a:t>m</a:t>
                </a:r>
                <a:r>
                  <a:rPr lang="en-US" sz="1000">
                    <a:solidFill>
                      <a:srgbClr val="000000"/>
                    </a:solidFill>
                    <a:latin typeface="Arial" pitchFamily="34" charset="0"/>
                  </a:rPr>
                  <a:t>s</a:t>
                </a:r>
                <a:r>
                  <a:rPr lang="en-US" sz="1100">
                    <a:solidFill>
                      <a:srgbClr val="000000"/>
                    </a:solidFill>
                    <a:latin typeface="Comic Sans MS" pitchFamily="66" charset="0"/>
                  </a:rPr>
                  <a:t> </a:t>
                </a:r>
                <a:r>
                  <a:rPr lang="en-US" sz="1000">
                    <a:solidFill>
                      <a:srgbClr val="000000"/>
                    </a:solidFill>
                    <a:latin typeface="Arial" pitchFamily="34" charset="0"/>
                  </a:rPr>
                  <a:t>total length - 24 </a:t>
                </a:r>
                <a:r>
                  <a:rPr lang="en-US" sz="1000">
                    <a:solidFill>
                      <a:srgbClr val="000000"/>
                    </a:solidFill>
                    <a:latin typeface="Arial" pitchFamily="34" charset="0"/>
                    <a:sym typeface="Symbol" pitchFamily="18" charset="2"/>
                  </a:rPr>
                  <a:t> 24 </a:t>
                </a:r>
                <a:r>
                  <a:rPr lang="en-US" sz="1000">
                    <a:solidFill>
                      <a:srgbClr val="000000"/>
                    </a:solidFill>
                    <a:latin typeface="Arial" pitchFamily="34" charset="0"/>
                  </a:rPr>
                  <a:t>sub-pulses - 4.2 A</a:t>
                </a:r>
              </a:p>
              <a:p>
                <a:r>
                  <a:rPr lang="en-US" sz="1000">
                    <a:solidFill>
                      <a:srgbClr val="000000"/>
                    </a:solidFill>
                    <a:latin typeface="Arial" pitchFamily="34" charset="0"/>
                  </a:rPr>
                  <a:t>2.4 GeV - 60 cm between bunches</a:t>
                </a:r>
              </a:p>
            </p:txBody>
          </p:sp>
          <p:grpSp>
            <p:nvGrpSpPr>
              <p:cNvPr id="5" name="Group 14"/>
              <p:cNvGrpSpPr>
                <a:grpSpLocks/>
              </p:cNvGrpSpPr>
              <p:nvPr/>
            </p:nvGrpSpPr>
            <p:grpSpPr bwMode="auto">
              <a:xfrm>
                <a:off x="480" y="3834"/>
                <a:ext cx="333" cy="89"/>
                <a:chOff x="288" y="3600"/>
                <a:chExt cx="336" cy="96"/>
              </a:xfrm>
            </p:grpSpPr>
            <p:sp>
              <p:nvSpPr>
                <p:cNvPr id="546831" name="Line 15"/>
                <p:cNvSpPr>
                  <a:spLocks noChangeShapeType="1"/>
                </p:cNvSpPr>
                <p:nvPr/>
              </p:nvSpPr>
              <p:spPr bwMode="auto">
                <a:xfrm>
                  <a:off x="288" y="3600"/>
                  <a:ext cx="0" cy="96"/>
                </a:xfrm>
                <a:prstGeom prst="line">
                  <a:avLst/>
                </a:prstGeom>
                <a:noFill/>
                <a:ln w="0">
                  <a:solidFill>
                    <a:srgbClr val="0000FF"/>
                  </a:solidFill>
                  <a:round/>
                  <a:headEnd/>
                  <a:tailEnd/>
                </a:ln>
                <a:effectLst/>
              </p:spPr>
              <p:txBody>
                <a:bodyPr wrap="none" anchor="ctr"/>
                <a:lstStyle/>
                <a:p>
                  <a:endParaRPr lang="en-GB"/>
                </a:p>
              </p:txBody>
            </p:sp>
            <p:sp>
              <p:nvSpPr>
                <p:cNvPr id="546832" name="Line 16"/>
                <p:cNvSpPr>
                  <a:spLocks noChangeShapeType="1"/>
                </p:cNvSpPr>
                <p:nvPr/>
              </p:nvSpPr>
              <p:spPr bwMode="auto">
                <a:xfrm>
                  <a:off x="336" y="3600"/>
                  <a:ext cx="0" cy="96"/>
                </a:xfrm>
                <a:prstGeom prst="line">
                  <a:avLst/>
                </a:prstGeom>
                <a:noFill/>
                <a:ln w="0">
                  <a:solidFill>
                    <a:srgbClr val="0000FF"/>
                  </a:solidFill>
                  <a:round/>
                  <a:headEnd/>
                  <a:tailEnd/>
                </a:ln>
                <a:effectLst/>
              </p:spPr>
              <p:txBody>
                <a:bodyPr wrap="none" anchor="ctr"/>
                <a:lstStyle/>
                <a:p>
                  <a:endParaRPr lang="en-GB"/>
                </a:p>
              </p:txBody>
            </p:sp>
            <p:sp>
              <p:nvSpPr>
                <p:cNvPr id="546833" name="Line 17"/>
                <p:cNvSpPr>
                  <a:spLocks noChangeShapeType="1"/>
                </p:cNvSpPr>
                <p:nvPr/>
              </p:nvSpPr>
              <p:spPr bwMode="auto">
                <a:xfrm>
                  <a:off x="384" y="3600"/>
                  <a:ext cx="0" cy="96"/>
                </a:xfrm>
                <a:prstGeom prst="line">
                  <a:avLst/>
                </a:prstGeom>
                <a:noFill/>
                <a:ln w="0">
                  <a:solidFill>
                    <a:srgbClr val="0000FF"/>
                  </a:solidFill>
                  <a:round/>
                  <a:headEnd/>
                  <a:tailEnd/>
                </a:ln>
                <a:effectLst/>
              </p:spPr>
              <p:txBody>
                <a:bodyPr wrap="none" anchor="ctr"/>
                <a:lstStyle/>
                <a:p>
                  <a:endParaRPr lang="en-GB"/>
                </a:p>
              </p:txBody>
            </p:sp>
            <p:sp>
              <p:nvSpPr>
                <p:cNvPr id="546834" name="Line 18"/>
                <p:cNvSpPr>
                  <a:spLocks noChangeShapeType="1"/>
                </p:cNvSpPr>
                <p:nvPr/>
              </p:nvSpPr>
              <p:spPr bwMode="auto">
                <a:xfrm>
                  <a:off x="432" y="3600"/>
                  <a:ext cx="0" cy="96"/>
                </a:xfrm>
                <a:prstGeom prst="line">
                  <a:avLst/>
                </a:prstGeom>
                <a:noFill/>
                <a:ln w="0">
                  <a:solidFill>
                    <a:srgbClr val="0000FF"/>
                  </a:solidFill>
                  <a:round/>
                  <a:headEnd/>
                  <a:tailEnd/>
                </a:ln>
                <a:effectLst/>
              </p:spPr>
              <p:txBody>
                <a:bodyPr wrap="none" anchor="ctr"/>
                <a:lstStyle/>
                <a:p>
                  <a:endParaRPr lang="en-GB"/>
                </a:p>
              </p:txBody>
            </p:sp>
            <p:sp>
              <p:nvSpPr>
                <p:cNvPr id="546835" name="Line 19"/>
                <p:cNvSpPr>
                  <a:spLocks noChangeShapeType="1"/>
                </p:cNvSpPr>
                <p:nvPr/>
              </p:nvSpPr>
              <p:spPr bwMode="auto">
                <a:xfrm>
                  <a:off x="480" y="3600"/>
                  <a:ext cx="0" cy="96"/>
                </a:xfrm>
                <a:prstGeom prst="line">
                  <a:avLst/>
                </a:prstGeom>
                <a:noFill/>
                <a:ln w="0">
                  <a:solidFill>
                    <a:srgbClr val="0000FF"/>
                  </a:solidFill>
                  <a:round/>
                  <a:headEnd/>
                  <a:tailEnd/>
                </a:ln>
                <a:effectLst/>
              </p:spPr>
              <p:txBody>
                <a:bodyPr wrap="none" anchor="ctr"/>
                <a:lstStyle/>
                <a:p>
                  <a:endParaRPr lang="en-GB"/>
                </a:p>
              </p:txBody>
            </p:sp>
            <p:sp>
              <p:nvSpPr>
                <p:cNvPr id="546836" name="Line 20"/>
                <p:cNvSpPr>
                  <a:spLocks noChangeShapeType="1"/>
                </p:cNvSpPr>
                <p:nvPr/>
              </p:nvSpPr>
              <p:spPr bwMode="auto">
                <a:xfrm>
                  <a:off x="528" y="3600"/>
                  <a:ext cx="0" cy="96"/>
                </a:xfrm>
                <a:prstGeom prst="line">
                  <a:avLst/>
                </a:prstGeom>
                <a:noFill/>
                <a:ln w="0">
                  <a:solidFill>
                    <a:srgbClr val="0000FF"/>
                  </a:solidFill>
                  <a:round/>
                  <a:headEnd/>
                  <a:tailEnd/>
                </a:ln>
                <a:effectLst/>
              </p:spPr>
              <p:txBody>
                <a:bodyPr wrap="none" anchor="ctr"/>
                <a:lstStyle/>
                <a:p>
                  <a:endParaRPr lang="en-GB"/>
                </a:p>
              </p:txBody>
            </p:sp>
            <p:sp>
              <p:nvSpPr>
                <p:cNvPr id="546837" name="Line 21"/>
                <p:cNvSpPr>
                  <a:spLocks noChangeShapeType="1"/>
                </p:cNvSpPr>
                <p:nvPr/>
              </p:nvSpPr>
              <p:spPr bwMode="auto">
                <a:xfrm>
                  <a:off x="576" y="3600"/>
                  <a:ext cx="0" cy="96"/>
                </a:xfrm>
                <a:prstGeom prst="line">
                  <a:avLst/>
                </a:prstGeom>
                <a:noFill/>
                <a:ln w="0">
                  <a:solidFill>
                    <a:srgbClr val="0000FF"/>
                  </a:solidFill>
                  <a:round/>
                  <a:headEnd/>
                  <a:tailEnd/>
                </a:ln>
                <a:effectLst/>
              </p:spPr>
              <p:txBody>
                <a:bodyPr wrap="none" anchor="ctr"/>
                <a:lstStyle/>
                <a:p>
                  <a:endParaRPr lang="en-GB"/>
                </a:p>
              </p:txBody>
            </p:sp>
            <p:sp>
              <p:nvSpPr>
                <p:cNvPr id="546838" name="Line 22"/>
                <p:cNvSpPr>
                  <a:spLocks noChangeShapeType="1"/>
                </p:cNvSpPr>
                <p:nvPr/>
              </p:nvSpPr>
              <p:spPr bwMode="auto">
                <a:xfrm>
                  <a:off x="624" y="3600"/>
                  <a:ext cx="0" cy="96"/>
                </a:xfrm>
                <a:prstGeom prst="line">
                  <a:avLst/>
                </a:prstGeom>
                <a:noFill/>
                <a:ln w="0">
                  <a:solidFill>
                    <a:srgbClr val="0000FF"/>
                  </a:solidFill>
                  <a:round/>
                  <a:headEnd/>
                  <a:tailEnd/>
                </a:ln>
                <a:effectLst/>
              </p:spPr>
              <p:txBody>
                <a:bodyPr wrap="none" anchor="ctr"/>
                <a:lstStyle/>
                <a:p>
                  <a:endParaRPr lang="en-GB"/>
                </a:p>
              </p:txBody>
            </p:sp>
          </p:grpSp>
          <p:grpSp>
            <p:nvGrpSpPr>
              <p:cNvPr id="6" name="Group 23"/>
              <p:cNvGrpSpPr>
                <a:grpSpLocks/>
              </p:cNvGrpSpPr>
              <p:nvPr/>
            </p:nvGrpSpPr>
            <p:grpSpPr bwMode="auto">
              <a:xfrm>
                <a:off x="1241" y="3834"/>
                <a:ext cx="333" cy="89"/>
                <a:chOff x="288" y="3600"/>
                <a:chExt cx="336" cy="96"/>
              </a:xfrm>
            </p:grpSpPr>
            <p:sp>
              <p:nvSpPr>
                <p:cNvPr id="546840" name="Line 24"/>
                <p:cNvSpPr>
                  <a:spLocks noChangeShapeType="1"/>
                </p:cNvSpPr>
                <p:nvPr/>
              </p:nvSpPr>
              <p:spPr bwMode="auto">
                <a:xfrm>
                  <a:off x="288" y="3600"/>
                  <a:ext cx="0" cy="96"/>
                </a:xfrm>
                <a:prstGeom prst="line">
                  <a:avLst/>
                </a:prstGeom>
                <a:noFill/>
                <a:ln w="0">
                  <a:solidFill>
                    <a:srgbClr val="0000FF"/>
                  </a:solidFill>
                  <a:round/>
                  <a:headEnd/>
                  <a:tailEnd/>
                </a:ln>
                <a:effectLst/>
              </p:spPr>
              <p:txBody>
                <a:bodyPr wrap="none" anchor="ctr"/>
                <a:lstStyle/>
                <a:p>
                  <a:endParaRPr lang="en-GB"/>
                </a:p>
              </p:txBody>
            </p:sp>
            <p:sp>
              <p:nvSpPr>
                <p:cNvPr id="546841" name="Line 25"/>
                <p:cNvSpPr>
                  <a:spLocks noChangeShapeType="1"/>
                </p:cNvSpPr>
                <p:nvPr/>
              </p:nvSpPr>
              <p:spPr bwMode="auto">
                <a:xfrm>
                  <a:off x="336" y="3600"/>
                  <a:ext cx="0" cy="96"/>
                </a:xfrm>
                <a:prstGeom prst="line">
                  <a:avLst/>
                </a:prstGeom>
                <a:noFill/>
                <a:ln w="0">
                  <a:solidFill>
                    <a:srgbClr val="0000FF"/>
                  </a:solidFill>
                  <a:round/>
                  <a:headEnd/>
                  <a:tailEnd/>
                </a:ln>
                <a:effectLst/>
              </p:spPr>
              <p:txBody>
                <a:bodyPr wrap="none" anchor="ctr"/>
                <a:lstStyle/>
                <a:p>
                  <a:endParaRPr lang="en-GB"/>
                </a:p>
              </p:txBody>
            </p:sp>
            <p:sp>
              <p:nvSpPr>
                <p:cNvPr id="546842" name="Line 26"/>
                <p:cNvSpPr>
                  <a:spLocks noChangeShapeType="1"/>
                </p:cNvSpPr>
                <p:nvPr/>
              </p:nvSpPr>
              <p:spPr bwMode="auto">
                <a:xfrm>
                  <a:off x="384" y="3600"/>
                  <a:ext cx="0" cy="96"/>
                </a:xfrm>
                <a:prstGeom prst="line">
                  <a:avLst/>
                </a:prstGeom>
                <a:noFill/>
                <a:ln w="0">
                  <a:solidFill>
                    <a:srgbClr val="0000FF"/>
                  </a:solidFill>
                  <a:round/>
                  <a:headEnd/>
                  <a:tailEnd/>
                </a:ln>
                <a:effectLst/>
              </p:spPr>
              <p:txBody>
                <a:bodyPr wrap="none" anchor="ctr"/>
                <a:lstStyle/>
                <a:p>
                  <a:endParaRPr lang="en-GB"/>
                </a:p>
              </p:txBody>
            </p:sp>
            <p:sp>
              <p:nvSpPr>
                <p:cNvPr id="546843" name="Line 27"/>
                <p:cNvSpPr>
                  <a:spLocks noChangeShapeType="1"/>
                </p:cNvSpPr>
                <p:nvPr/>
              </p:nvSpPr>
              <p:spPr bwMode="auto">
                <a:xfrm>
                  <a:off x="432" y="3600"/>
                  <a:ext cx="0" cy="96"/>
                </a:xfrm>
                <a:prstGeom prst="line">
                  <a:avLst/>
                </a:prstGeom>
                <a:noFill/>
                <a:ln w="0">
                  <a:solidFill>
                    <a:srgbClr val="0000FF"/>
                  </a:solidFill>
                  <a:round/>
                  <a:headEnd/>
                  <a:tailEnd/>
                </a:ln>
                <a:effectLst/>
              </p:spPr>
              <p:txBody>
                <a:bodyPr wrap="none" anchor="ctr"/>
                <a:lstStyle/>
                <a:p>
                  <a:endParaRPr lang="en-GB"/>
                </a:p>
              </p:txBody>
            </p:sp>
            <p:sp>
              <p:nvSpPr>
                <p:cNvPr id="546844" name="Line 28"/>
                <p:cNvSpPr>
                  <a:spLocks noChangeShapeType="1"/>
                </p:cNvSpPr>
                <p:nvPr/>
              </p:nvSpPr>
              <p:spPr bwMode="auto">
                <a:xfrm>
                  <a:off x="480" y="3600"/>
                  <a:ext cx="0" cy="96"/>
                </a:xfrm>
                <a:prstGeom prst="line">
                  <a:avLst/>
                </a:prstGeom>
                <a:noFill/>
                <a:ln w="0">
                  <a:solidFill>
                    <a:srgbClr val="0000FF"/>
                  </a:solidFill>
                  <a:round/>
                  <a:headEnd/>
                  <a:tailEnd/>
                </a:ln>
                <a:effectLst/>
              </p:spPr>
              <p:txBody>
                <a:bodyPr wrap="none" anchor="ctr"/>
                <a:lstStyle/>
                <a:p>
                  <a:endParaRPr lang="en-GB"/>
                </a:p>
              </p:txBody>
            </p:sp>
            <p:sp>
              <p:nvSpPr>
                <p:cNvPr id="546845" name="Line 29"/>
                <p:cNvSpPr>
                  <a:spLocks noChangeShapeType="1"/>
                </p:cNvSpPr>
                <p:nvPr/>
              </p:nvSpPr>
              <p:spPr bwMode="auto">
                <a:xfrm>
                  <a:off x="528" y="3600"/>
                  <a:ext cx="0" cy="96"/>
                </a:xfrm>
                <a:prstGeom prst="line">
                  <a:avLst/>
                </a:prstGeom>
                <a:noFill/>
                <a:ln w="0">
                  <a:solidFill>
                    <a:srgbClr val="0000FF"/>
                  </a:solidFill>
                  <a:round/>
                  <a:headEnd/>
                  <a:tailEnd/>
                </a:ln>
                <a:effectLst/>
              </p:spPr>
              <p:txBody>
                <a:bodyPr wrap="none" anchor="ctr"/>
                <a:lstStyle/>
                <a:p>
                  <a:endParaRPr lang="en-GB"/>
                </a:p>
              </p:txBody>
            </p:sp>
            <p:sp>
              <p:nvSpPr>
                <p:cNvPr id="546846" name="Line 30"/>
                <p:cNvSpPr>
                  <a:spLocks noChangeShapeType="1"/>
                </p:cNvSpPr>
                <p:nvPr/>
              </p:nvSpPr>
              <p:spPr bwMode="auto">
                <a:xfrm>
                  <a:off x="576" y="3600"/>
                  <a:ext cx="0" cy="96"/>
                </a:xfrm>
                <a:prstGeom prst="line">
                  <a:avLst/>
                </a:prstGeom>
                <a:noFill/>
                <a:ln w="0">
                  <a:solidFill>
                    <a:srgbClr val="0000FF"/>
                  </a:solidFill>
                  <a:round/>
                  <a:headEnd/>
                  <a:tailEnd/>
                </a:ln>
                <a:effectLst/>
              </p:spPr>
              <p:txBody>
                <a:bodyPr wrap="none" anchor="ctr"/>
                <a:lstStyle/>
                <a:p>
                  <a:endParaRPr lang="en-GB"/>
                </a:p>
              </p:txBody>
            </p:sp>
            <p:sp>
              <p:nvSpPr>
                <p:cNvPr id="546847" name="Line 31"/>
                <p:cNvSpPr>
                  <a:spLocks noChangeShapeType="1"/>
                </p:cNvSpPr>
                <p:nvPr/>
              </p:nvSpPr>
              <p:spPr bwMode="auto">
                <a:xfrm>
                  <a:off x="624" y="3600"/>
                  <a:ext cx="0" cy="96"/>
                </a:xfrm>
                <a:prstGeom prst="line">
                  <a:avLst/>
                </a:prstGeom>
                <a:noFill/>
                <a:ln w="0">
                  <a:solidFill>
                    <a:srgbClr val="0000FF"/>
                  </a:solidFill>
                  <a:round/>
                  <a:headEnd/>
                  <a:tailEnd/>
                </a:ln>
                <a:effectLst/>
              </p:spPr>
              <p:txBody>
                <a:bodyPr wrap="none" anchor="ctr"/>
                <a:lstStyle/>
                <a:p>
                  <a:endParaRPr lang="en-GB"/>
                </a:p>
              </p:txBody>
            </p:sp>
          </p:grpSp>
          <p:grpSp>
            <p:nvGrpSpPr>
              <p:cNvPr id="7" name="Group 32"/>
              <p:cNvGrpSpPr>
                <a:grpSpLocks/>
              </p:cNvGrpSpPr>
              <p:nvPr/>
            </p:nvGrpSpPr>
            <p:grpSpPr bwMode="auto">
              <a:xfrm>
                <a:off x="860" y="3834"/>
                <a:ext cx="333" cy="89"/>
                <a:chOff x="288" y="3600"/>
                <a:chExt cx="336" cy="96"/>
              </a:xfrm>
            </p:grpSpPr>
            <p:sp>
              <p:nvSpPr>
                <p:cNvPr id="546849" name="Line 33"/>
                <p:cNvSpPr>
                  <a:spLocks noChangeShapeType="1"/>
                </p:cNvSpPr>
                <p:nvPr/>
              </p:nvSpPr>
              <p:spPr bwMode="auto">
                <a:xfrm>
                  <a:off x="288" y="3600"/>
                  <a:ext cx="0" cy="96"/>
                </a:xfrm>
                <a:prstGeom prst="line">
                  <a:avLst/>
                </a:prstGeom>
                <a:noFill/>
                <a:ln w="0">
                  <a:solidFill>
                    <a:srgbClr val="FF0000"/>
                  </a:solidFill>
                  <a:round/>
                  <a:headEnd/>
                  <a:tailEnd/>
                </a:ln>
                <a:effectLst/>
              </p:spPr>
              <p:txBody>
                <a:bodyPr wrap="none" anchor="ctr"/>
                <a:lstStyle/>
                <a:p>
                  <a:endParaRPr lang="en-GB"/>
                </a:p>
              </p:txBody>
            </p:sp>
            <p:sp>
              <p:nvSpPr>
                <p:cNvPr id="546850" name="Line 34"/>
                <p:cNvSpPr>
                  <a:spLocks noChangeShapeType="1"/>
                </p:cNvSpPr>
                <p:nvPr/>
              </p:nvSpPr>
              <p:spPr bwMode="auto">
                <a:xfrm>
                  <a:off x="336" y="3600"/>
                  <a:ext cx="0" cy="96"/>
                </a:xfrm>
                <a:prstGeom prst="line">
                  <a:avLst/>
                </a:prstGeom>
                <a:noFill/>
                <a:ln w="0">
                  <a:solidFill>
                    <a:srgbClr val="FF0000"/>
                  </a:solidFill>
                  <a:round/>
                  <a:headEnd/>
                  <a:tailEnd/>
                </a:ln>
                <a:effectLst/>
              </p:spPr>
              <p:txBody>
                <a:bodyPr wrap="none" anchor="ctr"/>
                <a:lstStyle/>
                <a:p>
                  <a:endParaRPr lang="en-GB"/>
                </a:p>
              </p:txBody>
            </p:sp>
            <p:sp>
              <p:nvSpPr>
                <p:cNvPr id="546851" name="Line 35"/>
                <p:cNvSpPr>
                  <a:spLocks noChangeShapeType="1"/>
                </p:cNvSpPr>
                <p:nvPr/>
              </p:nvSpPr>
              <p:spPr bwMode="auto">
                <a:xfrm>
                  <a:off x="384" y="3600"/>
                  <a:ext cx="0" cy="96"/>
                </a:xfrm>
                <a:prstGeom prst="line">
                  <a:avLst/>
                </a:prstGeom>
                <a:noFill/>
                <a:ln w="0">
                  <a:solidFill>
                    <a:srgbClr val="FF0000"/>
                  </a:solidFill>
                  <a:round/>
                  <a:headEnd/>
                  <a:tailEnd/>
                </a:ln>
                <a:effectLst/>
              </p:spPr>
              <p:txBody>
                <a:bodyPr wrap="none" anchor="ctr"/>
                <a:lstStyle/>
                <a:p>
                  <a:endParaRPr lang="en-GB"/>
                </a:p>
              </p:txBody>
            </p:sp>
            <p:sp>
              <p:nvSpPr>
                <p:cNvPr id="546852" name="Line 36"/>
                <p:cNvSpPr>
                  <a:spLocks noChangeShapeType="1"/>
                </p:cNvSpPr>
                <p:nvPr/>
              </p:nvSpPr>
              <p:spPr bwMode="auto">
                <a:xfrm>
                  <a:off x="432" y="3600"/>
                  <a:ext cx="0" cy="96"/>
                </a:xfrm>
                <a:prstGeom prst="line">
                  <a:avLst/>
                </a:prstGeom>
                <a:noFill/>
                <a:ln w="0">
                  <a:solidFill>
                    <a:srgbClr val="FF0000"/>
                  </a:solidFill>
                  <a:round/>
                  <a:headEnd/>
                  <a:tailEnd/>
                </a:ln>
                <a:effectLst/>
              </p:spPr>
              <p:txBody>
                <a:bodyPr wrap="none" anchor="ctr"/>
                <a:lstStyle/>
                <a:p>
                  <a:endParaRPr lang="en-GB"/>
                </a:p>
              </p:txBody>
            </p:sp>
            <p:sp>
              <p:nvSpPr>
                <p:cNvPr id="546853" name="Line 37"/>
                <p:cNvSpPr>
                  <a:spLocks noChangeShapeType="1"/>
                </p:cNvSpPr>
                <p:nvPr/>
              </p:nvSpPr>
              <p:spPr bwMode="auto">
                <a:xfrm>
                  <a:off x="480" y="3600"/>
                  <a:ext cx="0" cy="96"/>
                </a:xfrm>
                <a:prstGeom prst="line">
                  <a:avLst/>
                </a:prstGeom>
                <a:noFill/>
                <a:ln w="0">
                  <a:solidFill>
                    <a:srgbClr val="FF0000"/>
                  </a:solidFill>
                  <a:round/>
                  <a:headEnd/>
                  <a:tailEnd/>
                </a:ln>
                <a:effectLst/>
              </p:spPr>
              <p:txBody>
                <a:bodyPr wrap="none" anchor="ctr"/>
                <a:lstStyle/>
                <a:p>
                  <a:endParaRPr lang="en-GB"/>
                </a:p>
              </p:txBody>
            </p:sp>
            <p:sp>
              <p:nvSpPr>
                <p:cNvPr id="546854" name="Line 38"/>
                <p:cNvSpPr>
                  <a:spLocks noChangeShapeType="1"/>
                </p:cNvSpPr>
                <p:nvPr/>
              </p:nvSpPr>
              <p:spPr bwMode="auto">
                <a:xfrm>
                  <a:off x="528" y="3600"/>
                  <a:ext cx="0" cy="96"/>
                </a:xfrm>
                <a:prstGeom prst="line">
                  <a:avLst/>
                </a:prstGeom>
                <a:noFill/>
                <a:ln w="0">
                  <a:solidFill>
                    <a:srgbClr val="FF0000"/>
                  </a:solidFill>
                  <a:round/>
                  <a:headEnd/>
                  <a:tailEnd/>
                </a:ln>
                <a:effectLst/>
              </p:spPr>
              <p:txBody>
                <a:bodyPr wrap="none" anchor="ctr"/>
                <a:lstStyle/>
                <a:p>
                  <a:endParaRPr lang="en-GB"/>
                </a:p>
              </p:txBody>
            </p:sp>
            <p:sp>
              <p:nvSpPr>
                <p:cNvPr id="546855" name="Line 39"/>
                <p:cNvSpPr>
                  <a:spLocks noChangeShapeType="1"/>
                </p:cNvSpPr>
                <p:nvPr/>
              </p:nvSpPr>
              <p:spPr bwMode="auto">
                <a:xfrm>
                  <a:off x="576" y="3600"/>
                  <a:ext cx="0" cy="96"/>
                </a:xfrm>
                <a:prstGeom prst="line">
                  <a:avLst/>
                </a:prstGeom>
                <a:noFill/>
                <a:ln w="0">
                  <a:solidFill>
                    <a:srgbClr val="FF0000"/>
                  </a:solidFill>
                  <a:round/>
                  <a:headEnd/>
                  <a:tailEnd/>
                </a:ln>
                <a:effectLst/>
              </p:spPr>
              <p:txBody>
                <a:bodyPr wrap="none" anchor="ctr"/>
                <a:lstStyle/>
                <a:p>
                  <a:endParaRPr lang="en-GB"/>
                </a:p>
              </p:txBody>
            </p:sp>
            <p:sp>
              <p:nvSpPr>
                <p:cNvPr id="546856" name="Line 40"/>
                <p:cNvSpPr>
                  <a:spLocks noChangeShapeType="1"/>
                </p:cNvSpPr>
                <p:nvPr/>
              </p:nvSpPr>
              <p:spPr bwMode="auto">
                <a:xfrm>
                  <a:off x="624" y="3600"/>
                  <a:ext cx="0" cy="96"/>
                </a:xfrm>
                <a:prstGeom prst="line">
                  <a:avLst/>
                </a:prstGeom>
                <a:noFill/>
                <a:ln w="0">
                  <a:solidFill>
                    <a:srgbClr val="FF0000"/>
                  </a:solidFill>
                  <a:round/>
                  <a:headEnd/>
                  <a:tailEnd/>
                </a:ln>
                <a:effectLst/>
              </p:spPr>
              <p:txBody>
                <a:bodyPr wrap="none" anchor="ctr"/>
                <a:lstStyle/>
                <a:p>
                  <a:endParaRPr lang="en-GB"/>
                </a:p>
              </p:txBody>
            </p:sp>
          </p:grpSp>
          <p:grpSp>
            <p:nvGrpSpPr>
              <p:cNvPr id="8" name="Group 41"/>
              <p:cNvGrpSpPr>
                <a:grpSpLocks/>
              </p:cNvGrpSpPr>
              <p:nvPr/>
            </p:nvGrpSpPr>
            <p:grpSpPr bwMode="auto">
              <a:xfrm>
                <a:off x="1574" y="3834"/>
                <a:ext cx="333" cy="89"/>
                <a:chOff x="288" y="3600"/>
                <a:chExt cx="336" cy="96"/>
              </a:xfrm>
            </p:grpSpPr>
            <p:sp>
              <p:nvSpPr>
                <p:cNvPr id="546858" name="Line 42"/>
                <p:cNvSpPr>
                  <a:spLocks noChangeShapeType="1"/>
                </p:cNvSpPr>
                <p:nvPr/>
              </p:nvSpPr>
              <p:spPr bwMode="auto">
                <a:xfrm>
                  <a:off x="288" y="3600"/>
                  <a:ext cx="0" cy="96"/>
                </a:xfrm>
                <a:prstGeom prst="line">
                  <a:avLst/>
                </a:prstGeom>
                <a:noFill/>
                <a:ln w="0">
                  <a:solidFill>
                    <a:srgbClr val="FF0000"/>
                  </a:solidFill>
                  <a:round/>
                  <a:headEnd/>
                  <a:tailEnd/>
                </a:ln>
                <a:effectLst/>
              </p:spPr>
              <p:txBody>
                <a:bodyPr wrap="none" anchor="ctr"/>
                <a:lstStyle/>
                <a:p>
                  <a:endParaRPr lang="en-GB"/>
                </a:p>
              </p:txBody>
            </p:sp>
            <p:sp>
              <p:nvSpPr>
                <p:cNvPr id="546859" name="Line 43"/>
                <p:cNvSpPr>
                  <a:spLocks noChangeShapeType="1"/>
                </p:cNvSpPr>
                <p:nvPr/>
              </p:nvSpPr>
              <p:spPr bwMode="auto">
                <a:xfrm>
                  <a:off x="336" y="3600"/>
                  <a:ext cx="0" cy="96"/>
                </a:xfrm>
                <a:prstGeom prst="line">
                  <a:avLst/>
                </a:prstGeom>
                <a:noFill/>
                <a:ln w="0">
                  <a:solidFill>
                    <a:srgbClr val="FF0000"/>
                  </a:solidFill>
                  <a:round/>
                  <a:headEnd/>
                  <a:tailEnd/>
                </a:ln>
                <a:effectLst/>
              </p:spPr>
              <p:txBody>
                <a:bodyPr wrap="none" anchor="ctr"/>
                <a:lstStyle/>
                <a:p>
                  <a:endParaRPr lang="en-GB"/>
                </a:p>
              </p:txBody>
            </p:sp>
            <p:sp>
              <p:nvSpPr>
                <p:cNvPr id="546860" name="Line 44"/>
                <p:cNvSpPr>
                  <a:spLocks noChangeShapeType="1"/>
                </p:cNvSpPr>
                <p:nvPr/>
              </p:nvSpPr>
              <p:spPr bwMode="auto">
                <a:xfrm>
                  <a:off x="384" y="3600"/>
                  <a:ext cx="0" cy="96"/>
                </a:xfrm>
                <a:prstGeom prst="line">
                  <a:avLst/>
                </a:prstGeom>
                <a:noFill/>
                <a:ln w="0">
                  <a:solidFill>
                    <a:srgbClr val="FF0000"/>
                  </a:solidFill>
                  <a:round/>
                  <a:headEnd/>
                  <a:tailEnd/>
                </a:ln>
                <a:effectLst/>
              </p:spPr>
              <p:txBody>
                <a:bodyPr wrap="none" anchor="ctr"/>
                <a:lstStyle/>
                <a:p>
                  <a:endParaRPr lang="en-GB"/>
                </a:p>
              </p:txBody>
            </p:sp>
            <p:sp>
              <p:nvSpPr>
                <p:cNvPr id="546861" name="Line 45"/>
                <p:cNvSpPr>
                  <a:spLocks noChangeShapeType="1"/>
                </p:cNvSpPr>
                <p:nvPr/>
              </p:nvSpPr>
              <p:spPr bwMode="auto">
                <a:xfrm>
                  <a:off x="432" y="3600"/>
                  <a:ext cx="0" cy="96"/>
                </a:xfrm>
                <a:prstGeom prst="line">
                  <a:avLst/>
                </a:prstGeom>
                <a:noFill/>
                <a:ln w="0">
                  <a:solidFill>
                    <a:srgbClr val="FF0000"/>
                  </a:solidFill>
                  <a:round/>
                  <a:headEnd/>
                  <a:tailEnd/>
                </a:ln>
                <a:effectLst/>
              </p:spPr>
              <p:txBody>
                <a:bodyPr wrap="none" anchor="ctr"/>
                <a:lstStyle/>
                <a:p>
                  <a:endParaRPr lang="en-GB"/>
                </a:p>
              </p:txBody>
            </p:sp>
            <p:sp>
              <p:nvSpPr>
                <p:cNvPr id="546862" name="Line 46"/>
                <p:cNvSpPr>
                  <a:spLocks noChangeShapeType="1"/>
                </p:cNvSpPr>
                <p:nvPr/>
              </p:nvSpPr>
              <p:spPr bwMode="auto">
                <a:xfrm>
                  <a:off x="480" y="3600"/>
                  <a:ext cx="0" cy="96"/>
                </a:xfrm>
                <a:prstGeom prst="line">
                  <a:avLst/>
                </a:prstGeom>
                <a:noFill/>
                <a:ln w="0">
                  <a:solidFill>
                    <a:srgbClr val="FF0000"/>
                  </a:solidFill>
                  <a:round/>
                  <a:headEnd/>
                  <a:tailEnd/>
                </a:ln>
                <a:effectLst/>
              </p:spPr>
              <p:txBody>
                <a:bodyPr wrap="none" anchor="ctr"/>
                <a:lstStyle/>
                <a:p>
                  <a:endParaRPr lang="en-GB"/>
                </a:p>
              </p:txBody>
            </p:sp>
            <p:sp>
              <p:nvSpPr>
                <p:cNvPr id="546863" name="Line 47"/>
                <p:cNvSpPr>
                  <a:spLocks noChangeShapeType="1"/>
                </p:cNvSpPr>
                <p:nvPr/>
              </p:nvSpPr>
              <p:spPr bwMode="auto">
                <a:xfrm>
                  <a:off x="528" y="3600"/>
                  <a:ext cx="0" cy="96"/>
                </a:xfrm>
                <a:prstGeom prst="line">
                  <a:avLst/>
                </a:prstGeom>
                <a:noFill/>
                <a:ln w="0">
                  <a:solidFill>
                    <a:srgbClr val="FF0000"/>
                  </a:solidFill>
                  <a:round/>
                  <a:headEnd/>
                  <a:tailEnd/>
                </a:ln>
                <a:effectLst/>
              </p:spPr>
              <p:txBody>
                <a:bodyPr wrap="none" anchor="ctr"/>
                <a:lstStyle/>
                <a:p>
                  <a:endParaRPr lang="en-GB"/>
                </a:p>
              </p:txBody>
            </p:sp>
            <p:sp>
              <p:nvSpPr>
                <p:cNvPr id="546864" name="Line 48"/>
                <p:cNvSpPr>
                  <a:spLocks noChangeShapeType="1"/>
                </p:cNvSpPr>
                <p:nvPr/>
              </p:nvSpPr>
              <p:spPr bwMode="auto">
                <a:xfrm>
                  <a:off x="576" y="3600"/>
                  <a:ext cx="0" cy="96"/>
                </a:xfrm>
                <a:prstGeom prst="line">
                  <a:avLst/>
                </a:prstGeom>
                <a:noFill/>
                <a:ln w="0">
                  <a:solidFill>
                    <a:srgbClr val="FF0000"/>
                  </a:solidFill>
                  <a:round/>
                  <a:headEnd/>
                  <a:tailEnd/>
                </a:ln>
                <a:effectLst/>
              </p:spPr>
              <p:txBody>
                <a:bodyPr wrap="none" anchor="ctr"/>
                <a:lstStyle/>
                <a:p>
                  <a:endParaRPr lang="en-GB"/>
                </a:p>
              </p:txBody>
            </p:sp>
            <p:sp>
              <p:nvSpPr>
                <p:cNvPr id="546865" name="Line 49"/>
                <p:cNvSpPr>
                  <a:spLocks noChangeShapeType="1"/>
                </p:cNvSpPr>
                <p:nvPr/>
              </p:nvSpPr>
              <p:spPr bwMode="auto">
                <a:xfrm>
                  <a:off x="624" y="3600"/>
                  <a:ext cx="0" cy="96"/>
                </a:xfrm>
                <a:prstGeom prst="line">
                  <a:avLst/>
                </a:prstGeom>
                <a:noFill/>
                <a:ln w="0">
                  <a:solidFill>
                    <a:srgbClr val="FF0000"/>
                  </a:solidFill>
                  <a:round/>
                  <a:headEnd/>
                  <a:tailEnd/>
                </a:ln>
                <a:effectLst/>
              </p:spPr>
              <p:txBody>
                <a:bodyPr wrap="none" anchor="ctr"/>
                <a:lstStyle/>
                <a:p>
                  <a:endParaRPr lang="en-GB"/>
                </a:p>
              </p:txBody>
            </p:sp>
          </p:grpSp>
          <p:grpSp>
            <p:nvGrpSpPr>
              <p:cNvPr id="9" name="Group 50"/>
              <p:cNvGrpSpPr>
                <a:grpSpLocks/>
              </p:cNvGrpSpPr>
              <p:nvPr/>
            </p:nvGrpSpPr>
            <p:grpSpPr bwMode="auto">
              <a:xfrm>
                <a:off x="1955" y="3834"/>
                <a:ext cx="333" cy="89"/>
                <a:chOff x="288" y="3600"/>
                <a:chExt cx="336" cy="96"/>
              </a:xfrm>
            </p:grpSpPr>
            <p:sp>
              <p:nvSpPr>
                <p:cNvPr id="546867" name="Line 51"/>
                <p:cNvSpPr>
                  <a:spLocks noChangeShapeType="1"/>
                </p:cNvSpPr>
                <p:nvPr/>
              </p:nvSpPr>
              <p:spPr bwMode="auto">
                <a:xfrm>
                  <a:off x="288" y="3600"/>
                  <a:ext cx="0" cy="96"/>
                </a:xfrm>
                <a:prstGeom prst="line">
                  <a:avLst/>
                </a:prstGeom>
                <a:noFill/>
                <a:ln w="0">
                  <a:solidFill>
                    <a:srgbClr val="0000FF"/>
                  </a:solidFill>
                  <a:round/>
                  <a:headEnd/>
                  <a:tailEnd/>
                </a:ln>
                <a:effectLst/>
              </p:spPr>
              <p:txBody>
                <a:bodyPr wrap="none" anchor="ctr"/>
                <a:lstStyle/>
                <a:p>
                  <a:endParaRPr lang="en-GB"/>
                </a:p>
              </p:txBody>
            </p:sp>
            <p:sp>
              <p:nvSpPr>
                <p:cNvPr id="546868" name="Line 52"/>
                <p:cNvSpPr>
                  <a:spLocks noChangeShapeType="1"/>
                </p:cNvSpPr>
                <p:nvPr/>
              </p:nvSpPr>
              <p:spPr bwMode="auto">
                <a:xfrm>
                  <a:off x="336" y="3600"/>
                  <a:ext cx="0" cy="96"/>
                </a:xfrm>
                <a:prstGeom prst="line">
                  <a:avLst/>
                </a:prstGeom>
                <a:noFill/>
                <a:ln w="0">
                  <a:solidFill>
                    <a:srgbClr val="0000FF"/>
                  </a:solidFill>
                  <a:round/>
                  <a:headEnd/>
                  <a:tailEnd/>
                </a:ln>
                <a:effectLst/>
              </p:spPr>
              <p:txBody>
                <a:bodyPr wrap="none" anchor="ctr"/>
                <a:lstStyle/>
                <a:p>
                  <a:endParaRPr lang="en-GB"/>
                </a:p>
              </p:txBody>
            </p:sp>
            <p:sp>
              <p:nvSpPr>
                <p:cNvPr id="546869" name="Line 53"/>
                <p:cNvSpPr>
                  <a:spLocks noChangeShapeType="1"/>
                </p:cNvSpPr>
                <p:nvPr/>
              </p:nvSpPr>
              <p:spPr bwMode="auto">
                <a:xfrm>
                  <a:off x="384" y="3600"/>
                  <a:ext cx="0" cy="96"/>
                </a:xfrm>
                <a:prstGeom prst="line">
                  <a:avLst/>
                </a:prstGeom>
                <a:noFill/>
                <a:ln w="0">
                  <a:solidFill>
                    <a:srgbClr val="0000FF"/>
                  </a:solidFill>
                  <a:round/>
                  <a:headEnd/>
                  <a:tailEnd/>
                </a:ln>
                <a:effectLst/>
              </p:spPr>
              <p:txBody>
                <a:bodyPr wrap="none" anchor="ctr"/>
                <a:lstStyle/>
                <a:p>
                  <a:endParaRPr lang="en-GB"/>
                </a:p>
              </p:txBody>
            </p:sp>
            <p:sp>
              <p:nvSpPr>
                <p:cNvPr id="546870" name="Line 54"/>
                <p:cNvSpPr>
                  <a:spLocks noChangeShapeType="1"/>
                </p:cNvSpPr>
                <p:nvPr/>
              </p:nvSpPr>
              <p:spPr bwMode="auto">
                <a:xfrm>
                  <a:off x="432" y="3600"/>
                  <a:ext cx="0" cy="96"/>
                </a:xfrm>
                <a:prstGeom prst="line">
                  <a:avLst/>
                </a:prstGeom>
                <a:noFill/>
                <a:ln w="0">
                  <a:solidFill>
                    <a:srgbClr val="0000FF"/>
                  </a:solidFill>
                  <a:round/>
                  <a:headEnd/>
                  <a:tailEnd/>
                </a:ln>
                <a:effectLst/>
              </p:spPr>
              <p:txBody>
                <a:bodyPr wrap="none" anchor="ctr"/>
                <a:lstStyle/>
                <a:p>
                  <a:endParaRPr lang="en-GB"/>
                </a:p>
              </p:txBody>
            </p:sp>
            <p:sp>
              <p:nvSpPr>
                <p:cNvPr id="546871" name="Line 55"/>
                <p:cNvSpPr>
                  <a:spLocks noChangeShapeType="1"/>
                </p:cNvSpPr>
                <p:nvPr/>
              </p:nvSpPr>
              <p:spPr bwMode="auto">
                <a:xfrm>
                  <a:off x="480" y="3600"/>
                  <a:ext cx="0" cy="96"/>
                </a:xfrm>
                <a:prstGeom prst="line">
                  <a:avLst/>
                </a:prstGeom>
                <a:noFill/>
                <a:ln w="0">
                  <a:solidFill>
                    <a:srgbClr val="0000FF"/>
                  </a:solidFill>
                  <a:round/>
                  <a:headEnd/>
                  <a:tailEnd/>
                </a:ln>
                <a:effectLst/>
              </p:spPr>
              <p:txBody>
                <a:bodyPr wrap="none" anchor="ctr"/>
                <a:lstStyle/>
                <a:p>
                  <a:endParaRPr lang="en-GB"/>
                </a:p>
              </p:txBody>
            </p:sp>
            <p:sp>
              <p:nvSpPr>
                <p:cNvPr id="546872" name="Line 56"/>
                <p:cNvSpPr>
                  <a:spLocks noChangeShapeType="1"/>
                </p:cNvSpPr>
                <p:nvPr/>
              </p:nvSpPr>
              <p:spPr bwMode="auto">
                <a:xfrm>
                  <a:off x="528" y="3600"/>
                  <a:ext cx="0" cy="96"/>
                </a:xfrm>
                <a:prstGeom prst="line">
                  <a:avLst/>
                </a:prstGeom>
                <a:noFill/>
                <a:ln w="0">
                  <a:solidFill>
                    <a:srgbClr val="0000FF"/>
                  </a:solidFill>
                  <a:round/>
                  <a:headEnd/>
                  <a:tailEnd/>
                </a:ln>
                <a:effectLst/>
              </p:spPr>
              <p:txBody>
                <a:bodyPr wrap="none" anchor="ctr"/>
                <a:lstStyle/>
                <a:p>
                  <a:endParaRPr lang="en-GB"/>
                </a:p>
              </p:txBody>
            </p:sp>
            <p:sp>
              <p:nvSpPr>
                <p:cNvPr id="546873" name="Line 57"/>
                <p:cNvSpPr>
                  <a:spLocks noChangeShapeType="1"/>
                </p:cNvSpPr>
                <p:nvPr/>
              </p:nvSpPr>
              <p:spPr bwMode="auto">
                <a:xfrm>
                  <a:off x="576" y="3600"/>
                  <a:ext cx="0" cy="96"/>
                </a:xfrm>
                <a:prstGeom prst="line">
                  <a:avLst/>
                </a:prstGeom>
                <a:noFill/>
                <a:ln w="0">
                  <a:solidFill>
                    <a:srgbClr val="0000FF"/>
                  </a:solidFill>
                  <a:round/>
                  <a:headEnd/>
                  <a:tailEnd/>
                </a:ln>
                <a:effectLst/>
              </p:spPr>
              <p:txBody>
                <a:bodyPr wrap="none" anchor="ctr"/>
                <a:lstStyle/>
                <a:p>
                  <a:endParaRPr lang="en-GB"/>
                </a:p>
              </p:txBody>
            </p:sp>
            <p:sp>
              <p:nvSpPr>
                <p:cNvPr id="546874" name="Line 58"/>
                <p:cNvSpPr>
                  <a:spLocks noChangeShapeType="1"/>
                </p:cNvSpPr>
                <p:nvPr/>
              </p:nvSpPr>
              <p:spPr bwMode="auto">
                <a:xfrm>
                  <a:off x="624" y="3600"/>
                  <a:ext cx="0" cy="96"/>
                </a:xfrm>
                <a:prstGeom prst="line">
                  <a:avLst/>
                </a:prstGeom>
                <a:noFill/>
                <a:ln w="0">
                  <a:solidFill>
                    <a:srgbClr val="0000FF"/>
                  </a:solidFill>
                  <a:round/>
                  <a:headEnd/>
                  <a:tailEnd/>
                </a:ln>
                <a:effectLst/>
              </p:spPr>
              <p:txBody>
                <a:bodyPr wrap="none" anchor="ctr"/>
                <a:lstStyle/>
                <a:p>
                  <a:endParaRPr lang="en-GB"/>
                </a:p>
              </p:txBody>
            </p:sp>
          </p:grpSp>
          <p:sp>
            <p:nvSpPr>
              <p:cNvPr id="546875" name="Line 59"/>
              <p:cNvSpPr>
                <a:spLocks noChangeShapeType="1"/>
              </p:cNvSpPr>
              <p:nvPr/>
            </p:nvSpPr>
            <p:spPr bwMode="auto">
              <a:xfrm>
                <a:off x="1578" y="3790"/>
                <a:ext cx="333" cy="0"/>
              </a:xfrm>
              <a:prstGeom prst="line">
                <a:avLst/>
              </a:prstGeom>
              <a:noFill/>
              <a:ln w="0">
                <a:solidFill>
                  <a:srgbClr val="000000"/>
                </a:solidFill>
                <a:round/>
                <a:headEnd type="stealth" w="med" len="med"/>
                <a:tailEnd type="stealth" w="med" len="med"/>
              </a:ln>
              <a:effectLst/>
            </p:spPr>
            <p:txBody>
              <a:bodyPr wrap="none" anchor="ctr"/>
              <a:lstStyle/>
              <a:p>
                <a:endParaRPr lang="en-GB"/>
              </a:p>
            </p:txBody>
          </p:sp>
          <p:sp>
            <p:nvSpPr>
              <p:cNvPr id="546876" name="Rectangle 60"/>
              <p:cNvSpPr>
                <a:spLocks noChangeArrowheads="1"/>
              </p:cNvSpPr>
              <p:nvPr/>
            </p:nvSpPr>
            <p:spPr bwMode="auto">
              <a:xfrm>
                <a:off x="1586" y="3616"/>
                <a:ext cx="354" cy="154"/>
              </a:xfrm>
              <a:prstGeom prst="rect">
                <a:avLst/>
              </a:prstGeom>
              <a:noFill/>
              <a:ln w="0">
                <a:noFill/>
                <a:miter lim="800000"/>
                <a:headEnd/>
                <a:tailEnd/>
              </a:ln>
              <a:effectLst/>
            </p:spPr>
            <p:txBody>
              <a:bodyPr wrap="none" anchor="ctr">
                <a:spAutoFit/>
              </a:bodyPr>
              <a:lstStyle/>
              <a:p>
                <a:r>
                  <a:rPr lang="en-US" sz="1000">
                    <a:solidFill>
                      <a:srgbClr val="000000"/>
                    </a:solidFill>
                    <a:latin typeface="Arial" pitchFamily="34" charset="0"/>
                  </a:rPr>
                  <a:t>240 ns</a:t>
                </a:r>
              </a:p>
            </p:txBody>
          </p:sp>
        </p:grpSp>
        <p:sp>
          <p:nvSpPr>
            <p:cNvPr id="546877" name="Rectangle 61"/>
            <p:cNvSpPr>
              <a:spLocks noChangeArrowheads="1"/>
            </p:cNvSpPr>
            <p:nvPr/>
          </p:nvSpPr>
          <p:spPr bwMode="auto">
            <a:xfrm>
              <a:off x="154" y="3433"/>
              <a:ext cx="2474" cy="212"/>
            </a:xfrm>
            <a:prstGeom prst="rect">
              <a:avLst/>
            </a:prstGeom>
            <a:noFill/>
            <a:ln w="12700">
              <a:noFill/>
              <a:miter lim="800000"/>
              <a:headEnd type="none" w="sm" len="sm"/>
              <a:tailEnd type="none" w="sm" len="sm"/>
            </a:ln>
            <a:effectLst/>
          </p:spPr>
          <p:txBody>
            <a:bodyPr>
              <a:spAutoFit/>
            </a:bodyPr>
            <a:lstStyle/>
            <a:p>
              <a:r>
                <a:rPr lang="en-US" sz="1600" dirty="0">
                  <a:solidFill>
                    <a:schemeClr val="bg1"/>
                  </a:solidFill>
                  <a:latin typeface="Arial" pitchFamily="34" charset="0"/>
                </a:rPr>
                <a:t>Drive beam time structure - initial</a:t>
              </a:r>
              <a:endParaRPr lang="en-US" sz="1600" dirty="0">
                <a:solidFill>
                  <a:schemeClr val="bg1"/>
                </a:solidFill>
                <a:latin typeface="Arial" pitchFamily="34" charset="0"/>
                <a:sym typeface="Symbol" pitchFamily="18" charset="2"/>
              </a:endParaRPr>
            </a:p>
          </p:txBody>
        </p:sp>
      </p:grpSp>
      <p:grpSp>
        <p:nvGrpSpPr>
          <p:cNvPr id="10" name="Group 62"/>
          <p:cNvGrpSpPr>
            <a:grpSpLocks/>
          </p:cNvGrpSpPr>
          <p:nvPr/>
        </p:nvGrpSpPr>
        <p:grpSpPr bwMode="auto">
          <a:xfrm>
            <a:off x="4291013" y="5449885"/>
            <a:ext cx="4852987" cy="1165225"/>
            <a:chOff x="2703" y="3433"/>
            <a:chExt cx="3057" cy="734"/>
          </a:xfrm>
        </p:grpSpPr>
        <p:sp>
          <p:nvSpPr>
            <p:cNvPr id="546879" name="Rectangle 63"/>
            <p:cNvSpPr>
              <a:spLocks noChangeArrowheads="1"/>
            </p:cNvSpPr>
            <p:nvPr/>
          </p:nvSpPr>
          <p:spPr bwMode="auto">
            <a:xfrm>
              <a:off x="3239" y="3630"/>
              <a:ext cx="2392" cy="537"/>
            </a:xfrm>
            <a:prstGeom prst="rect">
              <a:avLst/>
            </a:prstGeom>
            <a:solidFill>
              <a:srgbClr val="FFFFCC">
                <a:alpha val="89999"/>
              </a:srgbClr>
            </a:solidFill>
            <a:ln w="0">
              <a:solidFill>
                <a:srgbClr val="00187E"/>
              </a:solidFill>
              <a:miter lim="800000"/>
              <a:headEnd/>
              <a:tailEnd/>
            </a:ln>
            <a:effectLst/>
          </p:spPr>
          <p:txBody>
            <a:bodyPr wrap="none" anchor="ctr"/>
            <a:lstStyle/>
            <a:p>
              <a:endParaRPr lang="en-GB"/>
            </a:p>
          </p:txBody>
        </p:sp>
        <p:sp>
          <p:nvSpPr>
            <p:cNvPr id="546880" name="Line 64"/>
            <p:cNvSpPr>
              <a:spLocks noChangeShapeType="1"/>
            </p:cNvSpPr>
            <p:nvPr/>
          </p:nvSpPr>
          <p:spPr bwMode="auto">
            <a:xfrm>
              <a:off x="3298" y="4011"/>
              <a:ext cx="2093" cy="0"/>
            </a:xfrm>
            <a:prstGeom prst="line">
              <a:avLst/>
            </a:prstGeom>
            <a:noFill/>
            <a:ln w="0">
              <a:solidFill>
                <a:srgbClr val="000000"/>
              </a:solidFill>
              <a:round/>
              <a:headEnd/>
              <a:tailEnd/>
            </a:ln>
            <a:effectLst/>
          </p:spPr>
          <p:txBody>
            <a:bodyPr wrap="none" anchor="ctr"/>
            <a:lstStyle/>
            <a:p>
              <a:endParaRPr lang="en-GB"/>
            </a:p>
          </p:txBody>
        </p:sp>
        <p:sp>
          <p:nvSpPr>
            <p:cNvPr id="546881" name="Rectangle 65"/>
            <p:cNvSpPr>
              <a:spLocks noChangeArrowheads="1"/>
            </p:cNvSpPr>
            <p:nvPr/>
          </p:nvSpPr>
          <p:spPr bwMode="auto">
            <a:xfrm>
              <a:off x="3631" y="4056"/>
              <a:ext cx="1998" cy="96"/>
            </a:xfrm>
            <a:prstGeom prst="rect">
              <a:avLst/>
            </a:prstGeom>
            <a:noFill/>
            <a:ln w="9525">
              <a:noFill/>
              <a:miter lim="800000"/>
              <a:headEnd/>
              <a:tailEnd/>
            </a:ln>
          </p:spPr>
          <p:txBody>
            <a:bodyPr lIns="0" tIns="0" rIns="0" bIns="0">
              <a:spAutoFit/>
            </a:bodyPr>
            <a:lstStyle/>
            <a:p>
              <a:pPr algn="l"/>
              <a:r>
                <a:rPr lang="en-US" sz="1000">
                  <a:solidFill>
                    <a:srgbClr val="000000"/>
                  </a:solidFill>
                  <a:latin typeface="Arial" pitchFamily="34" charset="0"/>
                  <a:sym typeface="Symbol" pitchFamily="18" charset="2"/>
                </a:rPr>
                <a:t>24</a:t>
              </a:r>
              <a:r>
                <a:rPr lang="en-US" sz="1000">
                  <a:solidFill>
                    <a:srgbClr val="000000"/>
                  </a:solidFill>
                  <a:latin typeface="Arial" pitchFamily="34" charset="0"/>
                </a:rPr>
                <a:t> pulses – 100 A – 2.5 cm between bunches</a:t>
              </a:r>
            </a:p>
          </p:txBody>
        </p:sp>
        <p:sp>
          <p:nvSpPr>
            <p:cNvPr id="546882" name="Line 66"/>
            <p:cNvSpPr>
              <a:spLocks noChangeShapeType="1"/>
            </p:cNvSpPr>
            <p:nvPr/>
          </p:nvSpPr>
          <p:spPr bwMode="auto">
            <a:xfrm flipV="1">
              <a:off x="3345" y="3832"/>
              <a:ext cx="333" cy="0"/>
            </a:xfrm>
            <a:prstGeom prst="line">
              <a:avLst/>
            </a:prstGeom>
            <a:noFill/>
            <a:ln w="0">
              <a:solidFill>
                <a:srgbClr val="000000"/>
              </a:solidFill>
              <a:round/>
              <a:headEnd type="stealth" w="med" len="med"/>
              <a:tailEnd type="stealth" w="med" len="med"/>
            </a:ln>
            <a:effectLst/>
          </p:spPr>
          <p:txBody>
            <a:bodyPr wrap="none" anchor="ctr"/>
            <a:lstStyle/>
            <a:p>
              <a:endParaRPr lang="en-GB"/>
            </a:p>
          </p:txBody>
        </p:sp>
        <p:sp>
          <p:nvSpPr>
            <p:cNvPr id="546883" name="Line 67"/>
            <p:cNvSpPr>
              <a:spLocks noChangeShapeType="1"/>
            </p:cNvSpPr>
            <p:nvPr/>
          </p:nvSpPr>
          <p:spPr bwMode="auto">
            <a:xfrm flipV="1">
              <a:off x="3678" y="3877"/>
              <a:ext cx="1713" cy="0"/>
            </a:xfrm>
            <a:prstGeom prst="line">
              <a:avLst/>
            </a:prstGeom>
            <a:noFill/>
            <a:ln w="0">
              <a:solidFill>
                <a:srgbClr val="000000"/>
              </a:solidFill>
              <a:round/>
              <a:headEnd type="stealth" w="med" len="med"/>
              <a:tailEnd type="stealth" w="med" len="med"/>
            </a:ln>
            <a:effectLst/>
          </p:spPr>
          <p:txBody>
            <a:bodyPr wrap="none" anchor="ctr"/>
            <a:lstStyle/>
            <a:p>
              <a:endParaRPr lang="en-GB"/>
            </a:p>
          </p:txBody>
        </p:sp>
        <p:sp>
          <p:nvSpPr>
            <p:cNvPr id="546884" name="Rectangle 68"/>
            <p:cNvSpPr>
              <a:spLocks noChangeArrowheads="1"/>
            </p:cNvSpPr>
            <p:nvPr/>
          </p:nvSpPr>
          <p:spPr bwMode="auto">
            <a:xfrm>
              <a:off x="3356" y="3653"/>
              <a:ext cx="354" cy="154"/>
            </a:xfrm>
            <a:prstGeom prst="rect">
              <a:avLst/>
            </a:prstGeom>
            <a:noFill/>
            <a:ln w="0">
              <a:noFill/>
              <a:miter lim="800000"/>
              <a:headEnd/>
              <a:tailEnd/>
            </a:ln>
            <a:effectLst/>
          </p:spPr>
          <p:txBody>
            <a:bodyPr wrap="none" anchor="ctr">
              <a:spAutoFit/>
            </a:bodyPr>
            <a:lstStyle/>
            <a:p>
              <a:r>
                <a:rPr lang="en-US" sz="1000">
                  <a:solidFill>
                    <a:srgbClr val="000000"/>
                  </a:solidFill>
                  <a:latin typeface="Arial" pitchFamily="34" charset="0"/>
                </a:rPr>
                <a:t>240 ns</a:t>
              </a:r>
            </a:p>
          </p:txBody>
        </p:sp>
        <p:sp>
          <p:nvSpPr>
            <p:cNvPr id="546885" name="Rectangle 69"/>
            <p:cNvSpPr>
              <a:spLocks noChangeArrowheads="1"/>
            </p:cNvSpPr>
            <p:nvPr/>
          </p:nvSpPr>
          <p:spPr bwMode="auto">
            <a:xfrm>
              <a:off x="4165" y="3708"/>
              <a:ext cx="339" cy="164"/>
            </a:xfrm>
            <a:prstGeom prst="rect">
              <a:avLst/>
            </a:prstGeom>
            <a:noFill/>
            <a:ln w="0">
              <a:noFill/>
              <a:miter lim="800000"/>
              <a:headEnd/>
              <a:tailEnd/>
            </a:ln>
            <a:effectLst/>
          </p:spPr>
          <p:txBody>
            <a:bodyPr wrap="none" anchor="ctr">
              <a:spAutoFit/>
            </a:bodyPr>
            <a:lstStyle/>
            <a:p>
              <a:r>
                <a:rPr lang="en-US" sz="1000">
                  <a:solidFill>
                    <a:srgbClr val="000000"/>
                  </a:solidFill>
                  <a:latin typeface="Arial" pitchFamily="34" charset="0"/>
                </a:rPr>
                <a:t>5.8</a:t>
              </a:r>
              <a:r>
                <a:rPr lang="en-US" sz="1100">
                  <a:solidFill>
                    <a:srgbClr val="000000"/>
                  </a:solidFill>
                </a:rPr>
                <a:t> </a:t>
              </a:r>
              <a:r>
                <a:rPr lang="en-US" sz="1100">
                  <a:solidFill>
                    <a:srgbClr val="000000"/>
                  </a:solidFill>
                  <a:latin typeface="Symbol" pitchFamily="18" charset="2"/>
                </a:rPr>
                <a:t>m</a:t>
              </a:r>
              <a:r>
                <a:rPr lang="en-US" sz="1000">
                  <a:solidFill>
                    <a:srgbClr val="000000"/>
                  </a:solidFill>
                  <a:latin typeface="Arial" pitchFamily="34" charset="0"/>
                </a:rPr>
                <a:t>s</a:t>
              </a:r>
            </a:p>
          </p:txBody>
        </p:sp>
        <p:sp>
          <p:nvSpPr>
            <p:cNvPr id="546886" name="Line 70"/>
            <p:cNvSpPr>
              <a:spLocks noChangeShapeType="1"/>
            </p:cNvSpPr>
            <p:nvPr/>
          </p:nvSpPr>
          <p:spPr bwMode="auto">
            <a:xfrm flipV="1">
              <a:off x="5386" y="4009"/>
              <a:ext cx="201" cy="2"/>
            </a:xfrm>
            <a:prstGeom prst="line">
              <a:avLst/>
            </a:prstGeom>
            <a:noFill/>
            <a:ln w="0">
              <a:solidFill>
                <a:srgbClr val="000000"/>
              </a:solidFill>
              <a:prstDash val="dash"/>
              <a:round/>
              <a:headEnd/>
              <a:tailEnd/>
            </a:ln>
            <a:effectLst/>
          </p:spPr>
          <p:txBody>
            <a:bodyPr wrap="none" anchor="ctr"/>
            <a:lstStyle/>
            <a:p>
              <a:endParaRPr lang="en-GB"/>
            </a:p>
          </p:txBody>
        </p:sp>
        <p:grpSp>
          <p:nvGrpSpPr>
            <p:cNvPr id="11" name="Group 71"/>
            <p:cNvGrpSpPr>
              <a:grpSpLocks/>
            </p:cNvGrpSpPr>
            <p:nvPr/>
          </p:nvGrpSpPr>
          <p:grpSpPr bwMode="auto">
            <a:xfrm>
              <a:off x="3345" y="3922"/>
              <a:ext cx="333" cy="89"/>
              <a:chOff x="1488" y="3360"/>
              <a:chExt cx="672" cy="96"/>
            </a:xfrm>
          </p:grpSpPr>
          <p:grpSp>
            <p:nvGrpSpPr>
              <p:cNvPr id="12" name="Group 72"/>
              <p:cNvGrpSpPr>
                <a:grpSpLocks/>
              </p:cNvGrpSpPr>
              <p:nvPr/>
            </p:nvGrpSpPr>
            <p:grpSpPr bwMode="auto">
              <a:xfrm>
                <a:off x="1488" y="3360"/>
                <a:ext cx="336" cy="96"/>
                <a:chOff x="1056" y="1968"/>
                <a:chExt cx="672" cy="96"/>
              </a:xfrm>
            </p:grpSpPr>
            <p:grpSp>
              <p:nvGrpSpPr>
                <p:cNvPr id="13" name="Group 73"/>
                <p:cNvGrpSpPr>
                  <a:grpSpLocks/>
                </p:cNvGrpSpPr>
                <p:nvPr/>
              </p:nvGrpSpPr>
              <p:grpSpPr bwMode="auto">
                <a:xfrm>
                  <a:off x="1392" y="1968"/>
                  <a:ext cx="336" cy="96"/>
                  <a:chOff x="1632" y="1248"/>
                  <a:chExt cx="720" cy="96"/>
                </a:xfrm>
              </p:grpSpPr>
              <p:grpSp>
                <p:nvGrpSpPr>
                  <p:cNvPr id="14" name="Group 74"/>
                  <p:cNvGrpSpPr>
                    <a:grpSpLocks/>
                  </p:cNvGrpSpPr>
                  <p:nvPr/>
                </p:nvGrpSpPr>
                <p:grpSpPr bwMode="auto">
                  <a:xfrm>
                    <a:off x="1680" y="1248"/>
                    <a:ext cx="672" cy="96"/>
                    <a:chOff x="288" y="3600"/>
                    <a:chExt cx="336" cy="96"/>
                  </a:xfrm>
                </p:grpSpPr>
                <p:sp>
                  <p:nvSpPr>
                    <p:cNvPr id="546891" name="Line 75"/>
                    <p:cNvSpPr>
                      <a:spLocks noChangeShapeType="1"/>
                    </p:cNvSpPr>
                    <p:nvPr/>
                  </p:nvSpPr>
                  <p:spPr bwMode="auto">
                    <a:xfrm>
                      <a:off x="288" y="3600"/>
                      <a:ext cx="0" cy="96"/>
                    </a:xfrm>
                    <a:prstGeom prst="line">
                      <a:avLst/>
                    </a:prstGeom>
                    <a:noFill/>
                    <a:ln w="0">
                      <a:solidFill>
                        <a:srgbClr val="FF0000"/>
                      </a:solidFill>
                      <a:round/>
                      <a:headEnd/>
                      <a:tailEnd/>
                    </a:ln>
                    <a:effectLst/>
                  </p:spPr>
                  <p:txBody>
                    <a:bodyPr wrap="none" anchor="ctr"/>
                    <a:lstStyle/>
                    <a:p>
                      <a:endParaRPr lang="en-GB"/>
                    </a:p>
                  </p:txBody>
                </p:sp>
                <p:sp>
                  <p:nvSpPr>
                    <p:cNvPr id="546892" name="Line 76"/>
                    <p:cNvSpPr>
                      <a:spLocks noChangeShapeType="1"/>
                    </p:cNvSpPr>
                    <p:nvPr/>
                  </p:nvSpPr>
                  <p:spPr bwMode="auto">
                    <a:xfrm>
                      <a:off x="336" y="3600"/>
                      <a:ext cx="0" cy="96"/>
                    </a:xfrm>
                    <a:prstGeom prst="line">
                      <a:avLst/>
                    </a:prstGeom>
                    <a:noFill/>
                    <a:ln w="0">
                      <a:solidFill>
                        <a:srgbClr val="FF0000"/>
                      </a:solidFill>
                      <a:round/>
                      <a:headEnd/>
                      <a:tailEnd/>
                    </a:ln>
                    <a:effectLst/>
                  </p:spPr>
                  <p:txBody>
                    <a:bodyPr wrap="none" anchor="ctr"/>
                    <a:lstStyle/>
                    <a:p>
                      <a:endParaRPr lang="en-GB"/>
                    </a:p>
                  </p:txBody>
                </p:sp>
                <p:sp>
                  <p:nvSpPr>
                    <p:cNvPr id="546893" name="Line 77"/>
                    <p:cNvSpPr>
                      <a:spLocks noChangeShapeType="1"/>
                    </p:cNvSpPr>
                    <p:nvPr/>
                  </p:nvSpPr>
                  <p:spPr bwMode="auto">
                    <a:xfrm>
                      <a:off x="384" y="3600"/>
                      <a:ext cx="0" cy="96"/>
                    </a:xfrm>
                    <a:prstGeom prst="line">
                      <a:avLst/>
                    </a:prstGeom>
                    <a:noFill/>
                    <a:ln w="0">
                      <a:solidFill>
                        <a:srgbClr val="FF0000"/>
                      </a:solidFill>
                      <a:round/>
                      <a:headEnd/>
                      <a:tailEnd/>
                    </a:ln>
                    <a:effectLst/>
                  </p:spPr>
                  <p:txBody>
                    <a:bodyPr wrap="none" anchor="ctr"/>
                    <a:lstStyle/>
                    <a:p>
                      <a:endParaRPr lang="en-GB"/>
                    </a:p>
                  </p:txBody>
                </p:sp>
                <p:sp>
                  <p:nvSpPr>
                    <p:cNvPr id="546894" name="Line 78"/>
                    <p:cNvSpPr>
                      <a:spLocks noChangeShapeType="1"/>
                    </p:cNvSpPr>
                    <p:nvPr/>
                  </p:nvSpPr>
                  <p:spPr bwMode="auto">
                    <a:xfrm>
                      <a:off x="432" y="3600"/>
                      <a:ext cx="0" cy="96"/>
                    </a:xfrm>
                    <a:prstGeom prst="line">
                      <a:avLst/>
                    </a:prstGeom>
                    <a:noFill/>
                    <a:ln w="0">
                      <a:solidFill>
                        <a:srgbClr val="FF0000"/>
                      </a:solidFill>
                      <a:round/>
                      <a:headEnd/>
                      <a:tailEnd/>
                    </a:ln>
                    <a:effectLst/>
                  </p:spPr>
                  <p:txBody>
                    <a:bodyPr wrap="none" anchor="ctr"/>
                    <a:lstStyle/>
                    <a:p>
                      <a:endParaRPr lang="en-GB"/>
                    </a:p>
                  </p:txBody>
                </p:sp>
                <p:sp>
                  <p:nvSpPr>
                    <p:cNvPr id="546895" name="Line 79"/>
                    <p:cNvSpPr>
                      <a:spLocks noChangeShapeType="1"/>
                    </p:cNvSpPr>
                    <p:nvPr/>
                  </p:nvSpPr>
                  <p:spPr bwMode="auto">
                    <a:xfrm>
                      <a:off x="480" y="3600"/>
                      <a:ext cx="0" cy="96"/>
                    </a:xfrm>
                    <a:prstGeom prst="line">
                      <a:avLst/>
                    </a:prstGeom>
                    <a:noFill/>
                    <a:ln w="0">
                      <a:solidFill>
                        <a:srgbClr val="FF0000"/>
                      </a:solidFill>
                      <a:round/>
                      <a:headEnd/>
                      <a:tailEnd/>
                    </a:ln>
                    <a:effectLst/>
                  </p:spPr>
                  <p:txBody>
                    <a:bodyPr wrap="none" anchor="ctr"/>
                    <a:lstStyle/>
                    <a:p>
                      <a:endParaRPr lang="en-GB"/>
                    </a:p>
                  </p:txBody>
                </p:sp>
                <p:sp>
                  <p:nvSpPr>
                    <p:cNvPr id="546896" name="Line 80"/>
                    <p:cNvSpPr>
                      <a:spLocks noChangeShapeType="1"/>
                    </p:cNvSpPr>
                    <p:nvPr/>
                  </p:nvSpPr>
                  <p:spPr bwMode="auto">
                    <a:xfrm>
                      <a:off x="528" y="3600"/>
                      <a:ext cx="0" cy="96"/>
                    </a:xfrm>
                    <a:prstGeom prst="line">
                      <a:avLst/>
                    </a:prstGeom>
                    <a:noFill/>
                    <a:ln w="0">
                      <a:solidFill>
                        <a:srgbClr val="FF0000"/>
                      </a:solidFill>
                      <a:round/>
                      <a:headEnd/>
                      <a:tailEnd/>
                    </a:ln>
                    <a:effectLst/>
                  </p:spPr>
                  <p:txBody>
                    <a:bodyPr wrap="none" anchor="ctr"/>
                    <a:lstStyle/>
                    <a:p>
                      <a:endParaRPr lang="en-GB"/>
                    </a:p>
                  </p:txBody>
                </p:sp>
                <p:sp>
                  <p:nvSpPr>
                    <p:cNvPr id="546897" name="Line 81"/>
                    <p:cNvSpPr>
                      <a:spLocks noChangeShapeType="1"/>
                    </p:cNvSpPr>
                    <p:nvPr/>
                  </p:nvSpPr>
                  <p:spPr bwMode="auto">
                    <a:xfrm>
                      <a:off x="576" y="3600"/>
                      <a:ext cx="0" cy="96"/>
                    </a:xfrm>
                    <a:prstGeom prst="line">
                      <a:avLst/>
                    </a:prstGeom>
                    <a:noFill/>
                    <a:ln w="0">
                      <a:solidFill>
                        <a:srgbClr val="FF0000"/>
                      </a:solidFill>
                      <a:round/>
                      <a:headEnd/>
                      <a:tailEnd/>
                    </a:ln>
                    <a:effectLst/>
                  </p:spPr>
                  <p:txBody>
                    <a:bodyPr wrap="none" anchor="ctr"/>
                    <a:lstStyle/>
                    <a:p>
                      <a:endParaRPr lang="en-GB"/>
                    </a:p>
                  </p:txBody>
                </p:sp>
                <p:sp>
                  <p:nvSpPr>
                    <p:cNvPr id="546898" name="Line 82"/>
                    <p:cNvSpPr>
                      <a:spLocks noChangeShapeType="1"/>
                    </p:cNvSpPr>
                    <p:nvPr/>
                  </p:nvSpPr>
                  <p:spPr bwMode="auto">
                    <a:xfrm>
                      <a:off x="624" y="3600"/>
                      <a:ext cx="0" cy="96"/>
                    </a:xfrm>
                    <a:prstGeom prst="line">
                      <a:avLst/>
                    </a:prstGeom>
                    <a:noFill/>
                    <a:ln w="0">
                      <a:solidFill>
                        <a:srgbClr val="FF0000"/>
                      </a:solidFill>
                      <a:round/>
                      <a:headEnd/>
                      <a:tailEnd/>
                    </a:ln>
                    <a:effectLst/>
                  </p:spPr>
                  <p:txBody>
                    <a:bodyPr wrap="none" anchor="ctr"/>
                    <a:lstStyle/>
                    <a:p>
                      <a:endParaRPr lang="en-GB"/>
                    </a:p>
                  </p:txBody>
                </p:sp>
              </p:grpSp>
              <p:grpSp>
                <p:nvGrpSpPr>
                  <p:cNvPr id="15" name="Group 83"/>
                  <p:cNvGrpSpPr>
                    <a:grpSpLocks/>
                  </p:cNvGrpSpPr>
                  <p:nvPr/>
                </p:nvGrpSpPr>
                <p:grpSpPr bwMode="auto">
                  <a:xfrm>
                    <a:off x="1632" y="1248"/>
                    <a:ext cx="672" cy="96"/>
                    <a:chOff x="288" y="3600"/>
                    <a:chExt cx="336" cy="96"/>
                  </a:xfrm>
                </p:grpSpPr>
                <p:sp>
                  <p:nvSpPr>
                    <p:cNvPr id="546900" name="Line 84"/>
                    <p:cNvSpPr>
                      <a:spLocks noChangeShapeType="1"/>
                    </p:cNvSpPr>
                    <p:nvPr/>
                  </p:nvSpPr>
                  <p:spPr bwMode="auto">
                    <a:xfrm>
                      <a:off x="288" y="3600"/>
                      <a:ext cx="0" cy="96"/>
                    </a:xfrm>
                    <a:prstGeom prst="line">
                      <a:avLst/>
                    </a:prstGeom>
                    <a:noFill/>
                    <a:ln w="0">
                      <a:solidFill>
                        <a:srgbClr val="0000FF"/>
                      </a:solidFill>
                      <a:round/>
                      <a:headEnd/>
                      <a:tailEnd/>
                    </a:ln>
                    <a:effectLst/>
                  </p:spPr>
                  <p:txBody>
                    <a:bodyPr wrap="none" anchor="ctr"/>
                    <a:lstStyle/>
                    <a:p>
                      <a:endParaRPr lang="en-GB"/>
                    </a:p>
                  </p:txBody>
                </p:sp>
                <p:sp>
                  <p:nvSpPr>
                    <p:cNvPr id="546901" name="Line 85"/>
                    <p:cNvSpPr>
                      <a:spLocks noChangeShapeType="1"/>
                    </p:cNvSpPr>
                    <p:nvPr/>
                  </p:nvSpPr>
                  <p:spPr bwMode="auto">
                    <a:xfrm>
                      <a:off x="336" y="3600"/>
                      <a:ext cx="0" cy="96"/>
                    </a:xfrm>
                    <a:prstGeom prst="line">
                      <a:avLst/>
                    </a:prstGeom>
                    <a:noFill/>
                    <a:ln w="0">
                      <a:solidFill>
                        <a:srgbClr val="0000FF"/>
                      </a:solidFill>
                      <a:round/>
                      <a:headEnd/>
                      <a:tailEnd/>
                    </a:ln>
                    <a:effectLst/>
                  </p:spPr>
                  <p:txBody>
                    <a:bodyPr wrap="none" anchor="ctr"/>
                    <a:lstStyle/>
                    <a:p>
                      <a:endParaRPr lang="en-GB"/>
                    </a:p>
                  </p:txBody>
                </p:sp>
                <p:sp>
                  <p:nvSpPr>
                    <p:cNvPr id="546902" name="Line 86"/>
                    <p:cNvSpPr>
                      <a:spLocks noChangeShapeType="1"/>
                    </p:cNvSpPr>
                    <p:nvPr/>
                  </p:nvSpPr>
                  <p:spPr bwMode="auto">
                    <a:xfrm>
                      <a:off x="384" y="3600"/>
                      <a:ext cx="0" cy="96"/>
                    </a:xfrm>
                    <a:prstGeom prst="line">
                      <a:avLst/>
                    </a:prstGeom>
                    <a:noFill/>
                    <a:ln w="0">
                      <a:solidFill>
                        <a:srgbClr val="0000FF"/>
                      </a:solidFill>
                      <a:round/>
                      <a:headEnd/>
                      <a:tailEnd/>
                    </a:ln>
                    <a:effectLst/>
                  </p:spPr>
                  <p:txBody>
                    <a:bodyPr wrap="none" anchor="ctr"/>
                    <a:lstStyle/>
                    <a:p>
                      <a:endParaRPr lang="en-GB"/>
                    </a:p>
                  </p:txBody>
                </p:sp>
                <p:sp>
                  <p:nvSpPr>
                    <p:cNvPr id="546903" name="Line 87"/>
                    <p:cNvSpPr>
                      <a:spLocks noChangeShapeType="1"/>
                    </p:cNvSpPr>
                    <p:nvPr/>
                  </p:nvSpPr>
                  <p:spPr bwMode="auto">
                    <a:xfrm>
                      <a:off x="432" y="3600"/>
                      <a:ext cx="0" cy="96"/>
                    </a:xfrm>
                    <a:prstGeom prst="line">
                      <a:avLst/>
                    </a:prstGeom>
                    <a:noFill/>
                    <a:ln w="0">
                      <a:solidFill>
                        <a:srgbClr val="0000FF"/>
                      </a:solidFill>
                      <a:round/>
                      <a:headEnd/>
                      <a:tailEnd/>
                    </a:ln>
                    <a:effectLst/>
                  </p:spPr>
                  <p:txBody>
                    <a:bodyPr wrap="none" anchor="ctr"/>
                    <a:lstStyle/>
                    <a:p>
                      <a:endParaRPr lang="en-GB"/>
                    </a:p>
                  </p:txBody>
                </p:sp>
                <p:sp>
                  <p:nvSpPr>
                    <p:cNvPr id="546904" name="Line 88"/>
                    <p:cNvSpPr>
                      <a:spLocks noChangeShapeType="1"/>
                    </p:cNvSpPr>
                    <p:nvPr/>
                  </p:nvSpPr>
                  <p:spPr bwMode="auto">
                    <a:xfrm>
                      <a:off x="480" y="3600"/>
                      <a:ext cx="0" cy="96"/>
                    </a:xfrm>
                    <a:prstGeom prst="line">
                      <a:avLst/>
                    </a:prstGeom>
                    <a:noFill/>
                    <a:ln w="0">
                      <a:solidFill>
                        <a:srgbClr val="0000FF"/>
                      </a:solidFill>
                      <a:round/>
                      <a:headEnd/>
                      <a:tailEnd/>
                    </a:ln>
                    <a:effectLst/>
                  </p:spPr>
                  <p:txBody>
                    <a:bodyPr wrap="none" anchor="ctr"/>
                    <a:lstStyle/>
                    <a:p>
                      <a:endParaRPr lang="en-GB"/>
                    </a:p>
                  </p:txBody>
                </p:sp>
                <p:sp>
                  <p:nvSpPr>
                    <p:cNvPr id="546905" name="Line 89"/>
                    <p:cNvSpPr>
                      <a:spLocks noChangeShapeType="1"/>
                    </p:cNvSpPr>
                    <p:nvPr/>
                  </p:nvSpPr>
                  <p:spPr bwMode="auto">
                    <a:xfrm>
                      <a:off x="528" y="3600"/>
                      <a:ext cx="0" cy="96"/>
                    </a:xfrm>
                    <a:prstGeom prst="line">
                      <a:avLst/>
                    </a:prstGeom>
                    <a:noFill/>
                    <a:ln w="0">
                      <a:solidFill>
                        <a:srgbClr val="0000FF"/>
                      </a:solidFill>
                      <a:round/>
                      <a:headEnd/>
                      <a:tailEnd/>
                    </a:ln>
                    <a:effectLst/>
                  </p:spPr>
                  <p:txBody>
                    <a:bodyPr wrap="none" anchor="ctr"/>
                    <a:lstStyle/>
                    <a:p>
                      <a:endParaRPr lang="en-GB"/>
                    </a:p>
                  </p:txBody>
                </p:sp>
                <p:sp>
                  <p:nvSpPr>
                    <p:cNvPr id="546906" name="Line 90"/>
                    <p:cNvSpPr>
                      <a:spLocks noChangeShapeType="1"/>
                    </p:cNvSpPr>
                    <p:nvPr/>
                  </p:nvSpPr>
                  <p:spPr bwMode="auto">
                    <a:xfrm>
                      <a:off x="576" y="3600"/>
                      <a:ext cx="0" cy="96"/>
                    </a:xfrm>
                    <a:prstGeom prst="line">
                      <a:avLst/>
                    </a:prstGeom>
                    <a:noFill/>
                    <a:ln w="0">
                      <a:solidFill>
                        <a:srgbClr val="0000FF"/>
                      </a:solidFill>
                      <a:round/>
                      <a:headEnd/>
                      <a:tailEnd/>
                    </a:ln>
                    <a:effectLst/>
                  </p:spPr>
                  <p:txBody>
                    <a:bodyPr wrap="none" anchor="ctr"/>
                    <a:lstStyle/>
                    <a:p>
                      <a:endParaRPr lang="en-GB"/>
                    </a:p>
                  </p:txBody>
                </p:sp>
                <p:sp>
                  <p:nvSpPr>
                    <p:cNvPr id="546907" name="Line 91"/>
                    <p:cNvSpPr>
                      <a:spLocks noChangeShapeType="1"/>
                    </p:cNvSpPr>
                    <p:nvPr/>
                  </p:nvSpPr>
                  <p:spPr bwMode="auto">
                    <a:xfrm>
                      <a:off x="624" y="3600"/>
                      <a:ext cx="0" cy="96"/>
                    </a:xfrm>
                    <a:prstGeom prst="line">
                      <a:avLst/>
                    </a:prstGeom>
                    <a:noFill/>
                    <a:ln w="0">
                      <a:solidFill>
                        <a:srgbClr val="0000FF"/>
                      </a:solidFill>
                      <a:round/>
                      <a:headEnd/>
                      <a:tailEnd/>
                    </a:ln>
                    <a:effectLst/>
                  </p:spPr>
                  <p:txBody>
                    <a:bodyPr wrap="none" anchor="ctr"/>
                    <a:lstStyle/>
                    <a:p>
                      <a:endParaRPr lang="en-GB"/>
                    </a:p>
                  </p:txBody>
                </p:sp>
              </p:grpSp>
            </p:grpSp>
            <p:grpSp>
              <p:nvGrpSpPr>
                <p:cNvPr id="16" name="Group 92"/>
                <p:cNvGrpSpPr>
                  <a:grpSpLocks/>
                </p:cNvGrpSpPr>
                <p:nvPr/>
              </p:nvGrpSpPr>
              <p:grpSpPr bwMode="auto">
                <a:xfrm>
                  <a:off x="1056" y="1968"/>
                  <a:ext cx="336" cy="96"/>
                  <a:chOff x="1632" y="1248"/>
                  <a:chExt cx="720" cy="96"/>
                </a:xfrm>
              </p:grpSpPr>
              <p:grpSp>
                <p:nvGrpSpPr>
                  <p:cNvPr id="17" name="Group 93"/>
                  <p:cNvGrpSpPr>
                    <a:grpSpLocks/>
                  </p:cNvGrpSpPr>
                  <p:nvPr/>
                </p:nvGrpSpPr>
                <p:grpSpPr bwMode="auto">
                  <a:xfrm>
                    <a:off x="1680" y="1248"/>
                    <a:ext cx="672" cy="96"/>
                    <a:chOff x="288" y="3600"/>
                    <a:chExt cx="336" cy="96"/>
                  </a:xfrm>
                </p:grpSpPr>
                <p:sp>
                  <p:nvSpPr>
                    <p:cNvPr id="546910" name="Line 94"/>
                    <p:cNvSpPr>
                      <a:spLocks noChangeShapeType="1"/>
                    </p:cNvSpPr>
                    <p:nvPr/>
                  </p:nvSpPr>
                  <p:spPr bwMode="auto">
                    <a:xfrm>
                      <a:off x="288" y="3600"/>
                      <a:ext cx="0" cy="96"/>
                    </a:xfrm>
                    <a:prstGeom prst="line">
                      <a:avLst/>
                    </a:prstGeom>
                    <a:noFill/>
                    <a:ln w="0">
                      <a:solidFill>
                        <a:srgbClr val="FF0000"/>
                      </a:solidFill>
                      <a:round/>
                      <a:headEnd/>
                      <a:tailEnd/>
                    </a:ln>
                    <a:effectLst/>
                  </p:spPr>
                  <p:txBody>
                    <a:bodyPr wrap="none" anchor="ctr"/>
                    <a:lstStyle/>
                    <a:p>
                      <a:endParaRPr lang="en-GB"/>
                    </a:p>
                  </p:txBody>
                </p:sp>
                <p:sp>
                  <p:nvSpPr>
                    <p:cNvPr id="546911" name="Line 95"/>
                    <p:cNvSpPr>
                      <a:spLocks noChangeShapeType="1"/>
                    </p:cNvSpPr>
                    <p:nvPr/>
                  </p:nvSpPr>
                  <p:spPr bwMode="auto">
                    <a:xfrm>
                      <a:off x="336" y="3600"/>
                      <a:ext cx="0" cy="96"/>
                    </a:xfrm>
                    <a:prstGeom prst="line">
                      <a:avLst/>
                    </a:prstGeom>
                    <a:noFill/>
                    <a:ln w="0">
                      <a:solidFill>
                        <a:srgbClr val="FF0000"/>
                      </a:solidFill>
                      <a:round/>
                      <a:headEnd/>
                      <a:tailEnd/>
                    </a:ln>
                    <a:effectLst/>
                  </p:spPr>
                  <p:txBody>
                    <a:bodyPr wrap="none" anchor="ctr"/>
                    <a:lstStyle/>
                    <a:p>
                      <a:endParaRPr lang="en-GB"/>
                    </a:p>
                  </p:txBody>
                </p:sp>
                <p:sp>
                  <p:nvSpPr>
                    <p:cNvPr id="546912" name="Line 96"/>
                    <p:cNvSpPr>
                      <a:spLocks noChangeShapeType="1"/>
                    </p:cNvSpPr>
                    <p:nvPr/>
                  </p:nvSpPr>
                  <p:spPr bwMode="auto">
                    <a:xfrm>
                      <a:off x="384" y="3600"/>
                      <a:ext cx="0" cy="96"/>
                    </a:xfrm>
                    <a:prstGeom prst="line">
                      <a:avLst/>
                    </a:prstGeom>
                    <a:noFill/>
                    <a:ln w="0">
                      <a:solidFill>
                        <a:srgbClr val="FF0000"/>
                      </a:solidFill>
                      <a:round/>
                      <a:headEnd/>
                      <a:tailEnd/>
                    </a:ln>
                    <a:effectLst/>
                  </p:spPr>
                  <p:txBody>
                    <a:bodyPr wrap="none" anchor="ctr"/>
                    <a:lstStyle/>
                    <a:p>
                      <a:endParaRPr lang="en-GB"/>
                    </a:p>
                  </p:txBody>
                </p:sp>
                <p:sp>
                  <p:nvSpPr>
                    <p:cNvPr id="546913" name="Line 97"/>
                    <p:cNvSpPr>
                      <a:spLocks noChangeShapeType="1"/>
                    </p:cNvSpPr>
                    <p:nvPr/>
                  </p:nvSpPr>
                  <p:spPr bwMode="auto">
                    <a:xfrm>
                      <a:off x="432" y="3600"/>
                      <a:ext cx="0" cy="96"/>
                    </a:xfrm>
                    <a:prstGeom prst="line">
                      <a:avLst/>
                    </a:prstGeom>
                    <a:noFill/>
                    <a:ln w="0">
                      <a:solidFill>
                        <a:srgbClr val="FF0000"/>
                      </a:solidFill>
                      <a:round/>
                      <a:headEnd/>
                      <a:tailEnd/>
                    </a:ln>
                    <a:effectLst/>
                  </p:spPr>
                  <p:txBody>
                    <a:bodyPr wrap="none" anchor="ctr"/>
                    <a:lstStyle/>
                    <a:p>
                      <a:endParaRPr lang="en-GB"/>
                    </a:p>
                  </p:txBody>
                </p:sp>
                <p:sp>
                  <p:nvSpPr>
                    <p:cNvPr id="546914" name="Line 98"/>
                    <p:cNvSpPr>
                      <a:spLocks noChangeShapeType="1"/>
                    </p:cNvSpPr>
                    <p:nvPr/>
                  </p:nvSpPr>
                  <p:spPr bwMode="auto">
                    <a:xfrm>
                      <a:off x="480" y="3600"/>
                      <a:ext cx="0" cy="96"/>
                    </a:xfrm>
                    <a:prstGeom prst="line">
                      <a:avLst/>
                    </a:prstGeom>
                    <a:noFill/>
                    <a:ln w="0">
                      <a:solidFill>
                        <a:srgbClr val="FF0000"/>
                      </a:solidFill>
                      <a:round/>
                      <a:headEnd/>
                      <a:tailEnd/>
                    </a:ln>
                    <a:effectLst/>
                  </p:spPr>
                  <p:txBody>
                    <a:bodyPr wrap="none" anchor="ctr"/>
                    <a:lstStyle/>
                    <a:p>
                      <a:endParaRPr lang="en-GB"/>
                    </a:p>
                  </p:txBody>
                </p:sp>
                <p:sp>
                  <p:nvSpPr>
                    <p:cNvPr id="546915" name="Line 99"/>
                    <p:cNvSpPr>
                      <a:spLocks noChangeShapeType="1"/>
                    </p:cNvSpPr>
                    <p:nvPr/>
                  </p:nvSpPr>
                  <p:spPr bwMode="auto">
                    <a:xfrm>
                      <a:off x="528" y="3600"/>
                      <a:ext cx="0" cy="96"/>
                    </a:xfrm>
                    <a:prstGeom prst="line">
                      <a:avLst/>
                    </a:prstGeom>
                    <a:noFill/>
                    <a:ln w="0">
                      <a:solidFill>
                        <a:srgbClr val="FF0000"/>
                      </a:solidFill>
                      <a:round/>
                      <a:headEnd/>
                      <a:tailEnd/>
                    </a:ln>
                    <a:effectLst/>
                  </p:spPr>
                  <p:txBody>
                    <a:bodyPr wrap="none" anchor="ctr"/>
                    <a:lstStyle/>
                    <a:p>
                      <a:endParaRPr lang="en-GB"/>
                    </a:p>
                  </p:txBody>
                </p:sp>
                <p:sp>
                  <p:nvSpPr>
                    <p:cNvPr id="546916" name="Line 100"/>
                    <p:cNvSpPr>
                      <a:spLocks noChangeShapeType="1"/>
                    </p:cNvSpPr>
                    <p:nvPr/>
                  </p:nvSpPr>
                  <p:spPr bwMode="auto">
                    <a:xfrm>
                      <a:off x="576" y="3600"/>
                      <a:ext cx="0" cy="96"/>
                    </a:xfrm>
                    <a:prstGeom prst="line">
                      <a:avLst/>
                    </a:prstGeom>
                    <a:noFill/>
                    <a:ln w="0">
                      <a:solidFill>
                        <a:srgbClr val="FF0000"/>
                      </a:solidFill>
                      <a:round/>
                      <a:headEnd/>
                      <a:tailEnd/>
                    </a:ln>
                    <a:effectLst/>
                  </p:spPr>
                  <p:txBody>
                    <a:bodyPr wrap="none" anchor="ctr"/>
                    <a:lstStyle/>
                    <a:p>
                      <a:endParaRPr lang="en-GB"/>
                    </a:p>
                  </p:txBody>
                </p:sp>
                <p:sp>
                  <p:nvSpPr>
                    <p:cNvPr id="546917" name="Line 101"/>
                    <p:cNvSpPr>
                      <a:spLocks noChangeShapeType="1"/>
                    </p:cNvSpPr>
                    <p:nvPr/>
                  </p:nvSpPr>
                  <p:spPr bwMode="auto">
                    <a:xfrm>
                      <a:off x="624" y="3600"/>
                      <a:ext cx="0" cy="96"/>
                    </a:xfrm>
                    <a:prstGeom prst="line">
                      <a:avLst/>
                    </a:prstGeom>
                    <a:noFill/>
                    <a:ln w="0">
                      <a:solidFill>
                        <a:srgbClr val="FF0000"/>
                      </a:solidFill>
                      <a:round/>
                      <a:headEnd/>
                      <a:tailEnd/>
                    </a:ln>
                    <a:effectLst/>
                  </p:spPr>
                  <p:txBody>
                    <a:bodyPr wrap="none" anchor="ctr"/>
                    <a:lstStyle/>
                    <a:p>
                      <a:endParaRPr lang="en-GB"/>
                    </a:p>
                  </p:txBody>
                </p:sp>
              </p:grpSp>
              <p:grpSp>
                <p:nvGrpSpPr>
                  <p:cNvPr id="18" name="Group 102"/>
                  <p:cNvGrpSpPr>
                    <a:grpSpLocks/>
                  </p:cNvGrpSpPr>
                  <p:nvPr/>
                </p:nvGrpSpPr>
                <p:grpSpPr bwMode="auto">
                  <a:xfrm>
                    <a:off x="1632" y="1248"/>
                    <a:ext cx="672" cy="96"/>
                    <a:chOff x="288" y="3600"/>
                    <a:chExt cx="336" cy="96"/>
                  </a:xfrm>
                </p:grpSpPr>
                <p:sp>
                  <p:nvSpPr>
                    <p:cNvPr id="546919" name="Line 103"/>
                    <p:cNvSpPr>
                      <a:spLocks noChangeShapeType="1"/>
                    </p:cNvSpPr>
                    <p:nvPr/>
                  </p:nvSpPr>
                  <p:spPr bwMode="auto">
                    <a:xfrm>
                      <a:off x="288" y="3600"/>
                      <a:ext cx="0" cy="96"/>
                    </a:xfrm>
                    <a:prstGeom prst="line">
                      <a:avLst/>
                    </a:prstGeom>
                    <a:noFill/>
                    <a:ln w="0">
                      <a:solidFill>
                        <a:srgbClr val="0000FF"/>
                      </a:solidFill>
                      <a:round/>
                      <a:headEnd/>
                      <a:tailEnd/>
                    </a:ln>
                    <a:effectLst/>
                  </p:spPr>
                  <p:txBody>
                    <a:bodyPr wrap="none" anchor="ctr"/>
                    <a:lstStyle/>
                    <a:p>
                      <a:endParaRPr lang="en-GB"/>
                    </a:p>
                  </p:txBody>
                </p:sp>
                <p:sp>
                  <p:nvSpPr>
                    <p:cNvPr id="546920" name="Line 104"/>
                    <p:cNvSpPr>
                      <a:spLocks noChangeShapeType="1"/>
                    </p:cNvSpPr>
                    <p:nvPr/>
                  </p:nvSpPr>
                  <p:spPr bwMode="auto">
                    <a:xfrm>
                      <a:off x="336" y="3600"/>
                      <a:ext cx="0" cy="96"/>
                    </a:xfrm>
                    <a:prstGeom prst="line">
                      <a:avLst/>
                    </a:prstGeom>
                    <a:noFill/>
                    <a:ln w="0">
                      <a:solidFill>
                        <a:srgbClr val="0000FF"/>
                      </a:solidFill>
                      <a:round/>
                      <a:headEnd/>
                      <a:tailEnd/>
                    </a:ln>
                    <a:effectLst/>
                  </p:spPr>
                  <p:txBody>
                    <a:bodyPr wrap="none" anchor="ctr"/>
                    <a:lstStyle/>
                    <a:p>
                      <a:endParaRPr lang="en-GB"/>
                    </a:p>
                  </p:txBody>
                </p:sp>
                <p:sp>
                  <p:nvSpPr>
                    <p:cNvPr id="546921" name="Line 105"/>
                    <p:cNvSpPr>
                      <a:spLocks noChangeShapeType="1"/>
                    </p:cNvSpPr>
                    <p:nvPr/>
                  </p:nvSpPr>
                  <p:spPr bwMode="auto">
                    <a:xfrm>
                      <a:off x="384" y="3600"/>
                      <a:ext cx="0" cy="96"/>
                    </a:xfrm>
                    <a:prstGeom prst="line">
                      <a:avLst/>
                    </a:prstGeom>
                    <a:noFill/>
                    <a:ln w="0">
                      <a:solidFill>
                        <a:srgbClr val="0000FF"/>
                      </a:solidFill>
                      <a:round/>
                      <a:headEnd/>
                      <a:tailEnd/>
                    </a:ln>
                    <a:effectLst/>
                  </p:spPr>
                  <p:txBody>
                    <a:bodyPr wrap="none" anchor="ctr"/>
                    <a:lstStyle/>
                    <a:p>
                      <a:endParaRPr lang="en-GB"/>
                    </a:p>
                  </p:txBody>
                </p:sp>
                <p:sp>
                  <p:nvSpPr>
                    <p:cNvPr id="546922" name="Line 106"/>
                    <p:cNvSpPr>
                      <a:spLocks noChangeShapeType="1"/>
                    </p:cNvSpPr>
                    <p:nvPr/>
                  </p:nvSpPr>
                  <p:spPr bwMode="auto">
                    <a:xfrm>
                      <a:off x="432" y="3600"/>
                      <a:ext cx="0" cy="96"/>
                    </a:xfrm>
                    <a:prstGeom prst="line">
                      <a:avLst/>
                    </a:prstGeom>
                    <a:noFill/>
                    <a:ln w="0">
                      <a:solidFill>
                        <a:srgbClr val="0000FF"/>
                      </a:solidFill>
                      <a:round/>
                      <a:headEnd/>
                      <a:tailEnd/>
                    </a:ln>
                    <a:effectLst/>
                  </p:spPr>
                  <p:txBody>
                    <a:bodyPr wrap="none" anchor="ctr"/>
                    <a:lstStyle/>
                    <a:p>
                      <a:endParaRPr lang="en-GB"/>
                    </a:p>
                  </p:txBody>
                </p:sp>
                <p:sp>
                  <p:nvSpPr>
                    <p:cNvPr id="546923" name="Line 107"/>
                    <p:cNvSpPr>
                      <a:spLocks noChangeShapeType="1"/>
                    </p:cNvSpPr>
                    <p:nvPr/>
                  </p:nvSpPr>
                  <p:spPr bwMode="auto">
                    <a:xfrm>
                      <a:off x="480" y="3600"/>
                      <a:ext cx="0" cy="96"/>
                    </a:xfrm>
                    <a:prstGeom prst="line">
                      <a:avLst/>
                    </a:prstGeom>
                    <a:noFill/>
                    <a:ln w="0">
                      <a:solidFill>
                        <a:srgbClr val="0000FF"/>
                      </a:solidFill>
                      <a:round/>
                      <a:headEnd/>
                      <a:tailEnd/>
                    </a:ln>
                    <a:effectLst/>
                  </p:spPr>
                  <p:txBody>
                    <a:bodyPr wrap="none" anchor="ctr"/>
                    <a:lstStyle/>
                    <a:p>
                      <a:endParaRPr lang="en-GB"/>
                    </a:p>
                  </p:txBody>
                </p:sp>
                <p:sp>
                  <p:nvSpPr>
                    <p:cNvPr id="546924" name="Line 108"/>
                    <p:cNvSpPr>
                      <a:spLocks noChangeShapeType="1"/>
                    </p:cNvSpPr>
                    <p:nvPr/>
                  </p:nvSpPr>
                  <p:spPr bwMode="auto">
                    <a:xfrm>
                      <a:off x="528" y="3600"/>
                      <a:ext cx="0" cy="96"/>
                    </a:xfrm>
                    <a:prstGeom prst="line">
                      <a:avLst/>
                    </a:prstGeom>
                    <a:noFill/>
                    <a:ln w="0">
                      <a:solidFill>
                        <a:srgbClr val="0000FF"/>
                      </a:solidFill>
                      <a:round/>
                      <a:headEnd/>
                      <a:tailEnd/>
                    </a:ln>
                    <a:effectLst/>
                  </p:spPr>
                  <p:txBody>
                    <a:bodyPr wrap="none" anchor="ctr"/>
                    <a:lstStyle/>
                    <a:p>
                      <a:endParaRPr lang="en-GB"/>
                    </a:p>
                  </p:txBody>
                </p:sp>
                <p:sp>
                  <p:nvSpPr>
                    <p:cNvPr id="546925" name="Line 109"/>
                    <p:cNvSpPr>
                      <a:spLocks noChangeShapeType="1"/>
                    </p:cNvSpPr>
                    <p:nvPr/>
                  </p:nvSpPr>
                  <p:spPr bwMode="auto">
                    <a:xfrm>
                      <a:off x="576" y="3600"/>
                      <a:ext cx="0" cy="96"/>
                    </a:xfrm>
                    <a:prstGeom prst="line">
                      <a:avLst/>
                    </a:prstGeom>
                    <a:noFill/>
                    <a:ln w="0">
                      <a:solidFill>
                        <a:srgbClr val="0000FF"/>
                      </a:solidFill>
                      <a:round/>
                      <a:headEnd/>
                      <a:tailEnd/>
                    </a:ln>
                    <a:effectLst/>
                  </p:spPr>
                  <p:txBody>
                    <a:bodyPr wrap="none" anchor="ctr"/>
                    <a:lstStyle/>
                    <a:p>
                      <a:endParaRPr lang="en-GB"/>
                    </a:p>
                  </p:txBody>
                </p:sp>
                <p:sp>
                  <p:nvSpPr>
                    <p:cNvPr id="546926" name="Line 110"/>
                    <p:cNvSpPr>
                      <a:spLocks noChangeShapeType="1"/>
                    </p:cNvSpPr>
                    <p:nvPr/>
                  </p:nvSpPr>
                  <p:spPr bwMode="auto">
                    <a:xfrm>
                      <a:off x="624" y="3600"/>
                      <a:ext cx="0" cy="96"/>
                    </a:xfrm>
                    <a:prstGeom prst="line">
                      <a:avLst/>
                    </a:prstGeom>
                    <a:noFill/>
                    <a:ln w="0">
                      <a:solidFill>
                        <a:srgbClr val="0000FF"/>
                      </a:solidFill>
                      <a:round/>
                      <a:headEnd/>
                      <a:tailEnd/>
                    </a:ln>
                    <a:effectLst/>
                  </p:spPr>
                  <p:txBody>
                    <a:bodyPr wrap="none" anchor="ctr"/>
                    <a:lstStyle/>
                    <a:p>
                      <a:endParaRPr lang="en-GB"/>
                    </a:p>
                  </p:txBody>
                </p:sp>
              </p:grpSp>
            </p:grpSp>
          </p:grpSp>
          <p:grpSp>
            <p:nvGrpSpPr>
              <p:cNvPr id="19" name="Group 111"/>
              <p:cNvGrpSpPr>
                <a:grpSpLocks/>
              </p:cNvGrpSpPr>
              <p:nvPr/>
            </p:nvGrpSpPr>
            <p:grpSpPr bwMode="auto">
              <a:xfrm>
                <a:off x="1824" y="3360"/>
                <a:ext cx="336" cy="96"/>
                <a:chOff x="1056" y="1968"/>
                <a:chExt cx="672" cy="96"/>
              </a:xfrm>
            </p:grpSpPr>
            <p:grpSp>
              <p:nvGrpSpPr>
                <p:cNvPr id="20" name="Group 112"/>
                <p:cNvGrpSpPr>
                  <a:grpSpLocks/>
                </p:cNvGrpSpPr>
                <p:nvPr/>
              </p:nvGrpSpPr>
              <p:grpSpPr bwMode="auto">
                <a:xfrm>
                  <a:off x="1392" y="1968"/>
                  <a:ext cx="336" cy="96"/>
                  <a:chOff x="1632" y="1248"/>
                  <a:chExt cx="720" cy="96"/>
                </a:xfrm>
              </p:grpSpPr>
              <p:grpSp>
                <p:nvGrpSpPr>
                  <p:cNvPr id="21" name="Group 113"/>
                  <p:cNvGrpSpPr>
                    <a:grpSpLocks/>
                  </p:cNvGrpSpPr>
                  <p:nvPr/>
                </p:nvGrpSpPr>
                <p:grpSpPr bwMode="auto">
                  <a:xfrm>
                    <a:off x="1680" y="1248"/>
                    <a:ext cx="672" cy="96"/>
                    <a:chOff x="288" y="3600"/>
                    <a:chExt cx="336" cy="96"/>
                  </a:xfrm>
                </p:grpSpPr>
                <p:sp>
                  <p:nvSpPr>
                    <p:cNvPr id="546930" name="Line 114"/>
                    <p:cNvSpPr>
                      <a:spLocks noChangeShapeType="1"/>
                    </p:cNvSpPr>
                    <p:nvPr/>
                  </p:nvSpPr>
                  <p:spPr bwMode="auto">
                    <a:xfrm>
                      <a:off x="288" y="3600"/>
                      <a:ext cx="0" cy="96"/>
                    </a:xfrm>
                    <a:prstGeom prst="line">
                      <a:avLst/>
                    </a:prstGeom>
                    <a:noFill/>
                    <a:ln w="0">
                      <a:solidFill>
                        <a:srgbClr val="FF0000"/>
                      </a:solidFill>
                      <a:round/>
                      <a:headEnd/>
                      <a:tailEnd/>
                    </a:ln>
                    <a:effectLst/>
                  </p:spPr>
                  <p:txBody>
                    <a:bodyPr wrap="none" anchor="ctr"/>
                    <a:lstStyle/>
                    <a:p>
                      <a:endParaRPr lang="en-GB"/>
                    </a:p>
                  </p:txBody>
                </p:sp>
                <p:sp>
                  <p:nvSpPr>
                    <p:cNvPr id="546931" name="Line 115"/>
                    <p:cNvSpPr>
                      <a:spLocks noChangeShapeType="1"/>
                    </p:cNvSpPr>
                    <p:nvPr/>
                  </p:nvSpPr>
                  <p:spPr bwMode="auto">
                    <a:xfrm>
                      <a:off x="336" y="3600"/>
                      <a:ext cx="0" cy="96"/>
                    </a:xfrm>
                    <a:prstGeom prst="line">
                      <a:avLst/>
                    </a:prstGeom>
                    <a:noFill/>
                    <a:ln w="0">
                      <a:solidFill>
                        <a:srgbClr val="FF0000"/>
                      </a:solidFill>
                      <a:round/>
                      <a:headEnd/>
                      <a:tailEnd/>
                    </a:ln>
                    <a:effectLst/>
                  </p:spPr>
                  <p:txBody>
                    <a:bodyPr wrap="none" anchor="ctr"/>
                    <a:lstStyle/>
                    <a:p>
                      <a:endParaRPr lang="en-GB"/>
                    </a:p>
                  </p:txBody>
                </p:sp>
                <p:sp>
                  <p:nvSpPr>
                    <p:cNvPr id="546932" name="Line 116"/>
                    <p:cNvSpPr>
                      <a:spLocks noChangeShapeType="1"/>
                    </p:cNvSpPr>
                    <p:nvPr/>
                  </p:nvSpPr>
                  <p:spPr bwMode="auto">
                    <a:xfrm>
                      <a:off x="384" y="3600"/>
                      <a:ext cx="0" cy="96"/>
                    </a:xfrm>
                    <a:prstGeom prst="line">
                      <a:avLst/>
                    </a:prstGeom>
                    <a:noFill/>
                    <a:ln w="0">
                      <a:solidFill>
                        <a:srgbClr val="FF0000"/>
                      </a:solidFill>
                      <a:round/>
                      <a:headEnd/>
                      <a:tailEnd/>
                    </a:ln>
                    <a:effectLst/>
                  </p:spPr>
                  <p:txBody>
                    <a:bodyPr wrap="none" anchor="ctr"/>
                    <a:lstStyle/>
                    <a:p>
                      <a:endParaRPr lang="en-GB"/>
                    </a:p>
                  </p:txBody>
                </p:sp>
                <p:sp>
                  <p:nvSpPr>
                    <p:cNvPr id="546933" name="Line 117"/>
                    <p:cNvSpPr>
                      <a:spLocks noChangeShapeType="1"/>
                    </p:cNvSpPr>
                    <p:nvPr/>
                  </p:nvSpPr>
                  <p:spPr bwMode="auto">
                    <a:xfrm>
                      <a:off x="432" y="3600"/>
                      <a:ext cx="0" cy="96"/>
                    </a:xfrm>
                    <a:prstGeom prst="line">
                      <a:avLst/>
                    </a:prstGeom>
                    <a:noFill/>
                    <a:ln w="0">
                      <a:solidFill>
                        <a:srgbClr val="FF0000"/>
                      </a:solidFill>
                      <a:round/>
                      <a:headEnd/>
                      <a:tailEnd/>
                    </a:ln>
                    <a:effectLst/>
                  </p:spPr>
                  <p:txBody>
                    <a:bodyPr wrap="none" anchor="ctr"/>
                    <a:lstStyle/>
                    <a:p>
                      <a:endParaRPr lang="en-GB"/>
                    </a:p>
                  </p:txBody>
                </p:sp>
                <p:sp>
                  <p:nvSpPr>
                    <p:cNvPr id="546934" name="Line 118"/>
                    <p:cNvSpPr>
                      <a:spLocks noChangeShapeType="1"/>
                    </p:cNvSpPr>
                    <p:nvPr/>
                  </p:nvSpPr>
                  <p:spPr bwMode="auto">
                    <a:xfrm>
                      <a:off x="480" y="3600"/>
                      <a:ext cx="0" cy="96"/>
                    </a:xfrm>
                    <a:prstGeom prst="line">
                      <a:avLst/>
                    </a:prstGeom>
                    <a:noFill/>
                    <a:ln w="0">
                      <a:solidFill>
                        <a:srgbClr val="FF0000"/>
                      </a:solidFill>
                      <a:round/>
                      <a:headEnd/>
                      <a:tailEnd/>
                    </a:ln>
                    <a:effectLst/>
                  </p:spPr>
                  <p:txBody>
                    <a:bodyPr wrap="none" anchor="ctr"/>
                    <a:lstStyle/>
                    <a:p>
                      <a:endParaRPr lang="en-GB"/>
                    </a:p>
                  </p:txBody>
                </p:sp>
                <p:sp>
                  <p:nvSpPr>
                    <p:cNvPr id="546935" name="Line 119"/>
                    <p:cNvSpPr>
                      <a:spLocks noChangeShapeType="1"/>
                    </p:cNvSpPr>
                    <p:nvPr/>
                  </p:nvSpPr>
                  <p:spPr bwMode="auto">
                    <a:xfrm>
                      <a:off x="528" y="3600"/>
                      <a:ext cx="0" cy="96"/>
                    </a:xfrm>
                    <a:prstGeom prst="line">
                      <a:avLst/>
                    </a:prstGeom>
                    <a:noFill/>
                    <a:ln w="0">
                      <a:solidFill>
                        <a:srgbClr val="FF0000"/>
                      </a:solidFill>
                      <a:round/>
                      <a:headEnd/>
                      <a:tailEnd/>
                    </a:ln>
                    <a:effectLst/>
                  </p:spPr>
                  <p:txBody>
                    <a:bodyPr wrap="none" anchor="ctr"/>
                    <a:lstStyle/>
                    <a:p>
                      <a:endParaRPr lang="en-GB"/>
                    </a:p>
                  </p:txBody>
                </p:sp>
                <p:sp>
                  <p:nvSpPr>
                    <p:cNvPr id="546936" name="Line 120"/>
                    <p:cNvSpPr>
                      <a:spLocks noChangeShapeType="1"/>
                    </p:cNvSpPr>
                    <p:nvPr/>
                  </p:nvSpPr>
                  <p:spPr bwMode="auto">
                    <a:xfrm>
                      <a:off x="576" y="3600"/>
                      <a:ext cx="0" cy="96"/>
                    </a:xfrm>
                    <a:prstGeom prst="line">
                      <a:avLst/>
                    </a:prstGeom>
                    <a:noFill/>
                    <a:ln w="0">
                      <a:solidFill>
                        <a:srgbClr val="FF0000"/>
                      </a:solidFill>
                      <a:round/>
                      <a:headEnd/>
                      <a:tailEnd/>
                    </a:ln>
                    <a:effectLst/>
                  </p:spPr>
                  <p:txBody>
                    <a:bodyPr wrap="none" anchor="ctr"/>
                    <a:lstStyle/>
                    <a:p>
                      <a:endParaRPr lang="en-GB"/>
                    </a:p>
                  </p:txBody>
                </p:sp>
                <p:sp>
                  <p:nvSpPr>
                    <p:cNvPr id="546937" name="Line 121"/>
                    <p:cNvSpPr>
                      <a:spLocks noChangeShapeType="1"/>
                    </p:cNvSpPr>
                    <p:nvPr/>
                  </p:nvSpPr>
                  <p:spPr bwMode="auto">
                    <a:xfrm>
                      <a:off x="624" y="3600"/>
                      <a:ext cx="0" cy="96"/>
                    </a:xfrm>
                    <a:prstGeom prst="line">
                      <a:avLst/>
                    </a:prstGeom>
                    <a:noFill/>
                    <a:ln w="0">
                      <a:solidFill>
                        <a:srgbClr val="FF0000"/>
                      </a:solidFill>
                      <a:round/>
                      <a:headEnd/>
                      <a:tailEnd/>
                    </a:ln>
                    <a:effectLst/>
                  </p:spPr>
                  <p:txBody>
                    <a:bodyPr wrap="none" anchor="ctr"/>
                    <a:lstStyle/>
                    <a:p>
                      <a:endParaRPr lang="en-GB"/>
                    </a:p>
                  </p:txBody>
                </p:sp>
              </p:grpSp>
              <p:grpSp>
                <p:nvGrpSpPr>
                  <p:cNvPr id="22" name="Group 122"/>
                  <p:cNvGrpSpPr>
                    <a:grpSpLocks/>
                  </p:cNvGrpSpPr>
                  <p:nvPr/>
                </p:nvGrpSpPr>
                <p:grpSpPr bwMode="auto">
                  <a:xfrm>
                    <a:off x="1632" y="1248"/>
                    <a:ext cx="672" cy="96"/>
                    <a:chOff x="288" y="3600"/>
                    <a:chExt cx="336" cy="96"/>
                  </a:xfrm>
                </p:grpSpPr>
                <p:sp>
                  <p:nvSpPr>
                    <p:cNvPr id="546939" name="Line 123"/>
                    <p:cNvSpPr>
                      <a:spLocks noChangeShapeType="1"/>
                    </p:cNvSpPr>
                    <p:nvPr/>
                  </p:nvSpPr>
                  <p:spPr bwMode="auto">
                    <a:xfrm>
                      <a:off x="288" y="3600"/>
                      <a:ext cx="0" cy="96"/>
                    </a:xfrm>
                    <a:prstGeom prst="line">
                      <a:avLst/>
                    </a:prstGeom>
                    <a:noFill/>
                    <a:ln w="0">
                      <a:solidFill>
                        <a:srgbClr val="0000FF"/>
                      </a:solidFill>
                      <a:round/>
                      <a:headEnd/>
                      <a:tailEnd/>
                    </a:ln>
                    <a:effectLst/>
                  </p:spPr>
                  <p:txBody>
                    <a:bodyPr wrap="none" anchor="ctr"/>
                    <a:lstStyle/>
                    <a:p>
                      <a:endParaRPr lang="en-GB"/>
                    </a:p>
                  </p:txBody>
                </p:sp>
                <p:sp>
                  <p:nvSpPr>
                    <p:cNvPr id="546940" name="Line 124"/>
                    <p:cNvSpPr>
                      <a:spLocks noChangeShapeType="1"/>
                    </p:cNvSpPr>
                    <p:nvPr/>
                  </p:nvSpPr>
                  <p:spPr bwMode="auto">
                    <a:xfrm>
                      <a:off x="336" y="3600"/>
                      <a:ext cx="0" cy="96"/>
                    </a:xfrm>
                    <a:prstGeom prst="line">
                      <a:avLst/>
                    </a:prstGeom>
                    <a:noFill/>
                    <a:ln w="0">
                      <a:solidFill>
                        <a:srgbClr val="0000FF"/>
                      </a:solidFill>
                      <a:round/>
                      <a:headEnd/>
                      <a:tailEnd/>
                    </a:ln>
                    <a:effectLst/>
                  </p:spPr>
                  <p:txBody>
                    <a:bodyPr wrap="none" anchor="ctr"/>
                    <a:lstStyle/>
                    <a:p>
                      <a:endParaRPr lang="en-GB"/>
                    </a:p>
                  </p:txBody>
                </p:sp>
                <p:sp>
                  <p:nvSpPr>
                    <p:cNvPr id="546941" name="Line 125"/>
                    <p:cNvSpPr>
                      <a:spLocks noChangeShapeType="1"/>
                    </p:cNvSpPr>
                    <p:nvPr/>
                  </p:nvSpPr>
                  <p:spPr bwMode="auto">
                    <a:xfrm>
                      <a:off x="384" y="3600"/>
                      <a:ext cx="0" cy="96"/>
                    </a:xfrm>
                    <a:prstGeom prst="line">
                      <a:avLst/>
                    </a:prstGeom>
                    <a:noFill/>
                    <a:ln w="0">
                      <a:solidFill>
                        <a:srgbClr val="0000FF"/>
                      </a:solidFill>
                      <a:round/>
                      <a:headEnd/>
                      <a:tailEnd/>
                    </a:ln>
                    <a:effectLst/>
                  </p:spPr>
                  <p:txBody>
                    <a:bodyPr wrap="none" anchor="ctr"/>
                    <a:lstStyle/>
                    <a:p>
                      <a:endParaRPr lang="en-GB"/>
                    </a:p>
                  </p:txBody>
                </p:sp>
                <p:sp>
                  <p:nvSpPr>
                    <p:cNvPr id="546942" name="Line 126"/>
                    <p:cNvSpPr>
                      <a:spLocks noChangeShapeType="1"/>
                    </p:cNvSpPr>
                    <p:nvPr/>
                  </p:nvSpPr>
                  <p:spPr bwMode="auto">
                    <a:xfrm>
                      <a:off x="432" y="3600"/>
                      <a:ext cx="0" cy="96"/>
                    </a:xfrm>
                    <a:prstGeom prst="line">
                      <a:avLst/>
                    </a:prstGeom>
                    <a:noFill/>
                    <a:ln w="0">
                      <a:solidFill>
                        <a:srgbClr val="0000FF"/>
                      </a:solidFill>
                      <a:round/>
                      <a:headEnd/>
                      <a:tailEnd/>
                    </a:ln>
                    <a:effectLst/>
                  </p:spPr>
                  <p:txBody>
                    <a:bodyPr wrap="none" anchor="ctr"/>
                    <a:lstStyle/>
                    <a:p>
                      <a:endParaRPr lang="en-GB"/>
                    </a:p>
                  </p:txBody>
                </p:sp>
                <p:sp>
                  <p:nvSpPr>
                    <p:cNvPr id="546943" name="Line 127"/>
                    <p:cNvSpPr>
                      <a:spLocks noChangeShapeType="1"/>
                    </p:cNvSpPr>
                    <p:nvPr/>
                  </p:nvSpPr>
                  <p:spPr bwMode="auto">
                    <a:xfrm>
                      <a:off x="480" y="3600"/>
                      <a:ext cx="0" cy="96"/>
                    </a:xfrm>
                    <a:prstGeom prst="line">
                      <a:avLst/>
                    </a:prstGeom>
                    <a:noFill/>
                    <a:ln w="0">
                      <a:solidFill>
                        <a:srgbClr val="0000FF"/>
                      </a:solidFill>
                      <a:round/>
                      <a:headEnd/>
                      <a:tailEnd/>
                    </a:ln>
                    <a:effectLst/>
                  </p:spPr>
                  <p:txBody>
                    <a:bodyPr wrap="none" anchor="ctr"/>
                    <a:lstStyle/>
                    <a:p>
                      <a:endParaRPr lang="en-GB"/>
                    </a:p>
                  </p:txBody>
                </p:sp>
                <p:sp>
                  <p:nvSpPr>
                    <p:cNvPr id="546944" name="Line 128"/>
                    <p:cNvSpPr>
                      <a:spLocks noChangeShapeType="1"/>
                    </p:cNvSpPr>
                    <p:nvPr/>
                  </p:nvSpPr>
                  <p:spPr bwMode="auto">
                    <a:xfrm>
                      <a:off x="528" y="3600"/>
                      <a:ext cx="0" cy="96"/>
                    </a:xfrm>
                    <a:prstGeom prst="line">
                      <a:avLst/>
                    </a:prstGeom>
                    <a:noFill/>
                    <a:ln w="0">
                      <a:solidFill>
                        <a:srgbClr val="0000FF"/>
                      </a:solidFill>
                      <a:round/>
                      <a:headEnd/>
                      <a:tailEnd/>
                    </a:ln>
                    <a:effectLst/>
                  </p:spPr>
                  <p:txBody>
                    <a:bodyPr wrap="none" anchor="ctr"/>
                    <a:lstStyle/>
                    <a:p>
                      <a:endParaRPr lang="en-GB"/>
                    </a:p>
                  </p:txBody>
                </p:sp>
                <p:sp>
                  <p:nvSpPr>
                    <p:cNvPr id="546945" name="Line 129"/>
                    <p:cNvSpPr>
                      <a:spLocks noChangeShapeType="1"/>
                    </p:cNvSpPr>
                    <p:nvPr/>
                  </p:nvSpPr>
                  <p:spPr bwMode="auto">
                    <a:xfrm>
                      <a:off x="576" y="3600"/>
                      <a:ext cx="0" cy="96"/>
                    </a:xfrm>
                    <a:prstGeom prst="line">
                      <a:avLst/>
                    </a:prstGeom>
                    <a:noFill/>
                    <a:ln w="0">
                      <a:solidFill>
                        <a:srgbClr val="0000FF"/>
                      </a:solidFill>
                      <a:round/>
                      <a:headEnd/>
                      <a:tailEnd/>
                    </a:ln>
                    <a:effectLst/>
                  </p:spPr>
                  <p:txBody>
                    <a:bodyPr wrap="none" anchor="ctr"/>
                    <a:lstStyle/>
                    <a:p>
                      <a:endParaRPr lang="en-GB"/>
                    </a:p>
                  </p:txBody>
                </p:sp>
                <p:sp>
                  <p:nvSpPr>
                    <p:cNvPr id="546946" name="Line 130"/>
                    <p:cNvSpPr>
                      <a:spLocks noChangeShapeType="1"/>
                    </p:cNvSpPr>
                    <p:nvPr/>
                  </p:nvSpPr>
                  <p:spPr bwMode="auto">
                    <a:xfrm>
                      <a:off x="624" y="3600"/>
                      <a:ext cx="0" cy="96"/>
                    </a:xfrm>
                    <a:prstGeom prst="line">
                      <a:avLst/>
                    </a:prstGeom>
                    <a:noFill/>
                    <a:ln w="0">
                      <a:solidFill>
                        <a:srgbClr val="0000FF"/>
                      </a:solidFill>
                      <a:round/>
                      <a:headEnd/>
                      <a:tailEnd/>
                    </a:ln>
                    <a:effectLst/>
                  </p:spPr>
                  <p:txBody>
                    <a:bodyPr wrap="none" anchor="ctr"/>
                    <a:lstStyle/>
                    <a:p>
                      <a:endParaRPr lang="en-GB"/>
                    </a:p>
                  </p:txBody>
                </p:sp>
              </p:grpSp>
            </p:grpSp>
            <p:grpSp>
              <p:nvGrpSpPr>
                <p:cNvPr id="23" name="Group 131"/>
                <p:cNvGrpSpPr>
                  <a:grpSpLocks/>
                </p:cNvGrpSpPr>
                <p:nvPr/>
              </p:nvGrpSpPr>
              <p:grpSpPr bwMode="auto">
                <a:xfrm>
                  <a:off x="1056" y="1968"/>
                  <a:ext cx="336" cy="96"/>
                  <a:chOff x="1632" y="1248"/>
                  <a:chExt cx="720" cy="96"/>
                </a:xfrm>
              </p:grpSpPr>
              <p:grpSp>
                <p:nvGrpSpPr>
                  <p:cNvPr id="24" name="Group 132"/>
                  <p:cNvGrpSpPr>
                    <a:grpSpLocks/>
                  </p:cNvGrpSpPr>
                  <p:nvPr/>
                </p:nvGrpSpPr>
                <p:grpSpPr bwMode="auto">
                  <a:xfrm>
                    <a:off x="1680" y="1248"/>
                    <a:ext cx="672" cy="96"/>
                    <a:chOff x="288" y="3600"/>
                    <a:chExt cx="336" cy="96"/>
                  </a:xfrm>
                </p:grpSpPr>
                <p:sp>
                  <p:nvSpPr>
                    <p:cNvPr id="546949" name="Line 133"/>
                    <p:cNvSpPr>
                      <a:spLocks noChangeShapeType="1"/>
                    </p:cNvSpPr>
                    <p:nvPr/>
                  </p:nvSpPr>
                  <p:spPr bwMode="auto">
                    <a:xfrm>
                      <a:off x="288" y="3600"/>
                      <a:ext cx="0" cy="96"/>
                    </a:xfrm>
                    <a:prstGeom prst="line">
                      <a:avLst/>
                    </a:prstGeom>
                    <a:noFill/>
                    <a:ln w="0">
                      <a:solidFill>
                        <a:srgbClr val="FF0000"/>
                      </a:solidFill>
                      <a:round/>
                      <a:headEnd/>
                      <a:tailEnd/>
                    </a:ln>
                    <a:effectLst/>
                  </p:spPr>
                  <p:txBody>
                    <a:bodyPr wrap="none" anchor="ctr"/>
                    <a:lstStyle/>
                    <a:p>
                      <a:endParaRPr lang="en-GB"/>
                    </a:p>
                  </p:txBody>
                </p:sp>
                <p:sp>
                  <p:nvSpPr>
                    <p:cNvPr id="546950" name="Line 134"/>
                    <p:cNvSpPr>
                      <a:spLocks noChangeShapeType="1"/>
                    </p:cNvSpPr>
                    <p:nvPr/>
                  </p:nvSpPr>
                  <p:spPr bwMode="auto">
                    <a:xfrm>
                      <a:off x="336" y="3600"/>
                      <a:ext cx="0" cy="96"/>
                    </a:xfrm>
                    <a:prstGeom prst="line">
                      <a:avLst/>
                    </a:prstGeom>
                    <a:noFill/>
                    <a:ln w="0">
                      <a:solidFill>
                        <a:srgbClr val="FF0000"/>
                      </a:solidFill>
                      <a:round/>
                      <a:headEnd/>
                      <a:tailEnd/>
                    </a:ln>
                    <a:effectLst/>
                  </p:spPr>
                  <p:txBody>
                    <a:bodyPr wrap="none" anchor="ctr"/>
                    <a:lstStyle/>
                    <a:p>
                      <a:endParaRPr lang="en-GB"/>
                    </a:p>
                  </p:txBody>
                </p:sp>
                <p:sp>
                  <p:nvSpPr>
                    <p:cNvPr id="546951" name="Line 135"/>
                    <p:cNvSpPr>
                      <a:spLocks noChangeShapeType="1"/>
                    </p:cNvSpPr>
                    <p:nvPr/>
                  </p:nvSpPr>
                  <p:spPr bwMode="auto">
                    <a:xfrm>
                      <a:off x="384" y="3600"/>
                      <a:ext cx="0" cy="96"/>
                    </a:xfrm>
                    <a:prstGeom prst="line">
                      <a:avLst/>
                    </a:prstGeom>
                    <a:noFill/>
                    <a:ln w="0">
                      <a:solidFill>
                        <a:srgbClr val="FF0000"/>
                      </a:solidFill>
                      <a:round/>
                      <a:headEnd/>
                      <a:tailEnd/>
                    </a:ln>
                    <a:effectLst/>
                  </p:spPr>
                  <p:txBody>
                    <a:bodyPr wrap="none" anchor="ctr"/>
                    <a:lstStyle/>
                    <a:p>
                      <a:endParaRPr lang="en-GB"/>
                    </a:p>
                  </p:txBody>
                </p:sp>
                <p:sp>
                  <p:nvSpPr>
                    <p:cNvPr id="546952" name="Line 136"/>
                    <p:cNvSpPr>
                      <a:spLocks noChangeShapeType="1"/>
                    </p:cNvSpPr>
                    <p:nvPr/>
                  </p:nvSpPr>
                  <p:spPr bwMode="auto">
                    <a:xfrm>
                      <a:off x="432" y="3600"/>
                      <a:ext cx="0" cy="96"/>
                    </a:xfrm>
                    <a:prstGeom prst="line">
                      <a:avLst/>
                    </a:prstGeom>
                    <a:noFill/>
                    <a:ln w="0">
                      <a:solidFill>
                        <a:srgbClr val="FF0000"/>
                      </a:solidFill>
                      <a:round/>
                      <a:headEnd/>
                      <a:tailEnd/>
                    </a:ln>
                    <a:effectLst/>
                  </p:spPr>
                  <p:txBody>
                    <a:bodyPr wrap="none" anchor="ctr"/>
                    <a:lstStyle/>
                    <a:p>
                      <a:endParaRPr lang="en-GB"/>
                    </a:p>
                  </p:txBody>
                </p:sp>
                <p:sp>
                  <p:nvSpPr>
                    <p:cNvPr id="546953" name="Line 137"/>
                    <p:cNvSpPr>
                      <a:spLocks noChangeShapeType="1"/>
                    </p:cNvSpPr>
                    <p:nvPr/>
                  </p:nvSpPr>
                  <p:spPr bwMode="auto">
                    <a:xfrm>
                      <a:off x="480" y="3600"/>
                      <a:ext cx="0" cy="96"/>
                    </a:xfrm>
                    <a:prstGeom prst="line">
                      <a:avLst/>
                    </a:prstGeom>
                    <a:noFill/>
                    <a:ln w="0">
                      <a:solidFill>
                        <a:srgbClr val="FF0000"/>
                      </a:solidFill>
                      <a:round/>
                      <a:headEnd/>
                      <a:tailEnd/>
                    </a:ln>
                    <a:effectLst/>
                  </p:spPr>
                  <p:txBody>
                    <a:bodyPr wrap="none" anchor="ctr"/>
                    <a:lstStyle/>
                    <a:p>
                      <a:endParaRPr lang="en-GB"/>
                    </a:p>
                  </p:txBody>
                </p:sp>
                <p:sp>
                  <p:nvSpPr>
                    <p:cNvPr id="546954" name="Line 138"/>
                    <p:cNvSpPr>
                      <a:spLocks noChangeShapeType="1"/>
                    </p:cNvSpPr>
                    <p:nvPr/>
                  </p:nvSpPr>
                  <p:spPr bwMode="auto">
                    <a:xfrm>
                      <a:off x="528" y="3600"/>
                      <a:ext cx="0" cy="96"/>
                    </a:xfrm>
                    <a:prstGeom prst="line">
                      <a:avLst/>
                    </a:prstGeom>
                    <a:noFill/>
                    <a:ln w="0">
                      <a:solidFill>
                        <a:srgbClr val="FF0000"/>
                      </a:solidFill>
                      <a:round/>
                      <a:headEnd/>
                      <a:tailEnd/>
                    </a:ln>
                    <a:effectLst/>
                  </p:spPr>
                  <p:txBody>
                    <a:bodyPr wrap="none" anchor="ctr"/>
                    <a:lstStyle/>
                    <a:p>
                      <a:endParaRPr lang="en-GB"/>
                    </a:p>
                  </p:txBody>
                </p:sp>
                <p:sp>
                  <p:nvSpPr>
                    <p:cNvPr id="546955" name="Line 139"/>
                    <p:cNvSpPr>
                      <a:spLocks noChangeShapeType="1"/>
                    </p:cNvSpPr>
                    <p:nvPr/>
                  </p:nvSpPr>
                  <p:spPr bwMode="auto">
                    <a:xfrm>
                      <a:off x="576" y="3600"/>
                      <a:ext cx="0" cy="96"/>
                    </a:xfrm>
                    <a:prstGeom prst="line">
                      <a:avLst/>
                    </a:prstGeom>
                    <a:noFill/>
                    <a:ln w="0">
                      <a:solidFill>
                        <a:srgbClr val="FF0000"/>
                      </a:solidFill>
                      <a:round/>
                      <a:headEnd/>
                      <a:tailEnd/>
                    </a:ln>
                    <a:effectLst/>
                  </p:spPr>
                  <p:txBody>
                    <a:bodyPr wrap="none" anchor="ctr"/>
                    <a:lstStyle/>
                    <a:p>
                      <a:endParaRPr lang="en-GB"/>
                    </a:p>
                  </p:txBody>
                </p:sp>
                <p:sp>
                  <p:nvSpPr>
                    <p:cNvPr id="546956" name="Line 140"/>
                    <p:cNvSpPr>
                      <a:spLocks noChangeShapeType="1"/>
                    </p:cNvSpPr>
                    <p:nvPr/>
                  </p:nvSpPr>
                  <p:spPr bwMode="auto">
                    <a:xfrm>
                      <a:off x="624" y="3600"/>
                      <a:ext cx="0" cy="96"/>
                    </a:xfrm>
                    <a:prstGeom prst="line">
                      <a:avLst/>
                    </a:prstGeom>
                    <a:noFill/>
                    <a:ln w="0">
                      <a:solidFill>
                        <a:srgbClr val="FF0000"/>
                      </a:solidFill>
                      <a:round/>
                      <a:headEnd/>
                      <a:tailEnd/>
                    </a:ln>
                    <a:effectLst/>
                  </p:spPr>
                  <p:txBody>
                    <a:bodyPr wrap="none" anchor="ctr"/>
                    <a:lstStyle/>
                    <a:p>
                      <a:endParaRPr lang="en-GB"/>
                    </a:p>
                  </p:txBody>
                </p:sp>
              </p:grpSp>
              <p:grpSp>
                <p:nvGrpSpPr>
                  <p:cNvPr id="25" name="Group 141"/>
                  <p:cNvGrpSpPr>
                    <a:grpSpLocks/>
                  </p:cNvGrpSpPr>
                  <p:nvPr/>
                </p:nvGrpSpPr>
                <p:grpSpPr bwMode="auto">
                  <a:xfrm>
                    <a:off x="1632" y="1248"/>
                    <a:ext cx="672" cy="96"/>
                    <a:chOff x="288" y="3600"/>
                    <a:chExt cx="336" cy="96"/>
                  </a:xfrm>
                </p:grpSpPr>
                <p:sp>
                  <p:nvSpPr>
                    <p:cNvPr id="546958" name="Line 142"/>
                    <p:cNvSpPr>
                      <a:spLocks noChangeShapeType="1"/>
                    </p:cNvSpPr>
                    <p:nvPr/>
                  </p:nvSpPr>
                  <p:spPr bwMode="auto">
                    <a:xfrm>
                      <a:off x="288" y="3600"/>
                      <a:ext cx="0" cy="96"/>
                    </a:xfrm>
                    <a:prstGeom prst="line">
                      <a:avLst/>
                    </a:prstGeom>
                    <a:noFill/>
                    <a:ln w="0">
                      <a:solidFill>
                        <a:srgbClr val="0000FF"/>
                      </a:solidFill>
                      <a:round/>
                      <a:headEnd/>
                      <a:tailEnd/>
                    </a:ln>
                    <a:effectLst/>
                  </p:spPr>
                  <p:txBody>
                    <a:bodyPr wrap="none" anchor="ctr"/>
                    <a:lstStyle/>
                    <a:p>
                      <a:endParaRPr lang="en-GB"/>
                    </a:p>
                  </p:txBody>
                </p:sp>
                <p:sp>
                  <p:nvSpPr>
                    <p:cNvPr id="546959" name="Line 143"/>
                    <p:cNvSpPr>
                      <a:spLocks noChangeShapeType="1"/>
                    </p:cNvSpPr>
                    <p:nvPr/>
                  </p:nvSpPr>
                  <p:spPr bwMode="auto">
                    <a:xfrm>
                      <a:off x="336" y="3600"/>
                      <a:ext cx="0" cy="96"/>
                    </a:xfrm>
                    <a:prstGeom prst="line">
                      <a:avLst/>
                    </a:prstGeom>
                    <a:noFill/>
                    <a:ln w="0">
                      <a:solidFill>
                        <a:srgbClr val="0000FF"/>
                      </a:solidFill>
                      <a:round/>
                      <a:headEnd/>
                      <a:tailEnd/>
                    </a:ln>
                    <a:effectLst/>
                  </p:spPr>
                  <p:txBody>
                    <a:bodyPr wrap="none" anchor="ctr"/>
                    <a:lstStyle/>
                    <a:p>
                      <a:endParaRPr lang="en-GB"/>
                    </a:p>
                  </p:txBody>
                </p:sp>
                <p:sp>
                  <p:nvSpPr>
                    <p:cNvPr id="546960" name="Line 144"/>
                    <p:cNvSpPr>
                      <a:spLocks noChangeShapeType="1"/>
                    </p:cNvSpPr>
                    <p:nvPr/>
                  </p:nvSpPr>
                  <p:spPr bwMode="auto">
                    <a:xfrm>
                      <a:off x="384" y="3600"/>
                      <a:ext cx="0" cy="96"/>
                    </a:xfrm>
                    <a:prstGeom prst="line">
                      <a:avLst/>
                    </a:prstGeom>
                    <a:noFill/>
                    <a:ln w="0">
                      <a:solidFill>
                        <a:srgbClr val="0000FF"/>
                      </a:solidFill>
                      <a:round/>
                      <a:headEnd/>
                      <a:tailEnd/>
                    </a:ln>
                    <a:effectLst/>
                  </p:spPr>
                  <p:txBody>
                    <a:bodyPr wrap="none" anchor="ctr"/>
                    <a:lstStyle/>
                    <a:p>
                      <a:endParaRPr lang="en-GB"/>
                    </a:p>
                  </p:txBody>
                </p:sp>
                <p:sp>
                  <p:nvSpPr>
                    <p:cNvPr id="546961" name="Line 145"/>
                    <p:cNvSpPr>
                      <a:spLocks noChangeShapeType="1"/>
                    </p:cNvSpPr>
                    <p:nvPr/>
                  </p:nvSpPr>
                  <p:spPr bwMode="auto">
                    <a:xfrm>
                      <a:off x="432" y="3600"/>
                      <a:ext cx="0" cy="96"/>
                    </a:xfrm>
                    <a:prstGeom prst="line">
                      <a:avLst/>
                    </a:prstGeom>
                    <a:noFill/>
                    <a:ln w="0">
                      <a:solidFill>
                        <a:srgbClr val="0000FF"/>
                      </a:solidFill>
                      <a:round/>
                      <a:headEnd/>
                      <a:tailEnd/>
                    </a:ln>
                    <a:effectLst/>
                  </p:spPr>
                  <p:txBody>
                    <a:bodyPr wrap="none" anchor="ctr"/>
                    <a:lstStyle/>
                    <a:p>
                      <a:endParaRPr lang="en-GB"/>
                    </a:p>
                  </p:txBody>
                </p:sp>
                <p:sp>
                  <p:nvSpPr>
                    <p:cNvPr id="546962" name="Line 146"/>
                    <p:cNvSpPr>
                      <a:spLocks noChangeShapeType="1"/>
                    </p:cNvSpPr>
                    <p:nvPr/>
                  </p:nvSpPr>
                  <p:spPr bwMode="auto">
                    <a:xfrm>
                      <a:off x="480" y="3600"/>
                      <a:ext cx="0" cy="96"/>
                    </a:xfrm>
                    <a:prstGeom prst="line">
                      <a:avLst/>
                    </a:prstGeom>
                    <a:noFill/>
                    <a:ln w="0">
                      <a:solidFill>
                        <a:srgbClr val="0000FF"/>
                      </a:solidFill>
                      <a:round/>
                      <a:headEnd/>
                      <a:tailEnd/>
                    </a:ln>
                    <a:effectLst/>
                  </p:spPr>
                  <p:txBody>
                    <a:bodyPr wrap="none" anchor="ctr"/>
                    <a:lstStyle/>
                    <a:p>
                      <a:endParaRPr lang="en-GB"/>
                    </a:p>
                  </p:txBody>
                </p:sp>
                <p:sp>
                  <p:nvSpPr>
                    <p:cNvPr id="546963" name="Line 147"/>
                    <p:cNvSpPr>
                      <a:spLocks noChangeShapeType="1"/>
                    </p:cNvSpPr>
                    <p:nvPr/>
                  </p:nvSpPr>
                  <p:spPr bwMode="auto">
                    <a:xfrm>
                      <a:off x="528" y="3600"/>
                      <a:ext cx="0" cy="96"/>
                    </a:xfrm>
                    <a:prstGeom prst="line">
                      <a:avLst/>
                    </a:prstGeom>
                    <a:noFill/>
                    <a:ln w="0">
                      <a:solidFill>
                        <a:srgbClr val="0000FF"/>
                      </a:solidFill>
                      <a:round/>
                      <a:headEnd/>
                      <a:tailEnd/>
                    </a:ln>
                    <a:effectLst/>
                  </p:spPr>
                  <p:txBody>
                    <a:bodyPr wrap="none" anchor="ctr"/>
                    <a:lstStyle/>
                    <a:p>
                      <a:endParaRPr lang="en-GB"/>
                    </a:p>
                  </p:txBody>
                </p:sp>
                <p:sp>
                  <p:nvSpPr>
                    <p:cNvPr id="546964" name="Line 148"/>
                    <p:cNvSpPr>
                      <a:spLocks noChangeShapeType="1"/>
                    </p:cNvSpPr>
                    <p:nvPr/>
                  </p:nvSpPr>
                  <p:spPr bwMode="auto">
                    <a:xfrm>
                      <a:off x="576" y="3600"/>
                      <a:ext cx="0" cy="96"/>
                    </a:xfrm>
                    <a:prstGeom prst="line">
                      <a:avLst/>
                    </a:prstGeom>
                    <a:noFill/>
                    <a:ln w="0">
                      <a:solidFill>
                        <a:srgbClr val="0000FF"/>
                      </a:solidFill>
                      <a:round/>
                      <a:headEnd/>
                      <a:tailEnd/>
                    </a:ln>
                    <a:effectLst/>
                  </p:spPr>
                  <p:txBody>
                    <a:bodyPr wrap="none" anchor="ctr"/>
                    <a:lstStyle/>
                    <a:p>
                      <a:endParaRPr lang="en-GB"/>
                    </a:p>
                  </p:txBody>
                </p:sp>
                <p:sp>
                  <p:nvSpPr>
                    <p:cNvPr id="546965" name="Line 149"/>
                    <p:cNvSpPr>
                      <a:spLocks noChangeShapeType="1"/>
                    </p:cNvSpPr>
                    <p:nvPr/>
                  </p:nvSpPr>
                  <p:spPr bwMode="auto">
                    <a:xfrm>
                      <a:off x="624" y="3600"/>
                      <a:ext cx="0" cy="96"/>
                    </a:xfrm>
                    <a:prstGeom prst="line">
                      <a:avLst/>
                    </a:prstGeom>
                    <a:noFill/>
                    <a:ln w="0">
                      <a:solidFill>
                        <a:srgbClr val="0000FF"/>
                      </a:solidFill>
                      <a:round/>
                      <a:headEnd/>
                      <a:tailEnd/>
                    </a:ln>
                    <a:effectLst/>
                  </p:spPr>
                  <p:txBody>
                    <a:bodyPr wrap="none" anchor="ctr"/>
                    <a:lstStyle/>
                    <a:p>
                      <a:endParaRPr lang="en-GB"/>
                    </a:p>
                  </p:txBody>
                </p:sp>
              </p:grpSp>
            </p:grpSp>
          </p:grpSp>
        </p:grpSp>
        <p:grpSp>
          <p:nvGrpSpPr>
            <p:cNvPr id="26" name="Group 150"/>
            <p:cNvGrpSpPr>
              <a:grpSpLocks/>
            </p:cNvGrpSpPr>
            <p:nvPr/>
          </p:nvGrpSpPr>
          <p:grpSpPr bwMode="auto">
            <a:xfrm>
              <a:off x="5058" y="3922"/>
              <a:ext cx="333" cy="89"/>
              <a:chOff x="1488" y="3360"/>
              <a:chExt cx="672" cy="96"/>
            </a:xfrm>
          </p:grpSpPr>
          <p:grpSp>
            <p:nvGrpSpPr>
              <p:cNvPr id="27" name="Group 151"/>
              <p:cNvGrpSpPr>
                <a:grpSpLocks/>
              </p:cNvGrpSpPr>
              <p:nvPr/>
            </p:nvGrpSpPr>
            <p:grpSpPr bwMode="auto">
              <a:xfrm>
                <a:off x="1488" y="3360"/>
                <a:ext cx="336" cy="96"/>
                <a:chOff x="1056" y="1968"/>
                <a:chExt cx="672" cy="96"/>
              </a:xfrm>
            </p:grpSpPr>
            <p:grpSp>
              <p:nvGrpSpPr>
                <p:cNvPr id="28" name="Group 152"/>
                <p:cNvGrpSpPr>
                  <a:grpSpLocks/>
                </p:cNvGrpSpPr>
                <p:nvPr/>
              </p:nvGrpSpPr>
              <p:grpSpPr bwMode="auto">
                <a:xfrm>
                  <a:off x="1392" y="1968"/>
                  <a:ext cx="336" cy="96"/>
                  <a:chOff x="1632" y="1248"/>
                  <a:chExt cx="720" cy="96"/>
                </a:xfrm>
              </p:grpSpPr>
              <p:grpSp>
                <p:nvGrpSpPr>
                  <p:cNvPr id="29" name="Group 153"/>
                  <p:cNvGrpSpPr>
                    <a:grpSpLocks/>
                  </p:cNvGrpSpPr>
                  <p:nvPr/>
                </p:nvGrpSpPr>
                <p:grpSpPr bwMode="auto">
                  <a:xfrm>
                    <a:off x="1680" y="1248"/>
                    <a:ext cx="672" cy="96"/>
                    <a:chOff x="288" y="3600"/>
                    <a:chExt cx="336" cy="96"/>
                  </a:xfrm>
                </p:grpSpPr>
                <p:sp>
                  <p:nvSpPr>
                    <p:cNvPr id="546970" name="Line 154"/>
                    <p:cNvSpPr>
                      <a:spLocks noChangeShapeType="1"/>
                    </p:cNvSpPr>
                    <p:nvPr/>
                  </p:nvSpPr>
                  <p:spPr bwMode="auto">
                    <a:xfrm>
                      <a:off x="288" y="3600"/>
                      <a:ext cx="0" cy="96"/>
                    </a:xfrm>
                    <a:prstGeom prst="line">
                      <a:avLst/>
                    </a:prstGeom>
                    <a:noFill/>
                    <a:ln w="0">
                      <a:solidFill>
                        <a:srgbClr val="FF0000"/>
                      </a:solidFill>
                      <a:round/>
                      <a:headEnd/>
                      <a:tailEnd/>
                    </a:ln>
                    <a:effectLst/>
                  </p:spPr>
                  <p:txBody>
                    <a:bodyPr wrap="none" anchor="ctr"/>
                    <a:lstStyle/>
                    <a:p>
                      <a:endParaRPr lang="en-GB"/>
                    </a:p>
                  </p:txBody>
                </p:sp>
                <p:sp>
                  <p:nvSpPr>
                    <p:cNvPr id="546971" name="Line 155"/>
                    <p:cNvSpPr>
                      <a:spLocks noChangeShapeType="1"/>
                    </p:cNvSpPr>
                    <p:nvPr/>
                  </p:nvSpPr>
                  <p:spPr bwMode="auto">
                    <a:xfrm>
                      <a:off x="336" y="3600"/>
                      <a:ext cx="0" cy="96"/>
                    </a:xfrm>
                    <a:prstGeom prst="line">
                      <a:avLst/>
                    </a:prstGeom>
                    <a:noFill/>
                    <a:ln w="0">
                      <a:solidFill>
                        <a:srgbClr val="FF0000"/>
                      </a:solidFill>
                      <a:round/>
                      <a:headEnd/>
                      <a:tailEnd/>
                    </a:ln>
                    <a:effectLst/>
                  </p:spPr>
                  <p:txBody>
                    <a:bodyPr wrap="none" anchor="ctr"/>
                    <a:lstStyle/>
                    <a:p>
                      <a:endParaRPr lang="en-GB"/>
                    </a:p>
                  </p:txBody>
                </p:sp>
                <p:sp>
                  <p:nvSpPr>
                    <p:cNvPr id="546972" name="Line 156"/>
                    <p:cNvSpPr>
                      <a:spLocks noChangeShapeType="1"/>
                    </p:cNvSpPr>
                    <p:nvPr/>
                  </p:nvSpPr>
                  <p:spPr bwMode="auto">
                    <a:xfrm>
                      <a:off x="384" y="3600"/>
                      <a:ext cx="0" cy="96"/>
                    </a:xfrm>
                    <a:prstGeom prst="line">
                      <a:avLst/>
                    </a:prstGeom>
                    <a:noFill/>
                    <a:ln w="0">
                      <a:solidFill>
                        <a:srgbClr val="FF0000"/>
                      </a:solidFill>
                      <a:round/>
                      <a:headEnd/>
                      <a:tailEnd/>
                    </a:ln>
                    <a:effectLst/>
                  </p:spPr>
                  <p:txBody>
                    <a:bodyPr wrap="none" anchor="ctr"/>
                    <a:lstStyle/>
                    <a:p>
                      <a:endParaRPr lang="en-GB"/>
                    </a:p>
                  </p:txBody>
                </p:sp>
                <p:sp>
                  <p:nvSpPr>
                    <p:cNvPr id="546973" name="Line 157"/>
                    <p:cNvSpPr>
                      <a:spLocks noChangeShapeType="1"/>
                    </p:cNvSpPr>
                    <p:nvPr/>
                  </p:nvSpPr>
                  <p:spPr bwMode="auto">
                    <a:xfrm>
                      <a:off x="432" y="3600"/>
                      <a:ext cx="0" cy="96"/>
                    </a:xfrm>
                    <a:prstGeom prst="line">
                      <a:avLst/>
                    </a:prstGeom>
                    <a:noFill/>
                    <a:ln w="0">
                      <a:solidFill>
                        <a:srgbClr val="FF0000"/>
                      </a:solidFill>
                      <a:round/>
                      <a:headEnd/>
                      <a:tailEnd/>
                    </a:ln>
                    <a:effectLst/>
                  </p:spPr>
                  <p:txBody>
                    <a:bodyPr wrap="none" anchor="ctr"/>
                    <a:lstStyle/>
                    <a:p>
                      <a:endParaRPr lang="en-GB"/>
                    </a:p>
                  </p:txBody>
                </p:sp>
                <p:sp>
                  <p:nvSpPr>
                    <p:cNvPr id="546974" name="Line 158"/>
                    <p:cNvSpPr>
                      <a:spLocks noChangeShapeType="1"/>
                    </p:cNvSpPr>
                    <p:nvPr/>
                  </p:nvSpPr>
                  <p:spPr bwMode="auto">
                    <a:xfrm>
                      <a:off x="480" y="3600"/>
                      <a:ext cx="0" cy="96"/>
                    </a:xfrm>
                    <a:prstGeom prst="line">
                      <a:avLst/>
                    </a:prstGeom>
                    <a:noFill/>
                    <a:ln w="0">
                      <a:solidFill>
                        <a:srgbClr val="FF0000"/>
                      </a:solidFill>
                      <a:round/>
                      <a:headEnd/>
                      <a:tailEnd/>
                    </a:ln>
                    <a:effectLst/>
                  </p:spPr>
                  <p:txBody>
                    <a:bodyPr wrap="none" anchor="ctr"/>
                    <a:lstStyle/>
                    <a:p>
                      <a:endParaRPr lang="en-GB"/>
                    </a:p>
                  </p:txBody>
                </p:sp>
                <p:sp>
                  <p:nvSpPr>
                    <p:cNvPr id="546975" name="Line 159"/>
                    <p:cNvSpPr>
                      <a:spLocks noChangeShapeType="1"/>
                    </p:cNvSpPr>
                    <p:nvPr/>
                  </p:nvSpPr>
                  <p:spPr bwMode="auto">
                    <a:xfrm>
                      <a:off x="528" y="3600"/>
                      <a:ext cx="0" cy="96"/>
                    </a:xfrm>
                    <a:prstGeom prst="line">
                      <a:avLst/>
                    </a:prstGeom>
                    <a:noFill/>
                    <a:ln w="0">
                      <a:solidFill>
                        <a:srgbClr val="FF0000"/>
                      </a:solidFill>
                      <a:round/>
                      <a:headEnd/>
                      <a:tailEnd/>
                    </a:ln>
                    <a:effectLst/>
                  </p:spPr>
                  <p:txBody>
                    <a:bodyPr wrap="none" anchor="ctr"/>
                    <a:lstStyle/>
                    <a:p>
                      <a:endParaRPr lang="en-GB"/>
                    </a:p>
                  </p:txBody>
                </p:sp>
                <p:sp>
                  <p:nvSpPr>
                    <p:cNvPr id="546976" name="Line 160"/>
                    <p:cNvSpPr>
                      <a:spLocks noChangeShapeType="1"/>
                    </p:cNvSpPr>
                    <p:nvPr/>
                  </p:nvSpPr>
                  <p:spPr bwMode="auto">
                    <a:xfrm>
                      <a:off x="576" y="3600"/>
                      <a:ext cx="0" cy="96"/>
                    </a:xfrm>
                    <a:prstGeom prst="line">
                      <a:avLst/>
                    </a:prstGeom>
                    <a:noFill/>
                    <a:ln w="0">
                      <a:solidFill>
                        <a:srgbClr val="FF0000"/>
                      </a:solidFill>
                      <a:round/>
                      <a:headEnd/>
                      <a:tailEnd/>
                    </a:ln>
                    <a:effectLst/>
                  </p:spPr>
                  <p:txBody>
                    <a:bodyPr wrap="none" anchor="ctr"/>
                    <a:lstStyle/>
                    <a:p>
                      <a:endParaRPr lang="en-GB"/>
                    </a:p>
                  </p:txBody>
                </p:sp>
                <p:sp>
                  <p:nvSpPr>
                    <p:cNvPr id="546977" name="Line 161"/>
                    <p:cNvSpPr>
                      <a:spLocks noChangeShapeType="1"/>
                    </p:cNvSpPr>
                    <p:nvPr/>
                  </p:nvSpPr>
                  <p:spPr bwMode="auto">
                    <a:xfrm>
                      <a:off x="624" y="3600"/>
                      <a:ext cx="0" cy="96"/>
                    </a:xfrm>
                    <a:prstGeom prst="line">
                      <a:avLst/>
                    </a:prstGeom>
                    <a:noFill/>
                    <a:ln w="0">
                      <a:solidFill>
                        <a:srgbClr val="FF0000"/>
                      </a:solidFill>
                      <a:round/>
                      <a:headEnd/>
                      <a:tailEnd/>
                    </a:ln>
                    <a:effectLst/>
                  </p:spPr>
                  <p:txBody>
                    <a:bodyPr wrap="none" anchor="ctr"/>
                    <a:lstStyle/>
                    <a:p>
                      <a:endParaRPr lang="en-GB"/>
                    </a:p>
                  </p:txBody>
                </p:sp>
              </p:grpSp>
              <p:grpSp>
                <p:nvGrpSpPr>
                  <p:cNvPr id="30" name="Group 162"/>
                  <p:cNvGrpSpPr>
                    <a:grpSpLocks/>
                  </p:cNvGrpSpPr>
                  <p:nvPr/>
                </p:nvGrpSpPr>
                <p:grpSpPr bwMode="auto">
                  <a:xfrm>
                    <a:off x="1632" y="1248"/>
                    <a:ext cx="672" cy="96"/>
                    <a:chOff x="288" y="3600"/>
                    <a:chExt cx="336" cy="96"/>
                  </a:xfrm>
                </p:grpSpPr>
                <p:sp>
                  <p:nvSpPr>
                    <p:cNvPr id="546979" name="Line 163"/>
                    <p:cNvSpPr>
                      <a:spLocks noChangeShapeType="1"/>
                    </p:cNvSpPr>
                    <p:nvPr/>
                  </p:nvSpPr>
                  <p:spPr bwMode="auto">
                    <a:xfrm>
                      <a:off x="288" y="3600"/>
                      <a:ext cx="0" cy="96"/>
                    </a:xfrm>
                    <a:prstGeom prst="line">
                      <a:avLst/>
                    </a:prstGeom>
                    <a:noFill/>
                    <a:ln w="0">
                      <a:solidFill>
                        <a:srgbClr val="0000FF"/>
                      </a:solidFill>
                      <a:round/>
                      <a:headEnd/>
                      <a:tailEnd/>
                    </a:ln>
                    <a:effectLst/>
                  </p:spPr>
                  <p:txBody>
                    <a:bodyPr wrap="none" anchor="ctr"/>
                    <a:lstStyle/>
                    <a:p>
                      <a:endParaRPr lang="en-GB"/>
                    </a:p>
                  </p:txBody>
                </p:sp>
                <p:sp>
                  <p:nvSpPr>
                    <p:cNvPr id="546980" name="Line 164"/>
                    <p:cNvSpPr>
                      <a:spLocks noChangeShapeType="1"/>
                    </p:cNvSpPr>
                    <p:nvPr/>
                  </p:nvSpPr>
                  <p:spPr bwMode="auto">
                    <a:xfrm>
                      <a:off x="336" y="3600"/>
                      <a:ext cx="0" cy="96"/>
                    </a:xfrm>
                    <a:prstGeom prst="line">
                      <a:avLst/>
                    </a:prstGeom>
                    <a:noFill/>
                    <a:ln w="0">
                      <a:solidFill>
                        <a:srgbClr val="0000FF"/>
                      </a:solidFill>
                      <a:round/>
                      <a:headEnd/>
                      <a:tailEnd/>
                    </a:ln>
                    <a:effectLst/>
                  </p:spPr>
                  <p:txBody>
                    <a:bodyPr wrap="none" anchor="ctr"/>
                    <a:lstStyle/>
                    <a:p>
                      <a:endParaRPr lang="en-GB"/>
                    </a:p>
                  </p:txBody>
                </p:sp>
                <p:sp>
                  <p:nvSpPr>
                    <p:cNvPr id="546981" name="Line 165"/>
                    <p:cNvSpPr>
                      <a:spLocks noChangeShapeType="1"/>
                    </p:cNvSpPr>
                    <p:nvPr/>
                  </p:nvSpPr>
                  <p:spPr bwMode="auto">
                    <a:xfrm>
                      <a:off x="384" y="3600"/>
                      <a:ext cx="0" cy="96"/>
                    </a:xfrm>
                    <a:prstGeom prst="line">
                      <a:avLst/>
                    </a:prstGeom>
                    <a:noFill/>
                    <a:ln w="0">
                      <a:solidFill>
                        <a:srgbClr val="0000FF"/>
                      </a:solidFill>
                      <a:round/>
                      <a:headEnd/>
                      <a:tailEnd/>
                    </a:ln>
                    <a:effectLst/>
                  </p:spPr>
                  <p:txBody>
                    <a:bodyPr wrap="none" anchor="ctr"/>
                    <a:lstStyle/>
                    <a:p>
                      <a:endParaRPr lang="en-GB"/>
                    </a:p>
                  </p:txBody>
                </p:sp>
                <p:sp>
                  <p:nvSpPr>
                    <p:cNvPr id="546982" name="Line 166"/>
                    <p:cNvSpPr>
                      <a:spLocks noChangeShapeType="1"/>
                    </p:cNvSpPr>
                    <p:nvPr/>
                  </p:nvSpPr>
                  <p:spPr bwMode="auto">
                    <a:xfrm>
                      <a:off x="432" y="3600"/>
                      <a:ext cx="0" cy="96"/>
                    </a:xfrm>
                    <a:prstGeom prst="line">
                      <a:avLst/>
                    </a:prstGeom>
                    <a:noFill/>
                    <a:ln w="0">
                      <a:solidFill>
                        <a:srgbClr val="0000FF"/>
                      </a:solidFill>
                      <a:round/>
                      <a:headEnd/>
                      <a:tailEnd/>
                    </a:ln>
                    <a:effectLst/>
                  </p:spPr>
                  <p:txBody>
                    <a:bodyPr wrap="none" anchor="ctr"/>
                    <a:lstStyle/>
                    <a:p>
                      <a:endParaRPr lang="en-GB"/>
                    </a:p>
                  </p:txBody>
                </p:sp>
                <p:sp>
                  <p:nvSpPr>
                    <p:cNvPr id="546983" name="Line 167"/>
                    <p:cNvSpPr>
                      <a:spLocks noChangeShapeType="1"/>
                    </p:cNvSpPr>
                    <p:nvPr/>
                  </p:nvSpPr>
                  <p:spPr bwMode="auto">
                    <a:xfrm>
                      <a:off x="480" y="3600"/>
                      <a:ext cx="0" cy="96"/>
                    </a:xfrm>
                    <a:prstGeom prst="line">
                      <a:avLst/>
                    </a:prstGeom>
                    <a:noFill/>
                    <a:ln w="0">
                      <a:solidFill>
                        <a:srgbClr val="0000FF"/>
                      </a:solidFill>
                      <a:round/>
                      <a:headEnd/>
                      <a:tailEnd/>
                    </a:ln>
                    <a:effectLst/>
                  </p:spPr>
                  <p:txBody>
                    <a:bodyPr wrap="none" anchor="ctr"/>
                    <a:lstStyle/>
                    <a:p>
                      <a:endParaRPr lang="en-GB"/>
                    </a:p>
                  </p:txBody>
                </p:sp>
                <p:sp>
                  <p:nvSpPr>
                    <p:cNvPr id="546984" name="Line 168"/>
                    <p:cNvSpPr>
                      <a:spLocks noChangeShapeType="1"/>
                    </p:cNvSpPr>
                    <p:nvPr/>
                  </p:nvSpPr>
                  <p:spPr bwMode="auto">
                    <a:xfrm>
                      <a:off x="528" y="3600"/>
                      <a:ext cx="0" cy="96"/>
                    </a:xfrm>
                    <a:prstGeom prst="line">
                      <a:avLst/>
                    </a:prstGeom>
                    <a:noFill/>
                    <a:ln w="0">
                      <a:solidFill>
                        <a:srgbClr val="0000FF"/>
                      </a:solidFill>
                      <a:round/>
                      <a:headEnd/>
                      <a:tailEnd/>
                    </a:ln>
                    <a:effectLst/>
                  </p:spPr>
                  <p:txBody>
                    <a:bodyPr wrap="none" anchor="ctr"/>
                    <a:lstStyle/>
                    <a:p>
                      <a:endParaRPr lang="en-GB"/>
                    </a:p>
                  </p:txBody>
                </p:sp>
                <p:sp>
                  <p:nvSpPr>
                    <p:cNvPr id="546985" name="Line 169"/>
                    <p:cNvSpPr>
                      <a:spLocks noChangeShapeType="1"/>
                    </p:cNvSpPr>
                    <p:nvPr/>
                  </p:nvSpPr>
                  <p:spPr bwMode="auto">
                    <a:xfrm>
                      <a:off x="576" y="3600"/>
                      <a:ext cx="0" cy="96"/>
                    </a:xfrm>
                    <a:prstGeom prst="line">
                      <a:avLst/>
                    </a:prstGeom>
                    <a:noFill/>
                    <a:ln w="0">
                      <a:solidFill>
                        <a:srgbClr val="0000FF"/>
                      </a:solidFill>
                      <a:round/>
                      <a:headEnd/>
                      <a:tailEnd/>
                    </a:ln>
                    <a:effectLst/>
                  </p:spPr>
                  <p:txBody>
                    <a:bodyPr wrap="none" anchor="ctr"/>
                    <a:lstStyle/>
                    <a:p>
                      <a:endParaRPr lang="en-GB"/>
                    </a:p>
                  </p:txBody>
                </p:sp>
                <p:sp>
                  <p:nvSpPr>
                    <p:cNvPr id="546986" name="Line 170"/>
                    <p:cNvSpPr>
                      <a:spLocks noChangeShapeType="1"/>
                    </p:cNvSpPr>
                    <p:nvPr/>
                  </p:nvSpPr>
                  <p:spPr bwMode="auto">
                    <a:xfrm>
                      <a:off x="624" y="3600"/>
                      <a:ext cx="0" cy="96"/>
                    </a:xfrm>
                    <a:prstGeom prst="line">
                      <a:avLst/>
                    </a:prstGeom>
                    <a:noFill/>
                    <a:ln w="0">
                      <a:solidFill>
                        <a:srgbClr val="0000FF"/>
                      </a:solidFill>
                      <a:round/>
                      <a:headEnd/>
                      <a:tailEnd/>
                    </a:ln>
                    <a:effectLst/>
                  </p:spPr>
                  <p:txBody>
                    <a:bodyPr wrap="none" anchor="ctr"/>
                    <a:lstStyle/>
                    <a:p>
                      <a:endParaRPr lang="en-GB"/>
                    </a:p>
                  </p:txBody>
                </p:sp>
              </p:grpSp>
            </p:grpSp>
            <p:grpSp>
              <p:nvGrpSpPr>
                <p:cNvPr id="31" name="Group 171"/>
                <p:cNvGrpSpPr>
                  <a:grpSpLocks/>
                </p:cNvGrpSpPr>
                <p:nvPr/>
              </p:nvGrpSpPr>
              <p:grpSpPr bwMode="auto">
                <a:xfrm>
                  <a:off x="1056" y="1968"/>
                  <a:ext cx="336" cy="96"/>
                  <a:chOff x="1632" y="1248"/>
                  <a:chExt cx="720" cy="96"/>
                </a:xfrm>
              </p:grpSpPr>
              <p:grpSp>
                <p:nvGrpSpPr>
                  <p:cNvPr id="547008" name="Group 172"/>
                  <p:cNvGrpSpPr>
                    <a:grpSpLocks/>
                  </p:cNvGrpSpPr>
                  <p:nvPr/>
                </p:nvGrpSpPr>
                <p:grpSpPr bwMode="auto">
                  <a:xfrm>
                    <a:off x="1680" y="1248"/>
                    <a:ext cx="672" cy="96"/>
                    <a:chOff x="288" y="3600"/>
                    <a:chExt cx="336" cy="96"/>
                  </a:xfrm>
                </p:grpSpPr>
                <p:sp>
                  <p:nvSpPr>
                    <p:cNvPr id="546989" name="Line 173"/>
                    <p:cNvSpPr>
                      <a:spLocks noChangeShapeType="1"/>
                    </p:cNvSpPr>
                    <p:nvPr/>
                  </p:nvSpPr>
                  <p:spPr bwMode="auto">
                    <a:xfrm>
                      <a:off x="288" y="3600"/>
                      <a:ext cx="0" cy="96"/>
                    </a:xfrm>
                    <a:prstGeom prst="line">
                      <a:avLst/>
                    </a:prstGeom>
                    <a:noFill/>
                    <a:ln w="0">
                      <a:solidFill>
                        <a:srgbClr val="FF0000"/>
                      </a:solidFill>
                      <a:round/>
                      <a:headEnd/>
                      <a:tailEnd/>
                    </a:ln>
                    <a:effectLst/>
                  </p:spPr>
                  <p:txBody>
                    <a:bodyPr wrap="none" anchor="ctr"/>
                    <a:lstStyle/>
                    <a:p>
                      <a:endParaRPr lang="en-GB"/>
                    </a:p>
                  </p:txBody>
                </p:sp>
                <p:sp>
                  <p:nvSpPr>
                    <p:cNvPr id="546990" name="Line 174"/>
                    <p:cNvSpPr>
                      <a:spLocks noChangeShapeType="1"/>
                    </p:cNvSpPr>
                    <p:nvPr/>
                  </p:nvSpPr>
                  <p:spPr bwMode="auto">
                    <a:xfrm>
                      <a:off x="336" y="3600"/>
                      <a:ext cx="0" cy="96"/>
                    </a:xfrm>
                    <a:prstGeom prst="line">
                      <a:avLst/>
                    </a:prstGeom>
                    <a:noFill/>
                    <a:ln w="0">
                      <a:solidFill>
                        <a:srgbClr val="FF0000"/>
                      </a:solidFill>
                      <a:round/>
                      <a:headEnd/>
                      <a:tailEnd/>
                    </a:ln>
                    <a:effectLst/>
                  </p:spPr>
                  <p:txBody>
                    <a:bodyPr wrap="none" anchor="ctr"/>
                    <a:lstStyle/>
                    <a:p>
                      <a:endParaRPr lang="en-GB"/>
                    </a:p>
                  </p:txBody>
                </p:sp>
                <p:sp>
                  <p:nvSpPr>
                    <p:cNvPr id="546991" name="Line 175"/>
                    <p:cNvSpPr>
                      <a:spLocks noChangeShapeType="1"/>
                    </p:cNvSpPr>
                    <p:nvPr/>
                  </p:nvSpPr>
                  <p:spPr bwMode="auto">
                    <a:xfrm>
                      <a:off x="384" y="3600"/>
                      <a:ext cx="0" cy="96"/>
                    </a:xfrm>
                    <a:prstGeom prst="line">
                      <a:avLst/>
                    </a:prstGeom>
                    <a:noFill/>
                    <a:ln w="0">
                      <a:solidFill>
                        <a:srgbClr val="FF0000"/>
                      </a:solidFill>
                      <a:round/>
                      <a:headEnd/>
                      <a:tailEnd/>
                    </a:ln>
                    <a:effectLst/>
                  </p:spPr>
                  <p:txBody>
                    <a:bodyPr wrap="none" anchor="ctr"/>
                    <a:lstStyle/>
                    <a:p>
                      <a:endParaRPr lang="en-GB"/>
                    </a:p>
                  </p:txBody>
                </p:sp>
                <p:sp>
                  <p:nvSpPr>
                    <p:cNvPr id="546992" name="Line 176"/>
                    <p:cNvSpPr>
                      <a:spLocks noChangeShapeType="1"/>
                    </p:cNvSpPr>
                    <p:nvPr/>
                  </p:nvSpPr>
                  <p:spPr bwMode="auto">
                    <a:xfrm>
                      <a:off x="432" y="3600"/>
                      <a:ext cx="0" cy="96"/>
                    </a:xfrm>
                    <a:prstGeom prst="line">
                      <a:avLst/>
                    </a:prstGeom>
                    <a:noFill/>
                    <a:ln w="0">
                      <a:solidFill>
                        <a:srgbClr val="FF0000"/>
                      </a:solidFill>
                      <a:round/>
                      <a:headEnd/>
                      <a:tailEnd/>
                    </a:ln>
                    <a:effectLst/>
                  </p:spPr>
                  <p:txBody>
                    <a:bodyPr wrap="none" anchor="ctr"/>
                    <a:lstStyle/>
                    <a:p>
                      <a:endParaRPr lang="en-GB"/>
                    </a:p>
                  </p:txBody>
                </p:sp>
                <p:sp>
                  <p:nvSpPr>
                    <p:cNvPr id="546993" name="Line 177"/>
                    <p:cNvSpPr>
                      <a:spLocks noChangeShapeType="1"/>
                    </p:cNvSpPr>
                    <p:nvPr/>
                  </p:nvSpPr>
                  <p:spPr bwMode="auto">
                    <a:xfrm>
                      <a:off x="480" y="3600"/>
                      <a:ext cx="0" cy="96"/>
                    </a:xfrm>
                    <a:prstGeom prst="line">
                      <a:avLst/>
                    </a:prstGeom>
                    <a:noFill/>
                    <a:ln w="0">
                      <a:solidFill>
                        <a:srgbClr val="FF0000"/>
                      </a:solidFill>
                      <a:round/>
                      <a:headEnd/>
                      <a:tailEnd/>
                    </a:ln>
                    <a:effectLst/>
                  </p:spPr>
                  <p:txBody>
                    <a:bodyPr wrap="none" anchor="ctr"/>
                    <a:lstStyle/>
                    <a:p>
                      <a:endParaRPr lang="en-GB"/>
                    </a:p>
                  </p:txBody>
                </p:sp>
                <p:sp>
                  <p:nvSpPr>
                    <p:cNvPr id="546994" name="Line 178"/>
                    <p:cNvSpPr>
                      <a:spLocks noChangeShapeType="1"/>
                    </p:cNvSpPr>
                    <p:nvPr/>
                  </p:nvSpPr>
                  <p:spPr bwMode="auto">
                    <a:xfrm>
                      <a:off x="528" y="3600"/>
                      <a:ext cx="0" cy="96"/>
                    </a:xfrm>
                    <a:prstGeom prst="line">
                      <a:avLst/>
                    </a:prstGeom>
                    <a:noFill/>
                    <a:ln w="0">
                      <a:solidFill>
                        <a:srgbClr val="FF0000"/>
                      </a:solidFill>
                      <a:round/>
                      <a:headEnd/>
                      <a:tailEnd/>
                    </a:ln>
                    <a:effectLst/>
                  </p:spPr>
                  <p:txBody>
                    <a:bodyPr wrap="none" anchor="ctr"/>
                    <a:lstStyle/>
                    <a:p>
                      <a:endParaRPr lang="en-GB"/>
                    </a:p>
                  </p:txBody>
                </p:sp>
                <p:sp>
                  <p:nvSpPr>
                    <p:cNvPr id="546995" name="Line 179"/>
                    <p:cNvSpPr>
                      <a:spLocks noChangeShapeType="1"/>
                    </p:cNvSpPr>
                    <p:nvPr/>
                  </p:nvSpPr>
                  <p:spPr bwMode="auto">
                    <a:xfrm>
                      <a:off x="576" y="3600"/>
                      <a:ext cx="0" cy="96"/>
                    </a:xfrm>
                    <a:prstGeom prst="line">
                      <a:avLst/>
                    </a:prstGeom>
                    <a:noFill/>
                    <a:ln w="0">
                      <a:solidFill>
                        <a:srgbClr val="FF0000"/>
                      </a:solidFill>
                      <a:round/>
                      <a:headEnd/>
                      <a:tailEnd/>
                    </a:ln>
                    <a:effectLst/>
                  </p:spPr>
                  <p:txBody>
                    <a:bodyPr wrap="none" anchor="ctr"/>
                    <a:lstStyle/>
                    <a:p>
                      <a:endParaRPr lang="en-GB"/>
                    </a:p>
                  </p:txBody>
                </p:sp>
                <p:sp>
                  <p:nvSpPr>
                    <p:cNvPr id="546996" name="Line 180"/>
                    <p:cNvSpPr>
                      <a:spLocks noChangeShapeType="1"/>
                    </p:cNvSpPr>
                    <p:nvPr/>
                  </p:nvSpPr>
                  <p:spPr bwMode="auto">
                    <a:xfrm>
                      <a:off x="624" y="3600"/>
                      <a:ext cx="0" cy="96"/>
                    </a:xfrm>
                    <a:prstGeom prst="line">
                      <a:avLst/>
                    </a:prstGeom>
                    <a:noFill/>
                    <a:ln w="0">
                      <a:solidFill>
                        <a:srgbClr val="FF0000"/>
                      </a:solidFill>
                      <a:round/>
                      <a:headEnd/>
                      <a:tailEnd/>
                    </a:ln>
                    <a:effectLst/>
                  </p:spPr>
                  <p:txBody>
                    <a:bodyPr wrap="none" anchor="ctr"/>
                    <a:lstStyle/>
                    <a:p>
                      <a:endParaRPr lang="en-GB"/>
                    </a:p>
                  </p:txBody>
                </p:sp>
              </p:grpSp>
              <p:grpSp>
                <p:nvGrpSpPr>
                  <p:cNvPr id="547017" name="Group 181"/>
                  <p:cNvGrpSpPr>
                    <a:grpSpLocks/>
                  </p:cNvGrpSpPr>
                  <p:nvPr/>
                </p:nvGrpSpPr>
                <p:grpSpPr bwMode="auto">
                  <a:xfrm>
                    <a:off x="1632" y="1248"/>
                    <a:ext cx="672" cy="96"/>
                    <a:chOff x="288" y="3600"/>
                    <a:chExt cx="336" cy="96"/>
                  </a:xfrm>
                </p:grpSpPr>
                <p:sp>
                  <p:nvSpPr>
                    <p:cNvPr id="546998" name="Line 182"/>
                    <p:cNvSpPr>
                      <a:spLocks noChangeShapeType="1"/>
                    </p:cNvSpPr>
                    <p:nvPr/>
                  </p:nvSpPr>
                  <p:spPr bwMode="auto">
                    <a:xfrm>
                      <a:off x="288" y="3600"/>
                      <a:ext cx="0" cy="96"/>
                    </a:xfrm>
                    <a:prstGeom prst="line">
                      <a:avLst/>
                    </a:prstGeom>
                    <a:noFill/>
                    <a:ln w="0">
                      <a:solidFill>
                        <a:srgbClr val="0000FF"/>
                      </a:solidFill>
                      <a:round/>
                      <a:headEnd/>
                      <a:tailEnd/>
                    </a:ln>
                    <a:effectLst/>
                  </p:spPr>
                  <p:txBody>
                    <a:bodyPr wrap="none" anchor="ctr"/>
                    <a:lstStyle/>
                    <a:p>
                      <a:endParaRPr lang="en-GB"/>
                    </a:p>
                  </p:txBody>
                </p:sp>
                <p:sp>
                  <p:nvSpPr>
                    <p:cNvPr id="546999" name="Line 183"/>
                    <p:cNvSpPr>
                      <a:spLocks noChangeShapeType="1"/>
                    </p:cNvSpPr>
                    <p:nvPr/>
                  </p:nvSpPr>
                  <p:spPr bwMode="auto">
                    <a:xfrm>
                      <a:off x="336" y="3600"/>
                      <a:ext cx="0" cy="96"/>
                    </a:xfrm>
                    <a:prstGeom prst="line">
                      <a:avLst/>
                    </a:prstGeom>
                    <a:noFill/>
                    <a:ln w="0">
                      <a:solidFill>
                        <a:srgbClr val="0000FF"/>
                      </a:solidFill>
                      <a:round/>
                      <a:headEnd/>
                      <a:tailEnd/>
                    </a:ln>
                    <a:effectLst/>
                  </p:spPr>
                  <p:txBody>
                    <a:bodyPr wrap="none" anchor="ctr"/>
                    <a:lstStyle/>
                    <a:p>
                      <a:endParaRPr lang="en-GB"/>
                    </a:p>
                  </p:txBody>
                </p:sp>
                <p:sp>
                  <p:nvSpPr>
                    <p:cNvPr id="547000" name="Line 184"/>
                    <p:cNvSpPr>
                      <a:spLocks noChangeShapeType="1"/>
                    </p:cNvSpPr>
                    <p:nvPr/>
                  </p:nvSpPr>
                  <p:spPr bwMode="auto">
                    <a:xfrm>
                      <a:off x="384" y="3600"/>
                      <a:ext cx="0" cy="96"/>
                    </a:xfrm>
                    <a:prstGeom prst="line">
                      <a:avLst/>
                    </a:prstGeom>
                    <a:noFill/>
                    <a:ln w="0">
                      <a:solidFill>
                        <a:srgbClr val="0000FF"/>
                      </a:solidFill>
                      <a:round/>
                      <a:headEnd/>
                      <a:tailEnd/>
                    </a:ln>
                    <a:effectLst/>
                  </p:spPr>
                  <p:txBody>
                    <a:bodyPr wrap="none" anchor="ctr"/>
                    <a:lstStyle/>
                    <a:p>
                      <a:endParaRPr lang="en-GB"/>
                    </a:p>
                  </p:txBody>
                </p:sp>
                <p:sp>
                  <p:nvSpPr>
                    <p:cNvPr id="547001" name="Line 185"/>
                    <p:cNvSpPr>
                      <a:spLocks noChangeShapeType="1"/>
                    </p:cNvSpPr>
                    <p:nvPr/>
                  </p:nvSpPr>
                  <p:spPr bwMode="auto">
                    <a:xfrm>
                      <a:off x="432" y="3600"/>
                      <a:ext cx="0" cy="96"/>
                    </a:xfrm>
                    <a:prstGeom prst="line">
                      <a:avLst/>
                    </a:prstGeom>
                    <a:noFill/>
                    <a:ln w="0">
                      <a:solidFill>
                        <a:srgbClr val="0000FF"/>
                      </a:solidFill>
                      <a:round/>
                      <a:headEnd/>
                      <a:tailEnd/>
                    </a:ln>
                    <a:effectLst/>
                  </p:spPr>
                  <p:txBody>
                    <a:bodyPr wrap="none" anchor="ctr"/>
                    <a:lstStyle/>
                    <a:p>
                      <a:endParaRPr lang="en-GB"/>
                    </a:p>
                  </p:txBody>
                </p:sp>
                <p:sp>
                  <p:nvSpPr>
                    <p:cNvPr id="547002" name="Line 186"/>
                    <p:cNvSpPr>
                      <a:spLocks noChangeShapeType="1"/>
                    </p:cNvSpPr>
                    <p:nvPr/>
                  </p:nvSpPr>
                  <p:spPr bwMode="auto">
                    <a:xfrm>
                      <a:off x="480" y="3600"/>
                      <a:ext cx="0" cy="96"/>
                    </a:xfrm>
                    <a:prstGeom prst="line">
                      <a:avLst/>
                    </a:prstGeom>
                    <a:noFill/>
                    <a:ln w="0">
                      <a:solidFill>
                        <a:srgbClr val="0000FF"/>
                      </a:solidFill>
                      <a:round/>
                      <a:headEnd/>
                      <a:tailEnd/>
                    </a:ln>
                    <a:effectLst/>
                  </p:spPr>
                  <p:txBody>
                    <a:bodyPr wrap="none" anchor="ctr"/>
                    <a:lstStyle/>
                    <a:p>
                      <a:endParaRPr lang="en-GB"/>
                    </a:p>
                  </p:txBody>
                </p:sp>
                <p:sp>
                  <p:nvSpPr>
                    <p:cNvPr id="547003" name="Line 187"/>
                    <p:cNvSpPr>
                      <a:spLocks noChangeShapeType="1"/>
                    </p:cNvSpPr>
                    <p:nvPr/>
                  </p:nvSpPr>
                  <p:spPr bwMode="auto">
                    <a:xfrm>
                      <a:off x="528" y="3600"/>
                      <a:ext cx="0" cy="96"/>
                    </a:xfrm>
                    <a:prstGeom prst="line">
                      <a:avLst/>
                    </a:prstGeom>
                    <a:noFill/>
                    <a:ln w="0">
                      <a:solidFill>
                        <a:srgbClr val="0000FF"/>
                      </a:solidFill>
                      <a:round/>
                      <a:headEnd/>
                      <a:tailEnd/>
                    </a:ln>
                    <a:effectLst/>
                  </p:spPr>
                  <p:txBody>
                    <a:bodyPr wrap="none" anchor="ctr"/>
                    <a:lstStyle/>
                    <a:p>
                      <a:endParaRPr lang="en-GB"/>
                    </a:p>
                  </p:txBody>
                </p:sp>
                <p:sp>
                  <p:nvSpPr>
                    <p:cNvPr id="547004" name="Line 188"/>
                    <p:cNvSpPr>
                      <a:spLocks noChangeShapeType="1"/>
                    </p:cNvSpPr>
                    <p:nvPr/>
                  </p:nvSpPr>
                  <p:spPr bwMode="auto">
                    <a:xfrm>
                      <a:off x="576" y="3600"/>
                      <a:ext cx="0" cy="96"/>
                    </a:xfrm>
                    <a:prstGeom prst="line">
                      <a:avLst/>
                    </a:prstGeom>
                    <a:noFill/>
                    <a:ln w="0">
                      <a:solidFill>
                        <a:srgbClr val="0000FF"/>
                      </a:solidFill>
                      <a:round/>
                      <a:headEnd/>
                      <a:tailEnd/>
                    </a:ln>
                    <a:effectLst/>
                  </p:spPr>
                  <p:txBody>
                    <a:bodyPr wrap="none" anchor="ctr"/>
                    <a:lstStyle/>
                    <a:p>
                      <a:endParaRPr lang="en-GB"/>
                    </a:p>
                  </p:txBody>
                </p:sp>
                <p:sp>
                  <p:nvSpPr>
                    <p:cNvPr id="547005" name="Line 189"/>
                    <p:cNvSpPr>
                      <a:spLocks noChangeShapeType="1"/>
                    </p:cNvSpPr>
                    <p:nvPr/>
                  </p:nvSpPr>
                  <p:spPr bwMode="auto">
                    <a:xfrm>
                      <a:off x="624" y="3600"/>
                      <a:ext cx="0" cy="96"/>
                    </a:xfrm>
                    <a:prstGeom prst="line">
                      <a:avLst/>
                    </a:prstGeom>
                    <a:noFill/>
                    <a:ln w="0">
                      <a:solidFill>
                        <a:srgbClr val="0000FF"/>
                      </a:solidFill>
                      <a:round/>
                      <a:headEnd/>
                      <a:tailEnd/>
                    </a:ln>
                    <a:effectLst/>
                  </p:spPr>
                  <p:txBody>
                    <a:bodyPr wrap="none" anchor="ctr"/>
                    <a:lstStyle/>
                    <a:p>
                      <a:endParaRPr lang="en-GB"/>
                    </a:p>
                  </p:txBody>
                </p:sp>
              </p:grpSp>
            </p:grpSp>
          </p:grpSp>
          <p:grpSp>
            <p:nvGrpSpPr>
              <p:cNvPr id="547026" name="Group 190"/>
              <p:cNvGrpSpPr>
                <a:grpSpLocks/>
              </p:cNvGrpSpPr>
              <p:nvPr/>
            </p:nvGrpSpPr>
            <p:grpSpPr bwMode="auto">
              <a:xfrm>
                <a:off x="1824" y="3360"/>
                <a:ext cx="336" cy="96"/>
                <a:chOff x="1056" y="1968"/>
                <a:chExt cx="672" cy="96"/>
              </a:xfrm>
            </p:grpSpPr>
            <p:grpSp>
              <p:nvGrpSpPr>
                <p:cNvPr id="547027" name="Group 191"/>
                <p:cNvGrpSpPr>
                  <a:grpSpLocks/>
                </p:cNvGrpSpPr>
                <p:nvPr/>
              </p:nvGrpSpPr>
              <p:grpSpPr bwMode="auto">
                <a:xfrm>
                  <a:off x="1392" y="1968"/>
                  <a:ext cx="336" cy="96"/>
                  <a:chOff x="1632" y="1248"/>
                  <a:chExt cx="720" cy="96"/>
                </a:xfrm>
              </p:grpSpPr>
              <p:grpSp>
                <p:nvGrpSpPr>
                  <p:cNvPr id="547036" name="Group 192"/>
                  <p:cNvGrpSpPr>
                    <a:grpSpLocks/>
                  </p:cNvGrpSpPr>
                  <p:nvPr/>
                </p:nvGrpSpPr>
                <p:grpSpPr bwMode="auto">
                  <a:xfrm>
                    <a:off x="1680" y="1248"/>
                    <a:ext cx="672" cy="96"/>
                    <a:chOff x="288" y="3600"/>
                    <a:chExt cx="336" cy="96"/>
                  </a:xfrm>
                </p:grpSpPr>
                <p:sp>
                  <p:nvSpPr>
                    <p:cNvPr id="547009" name="Line 193"/>
                    <p:cNvSpPr>
                      <a:spLocks noChangeShapeType="1"/>
                    </p:cNvSpPr>
                    <p:nvPr/>
                  </p:nvSpPr>
                  <p:spPr bwMode="auto">
                    <a:xfrm>
                      <a:off x="288" y="3600"/>
                      <a:ext cx="0" cy="96"/>
                    </a:xfrm>
                    <a:prstGeom prst="line">
                      <a:avLst/>
                    </a:prstGeom>
                    <a:noFill/>
                    <a:ln w="0">
                      <a:solidFill>
                        <a:srgbClr val="FF0000"/>
                      </a:solidFill>
                      <a:round/>
                      <a:headEnd/>
                      <a:tailEnd/>
                    </a:ln>
                    <a:effectLst/>
                  </p:spPr>
                  <p:txBody>
                    <a:bodyPr wrap="none" anchor="ctr"/>
                    <a:lstStyle/>
                    <a:p>
                      <a:endParaRPr lang="en-GB"/>
                    </a:p>
                  </p:txBody>
                </p:sp>
                <p:sp>
                  <p:nvSpPr>
                    <p:cNvPr id="547010" name="Line 194"/>
                    <p:cNvSpPr>
                      <a:spLocks noChangeShapeType="1"/>
                    </p:cNvSpPr>
                    <p:nvPr/>
                  </p:nvSpPr>
                  <p:spPr bwMode="auto">
                    <a:xfrm>
                      <a:off x="336" y="3600"/>
                      <a:ext cx="0" cy="96"/>
                    </a:xfrm>
                    <a:prstGeom prst="line">
                      <a:avLst/>
                    </a:prstGeom>
                    <a:noFill/>
                    <a:ln w="0">
                      <a:solidFill>
                        <a:srgbClr val="FF0000"/>
                      </a:solidFill>
                      <a:round/>
                      <a:headEnd/>
                      <a:tailEnd/>
                    </a:ln>
                    <a:effectLst/>
                  </p:spPr>
                  <p:txBody>
                    <a:bodyPr wrap="none" anchor="ctr"/>
                    <a:lstStyle/>
                    <a:p>
                      <a:endParaRPr lang="en-GB"/>
                    </a:p>
                  </p:txBody>
                </p:sp>
                <p:sp>
                  <p:nvSpPr>
                    <p:cNvPr id="547011" name="Line 195"/>
                    <p:cNvSpPr>
                      <a:spLocks noChangeShapeType="1"/>
                    </p:cNvSpPr>
                    <p:nvPr/>
                  </p:nvSpPr>
                  <p:spPr bwMode="auto">
                    <a:xfrm>
                      <a:off x="384" y="3600"/>
                      <a:ext cx="0" cy="96"/>
                    </a:xfrm>
                    <a:prstGeom prst="line">
                      <a:avLst/>
                    </a:prstGeom>
                    <a:noFill/>
                    <a:ln w="0">
                      <a:solidFill>
                        <a:srgbClr val="FF0000"/>
                      </a:solidFill>
                      <a:round/>
                      <a:headEnd/>
                      <a:tailEnd/>
                    </a:ln>
                    <a:effectLst/>
                  </p:spPr>
                  <p:txBody>
                    <a:bodyPr wrap="none" anchor="ctr"/>
                    <a:lstStyle/>
                    <a:p>
                      <a:endParaRPr lang="en-GB"/>
                    </a:p>
                  </p:txBody>
                </p:sp>
                <p:sp>
                  <p:nvSpPr>
                    <p:cNvPr id="547012" name="Line 196"/>
                    <p:cNvSpPr>
                      <a:spLocks noChangeShapeType="1"/>
                    </p:cNvSpPr>
                    <p:nvPr/>
                  </p:nvSpPr>
                  <p:spPr bwMode="auto">
                    <a:xfrm>
                      <a:off x="432" y="3600"/>
                      <a:ext cx="0" cy="96"/>
                    </a:xfrm>
                    <a:prstGeom prst="line">
                      <a:avLst/>
                    </a:prstGeom>
                    <a:noFill/>
                    <a:ln w="0">
                      <a:solidFill>
                        <a:srgbClr val="FF0000"/>
                      </a:solidFill>
                      <a:round/>
                      <a:headEnd/>
                      <a:tailEnd/>
                    </a:ln>
                    <a:effectLst/>
                  </p:spPr>
                  <p:txBody>
                    <a:bodyPr wrap="none" anchor="ctr"/>
                    <a:lstStyle/>
                    <a:p>
                      <a:endParaRPr lang="en-GB"/>
                    </a:p>
                  </p:txBody>
                </p:sp>
                <p:sp>
                  <p:nvSpPr>
                    <p:cNvPr id="547013" name="Line 197"/>
                    <p:cNvSpPr>
                      <a:spLocks noChangeShapeType="1"/>
                    </p:cNvSpPr>
                    <p:nvPr/>
                  </p:nvSpPr>
                  <p:spPr bwMode="auto">
                    <a:xfrm>
                      <a:off x="480" y="3600"/>
                      <a:ext cx="0" cy="96"/>
                    </a:xfrm>
                    <a:prstGeom prst="line">
                      <a:avLst/>
                    </a:prstGeom>
                    <a:noFill/>
                    <a:ln w="0">
                      <a:solidFill>
                        <a:srgbClr val="FF0000"/>
                      </a:solidFill>
                      <a:round/>
                      <a:headEnd/>
                      <a:tailEnd/>
                    </a:ln>
                    <a:effectLst/>
                  </p:spPr>
                  <p:txBody>
                    <a:bodyPr wrap="none" anchor="ctr"/>
                    <a:lstStyle/>
                    <a:p>
                      <a:endParaRPr lang="en-GB"/>
                    </a:p>
                  </p:txBody>
                </p:sp>
                <p:sp>
                  <p:nvSpPr>
                    <p:cNvPr id="547014" name="Line 198"/>
                    <p:cNvSpPr>
                      <a:spLocks noChangeShapeType="1"/>
                    </p:cNvSpPr>
                    <p:nvPr/>
                  </p:nvSpPr>
                  <p:spPr bwMode="auto">
                    <a:xfrm>
                      <a:off x="528" y="3600"/>
                      <a:ext cx="0" cy="96"/>
                    </a:xfrm>
                    <a:prstGeom prst="line">
                      <a:avLst/>
                    </a:prstGeom>
                    <a:noFill/>
                    <a:ln w="0">
                      <a:solidFill>
                        <a:srgbClr val="FF0000"/>
                      </a:solidFill>
                      <a:round/>
                      <a:headEnd/>
                      <a:tailEnd/>
                    </a:ln>
                    <a:effectLst/>
                  </p:spPr>
                  <p:txBody>
                    <a:bodyPr wrap="none" anchor="ctr"/>
                    <a:lstStyle/>
                    <a:p>
                      <a:endParaRPr lang="en-GB"/>
                    </a:p>
                  </p:txBody>
                </p:sp>
                <p:sp>
                  <p:nvSpPr>
                    <p:cNvPr id="547015" name="Line 199"/>
                    <p:cNvSpPr>
                      <a:spLocks noChangeShapeType="1"/>
                    </p:cNvSpPr>
                    <p:nvPr/>
                  </p:nvSpPr>
                  <p:spPr bwMode="auto">
                    <a:xfrm>
                      <a:off x="576" y="3600"/>
                      <a:ext cx="0" cy="96"/>
                    </a:xfrm>
                    <a:prstGeom prst="line">
                      <a:avLst/>
                    </a:prstGeom>
                    <a:noFill/>
                    <a:ln w="0">
                      <a:solidFill>
                        <a:srgbClr val="FF0000"/>
                      </a:solidFill>
                      <a:round/>
                      <a:headEnd/>
                      <a:tailEnd/>
                    </a:ln>
                    <a:effectLst/>
                  </p:spPr>
                  <p:txBody>
                    <a:bodyPr wrap="none" anchor="ctr"/>
                    <a:lstStyle/>
                    <a:p>
                      <a:endParaRPr lang="en-GB"/>
                    </a:p>
                  </p:txBody>
                </p:sp>
                <p:sp>
                  <p:nvSpPr>
                    <p:cNvPr id="547016" name="Line 200"/>
                    <p:cNvSpPr>
                      <a:spLocks noChangeShapeType="1"/>
                    </p:cNvSpPr>
                    <p:nvPr/>
                  </p:nvSpPr>
                  <p:spPr bwMode="auto">
                    <a:xfrm>
                      <a:off x="624" y="3600"/>
                      <a:ext cx="0" cy="96"/>
                    </a:xfrm>
                    <a:prstGeom prst="line">
                      <a:avLst/>
                    </a:prstGeom>
                    <a:noFill/>
                    <a:ln w="0">
                      <a:solidFill>
                        <a:srgbClr val="FF0000"/>
                      </a:solidFill>
                      <a:round/>
                      <a:headEnd/>
                      <a:tailEnd/>
                    </a:ln>
                    <a:effectLst/>
                  </p:spPr>
                  <p:txBody>
                    <a:bodyPr wrap="none" anchor="ctr"/>
                    <a:lstStyle/>
                    <a:p>
                      <a:endParaRPr lang="en-GB"/>
                    </a:p>
                  </p:txBody>
                </p:sp>
              </p:grpSp>
              <p:grpSp>
                <p:nvGrpSpPr>
                  <p:cNvPr id="546816" name="Group 201"/>
                  <p:cNvGrpSpPr>
                    <a:grpSpLocks/>
                  </p:cNvGrpSpPr>
                  <p:nvPr/>
                </p:nvGrpSpPr>
                <p:grpSpPr bwMode="auto">
                  <a:xfrm>
                    <a:off x="1632" y="1248"/>
                    <a:ext cx="672" cy="96"/>
                    <a:chOff x="288" y="3600"/>
                    <a:chExt cx="336" cy="96"/>
                  </a:xfrm>
                </p:grpSpPr>
                <p:sp>
                  <p:nvSpPr>
                    <p:cNvPr id="547018" name="Line 202"/>
                    <p:cNvSpPr>
                      <a:spLocks noChangeShapeType="1"/>
                    </p:cNvSpPr>
                    <p:nvPr/>
                  </p:nvSpPr>
                  <p:spPr bwMode="auto">
                    <a:xfrm>
                      <a:off x="288" y="3600"/>
                      <a:ext cx="0" cy="96"/>
                    </a:xfrm>
                    <a:prstGeom prst="line">
                      <a:avLst/>
                    </a:prstGeom>
                    <a:noFill/>
                    <a:ln w="0">
                      <a:solidFill>
                        <a:srgbClr val="0000FF"/>
                      </a:solidFill>
                      <a:round/>
                      <a:headEnd/>
                      <a:tailEnd/>
                    </a:ln>
                    <a:effectLst/>
                  </p:spPr>
                  <p:txBody>
                    <a:bodyPr wrap="none" anchor="ctr"/>
                    <a:lstStyle/>
                    <a:p>
                      <a:endParaRPr lang="en-GB"/>
                    </a:p>
                  </p:txBody>
                </p:sp>
                <p:sp>
                  <p:nvSpPr>
                    <p:cNvPr id="547019" name="Line 203"/>
                    <p:cNvSpPr>
                      <a:spLocks noChangeShapeType="1"/>
                    </p:cNvSpPr>
                    <p:nvPr/>
                  </p:nvSpPr>
                  <p:spPr bwMode="auto">
                    <a:xfrm>
                      <a:off x="336" y="3600"/>
                      <a:ext cx="0" cy="96"/>
                    </a:xfrm>
                    <a:prstGeom prst="line">
                      <a:avLst/>
                    </a:prstGeom>
                    <a:noFill/>
                    <a:ln w="0">
                      <a:solidFill>
                        <a:srgbClr val="0000FF"/>
                      </a:solidFill>
                      <a:round/>
                      <a:headEnd/>
                      <a:tailEnd/>
                    </a:ln>
                    <a:effectLst/>
                  </p:spPr>
                  <p:txBody>
                    <a:bodyPr wrap="none" anchor="ctr"/>
                    <a:lstStyle/>
                    <a:p>
                      <a:endParaRPr lang="en-GB"/>
                    </a:p>
                  </p:txBody>
                </p:sp>
                <p:sp>
                  <p:nvSpPr>
                    <p:cNvPr id="547020" name="Line 204"/>
                    <p:cNvSpPr>
                      <a:spLocks noChangeShapeType="1"/>
                    </p:cNvSpPr>
                    <p:nvPr/>
                  </p:nvSpPr>
                  <p:spPr bwMode="auto">
                    <a:xfrm>
                      <a:off x="384" y="3600"/>
                      <a:ext cx="0" cy="96"/>
                    </a:xfrm>
                    <a:prstGeom prst="line">
                      <a:avLst/>
                    </a:prstGeom>
                    <a:noFill/>
                    <a:ln w="0">
                      <a:solidFill>
                        <a:srgbClr val="0000FF"/>
                      </a:solidFill>
                      <a:round/>
                      <a:headEnd/>
                      <a:tailEnd/>
                    </a:ln>
                    <a:effectLst/>
                  </p:spPr>
                  <p:txBody>
                    <a:bodyPr wrap="none" anchor="ctr"/>
                    <a:lstStyle/>
                    <a:p>
                      <a:endParaRPr lang="en-GB"/>
                    </a:p>
                  </p:txBody>
                </p:sp>
                <p:sp>
                  <p:nvSpPr>
                    <p:cNvPr id="547021" name="Line 205"/>
                    <p:cNvSpPr>
                      <a:spLocks noChangeShapeType="1"/>
                    </p:cNvSpPr>
                    <p:nvPr/>
                  </p:nvSpPr>
                  <p:spPr bwMode="auto">
                    <a:xfrm>
                      <a:off x="432" y="3600"/>
                      <a:ext cx="0" cy="96"/>
                    </a:xfrm>
                    <a:prstGeom prst="line">
                      <a:avLst/>
                    </a:prstGeom>
                    <a:noFill/>
                    <a:ln w="0">
                      <a:solidFill>
                        <a:srgbClr val="0000FF"/>
                      </a:solidFill>
                      <a:round/>
                      <a:headEnd/>
                      <a:tailEnd/>
                    </a:ln>
                    <a:effectLst/>
                  </p:spPr>
                  <p:txBody>
                    <a:bodyPr wrap="none" anchor="ctr"/>
                    <a:lstStyle/>
                    <a:p>
                      <a:endParaRPr lang="en-GB"/>
                    </a:p>
                  </p:txBody>
                </p:sp>
                <p:sp>
                  <p:nvSpPr>
                    <p:cNvPr id="547022" name="Line 206"/>
                    <p:cNvSpPr>
                      <a:spLocks noChangeShapeType="1"/>
                    </p:cNvSpPr>
                    <p:nvPr/>
                  </p:nvSpPr>
                  <p:spPr bwMode="auto">
                    <a:xfrm>
                      <a:off x="480" y="3600"/>
                      <a:ext cx="0" cy="96"/>
                    </a:xfrm>
                    <a:prstGeom prst="line">
                      <a:avLst/>
                    </a:prstGeom>
                    <a:noFill/>
                    <a:ln w="0">
                      <a:solidFill>
                        <a:srgbClr val="0000FF"/>
                      </a:solidFill>
                      <a:round/>
                      <a:headEnd/>
                      <a:tailEnd/>
                    </a:ln>
                    <a:effectLst/>
                  </p:spPr>
                  <p:txBody>
                    <a:bodyPr wrap="none" anchor="ctr"/>
                    <a:lstStyle/>
                    <a:p>
                      <a:endParaRPr lang="en-GB"/>
                    </a:p>
                  </p:txBody>
                </p:sp>
                <p:sp>
                  <p:nvSpPr>
                    <p:cNvPr id="547023" name="Line 207"/>
                    <p:cNvSpPr>
                      <a:spLocks noChangeShapeType="1"/>
                    </p:cNvSpPr>
                    <p:nvPr/>
                  </p:nvSpPr>
                  <p:spPr bwMode="auto">
                    <a:xfrm>
                      <a:off x="528" y="3600"/>
                      <a:ext cx="0" cy="96"/>
                    </a:xfrm>
                    <a:prstGeom prst="line">
                      <a:avLst/>
                    </a:prstGeom>
                    <a:noFill/>
                    <a:ln w="0">
                      <a:solidFill>
                        <a:srgbClr val="0000FF"/>
                      </a:solidFill>
                      <a:round/>
                      <a:headEnd/>
                      <a:tailEnd/>
                    </a:ln>
                    <a:effectLst/>
                  </p:spPr>
                  <p:txBody>
                    <a:bodyPr wrap="none" anchor="ctr"/>
                    <a:lstStyle/>
                    <a:p>
                      <a:endParaRPr lang="en-GB"/>
                    </a:p>
                  </p:txBody>
                </p:sp>
                <p:sp>
                  <p:nvSpPr>
                    <p:cNvPr id="547024" name="Line 208"/>
                    <p:cNvSpPr>
                      <a:spLocks noChangeShapeType="1"/>
                    </p:cNvSpPr>
                    <p:nvPr/>
                  </p:nvSpPr>
                  <p:spPr bwMode="auto">
                    <a:xfrm>
                      <a:off x="576" y="3600"/>
                      <a:ext cx="0" cy="96"/>
                    </a:xfrm>
                    <a:prstGeom prst="line">
                      <a:avLst/>
                    </a:prstGeom>
                    <a:noFill/>
                    <a:ln w="0">
                      <a:solidFill>
                        <a:srgbClr val="0000FF"/>
                      </a:solidFill>
                      <a:round/>
                      <a:headEnd/>
                      <a:tailEnd/>
                    </a:ln>
                    <a:effectLst/>
                  </p:spPr>
                  <p:txBody>
                    <a:bodyPr wrap="none" anchor="ctr"/>
                    <a:lstStyle/>
                    <a:p>
                      <a:endParaRPr lang="en-GB"/>
                    </a:p>
                  </p:txBody>
                </p:sp>
                <p:sp>
                  <p:nvSpPr>
                    <p:cNvPr id="547025" name="Line 209"/>
                    <p:cNvSpPr>
                      <a:spLocks noChangeShapeType="1"/>
                    </p:cNvSpPr>
                    <p:nvPr/>
                  </p:nvSpPr>
                  <p:spPr bwMode="auto">
                    <a:xfrm>
                      <a:off x="624" y="3600"/>
                      <a:ext cx="0" cy="96"/>
                    </a:xfrm>
                    <a:prstGeom prst="line">
                      <a:avLst/>
                    </a:prstGeom>
                    <a:noFill/>
                    <a:ln w="0">
                      <a:solidFill>
                        <a:srgbClr val="0000FF"/>
                      </a:solidFill>
                      <a:round/>
                      <a:headEnd/>
                      <a:tailEnd/>
                    </a:ln>
                    <a:effectLst/>
                  </p:spPr>
                  <p:txBody>
                    <a:bodyPr wrap="none" anchor="ctr"/>
                    <a:lstStyle/>
                    <a:p>
                      <a:endParaRPr lang="en-GB"/>
                    </a:p>
                  </p:txBody>
                </p:sp>
              </p:grpSp>
            </p:grpSp>
            <p:grpSp>
              <p:nvGrpSpPr>
                <p:cNvPr id="546817" name="Group 210"/>
                <p:cNvGrpSpPr>
                  <a:grpSpLocks/>
                </p:cNvGrpSpPr>
                <p:nvPr/>
              </p:nvGrpSpPr>
              <p:grpSpPr bwMode="auto">
                <a:xfrm>
                  <a:off x="1056" y="1968"/>
                  <a:ext cx="336" cy="96"/>
                  <a:chOff x="1632" y="1248"/>
                  <a:chExt cx="720" cy="96"/>
                </a:xfrm>
              </p:grpSpPr>
              <p:grpSp>
                <p:nvGrpSpPr>
                  <p:cNvPr id="546818" name="Group 211"/>
                  <p:cNvGrpSpPr>
                    <a:grpSpLocks/>
                  </p:cNvGrpSpPr>
                  <p:nvPr/>
                </p:nvGrpSpPr>
                <p:grpSpPr bwMode="auto">
                  <a:xfrm>
                    <a:off x="1680" y="1248"/>
                    <a:ext cx="672" cy="96"/>
                    <a:chOff x="288" y="3600"/>
                    <a:chExt cx="336" cy="96"/>
                  </a:xfrm>
                </p:grpSpPr>
                <p:sp>
                  <p:nvSpPr>
                    <p:cNvPr id="547028" name="Line 212"/>
                    <p:cNvSpPr>
                      <a:spLocks noChangeShapeType="1"/>
                    </p:cNvSpPr>
                    <p:nvPr/>
                  </p:nvSpPr>
                  <p:spPr bwMode="auto">
                    <a:xfrm>
                      <a:off x="288" y="3600"/>
                      <a:ext cx="0" cy="96"/>
                    </a:xfrm>
                    <a:prstGeom prst="line">
                      <a:avLst/>
                    </a:prstGeom>
                    <a:noFill/>
                    <a:ln w="0">
                      <a:solidFill>
                        <a:srgbClr val="FF0000"/>
                      </a:solidFill>
                      <a:round/>
                      <a:headEnd/>
                      <a:tailEnd/>
                    </a:ln>
                    <a:effectLst/>
                  </p:spPr>
                  <p:txBody>
                    <a:bodyPr wrap="none" anchor="ctr"/>
                    <a:lstStyle/>
                    <a:p>
                      <a:endParaRPr lang="en-GB"/>
                    </a:p>
                  </p:txBody>
                </p:sp>
                <p:sp>
                  <p:nvSpPr>
                    <p:cNvPr id="547029" name="Line 213"/>
                    <p:cNvSpPr>
                      <a:spLocks noChangeShapeType="1"/>
                    </p:cNvSpPr>
                    <p:nvPr/>
                  </p:nvSpPr>
                  <p:spPr bwMode="auto">
                    <a:xfrm>
                      <a:off x="336" y="3600"/>
                      <a:ext cx="0" cy="96"/>
                    </a:xfrm>
                    <a:prstGeom prst="line">
                      <a:avLst/>
                    </a:prstGeom>
                    <a:noFill/>
                    <a:ln w="0">
                      <a:solidFill>
                        <a:srgbClr val="FF0000"/>
                      </a:solidFill>
                      <a:round/>
                      <a:headEnd/>
                      <a:tailEnd/>
                    </a:ln>
                    <a:effectLst/>
                  </p:spPr>
                  <p:txBody>
                    <a:bodyPr wrap="none" anchor="ctr"/>
                    <a:lstStyle/>
                    <a:p>
                      <a:endParaRPr lang="en-GB"/>
                    </a:p>
                  </p:txBody>
                </p:sp>
                <p:sp>
                  <p:nvSpPr>
                    <p:cNvPr id="547030" name="Line 214"/>
                    <p:cNvSpPr>
                      <a:spLocks noChangeShapeType="1"/>
                    </p:cNvSpPr>
                    <p:nvPr/>
                  </p:nvSpPr>
                  <p:spPr bwMode="auto">
                    <a:xfrm>
                      <a:off x="384" y="3600"/>
                      <a:ext cx="0" cy="96"/>
                    </a:xfrm>
                    <a:prstGeom prst="line">
                      <a:avLst/>
                    </a:prstGeom>
                    <a:noFill/>
                    <a:ln w="0">
                      <a:solidFill>
                        <a:srgbClr val="FF0000"/>
                      </a:solidFill>
                      <a:round/>
                      <a:headEnd/>
                      <a:tailEnd/>
                    </a:ln>
                    <a:effectLst/>
                  </p:spPr>
                  <p:txBody>
                    <a:bodyPr wrap="none" anchor="ctr"/>
                    <a:lstStyle/>
                    <a:p>
                      <a:endParaRPr lang="en-GB"/>
                    </a:p>
                  </p:txBody>
                </p:sp>
                <p:sp>
                  <p:nvSpPr>
                    <p:cNvPr id="547031" name="Line 215"/>
                    <p:cNvSpPr>
                      <a:spLocks noChangeShapeType="1"/>
                    </p:cNvSpPr>
                    <p:nvPr/>
                  </p:nvSpPr>
                  <p:spPr bwMode="auto">
                    <a:xfrm>
                      <a:off x="432" y="3600"/>
                      <a:ext cx="0" cy="96"/>
                    </a:xfrm>
                    <a:prstGeom prst="line">
                      <a:avLst/>
                    </a:prstGeom>
                    <a:noFill/>
                    <a:ln w="0">
                      <a:solidFill>
                        <a:srgbClr val="FF0000"/>
                      </a:solidFill>
                      <a:round/>
                      <a:headEnd/>
                      <a:tailEnd/>
                    </a:ln>
                    <a:effectLst/>
                  </p:spPr>
                  <p:txBody>
                    <a:bodyPr wrap="none" anchor="ctr"/>
                    <a:lstStyle/>
                    <a:p>
                      <a:endParaRPr lang="en-GB"/>
                    </a:p>
                  </p:txBody>
                </p:sp>
                <p:sp>
                  <p:nvSpPr>
                    <p:cNvPr id="547032" name="Line 216"/>
                    <p:cNvSpPr>
                      <a:spLocks noChangeShapeType="1"/>
                    </p:cNvSpPr>
                    <p:nvPr/>
                  </p:nvSpPr>
                  <p:spPr bwMode="auto">
                    <a:xfrm>
                      <a:off x="480" y="3600"/>
                      <a:ext cx="0" cy="96"/>
                    </a:xfrm>
                    <a:prstGeom prst="line">
                      <a:avLst/>
                    </a:prstGeom>
                    <a:noFill/>
                    <a:ln w="0">
                      <a:solidFill>
                        <a:srgbClr val="FF0000"/>
                      </a:solidFill>
                      <a:round/>
                      <a:headEnd/>
                      <a:tailEnd/>
                    </a:ln>
                    <a:effectLst/>
                  </p:spPr>
                  <p:txBody>
                    <a:bodyPr wrap="none" anchor="ctr"/>
                    <a:lstStyle/>
                    <a:p>
                      <a:endParaRPr lang="en-GB"/>
                    </a:p>
                  </p:txBody>
                </p:sp>
                <p:sp>
                  <p:nvSpPr>
                    <p:cNvPr id="547033" name="Line 217"/>
                    <p:cNvSpPr>
                      <a:spLocks noChangeShapeType="1"/>
                    </p:cNvSpPr>
                    <p:nvPr/>
                  </p:nvSpPr>
                  <p:spPr bwMode="auto">
                    <a:xfrm>
                      <a:off x="528" y="3600"/>
                      <a:ext cx="0" cy="96"/>
                    </a:xfrm>
                    <a:prstGeom prst="line">
                      <a:avLst/>
                    </a:prstGeom>
                    <a:noFill/>
                    <a:ln w="0">
                      <a:solidFill>
                        <a:srgbClr val="FF0000"/>
                      </a:solidFill>
                      <a:round/>
                      <a:headEnd/>
                      <a:tailEnd/>
                    </a:ln>
                    <a:effectLst/>
                  </p:spPr>
                  <p:txBody>
                    <a:bodyPr wrap="none" anchor="ctr"/>
                    <a:lstStyle/>
                    <a:p>
                      <a:endParaRPr lang="en-GB"/>
                    </a:p>
                  </p:txBody>
                </p:sp>
                <p:sp>
                  <p:nvSpPr>
                    <p:cNvPr id="547034" name="Line 218"/>
                    <p:cNvSpPr>
                      <a:spLocks noChangeShapeType="1"/>
                    </p:cNvSpPr>
                    <p:nvPr/>
                  </p:nvSpPr>
                  <p:spPr bwMode="auto">
                    <a:xfrm>
                      <a:off x="576" y="3600"/>
                      <a:ext cx="0" cy="96"/>
                    </a:xfrm>
                    <a:prstGeom prst="line">
                      <a:avLst/>
                    </a:prstGeom>
                    <a:noFill/>
                    <a:ln w="0">
                      <a:solidFill>
                        <a:srgbClr val="FF0000"/>
                      </a:solidFill>
                      <a:round/>
                      <a:headEnd/>
                      <a:tailEnd/>
                    </a:ln>
                    <a:effectLst/>
                  </p:spPr>
                  <p:txBody>
                    <a:bodyPr wrap="none" anchor="ctr"/>
                    <a:lstStyle/>
                    <a:p>
                      <a:endParaRPr lang="en-GB"/>
                    </a:p>
                  </p:txBody>
                </p:sp>
                <p:sp>
                  <p:nvSpPr>
                    <p:cNvPr id="547035" name="Line 219"/>
                    <p:cNvSpPr>
                      <a:spLocks noChangeShapeType="1"/>
                    </p:cNvSpPr>
                    <p:nvPr/>
                  </p:nvSpPr>
                  <p:spPr bwMode="auto">
                    <a:xfrm>
                      <a:off x="624" y="3600"/>
                      <a:ext cx="0" cy="96"/>
                    </a:xfrm>
                    <a:prstGeom prst="line">
                      <a:avLst/>
                    </a:prstGeom>
                    <a:noFill/>
                    <a:ln w="0">
                      <a:solidFill>
                        <a:srgbClr val="FF0000"/>
                      </a:solidFill>
                      <a:round/>
                      <a:headEnd/>
                      <a:tailEnd/>
                    </a:ln>
                    <a:effectLst/>
                  </p:spPr>
                  <p:txBody>
                    <a:bodyPr wrap="none" anchor="ctr"/>
                    <a:lstStyle/>
                    <a:p>
                      <a:endParaRPr lang="en-GB"/>
                    </a:p>
                  </p:txBody>
                </p:sp>
              </p:grpSp>
              <p:grpSp>
                <p:nvGrpSpPr>
                  <p:cNvPr id="546819" name="Group 220"/>
                  <p:cNvGrpSpPr>
                    <a:grpSpLocks/>
                  </p:cNvGrpSpPr>
                  <p:nvPr/>
                </p:nvGrpSpPr>
                <p:grpSpPr bwMode="auto">
                  <a:xfrm>
                    <a:off x="1632" y="1248"/>
                    <a:ext cx="672" cy="96"/>
                    <a:chOff x="288" y="3600"/>
                    <a:chExt cx="336" cy="96"/>
                  </a:xfrm>
                </p:grpSpPr>
                <p:sp>
                  <p:nvSpPr>
                    <p:cNvPr id="547037" name="Line 221"/>
                    <p:cNvSpPr>
                      <a:spLocks noChangeShapeType="1"/>
                    </p:cNvSpPr>
                    <p:nvPr/>
                  </p:nvSpPr>
                  <p:spPr bwMode="auto">
                    <a:xfrm>
                      <a:off x="288" y="3600"/>
                      <a:ext cx="0" cy="96"/>
                    </a:xfrm>
                    <a:prstGeom prst="line">
                      <a:avLst/>
                    </a:prstGeom>
                    <a:noFill/>
                    <a:ln w="0">
                      <a:solidFill>
                        <a:srgbClr val="0000FF"/>
                      </a:solidFill>
                      <a:round/>
                      <a:headEnd/>
                      <a:tailEnd/>
                    </a:ln>
                    <a:effectLst/>
                  </p:spPr>
                  <p:txBody>
                    <a:bodyPr wrap="none" anchor="ctr"/>
                    <a:lstStyle/>
                    <a:p>
                      <a:endParaRPr lang="en-GB"/>
                    </a:p>
                  </p:txBody>
                </p:sp>
                <p:sp>
                  <p:nvSpPr>
                    <p:cNvPr id="547038" name="Line 222"/>
                    <p:cNvSpPr>
                      <a:spLocks noChangeShapeType="1"/>
                    </p:cNvSpPr>
                    <p:nvPr/>
                  </p:nvSpPr>
                  <p:spPr bwMode="auto">
                    <a:xfrm>
                      <a:off x="336" y="3600"/>
                      <a:ext cx="0" cy="96"/>
                    </a:xfrm>
                    <a:prstGeom prst="line">
                      <a:avLst/>
                    </a:prstGeom>
                    <a:noFill/>
                    <a:ln w="0">
                      <a:solidFill>
                        <a:srgbClr val="0000FF"/>
                      </a:solidFill>
                      <a:round/>
                      <a:headEnd/>
                      <a:tailEnd/>
                    </a:ln>
                    <a:effectLst/>
                  </p:spPr>
                  <p:txBody>
                    <a:bodyPr wrap="none" anchor="ctr"/>
                    <a:lstStyle/>
                    <a:p>
                      <a:endParaRPr lang="en-GB"/>
                    </a:p>
                  </p:txBody>
                </p:sp>
                <p:sp>
                  <p:nvSpPr>
                    <p:cNvPr id="547039" name="Line 223"/>
                    <p:cNvSpPr>
                      <a:spLocks noChangeShapeType="1"/>
                    </p:cNvSpPr>
                    <p:nvPr/>
                  </p:nvSpPr>
                  <p:spPr bwMode="auto">
                    <a:xfrm>
                      <a:off x="384" y="3600"/>
                      <a:ext cx="0" cy="96"/>
                    </a:xfrm>
                    <a:prstGeom prst="line">
                      <a:avLst/>
                    </a:prstGeom>
                    <a:noFill/>
                    <a:ln w="0">
                      <a:solidFill>
                        <a:srgbClr val="0000FF"/>
                      </a:solidFill>
                      <a:round/>
                      <a:headEnd/>
                      <a:tailEnd/>
                    </a:ln>
                    <a:effectLst/>
                  </p:spPr>
                  <p:txBody>
                    <a:bodyPr wrap="none" anchor="ctr"/>
                    <a:lstStyle/>
                    <a:p>
                      <a:endParaRPr lang="en-GB"/>
                    </a:p>
                  </p:txBody>
                </p:sp>
                <p:sp>
                  <p:nvSpPr>
                    <p:cNvPr id="547040" name="Line 224"/>
                    <p:cNvSpPr>
                      <a:spLocks noChangeShapeType="1"/>
                    </p:cNvSpPr>
                    <p:nvPr/>
                  </p:nvSpPr>
                  <p:spPr bwMode="auto">
                    <a:xfrm>
                      <a:off x="432" y="3600"/>
                      <a:ext cx="0" cy="96"/>
                    </a:xfrm>
                    <a:prstGeom prst="line">
                      <a:avLst/>
                    </a:prstGeom>
                    <a:noFill/>
                    <a:ln w="0">
                      <a:solidFill>
                        <a:srgbClr val="0000FF"/>
                      </a:solidFill>
                      <a:round/>
                      <a:headEnd/>
                      <a:tailEnd/>
                    </a:ln>
                    <a:effectLst/>
                  </p:spPr>
                  <p:txBody>
                    <a:bodyPr wrap="none" anchor="ctr"/>
                    <a:lstStyle/>
                    <a:p>
                      <a:endParaRPr lang="en-GB"/>
                    </a:p>
                  </p:txBody>
                </p:sp>
                <p:sp>
                  <p:nvSpPr>
                    <p:cNvPr id="547041" name="Line 225"/>
                    <p:cNvSpPr>
                      <a:spLocks noChangeShapeType="1"/>
                    </p:cNvSpPr>
                    <p:nvPr/>
                  </p:nvSpPr>
                  <p:spPr bwMode="auto">
                    <a:xfrm>
                      <a:off x="480" y="3600"/>
                      <a:ext cx="0" cy="96"/>
                    </a:xfrm>
                    <a:prstGeom prst="line">
                      <a:avLst/>
                    </a:prstGeom>
                    <a:noFill/>
                    <a:ln w="0">
                      <a:solidFill>
                        <a:srgbClr val="0000FF"/>
                      </a:solidFill>
                      <a:round/>
                      <a:headEnd/>
                      <a:tailEnd/>
                    </a:ln>
                    <a:effectLst/>
                  </p:spPr>
                  <p:txBody>
                    <a:bodyPr wrap="none" anchor="ctr"/>
                    <a:lstStyle/>
                    <a:p>
                      <a:endParaRPr lang="en-GB"/>
                    </a:p>
                  </p:txBody>
                </p:sp>
                <p:sp>
                  <p:nvSpPr>
                    <p:cNvPr id="547042" name="Line 226"/>
                    <p:cNvSpPr>
                      <a:spLocks noChangeShapeType="1"/>
                    </p:cNvSpPr>
                    <p:nvPr/>
                  </p:nvSpPr>
                  <p:spPr bwMode="auto">
                    <a:xfrm>
                      <a:off x="528" y="3600"/>
                      <a:ext cx="0" cy="96"/>
                    </a:xfrm>
                    <a:prstGeom prst="line">
                      <a:avLst/>
                    </a:prstGeom>
                    <a:noFill/>
                    <a:ln w="0">
                      <a:solidFill>
                        <a:srgbClr val="0000FF"/>
                      </a:solidFill>
                      <a:round/>
                      <a:headEnd/>
                      <a:tailEnd/>
                    </a:ln>
                    <a:effectLst/>
                  </p:spPr>
                  <p:txBody>
                    <a:bodyPr wrap="none" anchor="ctr"/>
                    <a:lstStyle/>
                    <a:p>
                      <a:endParaRPr lang="en-GB"/>
                    </a:p>
                  </p:txBody>
                </p:sp>
                <p:sp>
                  <p:nvSpPr>
                    <p:cNvPr id="547043" name="Line 227"/>
                    <p:cNvSpPr>
                      <a:spLocks noChangeShapeType="1"/>
                    </p:cNvSpPr>
                    <p:nvPr/>
                  </p:nvSpPr>
                  <p:spPr bwMode="auto">
                    <a:xfrm>
                      <a:off x="576" y="3600"/>
                      <a:ext cx="0" cy="96"/>
                    </a:xfrm>
                    <a:prstGeom prst="line">
                      <a:avLst/>
                    </a:prstGeom>
                    <a:noFill/>
                    <a:ln w="0">
                      <a:solidFill>
                        <a:srgbClr val="0000FF"/>
                      </a:solidFill>
                      <a:round/>
                      <a:headEnd/>
                      <a:tailEnd/>
                    </a:ln>
                    <a:effectLst/>
                  </p:spPr>
                  <p:txBody>
                    <a:bodyPr wrap="none" anchor="ctr"/>
                    <a:lstStyle/>
                    <a:p>
                      <a:endParaRPr lang="en-GB"/>
                    </a:p>
                  </p:txBody>
                </p:sp>
                <p:sp>
                  <p:nvSpPr>
                    <p:cNvPr id="547044" name="Line 228"/>
                    <p:cNvSpPr>
                      <a:spLocks noChangeShapeType="1"/>
                    </p:cNvSpPr>
                    <p:nvPr/>
                  </p:nvSpPr>
                  <p:spPr bwMode="auto">
                    <a:xfrm>
                      <a:off x="624" y="3600"/>
                      <a:ext cx="0" cy="96"/>
                    </a:xfrm>
                    <a:prstGeom prst="line">
                      <a:avLst/>
                    </a:prstGeom>
                    <a:noFill/>
                    <a:ln w="0">
                      <a:solidFill>
                        <a:srgbClr val="0000FF"/>
                      </a:solidFill>
                      <a:round/>
                      <a:headEnd/>
                      <a:tailEnd/>
                    </a:ln>
                    <a:effectLst/>
                  </p:spPr>
                  <p:txBody>
                    <a:bodyPr wrap="none" anchor="ctr"/>
                    <a:lstStyle/>
                    <a:p>
                      <a:endParaRPr lang="en-GB"/>
                    </a:p>
                  </p:txBody>
                </p:sp>
              </p:grpSp>
            </p:grpSp>
          </p:grpSp>
        </p:grpSp>
        <p:sp>
          <p:nvSpPr>
            <p:cNvPr id="547045" name="AutoShape 229"/>
            <p:cNvSpPr>
              <a:spLocks noChangeArrowheads="1"/>
            </p:cNvSpPr>
            <p:nvPr/>
          </p:nvSpPr>
          <p:spPr bwMode="auto">
            <a:xfrm rot="-5400000">
              <a:off x="2756" y="3764"/>
              <a:ext cx="216" cy="322"/>
            </a:xfrm>
            <a:prstGeom prst="downArrow">
              <a:avLst>
                <a:gd name="adj1" fmla="val 51389"/>
                <a:gd name="adj2" fmla="val 60658"/>
              </a:avLst>
            </a:prstGeom>
            <a:gradFill rotWithShape="1">
              <a:gsLst>
                <a:gs pos="0">
                  <a:srgbClr val="CC0000"/>
                </a:gs>
                <a:gs pos="100000">
                  <a:srgbClr val="CC0000">
                    <a:gamma/>
                    <a:shade val="46275"/>
                    <a:invGamma/>
                  </a:srgbClr>
                </a:gs>
              </a:gsLst>
              <a:lin ang="5400000" scaled="1"/>
            </a:gradFill>
            <a:ln w="9525">
              <a:solidFill>
                <a:schemeClr val="bg1"/>
              </a:solidFill>
              <a:miter lim="800000"/>
              <a:headEnd/>
              <a:tailEnd/>
            </a:ln>
            <a:effectLst>
              <a:outerShdw dist="107763" dir="2700000" algn="ctr" rotWithShape="0">
                <a:schemeClr val="bg2"/>
              </a:outerShdw>
            </a:effectLst>
          </p:spPr>
          <p:txBody>
            <a:bodyPr wrap="none" anchor="ctr"/>
            <a:lstStyle/>
            <a:p>
              <a:endParaRPr lang="en-GB"/>
            </a:p>
          </p:txBody>
        </p:sp>
        <p:sp>
          <p:nvSpPr>
            <p:cNvPr id="547046" name="Rectangle 230"/>
            <p:cNvSpPr>
              <a:spLocks noChangeArrowheads="1"/>
            </p:cNvSpPr>
            <p:nvPr/>
          </p:nvSpPr>
          <p:spPr bwMode="auto">
            <a:xfrm>
              <a:off x="3286" y="3433"/>
              <a:ext cx="2474" cy="212"/>
            </a:xfrm>
            <a:prstGeom prst="rect">
              <a:avLst/>
            </a:prstGeom>
            <a:noFill/>
            <a:ln w="12700">
              <a:noFill/>
              <a:miter lim="800000"/>
              <a:headEnd type="none" w="sm" len="sm"/>
              <a:tailEnd type="none" w="sm" len="sm"/>
            </a:ln>
            <a:effectLst/>
          </p:spPr>
          <p:txBody>
            <a:bodyPr>
              <a:spAutoFit/>
            </a:bodyPr>
            <a:lstStyle/>
            <a:p>
              <a:r>
                <a:rPr lang="en-US" sz="1600" dirty="0">
                  <a:solidFill>
                    <a:schemeClr val="bg1"/>
                  </a:solidFill>
                  <a:latin typeface="Arial" pitchFamily="34" charset="0"/>
                </a:rPr>
                <a:t>Drive beam time structure - final</a:t>
              </a:r>
              <a:endParaRPr lang="en-US" sz="1600" dirty="0">
                <a:solidFill>
                  <a:schemeClr val="bg1"/>
                </a:solidFill>
                <a:latin typeface="Arial" pitchFamily="34" charset="0"/>
                <a:sym typeface="Symbol" pitchFamily="18" charset="2"/>
              </a:endParaRPr>
            </a:p>
          </p:txBody>
        </p:sp>
      </p:grpSp>
      <p:grpSp>
        <p:nvGrpSpPr>
          <p:cNvPr id="546825" name="Group 231"/>
          <p:cNvGrpSpPr>
            <a:grpSpLocks/>
          </p:cNvGrpSpPr>
          <p:nvPr/>
        </p:nvGrpSpPr>
        <p:grpSpPr bwMode="auto">
          <a:xfrm>
            <a:off x="2740025" y="4359289"/>
            <a:ext cx="5986463" cy="658813"/>
            <a:chOff x="1726" y="2551"/>
            <a:chExt cx="3771" cy="415"/>
          </a:xfrm>
        </p:grpSpPr>
        <p:sp>
          <p:nvSpPr>
            <p:cNvPr id="547048" name="Rectangle 232"/>
            <p:cNvSpPr>
              <a:spLocks noChangeArrowheads="1"/>
            </p:cNvSpPr>
            <p:nvPr/>
          </p:nvSpPr>
          <p:spPr bwMode="auto">
            <a:xfrm>
              <a:off x="2450" y="2786"/>
              <a:ext cx="1523" cy="173"/>
            </a:xfrm>
            <a:prstGeom prst="rect">
              <a:avLst/>
            </a:prstGeom>
            <a:noFill/>
            <a:ln w="12700">
              <a:noFill/>
              <a:miter lim="800000"/>
              <a:headEnd type="none" w="sm" len="sm"/>
              <a:tailEnd type="none" w="sm" len="sm"/>
            </a:ln>
            <a:effectLst/>
          </p:spPr>
          <p:txBody>
            <a:bodyPr>
              <a:spAutoFit/>
            </a:bodyPr>
            <a:lstStyle/>
            <a:p>
              <a:r>
                <a:rPr lang="en-US" sz="1200">
                  <a:solidFill>
                    <a:srgbClr val="00187E"/>
                  </a:solidFill>
                  <a:latin typeface="Arial" pitchFamily="34" charset="0"/>
                </a:rPr>
                <a:t>Power Extraction</a:t>
              </a:r>
              <a:endParaRPr lang="en-US" sz="1400">
                <a:solidFill>
                  <a:srgbClr val="00187E"/>
                </a:solidFill>
                <a:latin typeface="Arial" pitchFamily="34" charset="0"/>
              </a:endParaRPr>
            </a:p>
          </p:txBody>
        </p:sp>
        <p:sp>
          <p:nvSpPr>
            <p:cNvPr id="547049" name="Rectangle 233"/>
            <p:cNvSpPr>
              <a:spLocks noChangeArrowheads="1"/>
            </p:cNvSpPr>
            <p:nvPr/>
          </p:nvSpPr>
          <p:spPr bwMode="auto">
            <a:xfrm>
              <a:off x="1726" y="2551"/>
              <a:ext cx="3131" cy="212"/>
            </a:xfrm>
            <a:prstGeom prst="rect">
              <a:avLst/>
            </a:prstGeom>
            <a:noFill/>
            <a:ln w="12700">
              <a:noFill/>
              <a:miter lim="800000"/>
              <a:headEnd type="none" w="sm" len="sm"/>
              <a:tailEnd type="none" w="sm" len="sm"/>
            </a:ln>
            <a:effectLst/>
          </p:spPr>
          <p:txBody>
            <a:bodyPr>
              <a:spAutoFit/>
            </a:bodyPr>
            <a:lstStyle/>
            <a:p>
              <a:r>
                <a:rPr lang="en-US" sz="1600" i="1" dirty="0">
                  <a:solidFill>
                    <a:srgbClr val="FF0000"/>
                  </a:solidFill>
                  <a:latin typeface="Arial" pitchFamily="34" charset="0"/>
                </a:rPr>
                <a:t>Drive Beam Decelerator Sector (24 in total)</a:t>
              </a:r>
            </a:p>
          </p:txBody>
        </p:sp>
        <p:sp>
          <p:nvSpPr>
            <p:cNvPr id="547050" name="Rectangle 234"/>
            <p:cNvSpPr>
              <a:spLocks noChangeArrowheads="1"/>
            </p:cNvSpPr>
            <p:nvPr/>
          </p:nvSpPr>
          <p:spPr bwMode="auto">
            <a:xfrm>
              <a:off x="4371" y="2774"/>
              <a:ext cx="1126" cy="192"/>
            </a:xfrm>
            <a:prstGeom prst="rect">
              <a:avLst/>
            </a:prstGeom>
            <a:noFill/>
            <a:ln w="12700">
              <a:noFill/>
              <a:miter lim="800000"/>
              <a:headEnd type="none" w="sm" len="sm"/>
              <a:tailEnd type="none" w="sm" len="sm"/>
            </a:ln>
            <a:effectLst/>
          </p:spPr>
          <p:txBody>
            <a:bodyPr>
              <a:spAutoFit/>
            </a:bodyPr>
            <a:lstStyle/>
            <a:p>
              <a:endParaRPr lang="en-US" sz="1400">
                <a:solidFill>
                  <a:srgbClr val="0000FF"/>
                </a:solidFill>
                <a:latin typeface="Arial" pitchFamily="34" charset="0"/>
              </a:endParaRPr>
            </a:p>
          </p:txBody>
        </p:sp>
      </p:grpSp>
      <p:grpSp>
        <p:nvGrpSpPr>
          <p:cNvPr id="546826" name="Group 235"/>
          <p:cNvGrpSpPr>
            <a:grpSpLocks/>
          </p:cNvGrpSpPr>
          <p:nvPr/>
        </p:nvGrpSpPr>
        <p:grpSpPr bwMode="auto">
          <a:xfrm>
            <a:off x="711200" y="1000140"/>
            <a:ext cx="8075613" cy="2876551"/>
            <a:chOff x="448" y="435"/>
            <a:chExt cx="5087" cy="1812"/>
          </a:xfrm>
        </p:grpSpPr>
        <p:grpSp>
          <p:nvGrpSpPr>
            <p:cNvPr id="546830" name="Group 236"/>
            <p:cNvGrpSpPr>
              <a:grpSpLocks/>
            </p:cNvGrpSpPr>
            <p:nvPr/>
          </p:nvGrpSpPr>
          <p:grpSpPr bwMode="auto">
            <a:xfrm>
              <a:off x="448" y="1396"/>
              <a:ext cx="5087" cy="851"/>
              <a:chOff x="448" y="1396"/>
              <a:chExt cx="5087" cy="851"/>
            </a:xfrm>
          </p:grpSpPr>
          <p:sp>
            <p:nvSpPr>
              <p:cNvPr id="547053" name="Rectangle 237"/>
              <p:cNvSpPr>
                <a:spLocks noChangeArrowheads="1"/>
              </p:cNvSpPr>
              <p:nvPr/>
            </p:nvSpPr>
            <p:spPr bwMode="auto">
              <a:xfrm>
                <a:off x="4344" y="1396"/>
                <a:ext cx="1191" cy="212"/>
              </a:xfrm>
              <a:prstGeom prst="rect">
                <a:avLst/>
              </a:prstGeom>
              <a:noFill/>
              <a:ln w="12700">
                <a:noFill/>
                <a:miter lim="800000"/>
                <a:headEnd type="none" w="sm" len="sm"/>
                <a:tailEnd type="none" w="sm" len="sm"/>
              </a:ln>
              <a:effectLst/>
            </p:spPr>
            <p:txBody>
              <a:bodyPr wrap="square">
                <a:spAutoFit/>
              </a:bodyPr>
              <a:lstStyle/>
              <a:p>
                <a:r>
                  <a:rPr lang="en-US" sz="1600" i="1" dirty="0">
                    <a:solidFill>
                      <a:srgbClr val="FF0000"/>
                    </a:solidFill>
                    <a:latin typeface="Arial" pitchFamily="34" charset="0"/>
                  </a:rPr>
                  <a:t>Combiner ring </a:t>
                </a:r>
                <a:r>
                  <a:rPr lang="en-US" sz="1600" i="1" dirty="0">
                    <a:solidFill>
                      <a:srgbClr val="FF0000"/>
                    </a:solidFill>
                    <a:latin typeface="Arial" pitchFamily="34" charset="0"/>
                    <a:sym typeface="Symbol" pitchFamily="18" charset="2"/>
                  </a:rPr>
                  <a:t> 3</a:t>
                </a:r>
              </a:p>
            </p:txBody>
          </p:sp>
          <p:sp>
            <p:nvSpPr>
              <p:cNvPr id="547054" name="Rectangle 238"/>
              <p:cNvSpPr>
                <a:spLocks noChangeArrowheads="1"/>
              </p:cNvSpPr>
              <p:nvPr/>
            </p:nvSpPr>
            <p:spPr bwMode="auto">
              <a:xfrm>
                <a:off x="552" y="1734"/>
                <a:ext cx="1175" cy="212"/>
              </a:xfrm>
              <a:prstGeom prst="rect">
                <a:avLst/>
              </a:prstGeom>
              <a:noFill/>
              <a:ln w="12700">
                <a:noFill/>
                <a:miter lim="800000"/>
                <a:headEnd type="none" w="sm" len="sm"/>
                <a:tailEnd type="none" w="sm" len="sm"/>
              </a:ln>
              <a:effectLst/>
            </p:spPr>
            <p:txBody>
              <a:bodyPr>
                <a:spAutoFit/>
              </a:bodyPr>
              <a:lstStyle/>
              <a:p>
                <a:r>
                  <a:rPr lang="en-US" sz="1600" i="1" dirty="0">
                    <a:solidFill>
                      <a:srgbClr val="FF0000"/>
                    </a:solidFill>
                    <a:latin typeface="Arial" pitchFamily="34" charset="0"/>
                  </a:rPr>
                  <a:t>Combiner ring </a:t>
                </a:r>
                <a:r>
                  <a:rPr lang="en-US" sz="1600" i="1" dirty="0">
                    <a:solidFill>
                      <a:srgbClr val="FF0000"/>
                    </a:solidFill>
                    <a:latin typeface="Arial" pitchFamily="34" charset="0"/>
                    <a:sym typeface="Symbol" pitchFamily="18" charset="2"/>
                  </a:rPr>
                  <a:t> 4</a:t>
                </a:r>
              </a:p>
            </p:txBody>
          </p:sp>
          <p:sp>
            <p:nvSpPr>
              <p:cNvPr id="547055" name="Rectangle 239"/>
              <p:cNvSpPr>
                <a:spLocks noChangeArrowheads="1"/>
              </p:cNvSpPr>
              <p:nvPr/>
            </p:nvSpPr>
            <p:spPr bwMode="auto">
              <a:xfrm>
                <a:off x="4364" y="1630"/>
                <a:ext cx="1126" cy="288"/>
              </a:xfrm>
              <a:prstGeom prst="rect">
                <a:avLst/>
              </a:prstGeom>
              <a:noFill/>
              <a:ln w="12700">
                <a:noFill/>
                <a:miter lim="800000"/>
                <a:headEnd type="none" w="sm" len="sm"/>
                <a:tailEnd type="none" w="sm" len="sm"/>
              </a:ln>
              <a:effectLst/>
            </p:spPr>
            <p:txBody>
              <a:bodyPr wrap="square">
                <a:spAutoFit/>
              </a:bodyPr>
              <a:lstStyle/>
              <a:p>
                <a:r>
                  <a:rPr lang="en-US" sz="1200" dirty="0">
                    <a:solidFill>
                      <a:srgbClr val="00187E"/>
                    </a:solidFill>
                    <a:latin typeface="Arial" pitchFamily="34" charset="0"/>
                  </a:rPr>
                  <a:t>pulse compression &amp; </a:t>
                </a:r>
              </a:p>
              <a:p>
                <a:r>
                  <a:rPr lang="en-US" sz="1200" dirty="0">
                    <a:solidFill>
                      <a:srgbClr val="00187E"/>
                    </a:solidFill>
                    <a:latin typeface="Arial" pitchFamily="34" charset="0"/>
                  </a:rPr>
                  <a:t>frequency multiplication</a:t>
                </a:r>
              </a:p>
            </p:txBody>
          </p:sp>
          <p:sp>
            <p:nvSpPr>
              <p:cNvPr id="547056" name="Rectangle 240"/>
              <p:cNvSpPr>
                <a:spLocks noChangeArrowheads="1"/>
              </p:cNvSpPr>
              <p:nvPr/>
            </p:nvSpPr>
            <p:spPr bwMode="auto">
              <a:xfrm>
                <a:off x="448" y="1959"/>
                <a:ext cx="1307" cy="288"/>
              </a:xfrm>
              <a:prstGeom prst="rect">
                <a:avLst/>
              </a:prstGeom>
              <a:noFill/>
              <a:ln w="12700">
                <a:noFill/>
                <a:miter lim="800000"/>
                <a:headEnd type="none" w="sm" len="sm"/>
                <a:tailEnd type="none" w="sm" len="sm"/>
              </a:ln>
              <a:effectLst/>
            </p:spPr>
            <p:txBody>
              <a:bodyPr wrap="square">
                <a:spAutoFit/>
              </a:bodyPr>
              <a:lstStyle/>
              <a:p>
                <a:r>
                  <a:rPr lang="en-US" sz="1200" dirty="0">
                    <a:solidFill>
                      <a:srgbClr val="00187E"/>
                    </a:solidFill>
                    <a:latin typeface="Arial" pitchFamily="34" charset="0"/>
                  </a:rPr>
                  <a:t>pulse compression &amp; </a:t>
                </a:r>
              </a:p>
              <a:p>
                <a:r>
                  <a:rPr lang="en-US" sz="1200" dirty="0">
                    <a:solidFill>
                      <a:srgbClr val="00187E"/>
                    </a:solidFill>
                    <a:latin typeface="Arial" pitchFamily="34" charset="0"/>
                  </a:rPr>
                  <a:t>frequency multiplication</a:t>
                </a:r>
              </a:p>
            </p:txBody>
          </p:sp>
        </p:grpSp>
        <p:sp>
          <p:nvSpPr>
            <p:cNvPr id="547057" name="Rectangle 241"/>
            <p:cNvSpPr>
              <a:spLocks noChangeArrowheads="1"/>
            </p:cNvSpPr>
            <p:nvPr/>
          </p:nvSpPr>
          <p:spPr bwMode="auto">
            <a:xfrm>
              <a:off x="3646" y="435"/>
              <a:ext cx="1394" cy="557"/>
            </a:xfrm>
            <a:prstGeom prst="rect">
              <a:avLst/>
            </a:prstGeom>
            <a:noFill/>
            <a:ln w="12700">
              <a:noFill/>
              <a:miter lim="800000"/>
              <a:headEnd type="none" w="sm" len="sm"/>
              <a:tailEnd type="none" w="sm" len="sm"/>
            </a:ln>
            <a:effectLst/>
          </p:spPr>
          <p:txBody>
            <a:bodyPr>
              <a:spAutoFit/>
            </a:bodyPr>
            <a:lstStyle/>
            <a:p>
              <a:r>
                <a:rPr lang="en-US" sz="1600" i="1" dirty="0">
                  <a:solidFill>
                    <a:srgbClr val="FF0000"/>
                  </a:solidFill>
                  <a:latin typeface="Arial" pitchFamily="34" charset="0"/>
                </a:rPr>
                <a:t>Delay loop </a:t>
              </a:r>
              <a:r>
                <a:rPr lang="en-US" sz="1600" i="1" dirty="0">
                  <a:solidFill>
                    <a:srgbClr val="FF0000"/>
                  </a:solidFill>
                  <a:latin typeface="Arial" pitchFamily="34" charset="0"/>
                  <a:sym typeface="Symbol" pitchFamily="18" charset="2"/>
                </a:rPr>
                <a:t> 2</a:t>
              </a:r>
            </a:p>
            <a:p>
              <a:r>
                <a:rPr lang="en-US" sz="1200" dirty="0">
                  <a:solidFill>
                    <a:srgbClr val="00187E"/>
                  </a:solidFill>
                  <a:latin typeface="Arial" pitchFamily="34" charset="0"/>
                  <a:sym typeface="Symbol" pitchFamily="18" charset="2"/>
                </a:rPr>
                <a:t>gap creation, pulse compression &amp; frequency multiplication</a:t>
              </a:r>
              <a:endParaRPr lang="en-US" sz="1400" dirty="0">
                <a:solidFill>
                  <a:srgbClr val="00187E"/>
                </a:solidFill>
                <a:latin typeface="Arial" pitchFamily="34" charset="0"/>
                <a:sym typeface="Symbol" pitchFamily="18" charset="2"/>
              </a:endParaRPr>
            </a:p>
          </p:txBody>
        </p:sp>
        <p:grpSp>
          <p:nvGrpSpPr>
            <p:cNvPr id="546839" name="Group 242"/>
            <p:cNvGrpSpPr>
              <a:grpSpLocks/>
            </p:cNvGrpSpPr>
            <p:nvPr/>
          </p:nvGrpSpPr>
          <p:grpSpPr bwMode="auto">
            <a:xfrm>
              <a:off x="990" y="990"/>
              <a:ext cx="3008" cy="541"/>
              <a:chOff x="990" y="990"/>
              <a:chExt cx="3008" cy="541"/>
            </a:xfrm>
          </p:grpSpPr>
          <p:grpSp>
            <p:nvGrpSpPr>
              <p:cNvPr id="547047" name="Group 243"/>
              <p:cNvGrpSpPr>
                <a:grpSpLocks/>
              </p:cNvGrpSpPr>
              <p:nvPr/>
            </p:nvGrpSpPr>
            <p:grpSpPr bwMode="auto">
              <a:xfrm>
                <a:off x="990" y="990"/>
                <a:ext cx="3008" cy="541"/>
                <a:chOff x="990" y="990"/>
                <a:chExt cx="3008" cy="541"/>
              </a:xfrm>
            </p:grpSpPr>
            <p:sp>
              <p:nvSpPr>
                <p:cNvPr id="547060" name="Rectangle 244"/>
                <p:cNvSpPr>
                  <a:spLocks noChangeArrowheads="1"/>
                </p:cNvSpPr>
                <p:nvPr/>
              </p:nvSpPr>
              <p:spPr bwMode="auto">
                <a:xfrm>
                  <a:off x="2871" y="993"/>
                  <a:ext cx="56" cy="56"/>
                </a:xfrm>
                <a:prstGeom prst="rect">
                  <a:avLst/>
                </a:prstGeom>
                <a:solidFill>
                  <a:srgbClr val="0099CC"/>
                </a:solidFill>
                <a:ln w="0">
                  <a:solidFill>
                    <a:schemeClr val="tx1"/>
                  </a:solidFill>
                  <a:miter lim="800000"/>
                  <a:headEnd/>
                  <a:tailEnd/>
                </a:ln>
                <a:effectLst/>
              </p:spPr>
              <p:txBody>
                <a:bodyPr wrap="none" anchor="ctr"/>
                <a:lstStyle/>
                <a:p>
                  <a:endParaRPr lang="en-GB"/>
                </a:p>
              </p:txBody>
            </p:sp>
            <p:sp>
              <p:nvSpPr>
                <p:cNvPr id="547061" name="Rectangle 245"/>
                <p:cNvSpPr>
                  <a:spLocks noChangeArrowheads="1"/>
                </p:cNvSpPr>
                <p:nvPr/>
              </p:nvSpPr>
              <p:spPr bwMode="auto">
                <a:xfrm>
                  <a:off x="3606" y="990"/>
                  <a:ext cx="56" cy="56"/>
                </a:xfrm>
                <a:prstGeom prst="rect">
                  <a:avLst/>
                </a:prstGeom>
                <a:solidFill>
                  <a:srgbClr val="0099CC"/>
                </a:solidFill>
                <a:ln w="0">
                  <a:solidFill>
                    <a:schemeClr val="tx1"/>
                  </a:solidFill>
                  <a:miter lim="800000"/>
                  <a:headEnd/>
                  <a:tailEnd/>
                </a:ln>
                <a:effectLst/>
              </p:spPr>
              <p:txBody>
                <a:bodyPr wrap="none" anchor="ctr"/>
                <a:lstStyle/>
                <a:p>
                  <a:endParaRPr lang="en-GB"/>
                </a:p>
              </p:txBody>
            </p:sp>
            <p:sp>
              <p:nvSpPr>
                <p:cNvPr id="547062" name="Rectangle 246"/>
                <p:cNvSpPr>
                  <a:spLocks noChangeArrowheads="1"/>
                </p:cNvSpPr>
                <p:nvPr/>
              </p:nvSpPr>
              <p:spPr bwMode="auto">
                <a:xfrm>
                  <a:off x="3783" y="1101"/>
                  <a:ext cx="56" cy="56"/>
                </a:xfrm>
                <a:prstGeom prst="rect">
                  <a:avLst/>
                </a:prstGeom>
                <a:solidFill>
                  <a:srgbClr val="0099CC"/>
                </a:solidFill>
                <a:ln w="0">
                  <a:solidFill>
                    <a:schemeClr val="tx1"/>
                  </a:solidFill>
                  <a:miter lim="800000"/>
                  <a:headEnd/>
                  <a:tailEnd/>
                </a:ln>
                <a:effectLst/>
              </p:spPr>
              <p:txBody>
                <a:bodyPr wrap="none" anchor="ctr"/>
                <a:lstStyle/>
                <a:p>
                  <a:endParaRPr lang="en-GB"/>
                </a:p>
              </p:txBody>
            </p:sp>
            <p:sp>
              <p:nvSpPr>
                <p:cNvPr id="547063" name="Rectangle 247"/>
                <p:cNvSpPr>
                  <a:spLocks noChangeArrowheads="1"/>
                </p:cNvSpPr>
                <p:nvPr/>
              </p:nvSpPr>
              <p:spPr bwMode="auto">
                <a:xfrm>
                  <a:off x="3942" y="1101"/>
                  <a:ext cx="56" cy="56"/>
                </a:xfrm>
                <a:prstGeom prst="rect">
                  <a:avLst/>
                </a:prstGeom>
                <a:solidFill>
                  <a:srgbClr val="0099CC"/>
                </a:solidFill>
                <a:ln w="0">
                  <a:solidFill>
                    <a:schemeClr val="tx1"/>
                  </a:solidFill>
                  <a:miter lim="800000"/>
                  <a:headEnd/>
                  <a:tailEnd/>
                </a:ln>
                <a:effectLst/>
              </p:spPr>
              <p:txBody>
                <a:bodyPr wrap="none" anchor="ctr"/>
                <a:lstStyle/>
                <a:p>
                  <a:endParaRPr lang="en-GB"/>
                </a:p>
              </p:txBody>
            </p:sp>
            <p:sp>
              <p:nvSpPr>
                <p:cNvPr id="547064" name="Rectangle 248"/>
                <p:cNvSpPr>
                  <a:spLocks noChangeArrowheads="1"/>
                </p:cNvSpPr>
                <p:nvPr/>
              </p:nvSpPr>
              <p:spPr bwMode="auto">
                <a:xfrm>
                  <a:off x="990" y="1263"/>
                  <a:ext cx="56" cy="56"/>
                </a:xfrm>
                <a:prstGeom prst="rect">
                  <a:avLst/>
                </a:prstGeom>
                <a:solidFill>
                  <a:srgbClr val="33CCCC"/>
                </a:solidFill>
                <a:ln w="0">
                  <a:solidFill>
                    <a:srgbClr val="000000"/>
                  </a:solidFill>
                  <a:miter lim="800000"/>
                  <a:headEnd/>
                  <a:tailEnd/>
                </a:ln>
                <a:effectLst/>
              </p:spPr>
              <p:txBody>
                <a:bodyPr wrap="none" anchor="ctr"/>
                <a:lstStyle/>
                <a:p>
                  <a:endParaRPr lang="en-GB"/>
                </a:p>
              </p:txBody>
            </p:sp>
            <p:sp>
              <p:nvSpPr>
                <p:cNvPr id="547065" name="Rectangle 249"/>
                <p:cNvSpPr>
                  <a:spLocks noChangeArrowheads="1"/>
                </p:cNvSpPr>
                <p:nvPr/>
              </p:nvSpPr>
              <p:spPr bwMode="auto">
                <a:xfrm>
                  <a:off x="1176" y="1263"/>
                  <a:ext cx="56" cy="56"/>
                </a:xfrm>
                <a:prstGeom prst="rect">
                  <a:avLst/>
                </a:prstGeom>
                <a:solidFill>
                  <a:srgbClr val="33CCCC"/>
                </a:solidFill>
                <a:ln w="0">
                  <a:solidFill>
                    <a:srgbClr val="000000"/>
                  </a:solidFill>
                  <a:miter lim="800000"/>
                  <a:headEnd/>
                  <a:tailEnd/>
                </a:ln>
                <a:effectLst/>
              </p:spPr>
              <p:txBody>
                <a:bodyPr wrap="none" anchor="ctr"/>
                <a:lstStyle/>
                <a:p>
                  <a:endParaRPr lang="en-GB"/>
                </a:p>
              </p:txBody>
            </p:sp>
            <p:sp>
              <p:nvSpPr>
                <p:cNvPr id="547066" name="Rectangle 250"/>
                <p:cNvSpPr>
                  <a:spLocks noChangeArrowheads="1"/>
                </p:cNvSpPr>
                <p:nvPr/>
              </p:nvSpPr>
              <p:spPr bwMode="auto">
                <a:xfrm>
                  <a:off x="2490" y="1201"/>
                  <a:ext cx="885" cy="330"/>
                </a:xfrm>
                <a:prstGeom prst="rect">
                  <a:avLst/>
                </a:prstGeom>
                <a:noFill/>
                <a:ln w="12700">
                  <a:noFill/>
                  <a:miter lim="800000"/>
                  <a:headEnd type="none" w="sm" len="sm"/>
                  <a:tailEnd type="none" w="sm" len="sm"/>
                </a:ln>
                <a:effectLst/>
              </p:spPr>
              <p:txBody>
                <a:bodyPr wrap="square">
                  <a:spAutoFit/>
                </a:bodyPr>
                <a:lstStyle/>
                <a:p>
                  <a:r>
                    <a:rPr lang="en-US" sz="1400" dirty="0">
                      <a:solidFill>
                        <a:srgbClr val="0099CC"/>
                      </a:solidFill>
                      <a:latin typeface="Arial" pitchFamily="34" charset="0"/>
                    </a:rPr>
                    <a:t>Transverse RF Deflectors</a:t>
                  </a:r>
                </a:p>
              </p:txBody>
            </p:sp>
          </p:grpSp>
          <p:sp>
            <p:nvSpPr>
              <p:cNvPr id="547067" name="Rectangle 251"/>
              <p:cNvSpPr>
                <a:spLocks noChangeArrowheads="1"/>
              </p:cNvSpPr>
              <p:nvPr/>
            </p:nvSpPr>
            <p:spPr bwMode="auto">
              <a:xfrm>
                <a:off x="2446" y="1263"/>
                <a:ext cx="56" cy="56"/>
              </a:xfrm>
              <a:prstGeom prst="rect">
                <a:avLst/>
              </a:prstGeom>
              <a:solidFill>
                <a:srgbClr val="0099CC"/>
              </a:solidFill>
              <a:ln w="0">
                <a:solidFill>
                  <a:schemeClr val="tx1"/>
                </a:solidFill>
                <a:miter lim="800000"/>
                <a:headEnd/>
                <a:tailEnd/>
              </a:ln>
              <a:effectLst/>
            </p:spPr>
            <p:txBody>
              <a:bodyPr wrap="none" anchor="ctr"/>
              <a:lstStyle/>
              <a:p>
                <a:endParaRPr lang="en-GB"/>
              </a:p>
            </p:txBody>
          </p:sp>
        </p:grpSp>
      </p:grpSp>
      <p:sp>
        <p:nvSpPr>
          <p:cNvPr id="252" name="Title 251"/>
          <p:cNvSpPr>
            <a:spLocks noGrp="1"/>
          </p:cNvSpPr>
          <p:nvPr>
            <p:ph type="title"/>
          </p:nvPr>
        </p:nvSpPr>
        <p:spPr>
          <a:xfrm>
            <a:off x="442913" y="188640"/>
            <a:ext cx="8229600" cy="1000107"/>
          </a:xfrm>
        </p:spPr>
        <p:txBody>
          <a:bodyPr>
            <a:normAutofit fontScale="90000"/>
          </a:bodyPr>
          <a:lstStyle/>
          <a:p>
            <a:r>
              <a:rPr lang="en-GB" dirty="0" smtClean="0"/>
              <a:t>CLIC power generation scheme</a:t>
            </a:r>
            <a:endParaRPr lang="en-GB" dirty="0"/>
          </a:p>
        </p:txBody>
      </p:sp>
      <p:sp>
        <p:nvSpPr>
          <p:cNvPr id="255" name="Slide Number Placeholder 254"/>
          <p:cNvSpPr>
            <a:spLocks noGrp="1"/>
          </p:cNvSpPr>
          <p:nvPr>
            <p:ph type="sldNum" sz="quarter" idx="12"/>
          </p:nvPr>
        </p:nvSpPr>
        <p:spPr/>
        <p:txBody>
          <a:bodyPr/>
          <a:lstStyle/>
          <a:p>
            <a:fld id="{CEAB1635-7AB6-4A02-8F63-2344453D2D84}" type="slidenum">
              <a:rPr lang="en-US" smtClean="0"/>
              <a:pPr/>
              <a:t>5</a:t>
            </a:fld>
            <a:endParaRPr lang="en-US" dirty="0"/>
          </a:p>
        </p:txBody>
      </p:sp>
      <p:sp>
        <p:nvSpPr>
          <p:cNvPr id="224" name="Date Placeholder 223"/>
          <p:cNvSpPr>
            <a:spLocks noGrp="1"/>
          </p:cNvSpPr>
          <p:nvPr>
            <p:ph type="dt" sz="half" idx="10"/>
          </p:nvPr>
        </p:nvSpPr>
        <p:spPr/>
        <p:txBody>
          <a:bodyPr/>
          <a:lstStyle/>
          <a:p>
            <a:r>
              <a:rPr lang="en-US" smtClean="0"/>
              <a:t>29-Sept-2011</a:t>
            </a:r>
            <a:endParaRPr lang="en-US"/>
          </a:p>
        </p:txBody>
      </p:sp>
      <p:sp>
        <p:nvSpPr>
          <p:cNvPr id="225" name="Footer Placeholder 224"/>
          <p:cNvSpPr>
            <a:spLocks noGrp="1"/>
          </p:cNvSpPr>
          <p:nvPr>
            <p:ph type="ftr" sz="quarter" idx="11"/>
          </p:nvPr>
        </p:nvSpPr>
        <p:spPr/>
        <p:txBody>
          <a:bodyPr/>
          <a:lstStyle/>
          <a:p>
            <a:r>
              <a:rPr lang="en-GB" smtClean="0"/>
              <a:t>LCWS 2011  -  E. Jensen: L band power sources</a:t>
            </a:r>
            <a:endParaRPr lang="en-US"/>
          </a:p>
        </p:txBody>
      </p:sp>
    </p:spTree>
    <p:extLst>
      <p:ext uri="{BB962C8B-B14F-4D97-AF65-F5344CB8AC3E}">
        <p14:creationId xmlns:p14="http://schemas.microsoft.com/office/powerpoint/2010/main" val="299632313"/>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5468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4682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468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6824"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38"/>
          <p:cNvSpPr>
            <a:spLocks noChangeArrowheads="1"/>
          </p:cNvSpPr>
          <p:nvPr/>
        </p:nvSpPr>
        <p:spPr bwMode="auto">
          <a:xfrm>
            <a:off x="565150" y="1619250"/>
            <a:ext cx="8035925" cy="4506913"/>
          </a:xfrm>
          <a:prstGeom prst="rect">
            <a:avLst/>
          </a:prstGeom>
          <a:solidFill>
            <a:srgbClr val="99CCFF">
              <a:alpha val="30196"/>
            </a:srgbClr>
          </a:solidFill>
          <a:ln w="9525" algn="ctr">
            <a:solidFill>
              <a:srgbClr val="00187E"/>
            </a:solidFill>
            <a:miter lim="800000"/>
            <a:headEnd/>
            <a:tailEnd/>
          </a:ln>
        </p:spPr>
        <p:txBody>
          <a:bodyPr wrap="none" anchor="ctr"/>
          <a:lstStyle/>
          <a:p>
            <a:endParaRPr lang="en-GB"/>
          </a:p>
        </p:txBody>
      </p:sp>
      <p:sp>
        <p:nvSpPr>
          <p:cNvPr id="26627" name="AutoShape 142"/>
          <p:cNvSpPr>
            <a:spLocks noChangeArrowheads="1"/>
          </p:cNvSpPr>
          <p:nvPr/>
        </p:nvSpPr>
        <p:spPr bwMode="auto">
          <a:xfrm flipV="1">
            <a:off x="6599238" y="2974975"/>
            <a:ext cx="182562" cy="130175"/>
          </a:xfrm>
          <a:prstGeom prst="downArrow">
            <a:avLst>
              <a:gd name="adj1" fmla="val 50000"/>
              <a:gd name="adj2" fmla="val 25000"/>
            </a:avLst>
          </a:prstGeom>
          <a:solidFill>
            <a:srgbClr val="FF9999"/>
          </a:solidFill>
          <a:ln w="12700">
            <a:solidFill>
              <a:srgbClr val="FF1717"/>
            </a:solidFill>
            <a:miter lim="800000"/>
            <a:headEnd/>
            <a:tailEnd/>
          </a:ln>
        </p:spPr>
        <p:txBody>
          <a:bodyPr wrap="none" anchor="ctr"/>
          <a:lstStyle/>
          <a:p>
            <a:endParaRPr lang="en-GB"/>
          </a:p>
        </p:txBody>
      </p:sp>
      <p:sp>
        <p:nvSpPr>
          <p:cNvPr id="26628" name="Rectangle 140"/>
          <p:cNvSpPr>
            <a:spLocks noChangeArrowheads="1"/>
          </p:cNvSpPr>
          <p:nvPr/>
        </p:nvSpPr>
        <p:spPr bwMode="auto">
          <a:xfrm>
            <a:off x="6513513" y="3211513"/>
            <a:ext cx="344487" cy="590550"/>
          </a:xfrm>
          <a:prstGeom prst="rect">
            <a:avLst/>
          </a:prstGeom>
          <a:solidFill>
            <a:srgbClr val="FF9999"/>
          </a:solidFill>
          <a:ln w="9525" algn="ctr">
            <a:noFill/>
            <a:miter lim="800000"/>
            <a:headEnd/>
            <a:tailEnd/>
          </a:ln>
        </p:spPr>
        <p:txBody>
          <a:bodyPr wrap="none" anchor="ctr"/>
          <a:lstStyle/>
          <a:p>
            <a:endParaRPr lang="en-GB"/>
          </a:p>
        </p:txBody>
      </p:sp>
      <p:sp>
        <p:nvSpPr>
          <p:cNvPr id="26629" name="Rectangle 139"/>
          <p:cNvSpPr>
            <a:spLocks noChangeArrowheads="1"/>
          </p:cNvSpPr>
          <p:nvPr/>
        </p:nvSpPr>
        <p:spPr bwMode="auto">
          <a:xfrm>
            <a:off x="2393950" y="3606800"/>
            <a:ext cx="4516438" cy="987425"/>
          </a:xfrm>
          <a:prstGeom prst="rect">
            <a:avLst/>
          </a:prstGeom>
          <a:gradFill rotWithShape="0">
            <a:gsLst>
              <a:gs pos="0">
                <a:srgbClr val="FF0000"/>
              </a:gs>
              <a:gs pos="100000">
                <a:srgbClr val="FF9999"/>
              </a:gs>
            </a:gsLst>
            <a:lin ang="0" scaled="1"/>
          </a:gradFill>
          <a:ln w="9525">
            <a:noFill/>
            <a:miter lim="800000"/>
            <a:headEnd/>
            <a:tailEnd/>
          </a:ln>
        </p:spPr>
        <p:txBody>
          <a:bodyPr wrap="none" anchor="ctr"/>
          <a:lstStyle/>
          <a:p>
            <a:endParaRPr lang="en-GB"/>
          </a:p>
        </p:txBody>
      </p:sp>
      <p:grpSp>
        <p:nvGrpSpPr>
          <p:cNvPr id="2" name="Group 114"/>
          <p:cNvGrpSpPr>
            <a:grpSpLocks/>
          </p:cNvGrpSpPr>
          <p:nvPr/>
        </p:nvGrpSpPr>
        <p:grpSpPr bwMode="auto">
          <a:xfrm>
            <a:off x="768350" y="1784350"/>
            <a:ext cx="3001963" cy="763588"/>
            <a:chOff x="106" y="978"/>
            <a:chExt cx="1891" cy="481"/>
          </a:xfrm>
        </p:grpSpPr>
        <p:sp>
          <p:nvSpPr>
            <p:cNvPr id="26700" name="Rectangle 115"/>
            <p:cNvSpPr>
              <a:spLocks noChangeArrowheads="1"/>
            </p:cNvSpPr>
            <p:nvPr/>
          </p:nvSpPr>
          <p:spPr bwMode="auto">
            <a:xfrm>
              <a:off x="106" y="978"/>
              <a:ext cx="1891" cy="481"/>
            </a:xfrm>
            <a:prstGeom prst="rect">
              <a:avLst/>
            </a:prstGeom>
            <a:noFill/>
            <a:ln w="0">
              <a:noFill/>
              <a:miter lim="800000"/>
              <a:headEnd/>
              <a:tailEnd/>
            </a:ln>
          </p:spPr>
          <p:txBody>
            <a:bodyPr wrap="none" anchor="ctr"/>
            <a:lstStyle/>
            <a:p>
              <a:endParaRPr lang="en-GB"/>
            </a:p>
          </p:txBody>
        </p:sp>
        <p:sp>
          <p:nvSpPr>
            <p:cNvPr id="26701" name="Rectangle 116"/>
            <p:cNvSpPr>
              <a:spLocks noChangeArrowheads="1"/>
            </p:cNvSpPr>
            <p:nvPr/>
          </p:nvSpPr>
          <p:spPr bwMode="auto">
            <a:xfrm>
              <a:off x="106" y="1032"/>
              <a:ext cx="1870" cy="212"/>
            </a:xfrm>
            <a:prstGeom prst="rect">
              <a:avLst/>
            </a:prstGeom>
            <a:noFill/>
            <a:ln w="0">
              <a:noFill/>
              <a:miter lim="800000"/>
              <a:headEnd/>
              <a:tailEnd/>
            </a:ln>
          </p:spPr>
          <p:txBody>
            <a:bodyPr>
              <a:spAutoFit/>
            </a:bodyPr>
            <a:lstStyle/>
            <a:p>
              <a:pPr>
                <a:spcBef>
                  <a:spcPct val="50000"/>
                </a:spcBef>
                <a:buClr>
                  <a:srgbClr val="0000CC"/>
                </a:buClr>
                <a:buSzPct val="90000"/>
                <a:buFont typeface="Wingdings" pitchFamily="2" charset="2"/>
                <a:buNone/>
              </a:pPr>
              <a:endParaRPr lang="en-GB" sz="1600" i="1" noProof="1">
                <a:latin typeface="Arial" charset="0"/>
              </a:endParaRPr>
            </a:p>
          </p:txBody>
        </p:sp>
      </p:grpSp>
      <p:sp>
        <p:nvSpPr>
          <p:cNvPr id="26631" name="Rectangle 109"/>
          <p:cNvSpPr>
            <a:spLocks noChangeArrowheads="1"/>
          </p:cNvSpPr>
          <p:nvPr/>
        </p:nvSpPr>
        <p:spPr bwMode="auto">
          <a:xfrm>
            <a:off x="1471613" y="2784475"/>
            <a:ext cx="1600200" cy="304800"/>
          </a:xfrm>
          <a:prstGeom prst="rect">
            <a:avLst/>
          </a:prstGeom>
          <a:noFill/>
          <a:ln w="9525">
            <a:noFill/>
            <a:miter lim="800000"/>
            <a:headEnd/>
            <a:tailEnd/>
          </a:ln>
        </p:spPr>
        <p:txBody>
          <a:bodyPr>
            <a:spAutoFit/>
          </a:bodyPr>
          <a:lstStyle/>
          <a:p>
            <a:r>
              <a:rPr lang="en-US" sz="1400" dirty="0">
                <a:solidFill>
                  <a:schemeClr val="bg2">
                    <a:lumMod val="75000"/>
                  </a:schemeClr>
                </a:solidFill>
                <a:latin typeface="Arial" charset="0"/>
              </a:rPr>
              <a:t>RF in</a:t>
            </a:r>
          </a:p>
        </p:txBody>
      </p:sp>
      <p:sp>
        <p:nvSpPr>
          <p:cNvPr id="26632" name="Rectangle 56"/>
          <p:cNvSpPr>
            <a:spLocks noChangeArrowheads="1"/>
          </p:cNvSpPr>
          <p:nvPr/>
        </p:nvSpPr>
        <p:spPr bwMode="auto">
          <a:xfrm>
            <a:off x="2436813" y="3211513"/>
            <a:ext cx="315912" cy="422275"/>
          </a:xfrm>
          <a:prstGeom prst="rect">
            <a:avLst/>
          </a:prstGeom>
          <a:solidFill>
            <a:srgbClr val="FF0000"/>
          </a:solidFill>
          <a:ln w="9525">
            <a:noFill/>
            <a:miter lim="800000"/>
            <a:headEnd/>
            <a:tailEnd/>
          </a:ln>
        </p:spPr>
        <p:txBody>
          <a:bodyPr wrap="none" anchor="ctr"/>
          <a:lstStyle/>
          <a:p>
            <a:endParaRPr lang="en-GB"/>
          </a:p>
        </p:txBody>
      </p:sp>
      <p:sp>
        <p:nvSpPr>
          <p:cNvPr id="26633" name="AutoShape 93"/>
          <p:cNvSpPr>
            <a:spLocks noChangeArrowheads="1"/>
          </p:cNvSpPr>
          <p:nvPr/>
        </p:nvSpPr>
        <p:spPr bwMode="auto">
          <a:xfrm>
            <a:off x="2516188" y="3000375"/>
            <a:ext cx="182562" cy="130175"/>
          </a:xfrm>
          <a:prstGeom prst="downArrow">
            <a:avLst>
              <a:gd name="adj1" fmla="val 50000"/>
              <a:gd name="adj2" fmla="val 25000"/>
            </a:avLst>
          </a:prstGeom>
          <a:solidFill>
            <a:srgbClr val="FF1717"/>
          </a:solidFill>
          <a:ln w="9525">
            <a:noFill/>
            <a:miter lim="800000"/>
            <a:headEnd/>
            <a:tailEnd/>
          </a:ln>
        </p:spPr>
        <p:txBody>
          <a:bodyPr wrap="none" anchor="ctr"/>
          <a:lstStyle/>
          <a:p>
            <a:endParaRPr lang="en-GB"/>
          </a:p>
        </p:txBody>
      </p:sp>
      <p:grpSp>
        <p:nvGrpSpPr>
          <p:cNvPr id="3" name="Group 104"/>
          <p:cNvGrpSpPr>
            <a:grpSpLocks/>
          </p:cNvGrpSpPr>
          <p:nvPr/>
        </p:nvGrpSpPr>
        <p:grpSpPr bwMode="auto">
          <a:xfrm>
            <a:off x="2992438" y="3330575"/>
            <a:ext cx="1457325" cy="130175"/>
            <a:chOff x="1344" y="3504"/>
            <a:chExt cx="1536" cy="192"/>
          </a:xfrm>
        </p:grpSpPr>
        <p:sp>
          <p:nvSpPr>
            <p:cNvPr id="26696" name="AutoShape 105"/>
            <p:cNvSpPr>
              <a:spLocks noChangeArrowheads="1"/>
            </p:cNvSpPr>
            <p:nvPr/>
          </p:nvSpPr>
          <p:spPr bwMode="auto">
            <a:xfrm flipV="1">
              <a:off x="1344" y="3504"/>
              <a:ext cx="96" cy="192"/>
            </a:xfrm>
            <a:prstGeom prst="downArrow">
              <a:avLst>
                <a:gd name="adj1" fmla="val 50000"/>
                <a:gd name="adj2" fmla="val 50000"/>
              </a:avLst>
            </a:prstGeom>
            <a:solidFill>
              <a:srgbClr val="FFCCCC"/>
            </a:solidFill>
            <a:ln w="9525">
              <a:solidFill>
                <a:srgbClr val="FF0000"/>
              </a:solidFill>
              <a:miter lim="800000"/>
              <a:headEnd/>
              <a:tailEnd/>
            </a:ln>
          </p:spPr>
          <p:txBody>
            <a:bodyPr wrap="none" anchor="ctr"/>
            <a:lstStyle/>
            <a:p>
              <a:endParaRPr lang="en-GB"/>
            </a:p>
          </p:txBody>
        </p:sp>
        <p:sp>
          <p:nvSpPr>
            <p:cNvPr id="26697" name="AutoShape 106"/>
            <p:cNvSpPr>
              <a:spLocks noChangeArrowheads="1"/>
            </p:cNvSpPr>
            <p:nvPr/>
          </p:nvSpPr>
          <p:spPr bwMode="auto">
            <a:xfrm flipV="1">
              <a:off x="1824" y="3504"/>
              <a:ext cx="96" cy="192"/>
            </a:xfrm>
            <a:prstGeom prst="downArrow">
              <a:avLst>
                <a:gd name="adj1" fmla="val 50000"/>
                <a:gd name="adj2" fmla="val 50000"/>
              </a:avLst>
            </a:prstGeom>
            <a:solidFill>
              <a:srgbClr val="FFCCCC"/>
            </a:solidFill>
            <a:ln w="9525">
              <a:solidFill>
                <a:srgbClr val="FF0000"/>
              </a:solidFill>
              <a:miter lim="800000"/>
              <a:headEnd/>
              <a:tailEnd/>
            </a:ln>
          </p:spPr>
          <p:txBody>
            <a:bodyPr wrap="none" anchor="ctr"/>
            <a:lstStyle/>
            <a:p>
              <a:endParaRPr lang="en-GB"/>
            </a:p>
          </p:txBody>
        </p:sp>
        <p:sp>
          <p:nvSpPr>
            <p:cNvPr id="26698" name="AutoShape 107"/>
            <p:cNvSpPr>
              <a:spLocks noChangeArrowheads="1"/>
            </p:cNvSpPr>
            <p:nvPr/>
          </p:nvSpPr>
          <p:spPr bwMode="auto">
            <a:xfrm flipV="1">
              <a:off x="2304" y="3504"/>
              <a:ext cx="96" cy="192"/>
            </a:xfrm>
            <a:prstGeom prst="downArrow">
              <a:avLst>
                <a:gd name="adj1" fmla="val 50000"/>
                <a:gd name="adj2" fmla="val 50000"/>
              </a:avLst>
            </a:prstGeom>
            <a:solidFill>
              <a:srgbClr val="FFCCCC"/>
            </a:solidFill>
            <a:ln w="9525">
              <a:solidFill>
                <a:srgbClr val="FF0000"/>
              </a:solidFill>
              <a:miter lim="800000"/>
              <a:headEnd/>
              <a:tailEnd/>
            </a:ln>
          </p:spPr>
          <p:txBody>
            <a:bodyPr wrap="none" anchor="ctr"/>
            <a:lstStyle/>
            <a:p>
              <a:endParaRPr lang="en-GB"/>
            </a:p>
          </p:txBody>
        </p:sp>
        <p:sp>
          <p:nvSpPr>
            <p:cNvPr id="26699" name="AutoShape 108"/>
            <p:cNvSpPr>
              <a:spLocks noChangeArrowheads="1"/>
            </p:cNvSpPr>
            <p:nvPr/>
          </p:nvSpPr>
          <p:spPr bwMode="auto">
            <a:xfrm flipV="1">
              <a:off x="2784" y="3504"/>
              <a:ext cx="96" cy="192"/>
            </a:xfrm>
            <a:prstGeom prst="downArrow">
              <a:avLst>
                <a:gd name="adj1" fmla="val 50000"/>
                <a:gd name="adj2" fmla="val 50000"/>
              </a:avLst>
            </a:prstGeom>
            <a:solidFill>
              <a:srgbClr val="FFCCCC"/>
            </a:solidFill>
            <a:ln w="9525">
              <a:solidFill>
                <a:srgbClr val="FF0000"/>
              </a:solidFill>
              <a:miter lim="800000"/>
              <a:headEnd/>
              <a:tailEnd/>
            </a:ln>
          </p:spPr>
          <p:txBody>
            <a:bodyPr wrap="none" anchor="ctr"/>
            <a:lstStyle/>
            <a:p>
              <a:endParaRPr lang="en-GB"/>
            </a:p>
          </p:txBody>
        </p:sp>
      </p:grpSp>
      <p:sp>
        <p:nvSpPr>
          <p:cNvPr id="26635" name="Rectangle 111"/>
          <p:cNvSpPr>
            <a:spLocks noChangeArrowheads="1"/>
          </p:cNvSpPr>
          <p:nvPr/>
        </p:nvSpPr>
        <p:spPr bwMode="auto">
          <a:xfrm>
            <a:off x="2990850" y="5013325"/>
            <a:ext cx="3217863" cy="306388"/>
          </a:xfrm>
          <a:prstGeom prst="rect">
            <a:avLst/>
          </a:prstGeom>
          <a:noFill/>
          <a:ln w="9525">
            <a:noFill/>
            <a:miter lim="800000"/>
            <a:headEnd/>
            <a:tailEnd/>
          </a:ln>
        </p:spPr>
        <p:txBody>
          <a:bodyPr>
            <a:spAutoFit/>
          </a:bodyPr>
          <a:lstStyle/>
          <a:p>
            <a:r>
              <a:rPr lang="en-US" sz="1400">
                <a:solidFill>
                  <a:schemeClr val="bg2">
                    <a:lumMod val="75000"/>
                  </a:schemeClr>
                </a:solidFill>
                <a:latin typeface="Arial" charset="0"/>
              </a:rPr>
              <a:t>“short” structure - low Ohmic losses</a:t>
            </a:r>
          </a:p>
        </p:txBody>
      </p:sp>
      <p:grpSp>
        <p:nvGrpSpPr>
          <p:cNvPr id="4" name="Group 117"/>
          <p:cNvGrpSpPr>
            <a:grpSpLocks/>
          </p:cNvGrpSpPr>
          <p:nvPr/>
        </p:nvGrpSpPr>
        <p:grpSpPr bwMode="auto">
          <a:xfrm>
            <a:off x="4814888" y="3328988"/>
            <a:ext cx="1457325" cy="130175"/>
            <a:chOff x="1344" y="3504"/>
            <a:chExt cx="1536" cy="192"/>
          </a:xfrm>
        </p:grpSpPr>
        <p:sp>
          <p:nvSpPr>
            <p:cNvPr id="26692" name="AutoShape 118"/>
            <p:cNvSpPr>
              <a:spLocks noChangeArrowheads="1"/>
            </p:cNvSpPr>
            <p:nvPr/>
          </p:nvSpPr>
          <p:spPr bwMode="auto">
            <a:xfrm flipV="1">
              <a:off x="1344" y="3504"/>
              <a:ext cx="96" cy="192"/>
            </a:xfrm>
            <a:prstGeom prst="downArrow">
              <a:avLst>
                <a:gd name="adj1" fmla="val 50000"/>
                <a:gd name="adj2" fmla="val 50000"/>
              </a:avLst>
            </a:prstGeom>
            <a:solidFill>
              <a:srgbClr val="FFCCCC"/>
            </a:solidFill>
            <a:ln w="9525">
              <a:solidFill>
                <a:srgbClr val="FF0000"/>
              </a:solidFill>
              <a:miter lim="800000"/>
              <a:headEnd/>
              <a:tailEnd/>
            </a:ln>
          </p:spPr>
          <p:txBody>
            <a:bodyPr wrap="none" anchor="ctr"/>
            <a:lstStyle/>
            <a:p>
              <a:endParaRPr lang="en-GB"/>
            </a:p>
          </p:txBody>
        </p:sp>
        <p:sp>
          <p:nvSpPr>
            <p:cNvPr id="26693" name="AutoShape 119"/>
            <p:cNvSpPr>
              <a:spLocks noChangeArrowheads="1"/>
            </p:cNvSpPr>
            <p:nvPr/>
          </p:nvSpPr>
          <p:spPr bwMode="auto">
            <a:xfrm flipV="1">
              <a:off x="1824" y="3504"/>
              <a:ext cx="96" cy="192"/>
            </a:xfrm>
            <a:prstGeom prst="downArrow">
              <a:avLst>
                <a:gd name="adj1" fmla="val 50000"/>
                <a:gd name="adj2" fmla="val 50000"/>
              </a:avLst>
            </a:prstGeom>
            <a:solidFill>
              <a:srgbClr val="FFCCCC"/>
            </a:solidFill>
            <a:ln w="9525">
              <a:solidFill>
                <a:srgbClr val="FF0000"/>
              </a:solidFill>
              <a:miter lim="800000"/>
              <a:headEnd/>
              <a:tailEnd/>
            </a:ln>
          </p:spPr>
          <p:txBody>
            <a:bodyPr wrap="none" anchor="ctr"/>
            <a:lstStyle/>
            <a:p>
              <a:endParaRPr lang="en-GB"/>
            </a:p>
          </p:txBody>
        </p:sp>
        <p:sp>
          <p:nvSpPr>
            <p:cNvPr id="26694" name="AutoShape 120"/>
            <p:cNvSpPr>
              <a:spLocks noChangeArrowheads="1"/>
            </p:cNvSpPr>
            <p:nvPr/>
          </p:nvSpPr>
          <p:spPr bwMode="auto">
            <a:xfrm flipV="1">
              <a:off x="2304" y="3504"/>
              <a:ext cx="96" cy="192"/>
            </a:xfrm>
            <a:prstGeom prst="downArrow">
              <a:avLst>
                <a:gd name="adj1" fmla="val 50000"/>
                <a:gd name="adj2" fmla="val 50000"/>
              </a:avLst>
            </a:prstGeom>
            <a:solidFill>
              <a:srgbClr val="FFCCCC"/>
            </a:solidFill>
            <a:ln w="9525">
              <a:solidFill>
                <a:srgbClr val="FF0000"/>
              </a:solidFill>
              <a:miter lim="800000"/>
              <a:headEnd/>
              <a:tailEnd/>
            </a:ln>
          </p:spPr>
          <p:txBody>
            <a:bodyPr wrap="none" anchor="ctr"/>
            <a:lstStyle/>
            <a:p>
              <a:endParaRPr lang="en-GB"/>
            </a:p>
          </p:txBody>
        </p:sp>
        <p:sp>
          <p:nvSpPr>
            <p:cNvPr id="26695" name="AutoShape 121"/>
            <p:cNvSpPr>
              <a:spLocks noChangeArrowheads="1"/>
            </p:cNvSpPr>
            <p:nvPr/>
          </p:nvSpPr>
          <p:spPr bwMode="auto">
            <a:xfrm flipV="1">
              <a:off x="2784" y="3504"/>
              <a:ext cx="96" cy="192"/>
            </a:xfrm>
            <a:prstGeom prst="downArrow">
              <a:avLst>
                <a:gd name="adj1" fmla="val 50000"/>
                <a:gd name="adj2" fmla="val 50000"/>
              </a:avLst>
            </a:prstGeom>
            <a:solidFill>
              <a:srgbClr val="FFCCCC"/>
            </a:solidFill>
            <a:ln w="9525">
              <a:solidFill>
                <a:srgbClr val="FF0000"/>
              </a:solidFill>
              <a:miter lim="800000"/>
              <a:headEnd/>
              <a:tailEnd/>
            </a:ln>
          </p:spPr>
          <p:txBody>
            <a:bodyPr wrap="none" anchor="ctr"/>
            <a:lstStyle/>
            <a:p>
              <a:endParaRPr lang="en-GB"/>
            </a:p>
          </p:txBody>
        </p:sp>
      </p:grpSp>
      <p:grpSp>
        <p:nvGrpSpPr>
          <p:cNvPr id="5" name="Group 122"/>
          <p:cNvGrpSpPr>
            <a:grpSpLocks/>
          </p:cNvGrpSpPr>
          <p:nvPr/>
        </p:nvGrpSpPr>
        <p:grpSpPr bwMode="auto">
          <a:xfrm flipV="1">
            <a:off x="2979738" y="4754563"/>
            <a:ext cx="1455737" cy="130175"/>
            <a:chOff x="1344" y="3504"/>
            <a:chExt cx="1536" cy="192"/>
          </a:xfrm>
        </p:grpSpPr>
        <p:sp>
          <p:nvSpPr>
            <p:cNvPr id="26688" name="AutoShape 123"/>
            <p:cNvSpPr>
              <a:spLocks noChangeArrowheads="1"/>
            </p:cNvSpPr>
            <p:nvPr/>
          </p:nvSpPr>
          <p:spPr bwMode="auto">
            <a:xfrm flipV="1">
              <a:off x="1344" y="3504"/>
              <a:ext cx="96" cy="192"/>
            </a:xfrm>
            <a:prstGeom prst="downArrow">
              <a:avLst>
                <a:gd name="adj1" fmla="val 50000"/>
                <a:gd name="adj2" fmla="val 50000"/>
              </a:avLst>
            </a:prstGeom>
            <a:solidFill>
              <a:srgbClr val="FFCCCC"/>
            </a:solidFill>
            <a:ln w="9525">
              <a:solidFill>
                <a:srgbClr val="FF0000"/>
              </a:solidFill>
              <a:miter lim="800000"/>
              <a:headEnd/>
              <a:tailEnd/>
            </a:ln>
          </p:spPr>
          <p:txBody>
            <a:bodyPr wrap="none" anchor="ctr"/>
            <a:lstStyle/>
            <a:p>
              <a:endParaRPr lang="en-GB"/>
            </a:p>
          </p:txBody>
        </p:sp>
        <p:sp>
          <p:nvSpPr>
            <p:cNvPr id="26689" name="AutoShape 124"/>
            <p:cNvSpPr>
              <a:spLocks noChangeArrowheads="1"/>
            </p:cNvSpPr>
            <p:nvPr/>
          </p:nvSpPr>
          <p:spPr bwMode="auto">
            <a:xfrm flipV="1">
              <a:off x="1824" y="3504"/>
              <a:ext cx="96" cy="192"/>
            </a:xfrm>
            <a:prstGeom prst="downArrow">
              <a:avLst>
                <a:gd name="adj1" fmla="val 50000"/>
                <a:gd name="adj2" fmla="val 50000"/>
              </a:avLst>
            </a:prstGeom>
            <a:solidFill>
              <a:srgbClr val="FFCCCC"/>
            </a:solidFill>
            <a:ln w="9525">
              <a:solidFill>
                <a:srgbClr val="FF0000"/>
              </a:solidFill>
              <a:miter lim="800000"/>
              <a:headEnd/>
              <a:tailEnd/>
            </a:ln>
          </p:spPr>
          <p:txBody>
            <a:bodyPr wrap="none" anchor="ctr"/>
            <a:lstStyle/>
            <a:p>
              <a:endParaRPr lang="en-GB"/>
            </a:p>
          </p:txBody>
        </p:sp>
        <p:sp>
          <p:nvSpPr>
            <p:cNvPr id="26690" name="AutoShape 125"/>
            <p:cNvSpPr>
              <a:spLocks noChangeArrowheads="1"/>
            </p:cNvSpPr>
            <p:nvPr/>
          </p:nvSpPr>
          <p:spPr bwMode="auto">
            <a:xfrm flipV="1">
              <a:off x="2304" y="3504"/>
              <a:ext cx="96" cy="192"/>
            </a:xfrm>
            <a:prstGeom prst="downArrow">
              <a:avLst>
                <a:gd name="adj1" fmla="val 50000"/>
                <a:gd name="adj2" fmla="val 50000"/>
              </a:avLst>
            </a:prstGeom>
            <a:solidFill>
              <a:srgbClr val="FFCCCC"/>
            </a:solidFill>
            <a:ln w="9525">
              <a:solidFill>
                <a:srgbClr val="FF0000"/>
              </a:solidFill>
              <a:miter lim="800000"/>
              <a:headEnd/>
              <a:tailEnd/>
            </a:ln>
          </p:spPr>
          <p:txBody>
            <a:bodyPr wrap="none" anchor="ctr"/>
            <a:lstStyle/>
            <a:p>
              <a:endParaRPr lang="en-GB"/>
            </a:p>
          </p:txBody>
        </p:sp>
        <p:sp>
          <p:nvSpPr>
            <p:cNvPr id="26691" name="AutoShape 126"/>
            <p:cNvSpPr>
              <a:spLocks noChangeArrowheads="1"/>
            </p:cNvSpPr>
            <p:nvPr/>
          </p:nvSpPr>
          <p:spPr bwMode="auto">
            <a:xfrm flipV="1">
              <a:off x="2784" y="3504"/>
              <a:ext cx="96" cy="192"/>
            </a:xfrm>
            <a:prstGeom prst="downArrow">
              <a:avLst>
                <a:gd name="adj1" fmla="val 50000"/>
                <a:gd name="adj2" fmla="val 50000"/>
              </a:avLst>
            </a:prstGeom>
            <a:solidFill>
              <a:srgbClr val="FFCCCC"/>
            </a:solidFill>
            <a:ln w="9525">
              <a:solidFill>
                <a:srgbClr val="FF0000"/>
              </a:solidFill>
              <a:miter lim="800000"/>
              <a:headEnd/>
              <a:tailEnd/>
            </a:ln>
          </p:spPr>
          <p:txBody>
            <a:bodyPr wrap="none" anchor="ctr"/>
            <a:lstStyle/>
            <a:p>
              <a:endParaRPr lang="en-GB"/>
            </a:p>
          </p:txBody>
        </p:sp>
      </p:grpSp>
      <p:grpSp>
        <p:nvGrpSpPr>
          <p:cNvPr id="6" name="Group 127"/>
          <p:cNvGrpSpPr>
            <a:grpSpLocks/>
          </p:cNvGrpSpPr>
          <p:nvPr/>
        </p:nvGrpSpPr>
        <p:grpSpPr bwMode="auto">
          <a:xfrm flipV="1">
            <a:off x="4802188" y="4752975"/>
            <a:ext cx="1455737" cy="130175"/>
            <a:chOff x="1344" y="3504"/>
            <a:chExt cx="1536" cy="192"/>
          </a:xfrm>
        </p:grpSpPr>
        <p:sp>
          <p:nvSpPr>
            <p:cNvPr id="26684" name="AutoShape 128"/>
            <p:cNvSpPr>
              <a:spLocks noChangeArrowheads="1"/>
            </p:cNvSpPr>
            <p:nvPr/>
          </p:nvSpPr>
          <p:spPr bwMode="auto">
            <a:xfrm flipV="1">
              <a:off x="1344" y="3504"/>
              <a:ext cx="96" cy="192"/>
            </a:xfrm>
            <a:prstGeom prst="downArrow">
              <a:avLst>
                <a:gd name="adj1" fmla="val 50000"/>
                <a:gd name="adj2" fmla="val 50000"/>
              </a:avLst>
            </a:prstGeom>
            <a:solidFill>
              <a:srgbClr val="FFCCCC"/>
            </a:solidFill>
            <a:ln w="9525">
              <a:solidFill>
                <a:srgbClr val="FF0000"/>
              </a:solidFill>
              <a:miter lim="800000"/>
              <a:headEnd/>
              <a:tailEnd/>
            </a:ln>
          </p:spPr>
          <p:txBody>
            <a:bodyPr wrap="none" anchor="ctr"/>
            <a:lstStyle/>
            <a:p>
              <a:endParaRPr lang="en-GB"/>
            </a:p>
          </p:txBody>
        </p:sp>
        <p:sp>
          <p:nvSpPr>
            <p:cNvPr id="26685" name="AutoShape 129"/>
            <p:cNvSpPr>
              <a:spLocks noChangeArrowheads="1"/>
            </p:cNvSpPr>
            <p:nvPr/>
          </p:nvSpPr>
          <p:spPr bwMode="auto">
            <a:xfrm flipV="1">
              <a:off x="1824" y="3504"/>
              <a:ext cx="96" cy="192"/>
            </a:xfrm>
            <a:prstGeom prst="downArrow">
              <a:avLst>
                <a:gd name="adj1" fmla="val 50000"/>
                <a:gd name="adj2" fmla="val 50000"/>
              </a:avLst>
            </a:prstGeom>
            <a:solidFill>
              <a:srgbClr val="FFCCCC"/>
            </a:solidFill>
            <a:ln w="9525">
              <a:solidFill>
                <a:srgbClr val="FF0000"/>
              </a:solidFill>
              <a:miter lim="800000"/>
              <a:headEnd/>
              <a:tailEnd/>
            </a:ln>
          </p:spPr>
          <p:txBody>
            <a:bodyPr wrap="none" anchor="ctr"/>
            <a:lstStyle/>
            <a:p>
              <a:endParaRPr lang="en-GB"/>
            </a:p>
          </p:txBody>
        </p:sp>
        <p:sp>
          <p:nvSpPr>
            <p:cNvPr id="26686" name="AutoShape 130"/>
            <p:cNvSpPr>
              <a:spLocks noChangeArrowheads="1"/>
            </p:cNvSpPr>
            <p:nvPr/>
          </p:nvSpPr>
          <p:spPr bwMode="auto">
            <a:xfrm flipV="1">
              <a:off x="2304" y="3504"/>
              <a:ext cx="96" cy="192"/>
            </a:xfrm>
            <a:prstGeom prst="downArrow">
              <a:avLst>
                <a:gd name="adj1" fmla="val 50000"/>
                <a:gd name="adj2" fmla="val 50000"/>
              </a:avLst>
            </a:prstGeom>
            <a:solidFill>
              <a:srgbClr val="FFCCCC"/>
            </a:solidFill>
            <a:ln w="9525">
              <a:solidFill>
                <a:srgbClr val="FF0000"/>
              </a:solidFill>
              <a:miter lim="800000"/>
              <a:headEnd/>
              <a:tailEnd/>
            </a:ln>
          </p:spPr>
          <p:txBody>
            <a:bodyPr wrap="none" anchor="ctr"/>
            <a:lstStyle/>
            <a:p>
              <a:endParaRPr lang="en-GB"/>
            </a:p>
          </p:txBody>
        </p:sp>
        <p:sp>
          <p:nvSpPr>
            <p:cNvPr id="26687" name="AutoShape 131"/>
            <p:cNvSpPr>
              <a:spLocks noChangeArrowheads="1"/>
            </p:cNvSpPr>
            <p:nvPr/>
          </p:nvSpPr>
          <p:spPr bwMode="auto">
            <a:xfrm flipV="1">
              <a:off x="2784" y="3504"/>
              <a:ext cx="96" cy="192"/>
            </a:xfrm>
            <a:prstGeom prst="downArrow">
              <a:avLst>
                <a:gd name="adj1" fmla="val 50000"/>
                <a:gd name="adj2" fmla="val 50000"/>
              </a:avLst>
            </a:prstGeom>
            <a:solidFill>
              <a:srgbClr val="FFCCCC"/>
            </a:solidFill>
            <a:ln w="9525">
              <a:solidFill>
                <a:srgbClr val="FF0000"/>
              </a:solidFill>
              <a:miter lim="800000"/>
              <a:headEnd/>
              <a:tailEnd/>
            </a:ln>
          </p:spPr>
          <p:txBody>
            <a:bodyPr wrap="none" anchor="ctr"/>
            <a:lstStyle/>
            <a:p>
              <a:endParaRPr lang="en-GB"/>
            </a:p>
          </p:txBody>
        </p:sp>
      </p:grpSp>
      <p:sp>
        <p:nvSpPr>
          <p:cNvPr id="26640" name="Rectangle 141"/>
          <p:cNvSpPr>
            <a:spLocks noChangeArrowheads="1"/>
          </p:cNvSpPr>
          <p:nvPr/>
        </p:nvSpPr>
        <p:spPr bwMode="auto">
          <a:xfrm>
            <a:off x="6099175" y="2670175"/>
            <a:ext cx="1468438" cy="304800"/>
          </a:xfrm>
          <a:prstGeom prst="rect">
            <a:avLst/>
          </a:prstGeom>
          <a:noFill/>
          <a:ln w="9525">
            <a:noFill/>
            <a:miter lim="800000"/>
            <a:headEnd/>
            <a:tailEnd/>
          </a:ln>
        </p:spPr>
        <p:txBody>
          <a:bodyPr>
            <a:spAutoFit/>
          </a:bodyPr>
          <a:lstStyle/>
          <a:p>
            <a:r>
              <a:rPr lang="en-US" sz="1400">
                <a:solidFill>
                  <a:schemeClr val="bg2">
                    <a:lumMod val="75000"/>
                  </a:schemeClr>
                </a:solidFill>
                <a:latin typeface="Arial" charset="0"/>
              </a:rPr>
              <a:t>RF to load</a:t>
            </a:r>
          </a:p>
        </p:txBody>
      </p:sp>
      <p:grpSp>
        <p:nvGrpSpPr>
          <p:cNvPr id="7" name="Group 221"/>
          <p:cNvGrpSpPr>
            <a:grpSpLocks/>
          </p:cNvGrpSpPr>
          <p:nvPr/>
        </p:nvGrpSpPr>
        <p:grpSpPr bwMode="auto">
          <a:xfrm>
            <a:off x="671513" y="2668588"/>
            <a:ext cx="7820025" cy="2968624"/>
            <a:chOff x="439" y="1545"/>
            <a:chExt cx="4926" cy="1870"/>
          </a:xfrm>
        </p:grpSpPr>
        <p:sp>
          <p:nvSpPr>
            <p:cNvPr id="26676" name="Rectangle 112"/>
            <p:cNvSpPr>
              <a:spLocks noChangeArrowheads="1"/>
            </p:cNvSpPr>
            <p:nvPr/>
          </p:nvSpPr>
          <p:spPr bwMode="auto">
            <a:xfrm>
              <a:off x="4317" y="2950"/>
              <a:ext cx="1048" cy="465"/>
            </a:xfrm>
            <a:prstGeom prst="rect">
              <a:avLst/>
            </a:prstGeom>
            <a:noFill/>
            <a:ln w="9525">
              <a:noFill/>
              <a:miter lim="800000"/>
              <a:headEnd/>
              <a:tailEnd/>
            </a:ln>
          </p:spPr>
          <p:txBody>
            <a:bodyPr>
              <a:spAutoFit/>
            </a:bodyPr>
            <a:lstStyle/>
            <a:p>
              <a:r>
                <a:rPr lang="en-US" sz="1400" dirty="0">
                  <a:solidFill>
                    <a:srgbClr val="FFFF00"/>
                  </a:solidFill>
                  <a:latin typeface="Arial" charset="0"/>
                </a:rPr>
                <a:t>most of RF power </a:t>
              </a:r>
            </a:p>
            <a:p>
              <a:r>
                <a:rPr lang="en-US" sz="1400" dirty="0">
                  <a:solidFill>
                    <a:srgbClr val="FFFF00"/>
                  </a:solidFill>
                  <a:latin typeface="Arial" charset="0"/>
                </a:rPr>
                <a:t>(</a:t>
              </a:r>
              <a:r>
                <a:rPr lang="en-US" sz="1400" dirty="0">
                  <a:solidFill>
                    <a:srgbClr val="FFFF00"/>
                  </a:solidFill>
                  <a:latin typeface="Arial" charset="0"/>
                  <a:cs typeface="Arial" charset="0"/>
                </a:rPr>
                <a:t>≥ </a:t>
              </a:r>
              <a:r>
                <a:rPr lang="en-US" sz="1400" dirty="0">
                  <a:solidFill>
                    <a:srgbClr val="FFFF00"/>
                  </a:solidFill>
                  <a:latin typeface="Arial" charset="0"/>
                </a:rPr>
                <a:t>95%) to the beam</a:t>
              </a:r>
            </a:p>
          </p:txBody>
        </p:sp>
        <p:grpSp>
          <p:nvGrpSpPr>
            <p:cNvPr id="8" name="Group 151"/>
            <p:cNvGrpSpPr>
              <a:grpSpLocks/>
            </p:cNvGrpSpPr>
            <p:nvPr/>
          </p:nvGrpSpPr>
          <p:grpSpPr bwMode="auto">
            <a:xfrm>
              <a:off x="439" y="1545"/>
              <a:ext cx="4133" cy="1212"/>
              <a:chOff x="442" y="1546"/>
              <a:chExt cx="4133" cy="1212"/>
            </a:xfrm>
          </p:grpSpPr>
          <p:sp>
            <p:nvSpPr>
              <p:cNvPr id="26678" name="Rectangle 152"/>
              <p:cNvSpPr>
                <a:spLocks noChangeArrowheads="1"/>
              </p:cNvSpPr>
              <p:nvPr/>
            </p:nvSpPr>
            <p:spPr bwMode="auto">
              <a:xfrm>
                <a:off x="442" y="2255"/>
                <a:ext cx="1038" cy="330"/>
              </a:xfrm>
              <a:prstGeom prst="rect">
                <a:avLst/>
              </a:prstGeom>
              <a:noFill/>
              <a:ln w="9525">
                <a:noFill/>
                <a:miter lim="800000"/>
                <a:headEnd/>
                <a:tailEnd/>
              </a:ln>
            </p:spPr>
            <p:txBody>
              <a:bodyPr>
                <a:spAutoFit/>
              </a:bodyPr>
              <a:lstStyle/>
              <a:p>
                <a:r>
                  <a:rPr lang="en-US" sz="1400" dirty="0">
                    <a:solidFill>
                      <a:srgbClr val="FFFF00"/>
                    </a:solidFill>
                    <a:latin typeface="Arial" charset="0"/>
                  </a:rPr>
                  <a:t>High current</a:t>
                </a:r>
              </a:p>
              <a:p>
                <a:r>
                  <a:rPr lang="en-US" sz="1400" dirty="0">
                    <a:solidFill>
                      <a:srgbClr val="FFFF00"/>
                    </a:solidFill>
                    <a:latin typeface="Arial" charset="0"/>
                  </a:rPr>
                  <a:t>beam</a:t>
                </a:r>
              </a:p>
            </p:txBody>
          </p:sp>
          <p:sp>
            <p:nvSpPr>
              <p:cNvPr id="26679" name="Rectangle 153"/>
              <p:cNvSpPr>
                <a:spLocks noChangeArrowheads="1"/>
              </p:cNvSpPr>
              <p:nvPr/>
            </p:nvSpPr>
            <p:spPr bwMode="auto">
              <a:xfrm>
                <a:off x="4119" y="1883"/>
                <a:ext cx="217" cy="372"/>
              </a:xfrm>
              <a:prstGeom prst="rect">
                <a:avLst/>
              </a:prstGeom>
              <a:solidFill>
                <a:schemeClr val="bg1"/>
              </a:solidFill>
              <a:ln w="9525" algn="ctr">
                <a:noFill/>
                <a:miter lim="800000"/>
                <a:headEnd/>
                <a:tailEnd/>
              </a:ln>
            </p:spPr>
            <p:txBody>
              <a:bodyPr wrap="none" anchor="ctr"/>
              <a:lstStyle/>
              <a:p>
                <a:endParaRPr lang="en-GB"/>
              </a:p>
            </p:txBody>
          </p:sp>
          <p:sp>
            <p:nvSpPr>
              <p:cNvPr id="26680" name="Rectangle 154"/>
              <p:cNvSpPr>
                <a:spLocks noChangeArrowheads="1"/>
              </p:cNvSpPr>
              <p:nvPr/>
            </p:nvSpPr>
            <p:spPr bwMode="auto">
              <a:xfrm>
                <a:off x="1522" y="2136"/>
                <a:ext cx="2845" cy="622"/>
              </a:xfrm>
              <a:prstGeom prst="rect">
                <a:avLst/>
              </a:prstGeom>
              <a:gradFill rotWithShape="0">
                <a:gsLst>
                  <a:gs pos="0">
                    <a:srgbClr val="FF0000"/>
                  </a:gs>
                  <a:gs pos="100000">
                    <a:schemeClr val="bg1"/>
                  </a:gs>
                </a:gsLst>
                <a:lin ang="0" scaled="1"/>
              </a:gradFill>
              <a:ln w="9525">
                <a:noFill/>
                <a:miter lim="800000"/>
                <a:headEnd/>
                <a:tailEnd/>
              </a:ln>
            </p:spPr>
            <p:txBody>
              <a:bodyPr wrap="none" anchor="ctr"/>
              <a:lstStyle/>
              <a:p>
                <a:endParaRPr lang="en-GB"/>
              </a:p>
            </p:txBody>
          </p:sp>
          <p:sp>
            <p:nvSpPr>
              <p:cNvPr id="26681" name="AutoShape 155"/>
              <p:cNvSpPr>
                <a:spLocks noChangeArrowheads="1"/>
              </p:cNvSpPr>
              <p:nvPr/>
            </p:nvSpPr>
            <p:spPr bwMode="auto">
              <a:xfrm flipV="1">
                <a:off x="4175" y="1738"/>
                <a:ext cx="115" cy="82"/>
              </a:xfrm>
              <a:prstGeom prst="downArrow">
                <a:avLst>
                  <a:gd name="adj1" fmla="val 50000"/>
                  <a:gd name="adj2" fmla="val 25000"/>
                </a:avLst>
              </a:prstGeom>
              <a:solidFill>
                <a:schemeClr val="bg1"/>
              </a:solidFill>
              <a:ln w="12700">
                <a:solidFill>
                  <a:srgbClr val="FF1717"/>
                </a:solidFill>
                <a:miter lim="800000"/>
                <a:headEnd/>
                <a:tailEnd/>
              </a:ln>
            </p:spPr>
            <p:txBody>
              <a:bodyPr wrap="none" anchor="ctr"/>
              <a:lstStyle/>
              <a:p>
                <a:endParaRPr lang="en-GB"/>
              </a:p>
            </p:txBody>
          </p:sp>
          <p:sp>
            <p:nvSpPr>
              <p:cNvPr id="26682" name="AutoShape 156"/>
              <p:cNvSpPr>
                <a:spLocks noChangeArrowheads="1"/>
              </p:cNvSpPr>
              <p:nvPr/>
            </p:nvSpPr>
            <p:spPr bwMode="auto">
              <a:xfrm>
                <a:off x="1421" y="2385"/>
                <a:ext cx="3154" cy="96"/>
              </a:xfrm>
              <a:prstGeom prst="rightArrow">
                <a:avLst>
                  <a:gd name="adj1" fmla="val 39287"/>
                  <a:gd name="adj2" fmla="val 98258"/>
                </a:avLst>
              </a:prstGeom>
              <a:gradFill rotWithShape="0">
                <a:gsLst>
                  <a:gs pos="0">
                    <a:schemeClr val="bg1"/>
                  </a:gs>
                  <a:gs pos="100000">
                    <a:srgbClr val="0000CC"/>
                  </a:gs>
                </a:gsLst>
                <a:lin ang="0" scaled="1"/>
              </a:gradFill>
              <a:ln w="9525">
                <a:solidFill>
                  <a:srgbClr val="00187E"/>
                </a:solidFill>
                <a:miter lim="800000"/>
                <a:headEnd/>
                <a:tailEnd/>
              </a:ln>
            </p:spPr>
            <p:txBody>
              <a:bodyPr wrap="none" anchor="ctr"/>
              <a:lstStyle/>
              <a:p>
                <a:endParaRPr lang="en-GB"/>
              </a:p>
            </p:txBody>
          </p:sp>
          <p:sp>
            <p:nvSpPr>
              <p:cNvPr id="26683" name="Rectangle 157"/>
              <p:cNvSpPr>
                <a:spLocks noChangeArrowheads="1"/>
              </p:cNvSpPr>
              <p:nvPr/>
            </p:nvSpPr>
            <p:spPr bwMode="auto">
              <a:xfrm>
                <a:off x="3664" y="1546"/>
                <a:ext cx="313" cy="192"/>
              </a:xfrm>
              <a:prstGeom prst="rect">
                <a:avLst/>
              </a:prstGeom>
              <a:noFill/>
              <a:ln w="9525">
                <a:noFill/>
                <a:miter lim="800000"/>
                <a:headEnd/>
                <a:tailEnd/>
              </a:ln>
            </p:spPr>
            <p:txBody>
              <a:bodyPr>
                <a:spAutoFit/>
              </a:bodyPr>
              <a:lstStyle/>
              <a:p>
                <a:r>
                  <a:rPr lang="en-US" sz="1400" dirty="0">
                    <a:solidFill>
                      <a:schemeClr val="bg2">
                        <a:lumMod val="75000"/>
                      </a:schemeClr>
                    </a:solidFill>
                    <a:latin typeface="Arial" charset="0"/>
                  </a:rPr>
                  <a:t>No</a:t>
                </a:r>
              </a:p>
            </p:txBody>
          </p:sp>
        </p:grpSp>
      </p:grpSp>
      <p:grpSp>
        <p:nvGrpSpPr>
          <p:cNvPr id="9" name="Group 220"/>
          <p:cNvGrpSpPr>
            <a:grpSpLocks/>
          </p:cNvGrpSpPr>
          <p:nvPr/>
        </p:nvGrpSpPr>
        <p:grpSpPr bwMode="auto">
          <a:xfrm>
            <a:off x="2382838" y="3205163"/>
            <a:ext cx="4527550" cy="1425575"/>
            <a:chOff x="1517" y="1883"/>
            <a:chExt cx="2852" cy="898"/>
          </a:xfrm>
        </p:grpSpPr>
        <p:sp>
          <p:nvSpPr>
            <p:cNvPr id="26644" name="Rectangle 190"/>
            <p:cNvSpPr>
              <a:spLocks noChangeArrowheads="1"/>
            </p:cNvSpPr>
            <p:nvPr/>
          </p:nvSpPr>
          <p:spPr bwMode="auto">
            <a:xfrm>
              <a:off x="1745" y="2122"/>
              <a:ext cx="2391" cy="47"/>
            </a:xfrm>
            <a:prstGeom prst="rect">
              <a:avLst/>
            </a:prstGeom>
            <a:gradFill rotWithShape="1">
              <a:gsLst>
                <a:gs pos="0">
                  <a:srgbClr val="FF9933"/>
                </a:gs>
                <a:gs pos="100000">
                  <a:srgbClr val="764718"/>
                </a:gs>
              </a:gsLst>
              <a:lin ang="5400000" scaled="1"/>
            </a:gradFill>
            <a:ln w="0">
              <a:noFill/>
              <a:miter lim="800000"/>
              <a:headEnd/>
              <a:tailEnd/>
            </a:ln>
          </p:spPr>
          <p:txBody>
            <a:bodyPr wrap="none" anchor="ctr"/>
            <a:lstStyle/>
            <a:p>
              <a:endParaRPr lang="en-GB"/>
            </a:p>
          </p:txBody>
        </p:sp>
        <p:sp>
          <p:nvSpPr>
            <p:cNvPr id="26645" name="Rectangle 191"/>
            <p:cNvSpPr>
              <a:spLocks noChangeArrowheads="1"/>
            </p:cNvSpPr>
            <p:nvPr/>
          </p:nvSpPr>
          <p:spPr bwMode="auto">
            <a:xfrm flipV="1">
              <a:off x="1517" y="1883"/>
              <a:ext cx="47" cy="413"/>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46" name="Rectangle 192"/>
            <p:cNvSpPr>
              <a:spLocks noChangeArrowheads="1"/>
            </p:cNvSpPr>
            <p:nvPr/>
          </p:nvSpPr>
          <p:spPr bwMode="auto">
            <a:xfrm flipV="1">
              <a:off x="1950" y="2122"/>
              <a:ext cx="47" cy="174"/>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47" name="Rectangle 193"/>
            <p:cNvSpPr>
              <a:spLocks noChangeArrowheads="1"/>
            </p:cNvSpPr>
            <p:nvPr/>
          </p:nvSpPr>
          <p:spPr bwMode="auto">
            <a:xfrm flipV="1">
              <a:off x="2160" y="2122"/>
              <a:ext cx="48" cy="174"/>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48" name="Rectangle 194"/>
            <p:cNvSpPr>
              <a:spLocks noChangeArrowheads="1"/>
            </p:cNvSpPr>
            <p:nvPr/>
          </p:nvSpPr>
          <p:spPr bwMode="auto">
            <a:xfrm flipV="1">
              <a:off x="2376" y="2122"/>
              <a:ext cx="48" cy="174"/>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49" name="Rectangle 195"/>
            <p:cNvSpPr>
              <a:spLocks noChangeArrowheads="1"/>
            </p:cNvSpPr>
            <p:nvPr/>
          </p:nvSpPr>
          <p:spPr bwMode="auto">
            <a:xfrm flipV="1">
              <a:off x="2588" y="2122"/>
              <a:ext cx="48" cy="174"/>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50" name="Rectangle 196"/>
            <p:cNvSpPr>
              <a:spLocks noChangeArrowheads="1"/>
            </p:cNvSpPr>
            <p:nvPr/>
          </p:nvSpPr>
          <p:spPr bwMode="auto">
            <a:xfrm flipV="1">
              <a:off x="2804" y="2122"/>
              <a:ext cx="48" cy="174"/>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51" name="Rectangle 197"/>
            <p:cNvSpPr>
              <a:spLocks noChangeArrowheads="1"/>
            </p:cNvSpPr>
            <p:nvPr/>
          </p:nvSpPr>
          <p:spPr bwMode="auto">
            <a:xfrm flipV="1">
              <a:off x="3016" y="2122"/>
              <a:ext cx="47" cy="174"/>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52" name="Rectangle 198"/>
            <p:cNvSpPr>
              <a:spLocks noChangeArrowheads="1"/>
            </p:cNvSpPr>
            <p:nvPr/>
          </p:nvSpPr>
          <p:spPr bwMode="auto">
            <a:xfrm flipV="1">
              <a:off x="3237" y="2122"/>
              <a:ext cx="47" cy="174"/>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53" name="Rectangle 199"/>
            <p:cNvSpPr>
              <a:spLocks noChangeArrowheads="1"/>
            </p:cNvSpPr>
            <p:nvPr/>
          </p:nvSpPr>
          <p:spPr bwMode="auto">
            <a:xfrm flipV="1">
              <a:off x="3447" y="2122"/>
              <a:ext cx="47" cy="174"/>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54" name="Rectangle 200"/>
            <p:cNvSpPr>
              <a:spLocks noChangeArrowheads="1"/>
            </p:cNvSpPr>
            <p:nvPr/>
          </p:nvSpPr>
          <p:spPr bwMode="auto">
            <a:xfrm flipV="1">
              <a:off x="3658" y="2122"/>
              <a:ext cx="48" cy="174"/>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55" name="Rectangle 201"/>
            <p:cNvSpPr>
              <a:spLocks noChangeArrowheads="1"/>
            </p:cNvSpPr>
            <p:nvPr/>
          </p:nvSpPr>
          <p:spPr bwMode="auto">
            <a:xfrm flipV="1">
              <a:off x="3871" y="2122"/>
              <a:ext cx="47" cy="174"/>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56" name="Rectangle 202"/>
            <p:cNvSpPr>
              <a:spLocks noChangeArrowheads="1"/>
            </p:cNvSpPr>
            <p:nvPr/>
          </p:nvSpPr>
          <p:spPr bwMode="auto">
            <a:xfrm flipV="1">
              <a:off x="4321" y="1883"/>
              <a:ext cx="48" cy="413"/>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grpSp>
          <p:nvGrpSpPr>
            <p:cNvPr id="10" name="Group 203"/>
            <p:cNvGrpSpPr>
              <a:grpSpLocks/>
            </p:cNvGrpSpPr>
            <p:nvPr/>
          </p:nvGrpSpPr>
          <p:grpSpPr bwMode="auto">
            <a:xfrm flipV="1">
              <a:off x="1517" y="2608"/>
              <a:ext cx="2852" cy="173"/>
              <a:chOff x="1418" y="2930"/>
              <a:chExt cx="3301" cy="201"/>
            </a:xfrm>
          </p:grpSpPr>
          <p:sp>
            <p:nvSpPr>
              <p:cNvPr id="26660" name="Rectangle 204"/>
              <p:cNvSpPr>
                <a:spLocks noChangeArrowheads="1"/>
              </p:cNvSpPr>
              <p:nvPr/>
            </p:nvSpPr>
            <p:spPr bwMode="auto">
              <a:xfrm>
                <a:off x="1418" y="2930"/>
                <a:ext cx="3295" cy="59"/>
              </a:xfrm>
              <a:prstGeom prst="rect">
                <a:avLst/>
              </a:prstGeom>
              <a:gradFill rotWithShape="1">
                <a:gsLst>
                  <a:gs pos="0">
                    <a:srgbClr val="FF9933"/>
                  </a:gs>
                  <a:gs pos="100000">
                    <a:srgbClr val="764718"/>
                  </a:gs>
                </a:gsLst>
                <a:lin ang="5400000" scaled="1"/>
              </a:gradFill>
              <a:ln w="0">
                <a:noFill/>
                <a:miter lim="800000"/>
                <a:headEnd/>
                <a:tailEnd/>
              </a:ln>
            </p:spPr>
            <p:txBody>
              <a:bodyPr wrap="none" anchor="ctr"/>
              <a:lstStyle/>
              <a:p>
                <a:endParaRPr lang="en-GB"/>
              </a:p>
            </p:txBody>
          </p:sp>
          <p:grpSp>
            <p:nvGrpSpPr>
              <p:cNvPr id="11" name="Group 205"/>
              <p:cNvGrpSpPr>
                <a:grpSpLocks/>
              </p:cNvGrpSpPr>
              <p:nvPr/>
            </p:nvGrpSpPr>
            <p:grpSpPr bwMode="auto">
              <a:xfrm>
                <a:off x="1418" y="2930"/>
                <a:ext cx="3301" cy="201"/>
                <a:chOff x="1305" y="2817"/>
                <a:chExt cx="3301" cy="201"/>
              </a:xfrm>
            </p:grpSpPr>
            <p:sp>
              <p:nvSpPr>
                <p:cNvPr id="26662" name="Rectangle 206"/>
                <p:cNvSpPr>
                  <a:spLocks noChangeArrowheads="1"/>
                </p:cNvSpPr>
                <p:nvPr/>
              </p:nvSpPr>
              <p:spPr bwMode="auto">
                <a:xfrm flipV="1">
                  <a:off x="1305" y="2817"/>
                  <a:ext cx="55" cy="201"/>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63" name="Rectangle 207"/>
                <p:cNvSpPr>
                  <a:spLocks noChangeArrowheads="1"/>
                </p:cNvSpPr>
                <p:nvPr/>
              </p:nvSpPr>
              <p:spPr bwMode="auto">
                <a:xfrm flipV="1">
                  <a:off x="1562" y="2817"/>
                  <a:ext cx="55" cy="201"/>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64" name="Rectangle 208"/>
                <p:cNvSpPr>
                  <a:spLocks noChangeArrowheads="1"/>
                </p:cNvSpPr>
                <p:nvPr/>
              </p:nvSpPr>
              <p:spPr bwMode="auto">
                <a:xfrm flipV="1">
                  <a:off x="1806" y="2817"/>
                  <a:ext cx="55" cy="201"/>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65" name="Rectangle 209"/>
                <p:cNvSpPr>
                  <a:spLocks noChangeArrowheads="1"/>
                </p:cNvSpPr>
                <p:nvPr/>
              </p:nvSpPr>
              <p:spPr bwMode="auto">
                <a:xfrm flipV="1">
                  <a:off x="2050" y="2817"/>
                  <a:ext cx="55" cy="201"/>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66" name="Rectangle 210"/>
                <p:cNvSpPr>
                  <a:spLocks noChangeArrowheads="1"/>
                </p:cNvSpPr>
                <p:nvPr/>
              </p:nvSpPr>
              <p:spPr bwMode="auto">
                <a:xfrm flipV="1">
                  <a:off x="2300" y="2817"/>
                  <a:ext cx="55" cy="201"/>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67" name="Rectangle 211"/>
                <p:cNvSpPr>
                  <a:spLocks noChangeArrowheads="1"/>
                </p:cNvSpPr>
                <p:nvPr/>
              </p:nvSpPr>
              <p:spPr bwMode="auto">
                <a:xfrm flipV="1">
                  <a:off x="2545" y="2817"/>
                  <a:ext cx="55" cy="201"/>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68" name="Rectangle 212"/>
                <p:cNvSpPr>
                  <a:spLocks noChangeArrowheads="1"/>
                </p:cNvSpPr>
                <p:nvPr/>
              </p:nvSpPr>
              <p:spPr bwMode="auto">
                <a:xfrm flipV="1">
                  <a:off x="2795" y="2817"/>
                  <a:ext cx="55" cy="201"/>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69" name="Rectangle 213"/>
                <p:cNvSpPr>
                  <a:spLocks noChangeArrowheads="1"/>
                </p:cNvSpPr>
                <p:nvPr/>
              </p:nvSpPr>
              <p:spPr bwMode="auto">
                <a:xfrm flipV="1">
                  <a:off x="3040" y="2817"/>
                  <a:ext cx="55" cy="201"/>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70" name="Rectangle 214"/>
                <p:cNvSpPr>
                  <a:spLocks noChangeArrowheads="1"/>
                </p:cNvSpPr>
                <p:nvPr/>
              </p:nvSpPr>
              <p:spPr bwMode="auto">
                <a:xfrm flipV="1">
                  <a:off x="3296" y="2817"/>
                  <a:ext cx="55" cy="201"/>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71" name="Rectangle 215"/>
                <p:cNvSpPr>
                  <a:spLocks noChangeArrowheads="1"/>
                </p:cNvSpPr>
                <p:nvPr/>
              </p:nvSpPr>
              <p:spPr bwMode="auto">
                <a:xfrm flipV="1">
                  <a:off x="3539" y="2817"/>
                  <a:ext cx="55" cy="201"/>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72" name="Rectangle 216"/>
                <p:cNvSpPr>
                  <a:spLocks noChangeArrowheads="1"/>
                </p:cNvSpPr>
                <p:nvPr/>
              </p:nvSpPr>
              <p:spPr bwMode="auto">
                <a:xfrm flipV="1">
                  <a:off x="3784" y="2817"/>
                  <a:ext cx="55" cy="201"/>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73" name="Rectangle 217"/>
                <p:cNvSpPr>
                  <a:spLocks noChangeArrowheads="1"/>
                </p:cNvSpPr>
                <p:nvPr/>
              </p:nvSpPr>
              <p:spPr bwMode="auto">
                <a:xfrm flipV="1">
                  <a:off x="4030" y="2817"/>
                  <a:ext cx="55" cy="201"/>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74" name="Rectangle 218"/>
                <p:cNvSpPr>
                  <a:spLocks noChangeArrowheads="1"/>
                </p:cNvSpPr>
                <p:nvPr/>
              </p:nvSpPr>
              <p:spPr bwMode="auto">
                <a:xfrm flipV="1">
                  <a:off x="4290" y="2817"/>
                  <a:ext cx="55" cy="201"/>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75" name="Rectangle 219"/>
                <p:cNvSpPr>
                  <a:spLocks noChangeArrowheads="1"/>
                </p:cNvSpPr>
                <p:nvPr/>
              </p:nvSpPr>
              <p:spPr bwMode="auto">
                <a:xfrm flipV="1">
                  <a:off x="4551" y="2817"/>
                  <a:ext cx="55" cy="201"/>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grpSp>
        </p:grpSp>
        <p:sp>
          <p:nvSpPr>
            <p:cNvPr id="26658" name="Rectangle 188"/>
            <p:cNvSpPr>
              <a:spLocks noChangeArrowheads="1"/>
            </p:cNvSpPr>
            <p:nvPr/>
          </p:nvSpPr>
          <p:spPr bwMode="auto">
            <a:xfrm flipV="1">
              <a:off x="1739" y="1883"/>
              <a:ext cx="47" cy="413"/>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sp>
          <p:nvSpPr>
            <p:cNvPr id="26659" name="Rectangle 189"/>
            <p:cNvSpPr>
              <a:spLocks noChangeArrowheads="1"/>
            </p:cNvSpPr>
            <p:nvPr/>
          </p:nvSpPr>
          <p:spPr bwMode="auto">
            <a:xfrm flipV="1">
              <a:off x="4096" y="1883"/>
              <a:ext cx="47" cy="413"/>
            </a:xfrm>
            <a:prstGeom prst="rect">
              <a:avLst/>
            </a:prstGeom>
            <a:gradFill rotWithShape="1">
              <a:gsLst>
                <a:gs pos="0">
                  <a:srgbClr val="764718"/>
                </a:gs>
                <a:gs pos="100000">
                  <a:srgbClr val="FF9933"/>
                </a:gs>
              </a:gsLst>
              <a:lin ang="5400000" scaled="1"/>
            </a:gradFill>
            <a:ln w="0">
              <a:noFill/>
              <a:miter lim="800000"/>
              <a:headEnd/>
              <a:tailEnd/>
            </a:ln>
          </p:spPr>
          <p:txBody>
            <a:bodyPr wrap="none" anchor="ctr"/>
            <a:lstStyle/>
            <a:p>
              <a:endParaRPr lang="en-GB"/>
            </a:p>
          </p:txBody>
        </p:sp>
      </p:grpSp>
      <p:sp>
        <p:nvSpPr>
          <p:cNvPr id="430302" name="Rectangle 222"/>
          <p:cNvSpPr>
            <a:spLocks noChangeArrowheads="1"/>
          </p:cNvSpPr>
          <p:nvPr/>
        </p:nvSpPr>
        <p:spPr bwMode="auto">
          <a:xfrm>
            <a:off x="866775" y="3243263"/>
            <a:ext cx="1136650" cy="304800"/>
          </a:xfrm>
          <a:prstGeom prst="rect">
            <a:avLst/>
          </a:prstGeom>
          <a:noFill/>
          <a:ln w="9525" algn="ctr">
            <a:noFill/>
            <a:miter lim="800000"/>
            <a:headEnd/>
            <a:tailEnd/>
          </a:ln>
        </p:spPr>
        <p:txBody>
          <a:bodyPr>
            <a:spAutoFit/>
          </a:bodyPr>
          <a:lstStyle/>
          <a:p>
            <a:pPr>
              <a:spcBef>
                <a:spcPct val="50000"/>
              </a:spcBef>
            </a:pPr>
            <a:r>
              <a:rPr lang="en-US" sz="1400" dirty="0">
                <a:solidFill>
                  <a:srgbClr val="FFFF00"/>
                </a:solidFill>
                <a:latin typeface="Arial" charset="0"/>
              </a:rPr>
              <a:t>No beam</a:t>
            </a:r>
          </a:p>
        </p:txBody>
      </p:sp>
      <p:sp>
        <p:nvSpPr>
          <p:cNvPr id="78" name="Title 77"/>
          <p:cNvSpPr>
            <a:spLocks noGrp="1"/>
          </p:cNvSpPr>
          <p:nvPr>
            <p:ph type="title"/>
          </p:nvPr>
        </p:nvSpPr>
        <p:spPr/>
        <p:txBody>
          <a:bodyPr>
            <a:normAutofit fontScale="90000"/>
          </a:bodyPr>
          <a:lstStyle/>
          <a:p>
            <a:r>
              <a:rPr lang="en-GB" dirty="0" smtClean="0"/>
              <a:t>Full beam-loading acceleration</a:t>
            </a:r>
            <a:endParaRPr lang="en-GB" dirty="0"/>
          </a:p>
        </p:txBody>
      </p:sp>
      <p:sp>
        <p:nvSpPr>
          <p:cNvPr id="12" name="Date Placeholder 11"/>
          <p:cNvSpPr>
            <a:spLocks noGrp="1"/>
          </p:cNvSpPr>
          <p:nvPr>
            <p:ph type="dt" sz="half" idx="10"/>
          </p:nvPr>
        </p:nvSpPr>
        <p:spPr/>
        <p:txBody>
          <a:bodyPr/>
          <a:lstStyle/>
          <a:p>
            <a:r>
              <a:rPr lang="en-US" smtClean="0"/>
              <a:t>29-Sept-2011</a:t>
            </a:r>
            <a:endParaRPr lang="en-US"/>
          </a:p>
        </p:txBody>
      </p:sp>
      <p:sp>
        <p:nvSpPr>
          <p:cNvPr id="13" name="Footer Placeholder 12"/>
          <p:cNvSpPr>
            <a:spLocks noGrp="1"/>
          </p:cNvSpPr>
          <p:nvPr>
            <p:ph type="ftr" sz="quarter" idx="11"/>
          </p:nvPr>
        </p:nvSpPr>
        <p:spPr/>
        <p:txBody>
          <a:bodyPr/>
          <a:lstStyle/>
          <a:p>
            <a:r>
              <a:rPr lang="en-GB" smtClean="0"/>
              <a:t>LCWS 2011  -  E. Jensen: L band power sources</a:t>
            </a:r>
            <a:endParaRPr lang="en-US"/>
          </a:p>
        </p:txBody>
      </p:sp>
      <p:sp>
        <p:nvSpPr>
          <p:cNvPr id="14" name="Slide Number Placeholder 13"/>
          <p:cNvSpPr>
            <a:spLocks noGrp="1"/>
          </p:cNvSpPr>
          <p:nvPr>
            <p:ph type="sldNum" sz="quarter" idx="12"/>
          </p:nvPr>
        </p:nvSpPr>
        <p:spPr/>
        <p:txBody>
          <a:bodyPr/>
          <a:lstStyle/>
          <a:p>
            <a:fld id="{49565A35-BF1F-4345-B456-4D29F1280597}" type="slidenum">
              <a:rPr lang="en-US" smtClean="0"/>
              <a:pPr/>
              <a:t>6</a:t>
            </a:fld>
            <a:endParaRPr lang="en-US"/>
          </a:p>
        </p:txBody>
      </p:sp>
    </p:spTree>
    <p:extLst>
      <p:ext uri="{BB962C8B-B14F-4D97-AF65-F5344CB8AC3E}">
        <p14:creationId xmlns:p14="http://schemas.microsoft.com/office/powerpoint/2010/main" val="2977028216"/>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30302"/>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30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613" name="Text Box 69"/>
          <p:cNvSpPr txBox="1">
            <a:spLocks noChangeArrowheads="1"/>
          </p:cNvSpPr>
          <p:nvPr/>
        </p:nvSpPr>
        <p:spPr bwMode="auto">
          <a:xfrm>
            <a:off x="6215063" y="3535363"/>
            <a:ext cx="2872902" cy="2031325"/>
          </a:xfrm>
          <a:prstGeom prst="rect">
            <a:avLst/>
          </a:prstGeom>
          <a:solidFill>
            <a:srgbClr val="99CCFF">
              <a:alpha val="30196"/>
            </a:srgbClr>
          </a:solidFill>
          <a:ln w="9525" algn="ctr">
            <a:solidFill>
              <a:srgbClr val="00187E"/>
            </a:solidFill>
            <a:miter lim="800000"/>
            <a:headEnd/>
            <a:tailEnd/>
          </a:ln>
        </p:spPr>
        <p:txBody>
          <a:bodyPr wrap="none">
            <a:spAutoFit/>
          </a:bodyPr>
          <a:lstStyle/>
          <a:p>
            <a:pPr algn="l"/>
            <a:r>
              <a:rPr lang="en-US" sz="1400" dirty="0">
                <a:solidFill>
                  <a:srgbClr val="FFFF00"/>
                </a:solidFill>
                <a:latin typeface="Arial" charset="0"/>
              </a:rPr>
              <a:t>Measured RF-to-beam efficiency</a:t>
            </a:r>
          </a:p>
          <a:p>
            <a:pPr algn="l"/>
            <a:endParaRPr lang="en-US" sz="1400" dirty="0">
              <a:solidFill>
                <a:srgbClr val="FFFF00"/>
              </a:solidFill>
              <a:latin typeface="Arial" charset="0"/>
            </a:endParaRPr>
          </a:p>
          <a:p>
            <a:pPr algn="l"/>
            <a:r>
              <a:rPr lang="en-US" sz="1400" dirty="0">
                <a:solidFill>
                  <a:srgbClr val="FFFF00"/>
                </a:solidFill>
                <a:latin typeface="Arial" charset="0"/>
              </a:rPr>
              <a:t>95.3 %</a:t>
            </a:r>
          </a:p>
          <a:p>
            <a:pPr algn="l"/>
            <a:endParaRPr lang="en-US" sz="1400" dirty="0">
              <a:solidFill>
                <a:srgbClr val="FFFF00"/>
              </a:solidFill>
              <a:latin typeface="Arial" charset="0"/>
            </a:endParaRPr>
          </a:p>
          <a:p>
            <a:pPr algn="l"/>
            <a:r>
              <a:rPr lang="en-US" sz="1400" dirty="0">
                <a:solidFill>
                  <a:srgbClr val="FFFF00"/>
                </a:solidFill>
                <a:latin typeface="Arial" charset="0"/>
              </a:rPr>
              <a:t>Theory</a:t>
            </a:r>
          </a:p>
          <a:p>
            <a:pPr algn="l"/>
            <a:r>
              <a:rPr lang="en-US" sz="1400" dirty="0">
                <a:solidFill>
                  <a:srgbClr val="FFFF00"/>
                </a:solidFill>
                <a:latin typeface="Arial" charset="0"/>
              </a:rPr>
              <a:t> </a:t>
            </a:r>
          </a:p>
          <a:p>
            <a:pPr algn="l"/>
            <a:r>
              <a:rPr lang="en-US" sz="1400" dirty="0">
                <a:solidFill>
                  <a:srgbClr val="FFFF00"/>
                </a:solidFill>
                <a:latin typeface="Arial" charset="0"/>
              </a:rPr>
              <a:t>96% (~ 4 % </a:t>
            </a:r>
            <a:r>
              <a:rPr lang="en-US" sz="1400" dirty="0" err="1">
                <a:solidFill>
                  <a:srgbClr val="FFFF00"/>
                </a:solidFill>
                <a:latin typeface="Arial" charset="0"/>
              </a:rPr>
              <a:t>ohmic</a:t>
            </a:r>
            <a:r>
              <a:rPr lang="en-US" sz="1400" dirty="0">
                <a:solidFill>
                  <a:srgbClr val="FFFF00"/>
                </a:solidFill>
                <a:latin typeface="Arial" charset="0"/>
              </a:rPr>
              <a:t> losses</a:t>
            </a:r>
            <a:r>
              <a:rPr lang="en-US" sz="1400" dirty="0" smtClean="0">
                <a:solidFill>
                  <a:srgbClr val="FFFF00"/>
                </a:solidFill>
                <a:latin typeface="Arial" charset="0"/>
              </a:rPr>
              <a:t>)</a:t>
            </a:r>
          </a:p>
          <a:p>
            <a:pPr algn="l"/>
            <a:endParaRPr lang="en-US" sz="1400" dirty="0">
              <a:solidFill>
                <a:srgbClr val="FFFF00"/>
              </a:solidFill>
              <a:latin typeface="Arial" charset="0"/>
            </a:endParaRPr>
          </a:p>
          <a:p>
            <a:pPr algn="l"/>
            <a:r>
              <a:rPr lang="en-US" sz="1400" dirty="0" smtClean="0">
                <a:solidFill>
                  <a:srgbClr val="FFFF00"/>
                </a:solidFill>
                <a:latin typeface="Arial" charset="0"/>
              </a:rPr>
              <a:t>At 1 GHz, this will be even higher!</a:t>
            </a:r>
            <a:endParaRPr lang="en-US" sz="1400" dirty="0">
              <a:solidFill>
                <a:srgbClr val="FFFF00"/>
              </a:solidFill>
              <a:latin typeface="Arial" charset="0"/>
            </a:endParaRPr>
          </a:p>
        </p:txBody>
      </p:sp>
      <p:grpSp>
        <p:nvGrpSpPr>
          <p:cNvPr id="3" name="Group 75"/>
          <p:cNvGrpSpPr>
            <a:grpSpLocks/>
          </p:cNvGrpSpPr>
          <p:nvPr/>
        </p:nvGrpSpPr>
        <p:grpSpPr bwMode="auto">
          <a:xfrm>
            <a:off x="3913218" y="1430338"/>
            <a:ext cx="5016500" cy="1938337"/>
            <a:chOff x="2275" y="771"/>
            <a:chExt cx="3160" cy="1221"/>
          </a:xfrm>
        </p:grpSpPr>
        <p:pic>
          <p:nvPicPr>
            <p:cNvPr id="29703" name="Picture 64" descr="beam_loading_MKS06_power"/>
            <p:cNvPicPr>
              <a:picLocks noChangeAspect="1" noChangeArrowheads="1"/>
            </p:cNvPicPr>
            <p:nvPr/>
          </p:nvPicPr>
          <p:blipFill>
            <a:blip r:embed="rId2" cstate="print"/>
            <a:srcRect/>
            <a:stretch>
              <a:fillRect/>
            </a:stretch>
          </p:blipFill>
          <p:spPr bwMode="auto">
            <a:xfrm>
              <a:off x="2275" y="771"/>
              <a:ext cx="3160" cy="1202"/>
            </a:xfrm>
            <a:prstGeom prst="rect">
              <a:avLst/>
            </a:prstGeom>
            <a:noFill/>
            <a:ln w="28575">
              <a:solidFill>
                <a:schemeClr val="tx1"/>
              </a:solidFill>
              <a:miter lim="800000"/>
              <a:headEnd/>
              <a:tailEnd/>
            </a:ln>
          </p:spPr>
        </p:pic>
        <p:sp>
          <p:nvSpPr>
            <p:cNvPr id="29704" name="Text Box 65"/>
            <p:cNvSpPr txBox="1">
              <a:spLocks noChangeArrowheads="1"/>
            </p:cNvSpPr>
            <p:nvPr/>
          </p:nvSpPr>
          <p:spPr bwMode="auto">
            <a:xfrm>
              <a:off x="3491" y="1534"/>
              <a:ext cx="1299" cy="173"/>
            </a:xfrm>
            <a:prstGeom prst="rect">
              <a:avLst/>
            </a:prstGeom>
            <a:noFill/>
            <a:ln w="9525">
              <a:noFill/>
              <a:miter lim="800000"/>
              <a:headEnd/>
              <a:tailEnd/>
            </a:ln>
          </p:spPr>
          <p:txBody>
            <a:bodyPr wrap="none">
              <a:spAutoFit/>
            </a:bodyPr>
            <a:lstStyle/>
            <a:p>
              <a:pPr algn="l" eaLnBrk="1" hangingPunct="1"/>
              <a:r>
                <a:rPr lang="en-US" sz="1200" dirty="0">
                  <a:solidFill>
                    <a:schemeClr val="bg1"/>
                  </a:solidFill>
                  <a:latin typeface="Arial" charset="0"/>
                </a:rPr>
                <a:t>RF pulse at structure output</a:t>
              </a:r>
              <a:endParaRPr lang="el-GR" sz="1200" dirty="0">
                <a:solidFill>
                  <a:schemeClr val="bg1"/>
                </a:solidFill>
                <a:latin typeface="Arial" charset="0"/>
                <a:cs typeface="Arial" charset="0"/>
              </a:endParaRPr>
            </a:p>
          </p:txBody>
        </p:sp>
        <p:sp>
          <p:nvSpPr>
            <p:cNvPr id="29705" name="Text Box 66"/>
            <p:cNvSpPr txBox="1">
              <a:spLocks noChangeArrowheads="1"/>
            </p:cNvSpPr>
            <p:nvPr/>
          </p:nvSpPr>
          <p:spPr bwMode="auto">
            <a:xfrm>
              <a:off x="3002" y="1019"/>
              <a:ext cx="1240" cy="173"/>
            </a:xfrm>
            <a:prstGeom prst="rect">
              <a:avLst/>
            </a:prstGeom>
            <a:noFill/>
            <a:ln w="9525">
              <a:noFill/>
              <a:miter lim="800000"/>
              <a:headEnd/>
              <a:tailEnd/>
            </a:ln>
          </p:spPr>
          <p:txBody>
            <a:bodyPr wrap="none">
              <a:spAutoFit/>
            </a:bodyPr>
            <a:lstStyle/>
            <a:p>
              <a:pPr algn="l" eaLnBrk="1" hangingPunct="1"/>
              <a:r>
                <a:rPr lang="en-US" sz="1200">
                  <a:solidFill>
                    <a:schemeClr val="bg1"/>
                  </a:solidFill>
                  <a:latin typeface="Arial" charset="0"/>
                </a:rPr>
                <a:t>RF pulse at structure input</a:t>
              </a:r>
              <a:endParaRPr lang="el-GR" sz="1200">
                <a:solidFill>
                  <a:schemeClr val="bg1"/>
                </a:solidFill>
                <a:latin typeface="Arial" charset="0"/>
                <a:cs typeface="Arial" charset="0"/>
              </a:endParaRPr>
            </a:p>
          </p:txBody>
        </p:sp>
        <p:sp>
          <p:nvSpPr>
            <p:cNvPr id="29706" name="Line 67"/>
            <p:cNvSpPr>
              <a:spLocks noChangeShapeType="1"/>
            </p:cNvSpPr>
            <p:nvPr/>
          </p:nvSpPr>
          <p:spPr bwMode="auto">
            <a:xfrm flipV="1">
              <a:off x="3933" y="881"/>
              <a:ext cx="175" cy="132"/>
            </a:xfrm>
            <a:prstGeom prst="line">
              <a:avLst/>
            </a:prstGeom>
            <a:noFill/>
            <a:ln w="9525">
              <a:solidFill>
                <a:schemeClr val="bg1"/>
              </a:solidFill>
              <a:round/>
              <a:headEnd/>
              <a:tailEnd type="triangle" w="med" len="med"/>
            </a:ln>
          </p:spPr>
          <p:txBody>
            <a:bodyPr/>
            <a:lstStyle/>
            <a:p>
              <a:endParaRPr lang="en-GB">
                <a:solidFill>
                  <a:schemeClr val="bg1"/>
                </a:solidFill>
              </a:endParaRPr>
            </a:p>
          </p:txBody>
        </p:sp>
        <p:sp>
          <p:nvSpPr>
            <p:cNvPr id="29707" name="Line 68"/>
            <p:cNvSpPr>
              <a:spLocks noChangeShapeType="1"/>
            </p:cNvSpPr>
            <p:nvPr/>
          </p:nvSpPr>
          <p:spPr bwMode="auto">
            <a:xfrm>
              <a:off x="4951" y="1674"/>
              <a:ext cx="117" cy="66"/>
            </a:xfrm>
            <a:prstGeom prst="line">
              <a:avLst/>
            </a:prstGeom>
            <a:noFill/>
            <a:ln w="9525">
              <a:solidFill>
                <a:schemeClr val="bg1"/>
              </a:solidFill>
              <a:round/>
              <a:headEnd/>
              <a:tailEnd type="triangle" w="med" len="med"/>
            </a:ln>
          </p:spPr>
          <p:txBody>
            <a:bodyPr/>
            <a:lstStyle/>
            <a:p>
              <a:endParaRPr lang="en-GB">
                <a:solidFill>
                  <a:schemeClr val="bg1"/>
                </a:solidFill>
              </a:endParaRPr>
            </a:p>
          </p:txBody>
        </p:sp>
        <p:sp>
          <p:nvSpPr>
            <p:cNvPr id="29708" name="Text Box 70"/>
            <p:cNvSpPr txBox="1">
              <a:spLocks noChangeArrowheads="1"/>
            </p:cNvSpPr>
            <p:nvPr/>
          </p:nvSpPr>
          <p:spPr bwMode="auto">
            <a:xfrm>
              <a:off x="2280" y="1819"/>
              <a:ext cx="728" cy="173"/>
            </a:xfrm>
            <a:prstGeom prst="rect">
              <a:avLst/>
            </a:prstGeom>
            <a:noFill/>
            <a:ln w="9525" algn="ctr">
              <a:noFill/>
              <a:miter lim="800000"/>
              <a:headEnd/>
              <a:tailEnd/>
            </a:ln>
          </p:spPr>
          <p:txBody>
            <a:bodyPr>
              <a:spAutoFit/>
            </a:bodyPr>
            <a:lstStyle/>
            <a:p>
              <a:pPr algn="l"/>
              <a:r>
                <a:rPr lang="en-US" sz="1200">
                  <a:solidFill>
                    <a:schemeClr val="bg1"/>
                  </a:solidFill>
                </a:rPr>
                <a:t>analog signal</a:t>
              </a:r>
            </a:p>
          </p:txBody>
        </p:sp>
        <p:sp>
          <p:nvSpPr>
            <p:cNvPr id="29709" name="Line 71"/>
            <p:cNvSpPr>
              <a:spLocks noChangeShapeType="1"/>
            </p:cNvSpPr>
            <p:nvPr/>
          </p:nvSpPr>
          <p:spPr bwMode="auto">
            <a:xfrm>
              <a:off x="2707" y="1366"/>
              <a:ext cx="2380" cy="0"/>
            </a:xfrm>
            <a:prstGeom prst="line">
              <a:avLst/>
            </a:prstGeom>
            <a:noFill/>
            <a:ln w="9525">
              <a:solidFill>
                <a:schemeClr val="bg1"/>
              </a:solidFill>
              <a:round/>
              <a:headEnd type="triangle" w="med" len="med"/>
              <a:tailEnd type="triangle" w="med" len="med"/>
            </a:ln>
          </p:spPr>
          <p:txBody>
            <a:bodyPr/>
            <a:lstStyle/>
            <a:p>
              <a:endParaRPr lang="en-GB">
                <a:solidFill>
                  <a:schemeClr val="bg1"/>
                </a:solidFill>
              </a:endParaRPr>
            </a:p>
          </p:txBody>
        </p:sp>
        <p:sp>
          <p:nvSpPr>
            <p:cNvPr id="29710" name="Text Box 72"/>
            <p:cNvSpPr txBox="1">
              <a:spLocks noChangeArrowheads="1"/>
            </p:cNvSpPr>
            <p:nvPr/>
          </p:nvSpPr>
          <p:spPr bwMode="auto">
            <a:xfrm>
              <a:off x="3386" y="1282"/>
              <a:ext cx="886" cy="173"/>
            </a:xfrm>
            <a:prstGeom prst="rect">
              <a:avLst/>
            </a:prstGeom>
            <a:solidFill>
              <a:schemeClr val="tx1"/>
            </a:solidFill>
            <a:ln w="9525" algn="ctr">
              <a:noFill/>
              <a:miter lim="800000"/>
              <a:headEnd/>
              <a:tailEnd/>
            </a:ln>
          </p:spPr>
          <p:txBody>
            <a:bodyPr wrap="none">
              <a:spAutoFit/>
            </a:bodyPr>
            <a:lstStyle/>
            <a:p>
              <a:pPr algn="l"/>
              <a:r>
                <a:rPr lang="en-US" sz="1200">
                  <a:solidFill>
                    <a:schemeClr val="bg1"/>
                  </a:solidFill>
                  <a:latin typeface="Arial" charset="0"/>
                </a:rPr>
                <a:t>1.5 </a:t>
              </a:r>
              <a:r>
                <a:rPr lang="en-US" sz="1200">
                  <a:solidFill>
                    <a:schemeClr val="bg1"/>
                  </a:solidFill>
                  <a:cs typeface="Times New Roman" pitchFamily="18" charset="0"/>
                </a:rPr>
                <a:t>µs </a:t>
              </a:r>
              <a:r>
                <a:rPr lang="en-US" sz="1200">
                  <a:solidFill>
                    <a:schemeClr val="bg1"/>
                  </a:solidFill>
                  <a:latin typeface="Arial" charset="0"/>
                </a:rPr>
                <a:t>beam pulse</a:t>
              </a:r>
            </a:p>
          </p:txBody>
        </p:sp>
      </p:grpSp>
      <p:sp>
        <p:nvSpPr>
          <p:cNvPr id="73" name="Title 72"/>
          <p:cNvSpPr>
            <a:spLocks noGrp="1"/>
          </p:cNvSpPr>
          <p:nvPr>
            <p:ph type="title"/>
          </p:nvPr>
        </p:nvSpPr>
        <p:spPr/>
        <p:txBody>
          <a:bodyPr>
            <a:normAutofit fontScale="90000"/>
          </a:bodyPr>
          <a:lstStyle/>
          <a:p>
            <a:r>
              <a:rPr lang="en-GB" dirty="0" smtClean="0"/>
              <a:t>Full beam-loading acceleration</a:t>
            </a:r>
            <a:endParaRPr lang="en-GB" dirty="0"/>
          </a:p>
        </p:txBody>
      </p:sp>
      <p:pic>
        <p:nvPicPr>
          <p:cNvPr id="18" name="Picture 10"/>
          <p:cNvPicPr>
            <a:picLocks noChangeAspect="1" noChangeArrowheads="1"/>
          </p:cNvPicPr>
          <p:nvPr/>
        </p:nvPicPr>
        <p:blipFill>
          <a:blip r:embed="rId3" cstate="print"/>
          <a:srcRect/>
          <a:stretch>
            <a:fillRect/>
          </a:stretch>
        </p:blipFill>
        <p:spPr bwMode="auto">
          <a:xfrm>
            <a:off x="493721" y="3429000"/>
            <a:ext cx="5647196" cy="2841626"/>
          </a:xfrm>
          <a:prstGeom prst="rect">
            <a:avLst/>
          </a:prstGeom>
          <a:noFill/>
          <a:ln w="9525">
            <a:noFill/>
            <a:miter lim="800000"/>
            <a:headEnd/>
            <a:tailEnd/>
          </a:ln>
        </p:spPr>
      </p:pic>
      <p:sp>
        <p:nvSpPr>
          <p:cNvPr id="19" name="Rectangle 23"/>
          <p:cNvSpPr>
            <a:spLocks noChangeArrowheads="1"/>
          </p:cNvSpPr>
          <p:nvPr/>
        </p:nvSpPr>
        <p:spPr bwMode="auto">
          <a:xfrm>
            <a:off x="468313" y="1439465"/>
            <a:ext cx="3174993" cy="1846659"/>
          </a:xfrm>
          <a:prstGeom prst="rect">
            <a:avLst/>
          </a:prstGeom>
          <a:noFill/>
          <a:ln w="0">
            <a:noFill/>
            <a:miter lim="800000"/>
            <a:headEnd/>
            <a:tailEnd/>
          </a:ln>
        </p:spPr>
        <p:txBody>
          <a:bodyPr wrap="square">
            <a:spAutoFit/>
          </a:bodyPr>
          <a:lstStyle/>
          <a:p>
            <a:pPr marL="176213" indent="-176213" algn="l"/>
            <a:endParaRPr lang="en-US" sz="800" dirty="0">
              <a:solidFill>
                <a:schemeClr val="bg1"/>
              </a:solidFill>
              <a:latin typeface="Arial" charset="0"/>
            </a:endParaRPr>
          </a:p>
          <a:p>
            <a:pPr marL="176213" indent="-176213" algn="l">
              <a:buFontTx/>
              <a:buChar char="•"/>
            </a:pPr>
            <a:r>
              <a:rPr lang="en-US" sz="1400" dirty="0">
                <a:solidFill>
                  <a:schemeClr val="bg1"/>
                </a:solidFill>
                <a:latin typeface="Arial" charset="0"/>
              </a:rPr>
              <a:t>3 GHz 2</a:t>
            </a:r>
            <a:r>
              <a:rPr lang="en-US" sz="1400" dirty="0">
                <a:solidFill>
                  <a:schemeClr val="bg1"/>
                </a:solidFill>
                <a:latin typeface="Symbol" pitchFamily="18" charset="2"/>
              </a:rPr>
              <a:t>p</a:t>
            </a:r>
            <a:r>
              <a:rPr lang="en-US" sz="1400" dirty="0">
                <a:solidFill>
                  <a:schemeClr val="bg1"/>
                </a:solidFill>
                <a:latin typeface="Arial" charset="0"/>
              </a:rPr>
              <a:t>/3 TW constant aperture </a:t>
            </a:r>
          </a:p>
          <a:p>
            <a:pPr marL="176213" indent="-176213" algn="l">
              <a:buFontTx/>
              <a:buChar char="•"/>
            </a:pPr>
            <a:endParaRPr lang="en-US" sz="1400" dirty="0">
              <a:solidFill>
                <a:schemeClr val="bg1"/>
              </a:solidFill>
              <a:latin typeface="Arial" charset="0"/>
            </a:endParaRPr>
          </a:p>
          <a:p>
            <a:pPr marL="176213" indent="-176213" algn="l">
              <a:buFontTx/>
              <a:buChar char="•"/>
            </a:pPr>
            <a:r>
              <a:rPr lang="de-CH" sz="1400" dirty="0">
                <a:solidFill>
                  <a:schemeClr val="bg1"/>
                </a:solidFill>
                <a:latin typeface="Arial" charset="0"/>
              </a:rPr>
              <a:t>Slotted-iris damping + detuning with nose cones</a:t>
            </a:r>
          </a:p>
          <a:p>
            <a:pPr marL="176213" indent="-176213" algn="l">
              <a:buFontTx/>
              <a:buChar char="•"/>
            </a:pPr>
            <a:endParaRPr lang="en-US" sz="1400" dirty="0">
              <a:solidFill>
                <a:schemeClr val="bg1"/>
              </a:solidFill>
              <a:latin typeface="Arial" charset="0"/>
            </a:endParaRPr>
          </a:p>
          <a:p>
            <a:pPr marL="176213" indent="-176213" algn="l">
              <a:buFontTx/>
              <a:buChar char="•"/>
            </a:pPr>
            <a:r>
              <a:rPr lang="de-CH" sz="1400" dirty="0">
                <a:solidFill>
                  <a:schemeClr val="bg1"/>
                </a:solidFill>
                <a:latin typeface="Arial" charset="0"/>
              </a:rPr>
              <a:t>Up to 4 A – 1.4 </a:t>
            </a:r>
            <a:r>
              <a:rPr lang="de-CH" sz="1400" dirty="0">
                <a:solidFill>
                  <a:schemeClr val="bg1"/>
                </a:solidFill>
                <a:latin typeface="Symbol" pitchFamily="18" charset="2"/>
              </a:rPr>
              <a:t>m</a:t>
            </a:r>
            <a:r>
              <a:rPr lang="de-CH" sz="1400" dirty="0">
                <a:solidFill>
                  <a:schemeClr val="bg1"/>
                </a:solidFill>
                <a:latin typeface="Arial" charset="0"/>
              </a:rPr>
              <a:t>s beam pulse accelerated – no sign of BBU</a:t>
            </a:r>
          </a:p>
          <a:p>
            <a:pPr marL="176213" indent="-176213" algn="l">
              <a:buFontTx/>
              <a:buChar char="•"/>
            </a:pPr>
            <a:endParaRPr lang="en-US" sz="800" dirty="0">
              <a:solidFill>
                <a:schemeClr val="bg1"/>
              </a:solidFill>
              <a:latin typeface="Arial" charset="0"/>
            </a:endParaRPr>
          </a:p>
        </p:txBody>
      </p:sp>
      <p:sp>
        <p:nvSpPr>
          <p:cNvPr id="2" name="Date Placeholder 1"/>
          <p:cNvSpPr>
            <a:spLocks noGrp="1"/>
          </p:cNvSpPr>
          <p:nvPr>
            <p:ph type="dt" sz="half" idx="10"/>
          </p:nvPr>
        </p:nvSpPr>
        <p:spPr/>
        <p:txBody>
          <a:bodyPr/>
          <a:lstStyle/>
          <a:p>
            <a:r>
              <a:rPr lang="en-US" smtClean="0"/>
              <a:t>29-Sept-2011</a:t>
            </a:r>
            <a:endParaRPr lang="en-US"/>
          </a:p>
        </p:txBody>
      </p:sp>
      <p:sp>
        <p:nvSpPr>
          <p:cNvPr id="4" name="Footer Placeholder 3"/>
          <p:cNvSpPr>
            <a:spLocks noGrp="1"/>
          </p:cNvSpPr>
          <p:nvPr>
            <p:ph type="ftr" sz="quarter" idx="11"/>
          </p:nvPr>
        </p:nvSpPr>
        <p:spPr/>
        <p:txBody>
          <a:bodyPr/>
          <a:lstStyle/>
          <a:p>
            <a:r>
              <a:rPr lang="en-GB" smtClean="0"/>
              <a:t>LCWS 2011  -  E. Jensen: L band power sources</a:t>
            </a:r>
            <a:endParaRPr lang="en-US"/>
          </a:p>
        </p:txBody>
      </p:sp>
      <p:sp>
        <p:nvSpPr>
          <p:cNvPr id="5" name="Slide Number Placeholder 4"/>
          <p:cNvSpPr>
            <a:spLocks noGrp="1"/>
          </p:cNvSpPr>
          <p:nvPr>
            <p:ph type="sldNum" sz="quarter" idx="12"/>
          </p:nvPr>
        </p:nvSpPr>
        <p:spPr/>
        <p:txBody>
          <a:bodyPr/>
          <a:lstStyle/>
          <a:p>
            <a:fld id="{49565A35-BF1F-4345-B456-4D29F1280597}" type="slidenum">
              <a:rPr lang="en-US" smtClean="0"/>
              <a:pPr/>
              <a:t>7</a:t>
            </a:fld>
            <a:endParaRPr lang="en-US"/>
          </a:p>
        </p:txBody>
      </p:sp>
    </p:spTree>
    <p:extLst>
      <p:ext uri="{BB962C8B-B14F-4D97-AF65-F5344CB8AC3E}">
        <p14:creationId xmlns:p14="http://schemas.microsoft.com/office/powerpoint/2010/main" val="4211869374"/>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926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26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p:cNvSpPr>
          <p:nvPr>
            <p:ph type="title"/>
          </p:nvPr>
        </p:nvSpPr>
        <p:spPr/>
        <p:txBody>
          <a:bodyPr/>
          <a:lstStyle/>
          <a:p>
            <a:r>
              <a:rPr lang="en-GB" dirty="0" smtClean="0">
                <a:cs typeface="Arial" charset="0"/>
              </a:rPr>
              <a:t>Optimum aperture found!</a:t>
            </a:r>
          </a:p>
        </p:txBody>
      </p:sp>
      <p:sp>
        <p:nvSpPr>
          <p:cNvPr id="63491" name="Text Box 3"/>
          <p:cNvSpPr txBox="1">
            <a:spLocks noChangeArrowheads="1"/>
          </p:cNvSpPr>
          <p:nvPr/>
        </p:nvSpPr>
        <p:spPr bwMode="auto">
          <a:xfrm>
            <a:off x="7038528" y="2082018"/>
            <a:ext cx="2286000" cy="784830"/>
          </a:xfrm>
          <a:prstGeom prst="rect">
            <a:avLst/>
          </a:prstGeom>
          <a:noFill/>
          <a:ln w="9525">
            <a:noFill/>
            <a:miter lim="800000"/>
            <a:headEnd/>
            <a:tailEnd/>
          </a:ln>
          <a:effectLst/>
        </p:spPr>
        <p:txBody>
          <a:bodyPr>
            <a:spAutoFit/>
          </a:bodyPr>
          <a:lstStyle/>
          <a:p>
            <a:pPr>
              <a:spcBef>
                <a:spcPct val="50000"/>
              </a:spcBef>
            </a:pPr>
            <a:r>
              <a:rPr lang="el-GR" i="1" dirty="0">
                <a:solidFill>
                  <a:schemeClr val="bg2">
                    <a:lumMod val="75000"/>
                  </a:schemeClr>
                </a:solidFill>
                <a:latin typeface="+mn-lt"/>
                <a:cs typeface="Arial" charset="0"/>
              </a:rPr>
              <a:t>η</a:t>
            </a:r>
            <a:r>
              <a:rPr lang="en-US" baseline="-25000" dirty="0">
                <a:solidFill>
                  <a:schemeClr val="bg2">
                    <a:lumMod val="75000"/>
                  </a:schemeClr>
                </a:solidFill>
                <a:latin typeface="+mn-lt"/>
                <a:cs typeface="Arial" charset="0"/>
              </a:rPr>
              <a:t>RF</a:t>
            </a:r>
            <a:r>
              <a:rPr lang="en-US" dirty="0">
                <a:solidFill>
                  <a:schemeClr val="bg2">
                    <a:lumMod val="75000"/>
                  </a:schemeClr>
                </a:solidFill>
                <a:latin typeface="+mn-lt"/>
                <a:cs typeface="Arial" charset="0"/>
              </a:rPr>
              <a:t> ≥ 97.5 %</a:t>
            </a:r>
          </a:p>
          <a:p>
            <a:pPr>
              <a:spcBef>
                <a:spcPct val="50000"/>
              </a:spcBef>
            </a:pPr>
            <a:r>
              <a:rPr lang="en-US" dirty="0">
                <a:solidFill>
                  <a:schemeClr val="bg2">
                    <a:lumMod val="75000"/>
                  </a:schemeClr>
                </a:solidFill>
                <a:latin typeface="+mn-lt"/>
                <a:cs typeface="Arial" charset="0"/>
              </a:rPr>
              <a:t>|</a:t>
            </a:r>
            <a:r>
              <a:rPr lang="en-US" i="1" dirty="0" err="1">
                <a:solidFill>
                  <a:schemeClr val="bg2">
                    <a:lumMod val="75000"/>
                  </a:schemeClr>
                </a:solidFill>
                <a:latin typeface="+mn-lt"/>
                <a:cs typeface="Arial" charset="0"/>
              </a:rPr>
              <a:t>t</a:t>
            </a:r>
            <a:r>
              <a:rPr lang="en-US" i="1" baseline="-25000" dirty="0" err="1">
                <a:solidFill>
                  <a:schemeClr val="bg2">
                    <a:lumMod val="75000"/>
                  </a:schemeClr>
                </a:solidFill>
                <a:latin typeface="+mn-lt"/>
                <a:cs typeface="Arial" charset="0"/>
              </a:rPr>
              <a:t>fill</a:t>
            </a:r>
            <a:r>
              <a:rPr lang="en-US" baseline="-25000" dirty="0">
                <a:solidFill>
                  <a:schemeClr val="bg2">
                    <a:lumMod val="75000"/>
                  </a:schemeClr>
                </a:solidFill>
                <a:latin typeface="+mn-lt"/>
                <a:cs typeface="Arial" charset="0"/>
              </a:rPr>
              <a:t> </a:t>
            </a:r>
            <a:r>
              <a:rPr lang="en-US" dirty="0">
                <a:solidFill>
                  <a:schemeClr val="bg2">
                    <a:lumMod val="75000"/>
                  </a:schemeClr>
                </a:solidFill>
                <a:latin typeface="+mn-lt"/>
                <a:cs typeface="Arial" charset="0"/>
              </a:rPr>
              <a:t>– 245 ns| ≤ 5 ns</a:t>
            </a:r>
            <a:endParaRPr lang="el-GR" baseline="-25000" dirty="0">
              <a:solidFill>
                <a:schemeClr val="bg2">
                  <a:lumMod val="75000"/>
                </a:schemeClr>
              </a:solidFill>
              <a:latin typeface="+mn-lt"/>
              <a:cs typeface="Arial" charset="0"/>
            </a:endParaRPr>
          </a:p>
        </p:txBody>
      </p:sp>
      <p:pic>
        <p:nvPicPr>
          <p:cNvPr id="63496" name="Picture 8"/>
          <p:cNvPicPr>
            <a:picLocks noChangeAspect="1" noChangeArrowheads="1"/>
          </p:cNvPicPr>
          <p:nvPr/>
        </p:nvPicPr>
        <p:blipFill>
          <a:blip r:embed="rId2" cstate="print"/>
          <a:srcRect/>
          <a:stretch>
            <a:fillRect/>
          </a:stretch>
        </p:blipFill>
        <p:spPr bwMode="auto">
          <a:xfrm>
            <a:off x="-26988" y="1293813"/>
            <a:ext cx="6961188" cy="5030787"/>
          </a:xfrm>
          <a:prstGeom prst="rect">
            <a:avLst/>
          </a:prstGeom>
          <a:solidFill>
            <a:schemeClr val="bg1"/>
          </a:solidFill>
          <a:ln w="9525">
            <a:noFill/>
            <a:miter lim="800000"/>
            <a:headEnd/>
            <a:tailEnd/>
          </a:ln>
          <a:effectLst/>
        </p:spPr>
      </p:pic>
      <p:grpSp>
        <p:nvGrpSpPr>
          <p:cNvPr id="2" name="Group 12"/>
          <p:cNvGrpSpPr>
            <a:grpSpLocks/>
          </p:cNvGrpSpPr>
          <p:nvPr/>
        </p:nvGrpSpPr>
        <p:grpSpPr bwMode="auto">
          <a:xfrm>
            <a:off x="3718561" y="3797303"/>
            <a:ext cx="5605463" cy="1616076"/>
            <a:chOff x="1965" y="2427"/>
            <a:chExt cx="3531" cy="1018"/>
          </a:xfrm>
        </p:grpSpPr>
        <p:sp>
          <p:nvSpPr>
            <p:cNvPr id="63498" name="Text Box 10"/>
            <p:cNvSpPr txBox="1">
              <a:spLocks noChangeArrowheads="1"/>
            </p:cNvSpPr>
            <p:nvPr/>
          </p:nvSpPr>
          <p:spPr bwMode="auto">
            <a:xfrm>
              <a:off x="4056" y="2427"/>
              <a:ext cx="1440" cy="1018"/>
            </a:xfrm>
            <a:prstGeom prst="rect">
              <a:avLst/>
            </a:prstGeom>
            <a:noFill/>
            <a:ln w="9525">
              <a:noFill/>
              <a:miter lim="800000"/>
              <a:headEnd/>
              <a:tailEnd/>
            </a:ln>
            <a:effectLst/>
          </p:spPr>
          <p:txBody>
            <a:bodyPr wrap="square">
              <a:spAutoFit/>
            </a:bodyPr>
            <a:lstStyle/>
            <a:p>
              <a:pPr>
                <a:spcBef>
                  <a:spcPct val="50000"/>
                </a:spcBef>
              </a:pPr>
              <a:r>
                <a:rPr lang="en-GB" i="1" dirty="0">
                  <a:solidFill>
                    <a:schemeClr val="bg2">
                      <a:lumMod val="75000"/>
                    </a:schemeClr>
                  </a:solidFill>
                  <a:latin typeface="Calibri" pitchFamily="34" charset="0"/>
                </a:rPr>
                <a:t>P</a:t>
              </a:r>
              <a:r>
                <a:rPr lang="en-GB" baseline="-25000" dirty="0">
                  <a:solidFill>
                    <a:schemeClr val="bg2">
                      <a:lumMod val="75000"/>
                    </a:schemeClr>
                  </a:solidFill>
                  <a:latin typeface="Calibri" pitchFamily="34" charset="0"/>
                </a:rPr>
                <a:t>in</a:t>
              </a:r>
              <a:r>
                <a:rPr lang="en-GB" dirty="0">
                  <a:solidFill>
                    <a:schemeClr val="bg2">
                      <a:lumMod val="75000"/>
                    </a:schemeClr>
                  </a:solidFill>
                  <a:latin typeface="Calibri" pitchFamily="34" charset="0"/>
                </a:rPr>
                <a:t> = 15 MW</a:t>
              </a:r>
            </a:p>
            <a:p>
              <a:pPr>
                <a:spcBef>
                  <a:spcPct val="50000"/>
                </a:spcBef>
              </a:pPr>
              <a:r>
                <a:rPr lang="en-GB" dirty="0">
                  <a:solidFill>
                    <a:schemeClr val="bg2">
                      <a:lumMod val="75000"/>
                    </a:schemeClr>
                  </a:solidFill>
                  <a:latin typeface="Calibri" pitchFamily="34" charset="0"/>
                </a:rPr>
                <a:t>Beam dynamic (</a:t>
              </a:r>
              <a:r>
                <a:rPr lang="en-GB" dirty="0" err="1" smtClean="0">
                  <a:solidFill>
                    <a:schemeClr val="bg2">
                      <a:lumMod val="75000"/>
                    </a:schemeClr>
                  </a:solidFill>
                  <a:latin typeface="Calibri" pitchFamily="34" charset="0"/>
                </a:rPr>
                <a:t>Avni</a:t>
              </a:r>
              <a:r>
                <a:rPr lang="en-GB" dirty="0" smtClean="0">
                  <a:solidFill>
                    <a:schemeClr val="bg2">
                      <a:lumMod val="75000"/>
                    </a:schemeClr>
                  </a:solidFill>
                  <a:latin typeface="Calibri" pitchFamily="34" charset="0"/>
                </a:rPr>
                <a:t> </a:t>
              </a:r>
              <a:r>
                <a:rPr lang="en-GB" dirty="0" err="1" smtClean="0">
                  <a:solidFill>
                    <a:schemeClr val="bg2">
                      <a:lumMod val="75000"/>
                    </a:schemeClr>
                  </a:solidFill>
                  <a:latin typeface="Calibri" pitchFamily="34" charset="0"/>
                </a:rPr>
                <a:t>Aksoy</a:t>
              </a:r>
              <a:r>
                <a:rPr lang="en-GB" dirty="0">
                  <a:solidFill>
                    <a:schemeClr val="bg2">
                      <a:lumMod val="75000"/>
                    </a:schemeClr>
                  </a:solidFill>
                  <a:latin typeface="Calibri" pitchFamily="34" charset="0"/>
                </a:rPr>
                <a:t>): </a:t>
              </a:r>
              <a:br>
                <a:rPr lang="en-GB" dirty="0">
                  <a:solidFill>
                    <a:schemeClr val="bg2">
                      <a:lumMod val="75000"/>
                    </a:schemeClr>
                  </a:solidFill>
                  <a:latin typeface="Calibri" pitchFamily="34" charset="0"/>
                </a:rPr>
              </a:br>
              <a:r>
                <a:rPr lang="en-GB" i="1" dirty="0">
                  <a:solidFill>
                    <a:schemeClr val="bg2">
                      <a:lumMod val="75000"/>
                    </a:schemeClr>
                  </a:solidFill>
                  <a:latin typeface="Calibri" pitchFamily="34" charset="0"/>
                </a:rPr>
                <a:t>R</a:t>
              </a:r>
              <a:r>
                <a:rPr lang="en-GB" baseline="-25000" dirty="0">
                  <a:solidFill>
                    <a:schemeClr val="bg2">
                      <a:lumMod val="75000"/>
                    </a:schemeClr>
                  </a:solidFill>
                  <a:latin typeface="Calibri" pitchFamily="34" charset="0"/>
                </a:rPr>
                <a:t>B</a:t>
              </a:r>
              <a:r>
                <a:rPr lang="en-GB" dirty="0">
                  <a:solidFill>
                    <a:schemeClr val="bg2">
                      <a:lumMod val="75000"/>
                    </a:schemeClr>
                  </a:solidFill>
                  <a:latin typeface="Calibri" pitchFamily="34" charset="0"/>
                </a:rPr>
                <a:t> = 49 mm,</a:t>
              </a:r>
              <a:br>
                <a:rPr lang="en-GB" dirty="0">
                  <a:solidFill>
                    <a:schemeClr val="bg2">
                      <a:lumMod val="75000"/>
                    </a:schemeClr>
                  </a:solidFill>
                  <a:latin typeface="Calibri" pitchFamily="34" charset="0"/>
                </a:rPr>
              </a:br>
              <a:r>
                <a:rPr lang="en-GB" i="1" dirty="0">
                  <a:solidFill>
                    <a:schemeClr val="bg2">
                      <a:lumMod val="75000"/>
                    </a:schemeClr>
                  </a:solidFill>
                  <a:latin typeface="Calibri" pitchFamily="34" charset="0"/>
                </a:rPr>
                <a:t>N</a:t>
              </a:r>
              <a:r>
                <a:rPr lang="en-GB" dirty="0">
                  <a:solidFill>
                    <a:schemeClr val="bg2">
                      <a:lumMod val="75000"/>
                    </a:schemeClr>
                  </a:solidFill>
                  <a:latin typeface="Calibri" pitchFamily="34" charset="0"/>
                </a:rPr>
                <a:t> = 19 cells</a:t>
              </a:r>
              <a:endParaRPr lang="en-GB" dirty="0">
                <a:solidFill>
                  <a:schemeClr val="bg2">
                    <a:lumMod val="75000"/>
                  </a:schemeClr>
                </a:solidFill>
              </a:endParaRPr>
            </a:p>
          </p:txBody>
        </p:sp>
        <p:sp>
          <p:nvSpPr>
            <p:cNvPr id="63499" name="Line 11"/>
            <p:cNvSpPr>
              <a:spLocks noChangeShapeType="1"/>
            </p:cNvSpPr>
            <p:nvPr/>
          </p:nvSpPr>
          <p:spPr bwMode="auto">
            <a:xfrm flipH="1">
              <a:off x="1965" y="2782"/>
              <a:ext cx="2036" cy="171"/>
            </a:xfrm>
            <a:prstGeom prst="line">
              <a:avLst/>
            </a:prstGeom>
            <a:noFill/>
            <a:ln w="25400">
              <a:solidFill>
                <a:srgbClr val="0000FF"/>
              </a:solidFill>
              <a:round/>
              <a:headEnd/>
              <a:tailEnd type="stealth" w="lg" len="lg"/>
            </a:ln>
            <a:effectLst/>
          </p:spPr>
          <p:txBody>
            <a:bodyPr/>
            <a:lstStyle/>
            <a:p>
              <a:endParaRPr lang="en-GB">
                <a:solidFill>
                  <a:schemeClr val="bg2">
                    <a:lumMod val="75000"/>
                  </a:schemeClr>
                </a:solidFill>
              </a:endParaRPr>
            </a:p>
          </p:txBody>
        </p:sp>
      </p:grpSp>
      <p:pic>
        <p:nvPicPr>
          <p:cNvPr id="15" name="Picture 14" descr="CLIC Simley.png"/>
          <p:cNvPicPr>
            <a:picLocks noChangeAspect="1"/>
          </p:cNvPicPr>
          <p:nvPr/>
        </p:nvPicPr>
        <p:blipFill>
          <a:blip r:embed="rId3" cstate="print"/>
          <a:stretch>
            <a:fillRect/>
          </a:stretch>
        </p:blipFill>
        <p:spPr>
          <a:xfrm>
            <a:off x="3576316" y="4484793"/>
            <a:ext cx="283800" cy="293802"/>
          </a:xfrm>
          <a:prstGeom prst="rect">
            <a:avLst/>
          </a:prstGeom>
        </p:spPr>
      </p:pic>
      <p:sp>
        <p:nvSpPr>
          <p:cNvPr id="16" name="Rectangle 15"/>
          <p:cNvSpPr/>
          <p:nvPr/>
        </p:nvSpPr>
        <p:spPr>
          <a:xfrm>
            <a:off x="7070510" y="6016823"/>
            <a:ext cx="1341649" cy="369332"/>
          </a:xfrm>
          <a:prstGeom prst="rect">
            <a:avLst/>
          </a:prstGeom>
        </p:spPr>
        <p:txBody>
          <a:bodyPr wrap="none">
            <a:spAutoFit/>
          </a:bodyPr>
          <a:lstStyle/>
          <a:p>
            <a:r>
              <a:rPr lang="en-GB" dirty="0" smtClean="0">
                <a:solidFill>
                  <a:schemeClr val="bg2">
                    <a:lumMod val="75000"/>
                  </a:schemeClr>
                </a:solidFill>
                <a:latin typeface="+mn-lt"/>
              </a:rPr>
              <a:t>Rolf Wegner</a:t>
            </a:r>
            <a:endParaRPr lang="en-GB" dirty="0">
              <a:solidFill>
                <a:schemeClr val="bg2">
                  <a:lumMod val="75000"/>
                </a:schemeClr>
              </a:solidFill>
              <a:latin typeface="+mn-lt"/>
            </a:endParaRPr>
          </a:p>
        </p:txBody>
      </p:sp>
      <p:pic>
        <p:nvPicPr>
          <p:cNvPr id="17" name="Picture 16" descr="CLIC Simley.png"/>
          <p:cNvPicPr>
            <a:picLocks noChangeAspect="1"/>
          </p:cNvPicPr>
          <p:nvPr/>
        </p:nvPicPr>
        <p:blipFill>
          <a:blip r:embed="rId3" cstate="print"/>
          <a:stretch>
            <a:fillRect/>
          </a:stretch>
        </p:blipFill>
        <p:spPr>
          <a:xfrm>
            <a:off x="7888600" y="4509120"/>
            <a:ext cx="283800" cy="293802"/>
          </a:xfrm>
          <a:prstGeom prst="rect">
            <a:avLst/>
          </a:prstGeom>
        </p:spPr>
      </p:pic>
      <p:sp>
        <p:nvSpPr>
          <p:cNvPr id="3" name="Date Placeholder 2"/>
          <p:cNvSpPr>
            <a:spLocks noGrp="1"/>
          </p:cNvSpPr>
          <p:nvPr>
            <p:ph type="dt" sz="half" idx="10"/>
          </p:nvPr>
        </p:nvSpPr>
        <p:spPr/>
        <p:txBody>
          <a:bodyPr/>
          <a:lstStyle/>
          <a:p>
            <a:r>
              <a:rPr lang="en-US" smtClean="0"/>
              <a:t>29-Sept-2011</a:t>
            </a:r>
            <a:endParaRPr lang="en-US"/>
          </a:p>
        </p:txBody>
      </p:sp>
      <p:sp>
        <p:nvSpPr>
          <p:cNvPr id="4" name="Footer Placeholder 3"/>
          <p:cNvSpPr>
            <a:spLocks noGrp="1"/>
          </p:cNvSpPr>
          <p:nvPr>
            <p:ph type="ftr" sz="quarter" idx="11"/>
          </p:nvPr>
        </p:nvSpPr>
        <p:spPr/>
        <p:txBody>
          <a:bodyPr/>
          <a:lstStyle/>
          <a:p>
            <a:r>
              <a:rPr lang="en-GB" smtClean="0"/>
              <a:t>LCWS 2011  -  E. Jensen: L band power sources</a:t>
            </a:r>
            <a:endParaRPr lang="en-US"/>
          </a:p>
        </p:txBody>
      </p:sp>
      <p:sp>
        <p:nvSpPr>
          <p:cNvPr id="5" name="Slide Number Placeholder 4"/>
          <p:cNvSpPr>
            <a:spLocks noGrp="1"/>
          </p:cNvSpPr>
          <p:nvPr>
            <p:ph type="sldNum" sz="quarter" idx="12"/>
          </p:nvPr>
        </p:nvSpPr>
        <p:spPr/>
        <p:txBody>
          <a:bodyPr/>
          <a:lstStyle/>
          <a:p>
            <a:fld id="{49565A35-BF1F-4345-B456-4D29F1280597}" type="slidenum">
              <a:rPr lang="en-US" smtClean="0"/>
              <a:pPr/>
              <a:t>8</a:t>
            </a:fld>
            <a:endParaRPr lang="en-US"/>
          </a:p>
        </p:txBody>
      </p:sp>
    </p:spTree>
    <p:extLst>
      <p:ext uri="{BB962C8B-B14F-4D97-AF65-F5344CB8AC3E}">
        <p14:creationId xmlns:p14="http://schemas.microsoft.com/office/powerpoint/2010/main" val="731684390"/>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30" name="Picture 18"/>
          <p:cNvPicPr>
            <a:picLocks noChangeAspect="1" noChangeArrowheads="1"/>
          </p:cNvPicPr>
          <p:nvPr/>
        </p:nvPicPr>
        <p:blipFill>
          <a:blip r:embed="rId2" cstate="print"/>
          <a:srcRect/>
          <a:stretch>
            <a:fillRect/>
          </a:stretch>
        </p:blipFill>
        <p:spPr bwMode="auto">
          <a:xfrm>
            <a:off x="407988" y="1720552"/>
            <a:ext cx="4545012" cy="4876800"/>
          </a:xfrm>
          <a:prstGeom prst="rect">
            <a:avLst/>
          </a:prstGeom>
          <a:noFill/>
          <a:ln w="9525">
            <a:noFill/>
            <a:miter lim="800000"/>
            <a:headEnd/>
            <a:tailEnd/>
          </a:ln>
          <a:effectLst/>
        </p:spPr>
      </p:pic>
      <p:sp>
        <p:nvSpPr>
          <p:cNvPr id="64514" name="Rectangle 2"/>
          <p:cNvSpPr>
            <a:spLocks noGrp="1"/>
          </p:cNvSpPr>
          <p:nvPr>
            <p:ph type="title"/>
          </p:nvPr>
        </p:nvSpPr>
        <p:spPr/>
        <p:txBody>
          <a:bodyPr/>
          <a:lstStyle/>
          <a:p>
            <a:r>
              <a:rPr lang="en-GB" dirty="0" smtClean="0">
                <a:cs typeface="Arial" charset="0"/>
              </a:rPr>
              <a:t>Damping and detuning</a:t>
            </a:r>
          </a:p>
        </p:txBody>
      </p:sp>
      <p:sp>
        <p:nvSpPr>
          <p:cNvPr id="64515" name="Text Box 3"/>
          <p:cNvSpPr txBox="1">
            <a:spLocks noChangeArrowheads="1"/>
          </p:cNvSpPr>
          <p:nvPr/>
        </p:nvSpPr>
        <p:spPr bwMode="auto">
          <a:xfrm>
            <a:off x="762000" y="1339552"/>
            <a:ext cx="7772400" cy="457200"/>
          </a:xfrm>
          <a:prstGeom prst="rect">
            <a:avLst/>
          </a:prstGeom>
          <a:noFill/>
          <a:ln w="9525">
            <a:noFill/>
            <a:miter lim="800000"/>
            <a:headEnd/>
            <a:tailEnd/>
          </a:ln>
          <a:effectLst/>
        </p:spPr>
        <p:txBody>
          <a:bodyPr>
            <a:spAutoFit/>
          </a:bodyPr>
          <a:lstStyle/>
          <a:p>
            <a:pPr>
              <a:spcBef>
                <a:spcPct val="50000"/>
              </a:spcBef>
            </a:pPr>
            <a:r>
              <a:rPr lang="en-US" sz="2400" dirty="0" smtClean="0">
                <a:solidFill>
                  <a:schemeClr val="bg2">
                    <a:lumMod val="75000"/>
                  </a:schemeClr>
                </a:solidFill>
                <a:latin typeface="Calibri" pitchFamily="34" charset="0"/>
              </a:rPr>
              <a:t>Reduction </a:t>
            </a:r>
            <a:r>
              <a:rPr lang="en-US" sz="2400" dirty="0">
                <a:solidFill>
                  <a:schemeClr val="bg2">
                    <a:lumMod val="75000"/>
                  </a:schemeClr>
                </a:solidFill>
                <a:latin typeface="Calibri" pitchFamily="34" charset="0"/>
              </a:rPr>
              <a:t>of transverse wakefields by damping and detuning</a:t>
            </a:r>
            <a:endParaRPr lang="en-GB" sz="2400" dirty="0">
              <a:solidFill>
                <a:schemeClr val="bg2">
                  <a:lumMod val="75000"/>
                </a:schemeClr>
              </a:solidFill>
              <a:latin typeface="Calibri" pitchFamily="34" charset="0"/>
            </a:endParaRPr>
          </a:p>
        </p:txBody>
      </p:sp>
      <p:sp>
        <p:nvSpPr>
          <p:cNvPr id="64517" name="Text Box 5"/>
          <p:cNvSpPr txBox="1">
            <a:spLocks noChangeArrowheads="1"/>
          </p:cNvSpPr>
          <p:nvPr/>
        </p:nvSpPr>
        <p:spPr bwMode="auto">
          <a:xfrm>
            <a:off x="5181600" y="2101552"/>
            <a:ext cx="3733800" cy="2446824"/>
          </a:xfrm>
          <a:prstGeom prst="rect">
            <a:avLst/>
          </a:prstGeom>
          <a:noFill/>
          <a:ln w="9525">
            <a:noFill/>
            <a:miter lim="800000"/>
            <a:headEnd/>
            <a:tailEnd/>
          </a:ln>
          <a:effectLst/>
        </p:spPr>
        <p:txBody>
          <a:bodyPr>
            <a:spAutoFit/>
          </a:bodyPr>
          <a:lstStyle/>
          <a:p>
            <a:pPr>
              <a:spcBef>
                <a:spcPct val="50000"/>
              </a:spcBef>
            </a:pPr>
            <a:r>
              <a:rPr lang="en-US" dirty="0">
                <a:solidFill>
                  <a:schemeClr val="bg2">
                    <a:lumMod val="75000"/>
                  </a:schemeClr>
                </a:solidFill>
                <a:latin typeface="Calibri" pitchFamily="34" charset="0"/>
              </a:rPr>
              <a:t>Alexej </a:t>
            </a:r>
            <a:r>
              <a:rPr lang="en-US" dirty="0" err="1">
                <a:solidFill>
                  <a:schemeClr val="bg2">
                    <a:lumMod val="75000"/>
                  </a:schemeClr>
                </a:solidFill>
                <a:latin typeface="Calibri" pitchFamily="34" charset="0"/>
              </a:rPr>
              <a:t>Grudiev’s</a:t>
            </a:r>
            <a:r>
              <a:rPr lang="en-US" dirty="0">
                <a:solidFill>
                  <a:schemeClr val="bg2">
                    <a:lumMod val="75000"/>
                  </a:schemeClr>
                </a:solidFill>
                <a:latin typeface="Calibri" pitchFamily="34" charset="0"/>
              </a:rPr>
              <a:t> idea:</a:t>
            </a:r>
            <a:br>
              <a:rPr lang="en-US" dirty="0">
                <a:solidFill>
                  <a:schemeClr val="bg2">
                    <a:lumMod val="75000"/>
                  </a:schemeClr>
                </a:solidFill>
                <a:latin typeface="Calibri" pitchFamily="34" charset="0"/>
              </a:rPr>
            </a:br>
            <a:r>
              <a:rPr lang="en-US" dirty="0">
                <a:solidFill>
                  <a:schemeClr val="bg2">
                    <a:lumMod val="75000"/>
                  </a:schemeClr>
                </a:solidFill>
                <a:latin typeface="Calibri" pitchFamily="34" charset="0"/>
              </a:rPr>
              <a:t>dampers in web (~18 mm tick)</a:t>
            </a:r>
          </a:p>
          <a:p>
            <a:pPr marL="182563" indent="-182563">
              <a:lnSpc>
                <a:spcPct val="110000"/>
              </a:lnSpc>
              <a:spcBef>
                <a:spcPct val="50000"/>
              </a:spcBef>
            </a:pPr>
            <a:r>
              <a:rPr lang="en-US" dirty="0">
                <a:solidFill>
                  <a:schemeClr val="bg2">
                    <a:lumMod val="75000"/>
                  </a:schemeClr>
                </a:solidFill>
                <a:latin typeface="Calibri" pitchFamily="34" charset="0"/>
              </a:rPr>
              <a:t>acc. mode</a:t>
            </a:r>
            <a:br>
              <a:rPr lang="en-US" dirty="0">
                <a:solidFill>
                  <a:schemeClr val="bg2">
                    <a:lumMod val="75000"/>
                  </a:schemeClr>
                </a:solidFill>
                <a:latin typeface="Calibri" pitchFamily="34" charset="0"/>
              </a:rPr>
            </a:br>
            <a:r>
              <a:rPr lang="en-US" i="1" dirty="0" smtClean="0">
                <a:solidFill>
                  <a:schemeClr val="bg2">
                    <a:lumMod val="75000"/>
                  </a:schemeClr>
                </a:solidFill>
                <a:latin typeface="Calibri" pitchFamily="34" charset="0"/>
              </a:rPr>
              <a:t>Q</a:t>
            </a:r>
            <a:r>
              <a:rPr lang="en-US" baseline="-25000" dirty="0" smtClean="0">
                <a:solidFill>
                  <a:schemeClr val="bg2">
                    <a:lumMod val="75000"/>
                  </a:schemeClr>
                </a:solidFill>
                <a:latin typeface="Calibri" pitchFamily="34" charset="0"/>
              </a:rPr>
              <a:t>0</a:t>
            </a:r>
            <a:r>
              <a:rPr lang="en-US" dirty="0">
                <a:solidFill>
                  <a:schemeClr val="bg2">
                    <a:lumMod val="75000"/>
                  </a:schemeClr>
                </a:solidFill>
                <a:latin typeface="Calibri" pitchFamily="34" charset="0"/>
              </a:rPr>
              <a:t>= 2.2 ∙10</a:t>
            </a:r>
            <a:r>
              <a:rPr lang="en-US" baseline="30000" dirty="0">
                <a:solidFill>
                  <a:schemeClr val="bg2">
                    <a:lumMod val="75000"/>
                  </a:schemeClr>
                </a:solidFill>
                <a:latin typeface="Calibri" pitchFamily="34" charset="0"/>
              </a:rPr>
              <a:t>4</a:t>
            </a:r>
            <a:r>
              <a:rPr lang="en-US" dirty="0">
                <a:solidFill>
                  <a:schemeClr val="bg2">
                    <a:lumMod val="75000"/>
                  </a:schemeClr>
                </a:solidFill>
                <a:latin typeface="Calibri" pitchFamily="34" charset="0"/>
              </a:rPr>
              <a:t>,  </a:t>
            </a:r>
            <a:r>
              <a:rPr lang="en-US" i="1" dirty="0" err="1">
                <a:solidFill>
                  <a:schemeClr val="bg2">
                    <a:lumMod val="75000"/>
                  </a:schemeClr>
                </a:solidFill>
                <a:latin typeface="Calibri" pitchFamily="34" charset="0"/>
              </a:rPr>
              <a:t>Q</a:t>
            </a:r>
            <a:r>
              <a:rPr lang="en-US" baseline="-25000" dirty="0" err="1">
                <a:solidFill>
                  <a:schemeClr val="bg2">
                    <a:lumMod val="75000"/>
                  </a:schemeClr>
                </a:solidFill>
                <a:latin typeface="Calibri" pitchFamily="34" charset="0"/>
              </a:rPr>
              <a:t>ext</a:t>
            </a:r>
            <a:r>
              <a:rPr lang="en-US" dirty="0">
                <a:solidFill>
                  <a:schemeClr val="bg2">
                    <a:lumMod val="75000"/>
                  </a:schemeClr>
                </a:solidFill>
                <a:latin typeface="Calibri" pitchFamily="34" charset="0"/>
              </a:rPr>
              <a:t>= 3.7</a:t>
            </a:r>
            <a:r>
              <a:rPr lang="en-US" dirty="0">
                <a:solidFill>
                  <a:schemeClr val="bg2">
                    <a:lumMod val="75000"/>
                  </a:schemeClr>
                </a:solidFill>
                <a:latin typeface="Calibri" pitchFamily="34" charset="0"/>
                <a:cs typeface="Arial" charset="0"/>
              </a:rPr>
              <a:t>∙10</a:t>
            </a:r>
            <a:r>
              <a:rPr lang="en-US" baseline="30000" dirty="0">
                <a:solidFill>
                  <a:schemeClr val="bg2">
                    <a:lumMod val="75000"/>
                  </a:schemeClr>
                </a:solidFill>
                <a:latin typeface="Calibri" pitchFamily="34" charset="0"/>
                <a:cs typeface="Arial" charset="0"/>
              </a:rPr>
              <a:t>7</a:t>
            </a:r>
            <a:endParaRPr lang="en-US" sz="600" dirty="0">
              <a:solidFill>
                <a:schemeClr val="bg2">
                  <a:lumMod val="75000"/>
                </a:schemeClr>
              </a:solidFill>
              <a:latin typeface="Calibri" pitchFamily="34" charset="0"/>
              <a:cs typeface="Arial" charset="0"/>
            </a:endParaRPr>
          </a:p>
          <a:p>
            <a:pPr marL="182563" indent="-182563">
              <a:lnSpc>
                <a:spcPct val="110000"/>
              </a:lnSpc>
              <a:spcBef>
                <a:spcPct val="50000"/>
              </a:spcBef>
            </a:pPr>
            <a:r>
              <a:rPr lang="en-US" dirty="0" smtClean="0">
                <a:solidFill>
                  <a:schemeClr val="bg2">
                    <a:lumMod val="75000"/>
                  </a:schemeClr>
                </a:solidFill>
                <a:latin typeface="Calibri" pitchFamily="34" charset="0"/>
                <a:cs typeface="Arial" charset="0"/>
              </a:rPr>
              <a:t>distorted</a:t>
            </a:r>
            <a:r>
              <a:rPr lang="en-US" dirty="0">
                <a:solidFill>
                  <a:schemeClr val="bg2">
                    <a:lumMod val="75000"/>
                  </a:schemeClr>
                </a:solidFill>
                <a:latin typeface="Calibri" pitchFamily="34" charset="0"/>
                <a:cs typeface="Arial" charset="0"/>
              </a:rPr>
              <a:t>, 0.1</a:t>
            </a:r>
            <a:r>
              <a:rPr lang="de-DE" dirty="0">
                <a:solidFill>
                  <a:schemeClr val="bg2">
                    <a:lumMod val="75000"/>
                  </a:schemeClr>
                </a:solidFill>
                <a:latin typeface="Calibri" pitchFamily="34" charset="0"/>
                <a:cs typeface="Arial" charset="0"/>
              </a:rPr>
              <a:t>°</a:t>
            </a:r>
            <a:r>
              <a:rPr lang="en-US" dirty="0">
                <a:solidFill>
                  <a:schemeClr val="bg2">
                    <a:lumMod val="75000"/>
                  </a:schemeClr>
                </a:solidFill>
                <a:latin typeface="Calibri" pitchFamily="34" charset="0"/>
                <a:cs typeface="Arial" charset="0"/>
              </a:rPr>
              <a:t> &lt;=&gt; 0.1 mm @ nose</a:t>
            </a:r>
            <a:br>
              <a:rPr lang="en-US" dirty="0">
                <a:solidFill>
                  <a:schemeClr val="bg2">
                    <a:lumMod val="75000"/>
                  </a:schemeClr>
                </a:solidFill>
                <a:latin typeface="Calibri" pitchFamily="34" charset="0"/>
                <a:cs typeface="Arial" charset="0"/>
              </a:rPr>
            </a:br>
            <a:r>
              <a:rPr lang="en-US" i="1" dirty="0" err="1" smtClean="0">
                <a:solidFill>
                  <a:schemeClr val="bg2">
                    <a:lumMod val="75000"/>
                  </a:schemeClr>
                </a:solidFill>
                <a:latin typeface="Calibri" pitchFamily="34" charset="0"/>
                <a:cs typeface="Arial" charset="0"/>
              </a:rPr>
              <a:t>Q</a:t>
            </a:r>
            <a:r>
              <a:rPr lang="en-US" baseline="-25000" dirty="0" err="1" smtClean="0">
                <a:solidFill>
                  <a:schemeClr val="bg2">
                    <a:lumMod val="75000"/>
                  </a:schemeClr>
                </a:solidFill>
                <a:latin typeface="Calibri" pitchFamily="34" charset="0"/>
                <a:cs typeface="Arial" charset="0"/>
              </a:rPr>
              <a:t>ext</a:t>
            </a:r>
            <a:r>
              <a:rPr lang="en-US" dirty="0">
                <a:solidFill>
                  <a:schemeClr val="bg2">
                    <a:lumMod val="75000"/>
                  </a:schemeClr>
                </a:solidFill>
                <a:latin typeface="Calibri" pitchFamily="34" charset="0"/>
                <a:cs typeface="Arial" charset="0"/>
              </a:rPr>
              <a:t>= 1.5 </a:t>
            </a:r>
            <a:r>
              <a:rPr lang="en-US" dirty="0">
                <a:solidFill>
                  <a:schemeClr val="bg2">
                    <a:lumMod val="75000"/>
                  </a:schemeClr>
                </a:solidFill>
                <a:latin typeface="Calibri" pitchFamily="34" charset="0"/>
              </a:rPr>
              <a:t>∙10</a:t>
            </a:r>
            <a:r>
              <a:rPr lang="en-US" baseline="30000" dirty="0">
                <a:solidFill>
                  <a:schemeClr val="bg2">
                    <a:lumMod val="75000"/>
                  </a:schemeClr>
                </a:solidFill>
                <a:latin typeface="Calibri" pitchFamily="34" charset="0"/>
              </a:rPr>
              <a:t>6</a:t>
            </a:r>
            <a:r>
              <a:rPr lang="en-US" dirty="0">
                <a:solidFill>
                  <a:schemeClr val="bg2">
                    <a:lumMod val="75000"/>
                  </a:schemeClr>
                </a:solidFill>
                <a:latin typeface="Calibri" pitchFamily="34" charset="0"/>
                <a:cs typeface="Arial" charset="0"/>
              </a:rPr>
              <a:t> </a:t>
            </a:r>
            <a:br>
              <a:rPr lang="en-US" dirty="0">
                <a:solidFill>
                  <a:schemeClr val="bg2">
                    <a:lumMod val="75000"/>
                  </a:schemeClr>
                </a:solidFill>
                <a:latin typeface="Calibri" pitchFamily="34" charset="0"/>
                <a:cs typeface="Arial" charset="0"/>
              </a:rPr>
            </a:br>
            <a:r>
              <a:rPr lang="en-US" i="1" dirty="0" err="1" smtClean="0">
                <a:solidFill>
                  <a:schemeClr val="bg2">
                    <a:lumMod val="75000"/>
                  </a:schemeClr>
                </a:solidFill>
                <a:latin typeface="Calibri" pitchFamily="34" charset="0"/>
                <a:cs typeface="Arial" charset="0"/>
              </a:rPr>
              <a:t>P</a:t>
            </a:r>
            <a:r>
              <a:rPr lang="en-US" baseline="-25000" dirty="0" err="1" smtClean="0">
                <a:solidFill>
                  <a:schemeClr val="bg2">
                    <a:lumMod val="75000"/>
                  </a:schemeClr>
                </a:solidFill>
                <a:latin typeface="Calibri" pitchFamily="34" charset="0"/>
                <a:cs typeface="Arial" charset="0"/>
              </a:rPr>
              <a:t>ext,peak</a:t>
            </a:r>
            <a:r>
              <a:rPr lang="en-US" dirty="0">
                <a:solidFill>
                  <a:schemeClr val="bg2">
                    <a:lumMod val="75000"/>
                  </a:schemeClr>
                </a:solidFill>
                <a:latin typeface="Calibri" pitchFamily="34" charset="0"/>
                <a:cs typeface="Arial" charset="0"/>
              </a:rPr>
              <a:t>= 110 W,   </a:t>
            </a:r>
            <a:r>
              <a:rPr lang="en-US" i="1" dirty="0" err="1">
                <a:solidFill>
                  <a:schemeClr val="bg2">
                    <a:lumMod val="75000"/>
                  </a:schemeClr>
                </a:solidFill>
                <a:latin typeface="Calibri" pitchFamily="34" charset="0"/>
                <a:cs typeface="Arial" charset="0"/>
              </a:rPr>
              <a:t>P</a:t>
            </a:r>
            <a:r>
              <a:rPr lang="en-US" baseline="-25000" dirty="0" err="1">
                <a:solidFill>
                  <a:schemeClr val="bg2">
                    <a:lumMod val="75000"/>
                  </a:schemeClr>
                </a:solidFill>
                <a:latin typeface="Calibri" pitchFamily="34" charset="0"/>
                <a:cs typeface="Arial" charset="0"/>
              </a:rPr>
              <a:t>ext,avg</a:t>
            </a:r>
            <a:r>
              <a:rPr lang="en-US" dirty="0">
                <a:solidFill>
                  <a:schemeClr val="bg2">
                    <a:lumMod val="75000"/>
                  </a:schemeClr>
                </a:solidFill>
                <a:latin typeface="Calibri" pitchFamily="34" charset="0"/>
                <a:cs typeface="Arial" charset="0"/>
              </a:rPr>
              <a:t>= 0.83 W </a:t>
            </a:r>
          </a:p>
        </p:txBody>
      </p:sp>
      <p:sp>
        <p:nvSpPr>
          <p:cNvPr id="64519" name="Line 7"/>
          <p:cNvSpPr>
            <a:spLocks noChangeShapeType="1"/>
          </p:cNvSpPr>
          <p:nvPr/>
        </p:nvSpPr>
        <p:spPr bwMode="auto">
          <a:xfrm flipH="1">
            <a:off x="3124200" y="2482552"/>
            <a:ext cx="1905000" cy="609600"/>
          </a:xfrm>
          <a:prstGeom prst="line">
            <a:avLst/>
          </a:prstGeom>
          <a:noFill/>
          <a:ln w="25400">
            <a:solidFill>
              <a:srgbClr val="0000FF"/>
            </a:solidFill>
            <a:round/>
            <a:headEnd/>
            <a:tailEnd type="stealth" w="med" len="lg"/>
          </a:ln>
          <a:effectLst/>
        </p:spPr>
        <p:txBody>
          <a:bodyPr/>
          <a:lstStyle/>
          <a:p>
            <a:endParaRPr lang="en-GB"/>
          </a:p>
        </p:txBody>
      </p:sp>
      <p:grpSp>
        <p:nvGrpSpPr>
          <p:cNvPr id="3" name="Group 19"/>
          <p:cNvGrpSpPr>
            <a:grpSpLocks/>
          </p:cNvGrpSpPr>
          <p:nvPr/>
        </p:nvGrpSpPr>
        <p:grpSpPr bwMode="auto">
          <a:xfrm>
            <a:off x="990600" y="2206327"/>
            <a:ext cx="1295400" cy="3886200"/>
            <a:chOff x="624" y="1266"/>
            <a:chExt cx="816" cy="2448"/>
          </a:xfrm>
        </p:grpSpPr>
        <p:sp>
          <p:nvSpPr>
            <p:cNvPr id="64527" name="Line 15"/>
            <p:cNvSpPr>
              <a:spLocks noChangeShapeType="1"/>
            </p:cNvSpPr>
            <p:nvPr/>
          </p:nvSpPr>
          <p:spPr bwMode="auto">
            <a:xfrm>
              <a:off x="1248" y="1266"/>
              <a:ext cx="48" cy="2448"/>
            </a:xfrm>
            <a:prstGeom prst="line">
              <a:avLst/>
            </a:prstGeom>
            <a:noFill/>
            <a:ln w="38100">
              <a:solidFill>
                <a:srgbClr val="0000FF"/>
              </a:solidFill>
              <a:round/>
              <a:headEnd type="stealth" w="med" len="lg"/>
              <a:tailEnd type="stealth" w="med" len="lg"/>
            </a:ln>
            <a:effectLst/>
          </p:spPr>
          <p:txBody>
            <a:bodyPr/>
            <a:lstStyle/>
            <a:p>
              <a:endParaRPr lang="en-GB"/>
            </a:p>
          </p:txBody>
        </p:sp>
        <p:sp>
          <p:nvSpPr>
            <p:cNvPr id="64528" name="Text Box 16"/>
            <p:cNvSpPr txBox="1">
              <a:spLocks noChangeArrowheads="1"/>
            </p:cNvSpPr>
            <p:nvPr/>
          </p:nvSpPr>
          <p:spPr bwMode="auto">
            <a:xfrm>
              <a:off x="624" y="2421"/>
              <a:ext cx="816" cy="194"/>
            </a:xfrm>
            <a:prstGeom prst="rect">
              <a:avLst/>
            </a:prstGeom>
            <a:noFill/>
            <a:ln w="9525">
              <a:noFill/>
              <a:miter lim="800000"/>
              <a:headEnd/>
              <a:tailEnd/>
            </a:ln>
            <a:effectLst/>
          </p:spPr>
          <p:txBody>
            <a:bodyPr>
              <a:spAutoFit/>
            </a:bodyPr>
            <a:lstStyle/>
            <a:p>
              <a:pPr>
                <a:spcBef>
                  <a:spcPct val="50000"/>
                </a:spcBef>
              </a:pPr>
              <a:r>
                <a:rPr lang="en-US" dirty="0">
                  <a:solidFill>
                    <a:srgbClr val="0000FF"/>
                  </a:solidFill>
                  <a:latin typeface="Calibri" pitchFamily="34" charset="0"/>
                  <a:cs typeface="Arial" charset="0"/>
                </a:rPr>
                <a:t>Ø≈ </a:t>
              </a:r>
              <a:r>
                <a:rPr lang="en-US" dirty="0" smtClean="0">
                  <a:solidFill>
                    <a:srgbClr val="0000FF"/>
                  </a:solidFill>
                  <a:latin typeface="Calibri" pitchFamily="34" charset="0"/>
                  <a:cs typeface="Arial" charset="0"/>
                </a:rPr>
                <a:t>250 mm</a:t>
              </a:r>
              <a:endParaRPr lang="en-GB" baseline="-25000" dirty="0">
                <a:solidFill>
                  <a:srgbClr val="0000FF"/>
                </a:solidFill>
                <a:latin typeface="Calibri" pitchFamily="34" charset="0"/>
                <a:cs typeface="Arial" charset="0"/>
              </a:endParaRPr>
            </a:p>
          </p:txBody>
        </p:sp>
      </p:grpSp>
      <p:sp>
        <p:nvSpPr>
          <p:cNvPr id="20" name="Rectangle 19"/>
          <p:cNvSpPr/>
          <p:nvPr/>
        </p:nvSpPr>
        <p:spPr>
          <a:xfrm>
            <a:off x="7192751" y="6028709"/>
            <a:ext cx="1341649" cy="369332"/>
          </a:xfrm>
          <a:prstGeom prst="rect">
            <a:avLst/>
          </a:prstGeom>
        </p:spPr>
        <p:txBody>
          <a:bodyPr wrap="none">
            <a:spAutoFit/>
          </a:bodyPr>
          <a:lstStyle/>
          <a:p>
            <a:r>
              <a:rPr lang="en-GB" dirty="0" smtClean="0">
                <a:solidFill>
                  <a:schemeClr val="bg2">
                    <a:lumMod val="75000"/>
                  </a:schemeClr>
                </a:solidFill>
                <a:latin typeface="+mn-lt"/>
              </a:rPr>
              <a:t>Rolf Wegner</a:t>
            </a:r>
            <a:endParaRPr lang="en-GB" dirty="0">
              <a:solidFill>
                <a:schemeClr val="bg2">
                  <a:lumMod val="75000"/>
                </a:schemeClr>
              </a:solidFill>
              <a:latin typeface="+mn-lt"/>
            </a:endParaRPr>
          </a:p>
        </p:txBody>
      </p:sp>
      <p:sp>
        <p:nvSpPr>
          <p:cNvPr id="2" name="Date Placeholder 1"/>
          <p:cNvSpPr>
            <a:spLocks noGrp="1"/>
          </p:cNvSpPr>
          <p:nvPr>
            <p:ph type="dt" sz="half" idx="10"/>
          </p:nvPr>
        </p:nvSpPr>
        <p:spPr/>
        <p:txBody>
          <a:bodyPr/>
          <a:lstStyle/>
          <a:p>
            <a:r>
              <a:rPr lang="en-US" smtClean="0"/>
              <a:t>29-Sept-2011</a:t>
            </a:r>
            <a:endParaRPr lang="en-US"/>
          </a:p>
        </p:txBody>
      </p:sp>
      <p:sp>
        <p:nvSpPr>
          <p:cNvPr id="4" name="Footer Placeholder 3"/>
          <p:cNvSpPr>
            <a:spLocks noGrp="1"/>
          </p:cNvSpPr>
          <p:nvPr>
            <p:ph type="ftr" sz="quarter" idx="11"/>
          </p:nvPr>
        </p:nvSpPr>
        <p:spPr/>
        <p:txBody>
          <a:bodyPr/>
          <a:lstStyle/>
          <a:p>
            <a:r>
              <a:rPr lang="en-GB" smtClean="0"/>
              <a:t>LCWS 2011  -  E. Jensen: L band power sources</a:t>
            </a:r>
            <a:endParaRPr lang="en-US"/>
          </a:p>
        </p:txBody>
      </p:sp>
      <p:sp>
        <p:nvSpPr>
          <p:cNvPr id="5" name="Slide Number Placeholder 4"/>
          <p:cNvSpPr>
            <a:spLocks noGrp="1"/>
          </p:cNvSpPr>
          <p:nvPr>
            <p:ph type="sldNum" sz="quarter" idx="12"/>
          </p:nvPr>
        </p:nvSpPr>
        <p:spPr/>
        <p:txBody>
          <a:bodyPr/>
          <a:lstStyle/>
          <a:p>
            <a:fld id="{49565A35-BF1F-4345-B456-4D29F1280597}" type="slidenum">
              <a:rPr lang="en-US" smtClean="0"/>
              <a:pPr/>
              <a:t>9</a:t>
            </a:fld>
            <a:endParaRPr lang="en-US"/>
          </a:p>
        </p:txBody>
      </p:sp>
    </p:spTree>
    <p:extLst>
      <p:ext uri="{BB962C8B-B14F-4D97-AF65-F5344CB8AC3E}">
        <p14:creationId xmlns:p14="http://schemas.microsoft.com/office/powerpoint/2010/main" val="2410621690"/>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PresentationPro_BinaryWaves">
  <a:themeElements>
    <a:clrScheme name="PresPro 1">
      <a:dk1>
        <a:sysClr val="windowText" lastClr="000000"/>
      </a:dk1>
      <a:lt1>
        <a:sysClr val="window" lastClr="FFFFFF"/>
      </a:lt1>
      <a:dk2>
        <a:srgbClr val="575F6D"/>
      </a:dk2>
      <a:lt2>
        <a:srgbClr val="FFF39D"/>
      </a:lt2>
      <a:accent1>
        <a:srgbClr val="7030A0"/>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EBAEB92F-B35A-4BD8-A5A6-3467DA456CB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PresentationPro_BinaryWaves</Template>
  <TotalTime>304</TotalTime>
  <Words>1683</Words>
  <Application>Microsoft Office PowerPoint</Application>
  <PresentationFormat>On-screen Show (4:3)</PresentationFormat>
  <Paragraphs>409</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PresentationPro_BinaryWaves</vt:lpstr>
      <vt:lpstr>L-band power sources for drive beam</vt:lpstr>
      <vt:lpstr>CLIC scheme at 3 TeV</vt:lpstr>
      <vt:lpstr>CLIC 3 TeV</vt:lpstr>
      <vt:lpstr>CLIC power consumption</vt:lpstr>
      <vt:lpstr>CLIC power generation scheme</vt:lpstr>
      <vt:lpstr>Full beam-loading acceleration</vt:lpstr>
      <vt:lpstr>Full beam-loading acceleration</vt:lpstr>
      <vt:lpstr>Optimum aperture found!</vt:lpstr>
      <vt:lpstr>Damping and detuning</vt:lpstr>
      <vt:lpstr>SICA: Slotted Iris – Constant Aperture</vt:lpstr>
      <vt:lpstr>SICA design finished:</vt:lpstr>
      <vt:lpstr>Typical average power ranges (commercially available)</vt:lpstr>
      <vt:lpstr>Optimum peak power for an MBK?</vt:lpstr>
      <vt:lpstr>UHF: State of the art: X-FEL/ILC MBK’s</vt:lpstr>
      <vt:lpstr>X-FEL MBK’s: horizontal test</vt:lpstr>
      <vt:lpstr>Power needs for future Linacs:</vt:lpstr>
      <vt:lpstr>Synergies</vt:lpstr>
      <vt:lpstr>Announcement EuCARD2</vt:lpstr>
      <vt:lpstr>Announcement ESS Workshop</vt:lpstr>
      <vt:lpstr>Klystron efficiency</vt:lpstr>
      <vt:lpstr>Increase klystron efficiency?</vt:lpstr>
      <vt:lpstr>Sheet beam klystron</vt:lpstr>
      <vt:lpstr>Multi-stage depressed collector?</vt:lpstr>
      <vt:lpstr>Magnetrons</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L-band power sources for drive beam</dc:title>
  <dc:creator>Erk Jensen</dc:creator>
  <cp:lastModifiedBy>Erk Jensen</cp:lastModifiedBy>
  <cp:revision>19</cp:revision>
  <dcterms:created xsi:type="dcterms:W3CDTF">2011-09-24T12:07:00Z</dcterms:created>
  <dcterms:modified xsi:type="dcterms:W3CDTF">2011-09-29T09:10:29Z</dcterms:modified>
  <cp:category>2010 abstract curves</cp:category>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TC018813609991</vt:lpwstr>
  </property>
</Properties>
</file>