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73" r:id="rId4"/>
    <p:sldId id="257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72" r:id="rId13"/>
    <p:sldId id="270" r:id="rId14"/>
    <p:sldId id="271" r:id="rId15"/>
    <p:sldId id="268" r:id="rId16"/>
    <p:sldId id="269" r:id="rId17"/>
    <p:sldId id="274" r:id="rId18"/>
    <p:sldId id="275" r:id="rId19"/>
    <p:sldId id="276" r:id="rId20"/>
    <p:sldId id="277" r:id="rId21"/>
    <p:sldId id="26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68F"/>
    <a:srgbClr val="E0E258"/>
    <a:srgbClr val="FF7F73"/>
    <a:srgbClr val="00FFFF"/>
    <a:srgbClr val="FF3399"/>
    <a:srgbClr val="FF0000"/>
    <a:srgbClr val="00CCFF"/>
    <a:srgbClr val="CC0066"/>
    <a:srgbClr val="00FF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53" autoAdjust="0"/>
    <p:restoredTop sz="97388" autoAdjust="0"/>
  </p:normalViewPr>
  <p:slideViewPr>
    <p:cSldViewPr>
      <p:cViewPr>
        <p:scale>
          <a:sx n="90" d="100"/>
          <a:sy n="90" d="100"/>
        </p:scale>
        <p:origin x="-131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990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D3A613A-75BC-7E48-AC07-69B010A1471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69812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111D64-F26A-AD4D-8E0F-67014AA3E41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90467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宋体" charset="0"/>
        <a:cs typeface="宋体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宋体" charset="0"/>
        <a:cs typeface="宋体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宋体" charset="0"/>
        <a:cs typeface="宋体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宋体" charset="0"/>
        <a:cs typeface="宋体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宋体" charset="0"/>
        <a:cs typeface="宋体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2762E7-DB5C-2049-BB66-832D9F76D6F4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403B4-3859-5346-83D8-084257392E84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63588" y="188640"/>
            <a:ext cx="7416824" cy="576064"/>
          </a:xfrm>
          <a:prstGeom prst="rect">
            <a:avLst/>
          </a:prstGeom>
        </p:spPr>
        <p:txBody>
          <a:bodyPr vert="horz"/>
          <a:lstStyle>
            <a:lvl1pPr>
              <a:defRPr sz="3200"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416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25344"/>
            <a:ext cx="19050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r>
              <a:rPr lang="en-US" altLang="zh-CN" dirty="0" smtClean="0"/>
              <a:t>A. Latina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34640" y="6524625"/>
            <a:ext cx="347472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r>
              <a:rPr lang="en-US" altLang="zh-CN" dirty="0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2280" y="6525344"/>
            <a:ext cx="19050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FAC4691A-C859-5E42-A372-2E98705EA5C0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15" name="Picture 9" descr="CLIC-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88640"/>
            <a:ext cx="55562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CERN144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76262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rtl="0" fontAlgn="base">
        <a:spcBef>
          <a:spcPct val="20000"/>
        </a:spcBef>
        <a:spcAft>
          <a:spcPct val="0"/>
        </a:spcAft>
        <a:buNone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11.emf"/><Relationship Id="rId5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LCWS11 – September 26-30, 2011 – Granada, Spain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5062B-9CA2-024B-AB9A-6431A6AAF279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1773238"/>
            <a:ext cx="7772400" cy="1727770"/>
          </a:xfrm>
          <a:prstGeom prst="rect">
            <a:avLst/>
          </a:prstGeom>
        </p:spPr>
        <p:txBody>
          <a:bodyPr/>
          <a:lstStyle/>
          <a:p>
            <a:r>
              <a:rPr lang="en-US" altLang="zh-CN" sz="2800" dirty="0" smtClean="0">
                <a:solidFill>
                  <a:schemeClr val="accent2"/>
                </a:solidFill>
                <a:latin typeface="Arial" charset="0"/>
              </a:rPr>
              <a:t>New algorithms for tuning </a:t>
            </a:r>
            <a:r>
              <a:rPr lang="en-US" altLang="zh-CN" sz="2800" dirty="0" smtClean="0">
                <a:solidFill>
                  <a:schemeClr val="accent2"/>
                </a:solidFill>
                <a:latin typeface="Arial" charset="0"/>
              </a:rPr>
              <a:t>the</a:t>
            </a:r>
            <a:br>
              <a:rPr lang="en-US" altLang="zh-CN" sz="2800" dirty="0" smtClean="0">
                <a:solidFill>
                  <a:schemeClr val="accent2"/>
                </a:solidFill>
                <a:latin typeface="Arial" charset="0"/>
              </a:rPr>
            </a:br>
            <a:r>
              <a:rPr lang="en-US" altLang="zh-CN" sz="2800" dirty="0">
                <a:solidFill>
                  <a:schemeClr val="accent2"/>
                </a:solidFill>
                <a:latin typeface="Arial" charset="0"/>
              </a:rPr>
              <a:t/>
            </a:r>
            <a:br>
              <a:rPr lang="en-US" altLang="zh-CN" sz="2800" dirty="0">
                <a:solidFill>
                  <a:schemeClr val="accent2"/>
                </a:solidFill>
                <a:latin typeface="Arial" charset="0"/>
              </a:rPr>
            </a:br>
            <a:r>
              <a:rPr lang="en-US" altLang="zh-CN" sz="2800" dirty="0" smtClean="0">
                <a:solidFill>
                  <a:schemeClr val="accent2"/>
                </a:solidFill>
                <a:latin typeface="Arial" charset="0"/>
              </a:rPr>
              <a:t>CLIC </a:t>
            </a:r>
            <a:r>
              <a:rPr lang="en-US" altLang="zh-CN" sz="2800" dirty="0" smtClean="0">
                <a:solidFill>
                  <a:schemeClr val="accent2"/>
                </a:solidFill>
                <a:latin typeface="Arial" charset="0"/>
              </a:rPr>
              <a:t>beam delivery system</a:t>
            </a:r>
            <a:endParaRPr lang="en-US" altLang="zh-CN" sz="28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ubTitle" idx="4294967295"/>
          </p:nvPr>
        </p:nvSpPr>
        <p:spPr>
          <a:xfrm>
            <a:off x="1403350" y="3644900"/>
            <a:ext cx="6400800" cy="1728316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endParaRPr lang="en-US" altLang="zh-CN" sz="1400" dirty="0" smtClean="0">
              <a:latin typeface="Arial" charset="0"/>
            </a:endParaRPr>
          </a:p>
          <a:p>
            <a:pPr marL="0" indent="0" algn="ctr">
              <a:lnSpc>
                <a:spcPct val="80000"/>
              </a:lnSpc>
              <a:buNone/>
            </a:pPr>
            <a:endParaRPr lang="en-US" altLang="zh-CN" sz="1400" dirty="0">
              <a:latin typeface="Arial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en-US" altLang="zh-CN" sz="1400" dirty="0" smtClean="0">
                <a:latin typeface="Arial" charset="0"/>
              </a:rPr>
              <a:t>Andrea Latina (CERN)</a:t>
            </a:r>
            <a:endParaRPr lang="en-US" altLang="zh-CN" sz="1400" dirty="0">
              <a:latin typeface="Arial" charset="0"/>
            </a:endParaRPr>
          </a:p>
          <a:p>
            <a:pPr marL="0" indent="0" algn="ctr">
              <a:lnSpc>
                <a:spcPct val="80000"/>
              </a:lnSpc>
              <a:buNone/>
            </a:pPr>
            <a:endParaRPr lang="en-US" altLang="zh-CN" sz="1400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55333" y="52916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10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Tuning procedure in detail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284111"/>
            <a:ext cx="4545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Step </a:t>
            </a:r>
            <a:r>
              <a:rPr lang="en-US" b="1" dirty="0">
                <a:latin typeface="Arial"/>
                <a:cs typeface="Arial"/>
              </a:rPr>
              <a:t>3</a:t>
            </a:r>
            <a:r>
              <a:rPr lang="en-US" dirty="0" smtClean="0">
                <a:latin typeface="Arial"/>
                <a:cs typeface="Arial"/>
              </a:rPr>
              <a:t>: DFS with </a:t>
            </a:r>
            <a:r>
              <a:rPr lang="en-US" dirty="0" err="1" smtClean="0">
                <a:latin typeface="Arial"/>
                <a:cs typeface="Arial"/>
              </a:rPr>
              <a:t>multipoles</a:t>
            </a:r>
            <a:r>
              <a:rPr lang="en-US" dirty="0" smtClean="0">
                <a:latin typeface="Arial"/>
                <a:cs typeface="Arial"/>
              </a:rPr>
              <a:t> ON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3831431"/>
            <a:ext cx="6959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Step </a:t>
            </a:r>
            <a:r>
              <a:rPr lang="en-US" b="1" dirty="0">
                <a:latin typeface="Arial"/>
                <a:cs typeface="Arial"/>
              </a:rPr>
              <a:t>4</a:t>
            </a:r>
            <a:r>
              <a:rPr lang="en-US" dirty="0" smtClean="0">
                <a:latin typeface="Arial"/>
                <a:cs typeface="Arial"/>
              </a:rPr>
              <a:t>: Luminosity tunin</a:t>
            </a:r>
            <a:r>
              <a:rPr lang="en-US" dirty="0" smtClean="0">
                <a:latin typeface="Arial"/>
                <a:cs typeface="Arial"/>
              </a:rPr>
              <a:t>g knobs using </a:t>
            </a:r>
            <a:r>
              <a:rPr lang="en-US" dirty="0" err="1" smtClean="0">
                <a:latin typeface="Arial"/>
                <a:cs typeface="Arial"/>
              </a:rPr>
              <a:t>sextupoles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580" y="1988840"/>
            <a:ext cx="4942840" cy="1191260"/>
          </a:xfrm>
          <a:prstGeom prst="rect">
            <a:avLst/>
          </a:prstGeom>
          <a:gradFill flip="none" rotWithShape="1">
            <a:gsLst>
              <a:gs pos="0">
                <a:srgbClr val="00FFFF">
                  <a:alpha val="40000"/>
                </a:srgbClr>
              </a:gs>
              <a:gs pos="100000">
                <a:srgbClr val="FFFFFF"/>
              </a:gs>
            </a:gsLst>
            <a:lin ang="16860000" scaled="0"/>
            <a:tileRect/>
          </a:gradFill>
        </p:spPr>
      </p:pic>
      <p:sp>
        <p:nvSpPr>
          <p:cNvPr id="12" name="TextBox 11"/>
          <p:cNvSpPr txBox="1"/>
          <p:nvPr/>
        </p:nvSpPr>
        <p:spPr>
          <a:xfrm>
            <a:off x="348797" y="5271591"/>
            <a:ext cx="4581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Repeat steps 1 to 4 a few times.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0693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11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110 machines</a:t>
            </a:r>
            <a:endParaRPr lang="en-US" dirty="0"/>
          </a:p>
        </p:txBody>
      </p:sp>
      <p:pic>
        <p:nvPicPr>
          <p:cNvPr id="12" name="Picture 11" descr="plot1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24" y="1085766"/>
            <a:ext cx="7359352" cy="515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460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12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matrix calculation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124744"/>
            <a:ext cx="82809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BBA relies on orbit measurements and response matrix inversion.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The </a:t>
            </a:r>
            <a:r>
              <a:rPr lang="en-US" sz="2000" dirty="0">
                <a:latin typeface="Arial"/>
                <a:cs typeface="Arial"/>
              </a:rPr>
              <a:t>response matrix can be calculated in different ways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>
                <a:latin typeface="Arial"/>
                <a:cs typeface="Arial"/>
              </a:rPr>
              <a:t>Exciting each corrector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>
                <a:latin typeface="Arial"/>
                <a:cs typeface="Arial"/>
              </a:rPr>
              <a:t>From the </a:t>
            </a:r>
            <a:r>
              <a:rPr lang="en-US" sz="2000" dirty="0" smtClean="0">
                <a:latin typeface="Arial"/>
                <a:cs typeface="Arial"/>
              </a:rPr>
              <a:t>optics T</a:t>
            </a:r>
            <a:r>
              <a:rPr lang="en-US" sz="2000" baseline="-25000" dirty="0" smtClean="0">
                <a:latin typeface="Arial"/>
                <a:cs typeface="Arial"/>
              </a:rPr>
              <a:t>12</a:t>
            </a:r>
            <a:r>
              <a:rPr lang="en-US" sz="2000" dirty="0" smtClean="0">
                <a:latin typeface="Arial"/>
                <a:cs typeface="Arial"/>
              </a:rPr>
              <a:t>, T</a:t>
            </a:r>
            <a:r>
              <a:rPr lang="en-US" sz="2000" baseline="-25000" dirty="0" smtClean="0">
                <a:latin typeface="Arial"/>
                <a:cs typeface="Arial"/>
              </a:rPr>
              <a:t>34</a:t>
            </a:r>
            <a:endParaRPr lang="en-US" sz="2000" baseline="-25000" dirty="0">
              <a:latin typeface="Arial"/>
              <a:cs typeface="Arial"/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000" dirty="0">
                <a:latin typeface="Arial"/>
                <a:cs typeface="Arial"/>
              </a:rPr>
              <a:t>Fitting the </a:t>
            </a:r>
            <a:r>
              <a:rPr lang="en-US" sz="2000" dirty="0" smtClean="0">
                <a:latin typeface="Arial"/>
                <a:cs typeface="Arial"/>
              </a:rPr>
              <a:t>beam</a:t>
            </a:r>
          </a:p>
          <a:p>
            <a:r>
              <a:rPr lang="en-US" sz="2000" dirty="0" smtClean="0">
                <a:latin typeface="Arial"/>
                <a:cs typeface="Arial"/>
              </a:rPr>
              <a:t>We use (1) but </a:t>
            </a:r>
            <a:r>
              <a:rPr lang="en-US" sz="2000" dirty="0">
                <a:latin typeface="Arial"/>
                <a:cs typeface="Arial"/>
              </a:rPr>
              <a:t>probably </a:t>
            </a:r>
            <a:r>
              <a:rPr lang="en-US" sz="2000" dirty="0" smtClean="0">
                <a:latin typeface="Arial"/>
                <a:cs typeface="Arial"/>
              </a:rPr>
              <a:t>it is not the optimal choice: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Must remember that the system is highly not linear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Response depends on the excitation of the kickers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Radiation must be kept into account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Must keep into account the energy profile along the BDS</a:t>
            </a:r>
          </a:p>
          <a:p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Need to carefully choose the appropriate method. </a:t>
            </a:r>
          </a:p>
          <a:p>
            <a:r>
              <a:rPr lang="en-US" sz="2000" dirty="0" smtClean="0">
                <a:latin typeface="Arial"/>
                <a:cs typeface="Arial"/>
              </a:rPr>
              <a:t>Need to track a full bunch of particles (150-200k particles) to properly include the effect of radiation.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2841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13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response matrix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4700"/>
            <a:ext cx="9144000" cy="608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98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14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response matrix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981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15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63588" y="188640"/>
            <a:ext cx="7416824" cy="576064"/>
          </a:xfrm>
        </p:spPr>
        <p:txBody>
          <a:bodyPr/>
          <a:lstStyle/>
          <a:p>
            <a:r>
              <a:rPr lang="en-US" dirty="0" smtClean="0"/>
              <a:t>Tuning</a:t>
            </a:r>
            <a:r>
              <a:rPr lang="en-US" dirty="0" smtClean="0"/>
              <a:t> knobs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963885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Knobs are used to tune beam quantities such as beam size at the IP, or correlations.</a:t>
            </a:r>
          </a:p>
          <a:p>
            <a:endParaRPr lang="en-US" sz="1200" dirty="0">
              <a:latin typeface="Arial"/>
              <a:cs typeface="Arial"/>
            </a:endParaRPr>
          </a:p>
          <a:p>
            <a:r>
              <a:rPr lang="en-US" sz="1800" dirty="0" smtClean="0">
                <a:latin typeface="Arial"/>
                <a:cs typeface="Arial"/>
              </a:rPr>
              <a:t>The </a:t>
            </a:r>
            <a:r>
              <a:rPr lang="en-US" sz="1800" b="1" dirty="0" smtClean="0">
                <a:latin typeface="Arial"/>
                <a:cs typeface="Arial"/>
              </a:rPr>
              <a:t>knobs</a:t>
            </a:r>
            <a:r>
              <a:rPr lang="en-US" sz="1800" dirty="0" smtClean="0">
                <a:latin typeface="Arial"/>
                <a:cs typeface="Arial"/>
              </a:rPr>
              <a:t> are calculated through a </a:t>
            </a:r>
            <a:r>
              <a:rPr lang="en-US" sz="1800" b="1" dirty="0" smtClean="0">
                <a:latin typeface="Arial"/>
                <a:cs typeface="Arial"/>
              </a:rPr>
              <a:t>SVD decomposition </a:t>
            </a:r>
            <a:r>
              <a:rPr lang="en-US" sz="1800" dirty="0" smtClean="0">
                <a:latin typeface="Arial"/>
                <a:cs typeface="Arial"/>
              </a:rPr>
              <a:t>of the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b="1" dirty="0" smtClean="0">
                <a:latin typeface="Arial"/>
                <a:cs typeface="Arial"/>
              </a:rPr>
              <a:t>beam covariance matrix</a:t>
            </a:r>
            <a:r>
              <a:rPr lang="en-US" sz="1800" dirty="0" smtClean="0">
                <a:latin typeface="Arial"/>
                <a:cs typeface="Arial"/>
              </a:rPr>
              <a:t> in response to </a:t>
            </a:r>
            <a:r>
              <a:rPr lang="en-US" sz="1800" dirty="0" err="1" smtClean="0">
                <a:latin typeface="Arial"/>
                <a:cs typeface="Arial"/>
              </a:rPr>
              <a:t>sextupoles</a:t>
            </a:r>
            <a:r>
              <a:rPr lang="en-US" sz="1800" dirty="0" smtClean="0">
                <a:latin typeface="Arial"/>
                <a:cs typeface="Arial"/>
              </a:rPr>
              <a:t> displacements.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6861260"/>
              </p:ext>
            </p:extLst>
          </p:nvPr>
        </p:nvGraphicFramePr>
        <p:xfrm>
          <a:off x="1498600" y="2420888"/>
          <a:ext cx="61468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3" imgW="3733800" imgH="444500" progId="Equation.3">
                  <p:embed/>
                </p:oleObj>
              </mc:Choice>
              <mc:Fallback>
                <p:oleObj name="Equation" r:id="rId3" imgW="37338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98600" y="2420888"/>
                        <a:ext cx="6146800" cy="73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 descr="Untitle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219" y="3717032"/>
            <a:ext cx="5697563" cy="18476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1520" y="3275692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Arial"/>
                <a:cs typeface="Arial"/>
              </a:rPr>
              <a:t>Singular </a:t>
            </a:r>
            <a:r>
              <a:rPr lang="en-US" sz="1800" b="1" dirty="0">
                <a:latin typeface="Arial"/>
                <a:cs typeface="Arial"/>
              </a:rPr>
              <a:t>V</a:t>
            </a:r>
            <a:r>
              <a:rPr lang="en-US" sz="1800" b="1" dirty="0" smtClean="0">
                <a:latin typeface="Arial"/>
                <a:cs typeface="Arial"/>
              </a:rPr>
              <a:t>alue </a:t>
            </a:r>
            <a:r>
              <a:rPr lang="en-US" sz="1800" b="1" dirty="0">
                <a:latin typeface="Arial"/>
                <a:cs typeface="Arial"/>
              </a:rPr>
              <a:t>D</a:t>
            </a:r>
            <a:r>
              <a:rPr lang="en-US" sz="1800" b="1" dirty="0" smtClean="0">
                <a:latin typeface="Arial"/>
                <a:cs typeface="Arial"/>
              </a:rPr>
              <a:t>ecomposition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1520" y="580526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Arial"/>
                <a:cs typeface="Arial"/>
              </a:rPr>
              <a:t>A : </a:t>
            </a:r>
            <a:r>
              <a:rPr lang="en-US" sz="1800" dirty="0" smtClean="0">
                <a:latin typeface="Arial"/>
                <a:cs typeface="Arial"/>
              </a:rPr>
              <a:t>response matrix</a:t>
            </a:r>
            <a:r>
              <a:rPr lang="en-US" sz="1800" b="1" dirty="0" smtClean="0">
                <a:latin typeface="Arial"/>
                <a:cs typeface="Arial"/>
              </a:rPr>
              <a:t> </a:t>
            </a:r>
          </a:p>
          <a:p>
            <a:r>
              <a:rPr lang="en-US" sz="1800" b="1" dirty="0" smtClean="0">
                <a:latin typeface="Arial"/>
                <a:cs typeface="Arial"/>
              </a:rPr>
              <a:t>U : </a:t>
            </a:r>
            <a:r>
              <a:rPr lang="en-US" sz="1800" dirty="0" smtClean="0">
                <a:latin typeface="Arial"/>
                <a:cs typeface="Arial"/>
              </a:rPr>
              <a:t>orthonormal base in the </a:t>
            </a:r>
            <a:r>
              <a:rPr lang="en-US" sz="1800" dirty="0" err="1" smtClean="0">
                <a:latin typeface="Arial"/>
                <a:cs typeface="Arial"/>
              </a:rPr>
              <a:t>cov</a:t>
            </a:r>
            <a:r>
              <a:rPr lang="en-US" sz="1800" dirty="0" smtClean="0">
                <a:latin typeface="Arial"/>
                <a:cs typeface="Arial"/>
              </a:rPr>
              <a:t>. space</a:t>
            </a:r>
            <a:endParaRPr lang="en-US" sz="1800" b="1" dirty="0" smtClean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9992" y="5805264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Arial"/>
                <a:cs typeface="Arial"/>
              </a:rPr>
              <a:t>W : </a:t>
            </a:r>
            <a:r>
              <a:rPr lang="en-US" sz="1800" dirty="0" smtClean="0">
                <a:latin typeface="Arial"/>
                <a:cs typeface="Arial"/>
              </a:rPr>
              <a:t>singular values</a:t>
            </a:r>
            <a:r>
              <a:rPr lang="en-US" sz="1800" b="1" dirty="0" smtClean="0">
                <a:latin typeface="Arial"/>
                <a:cs typeface="Arial"/>
              </a:rPr>
              <a:t> </a:t>
            </a:r>
          </a:p>
          <a:p>
            <a:r>
              <a:rPr lang="en-US" sz="1800" b="1" dirty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lang="en-US" sz="1800" b="1" dirty="0" smtClean="0">
                <a:latin typeface="Arial"/>
                <a:cs typeface="Arial"/>
              </a:rPr>
              <a:t> : </a:t>
            </a:r>
            <a:r>
              <a:rPr lang="en-US" sz="1800" dirty="0" smtClean="0">
                <a:latin typeface="Arial"/>
                <a:cs typeface="Arial"/>
              </a:rPr>
              <a:t>orthonormal base in the </a:t>
            </a:r>
            <a:r>
              <a:rPr lang="en-US" sz="1800" dirty="0" err="1" smtClean="0">
                <a:latin typeface="Arial"/>
                <a:cs typeface="Arial"/>
              </a:rPr>
              <a:t>sext</a:t>
            </a:r>
            <a:r>
              <a:rPr lang="en-US" sz="1800" dirty="0" smtClean="0">
                <a:latin typeface="Arial"/>
                <a:cs typeface="Arial"/>
              </a:rPr>
              <a:t>. space</a:t>
            </a:r>
            <a:endParaRPr lang="en-US" sz="1800" b="1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2255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16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63588" y="188640"/>
            <a:ext cx="7416824" cy="576064"/>
          </a:xfrm>
        </p:spPr>
        <p:txBody>
          <a:bodyPr/>
          <a:lstStyle/>
          <a:p>
            <a:r>
              <a:rPr lang="en-US" dirty="0" smtClean="0"/>
              <a:t>Luminosity tuning with the knobs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052736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The knobs are optimized applying the </a:t>
            </a:r>
            <a:r>
              <a:rPr lang="en-US" sz="1800" b="1" dirty="0" smtClean="0">
                <a:latin typeface="Arial"/>
                <a:cs typeface="Arial"/>
              </a:rPr>
              <a:t>Brent Minimization Algorithm</a:t>
            </a:r>
            <a:r>
              <a:rPr lang="en-US" sz="1800" dirty="0" smtClean="0">
                <a:latin typeface="Arial"/>
                <a:cs typeface="Arial"/>
              </a:rPr>
              <a:t> on the Luminosity (parabola minimization) to each knobs.</a:t>
            </a:r>
          </a:p>
          <a:p>
            <a:endParaRPr lang="en-US" sz="1800" dirty="0">
              <a:latin typeface="Arial"/>
              <a:cs typeface="Arial"/>
            </a:endParaRPr>
          </a:p>
          <a:p>
            <a:r>
              <a:rPr lang="en-US" sz="1800" dirty="0" smtClean="0">
                <a:latin typeface="Arial"/>
                <a:cs typeface="Arial"/>
              </a:rPr>
              <a:t>For each knobs, three times:</a:t>
            </a:r>
            <a:endParaRPr lang="en-US" sz="1800" dirty="0" smtClean="0">
              <a:latin typeface="Arial"/>
              <a:cs typeface="Arial"/>
            </a:endParaRPr>
          </a:p>
        </p:txBody>
      </p:sp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48" y="2276872"/>
            <a:ext cx="8449105" cy="36409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1520" y="6011996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Minimize “-Luminosity”.</a:t>
            </a:r>
          </a:p>
        </p:txBody>
      </p:sp>
    </p:spTree>
    <p:extLst>
      <p:ext uri="{BB962C8B-B14F-4D97-AF65-F5344CB8AC3E}">
        <p14:creationId xmlns:p14="http://schemas.microsoft.com/office/powerpoint/2010/main" val="266250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17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63588" y="188640"/>
            <a:ext cx="7416824" cy="576064"/>
          </a:xfrm>
        </p:spPr>
        <p:txBody>
          <a:bodyPr/>
          <a:lstStyle/>
          <a:p>
            <a:r>
              <a:rPr lang="en-US" dirty="0" smtClean="0"/>
              <a:t>Convergence of the tuning knobs</a:t>
            </a:r>
            <a:endParaRPr lang="en-US" dirty="0"/>
          </a:p>
        </p:txBody>
      </p:sp>
      <p:pic>
        <p:nvPicPr>
          <p:cNvPr id="6" name="Picture 5" descr="hist1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08" y="905475"/>
            <a:ext cx="8028384" cy="561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33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18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63588" y="188640"/>
            <a:ext cx="7416824" cy="576064"/>
          </a:xfrm>
        </p:spPr>
        <p:txBody>
          <a:bodyPr/>
          <a:lstStyle/>
          <a:p>
            <a:r>
              <a:rPr lang="en-US" dirty="0" smtClean="0"/>
              <a:t>Convergence of the tuning knobs</a:t>
            </a:r>
            <a:endParaRPr lang="en-US" dirty="0"/>
          </a:p>
        </p:txBody>
      </p:sp>
      <p:pic>
        <p:nvPicPr>
          <p:cNvPr id="7" name="Picture 6" descr="hist1b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65" y="883356"/>
            <a:ext cx="8144591" cy="570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554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19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63588" y="188640"/>
            <a:ext cx="7416824" cy="576064"/>
          </a:xfrm>
        </p:spPr>
        <p:txBody>
          <a:bodyPr/>
          <a:lstStyle/>
          <a:p>
            <a:r>
              <a:rPr lang="en-US" dirty="0" smtClean="0"/>
              <a:t>Convergence of the tuning knobs</a:t>
            </a:r>
            <a:endParaRPr lang="en-US" dirty="0"/>
          </a:p>
        </p:txBody>
      </p:sp>
      <p:pic>
        <p:nvPicPr>
          <p:cNvPr id="6" name="Picture 5" descr="hist2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19" y="980728"/>
            <a:ext cx="7746162" cy="542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21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2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this talk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484784"/>
            <a:ext cx="6408712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CLIC BDS</a:t>
            </a:r>
          </a:p>
          <a:p>
            <a:pPr marL="342900" indent="-342900">
              <a:buFont typeface="Arial"/>
              <a:buChar char="•"/>
            </a:pPr>
            <a:endParaRPr lang="en-US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Tuning strategies</a:t>
            </a:r>
          </a:p>
          <a:p>
            <a:pPr marL="342900" indent="-342900">
              <a:buFont typeface="Arial"/>
              <a:buChar char="•"/>
            </a:pPr>
            <a:endParaRPr lang="en-US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BBA, and its pitfalls</a:t>
            </a:r>
          </a:p>
          <a:p>
            <a:pPr marL="342900" indent="-342900">
              <a:buFont typeface="Arial"/>
              <a:buChar char="•"/>
            </a:pPr>
            <a:endParaRPr lang="en-US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Luminosity tuning knobs</a:t>
            </a:r>
          </a:p>
          <a:p>
            <a:pPr marL="342900" indent="-342900">
              <a:buFont typeface="Arial"/>
              <a:buChar char="•"/>
            </a:pPr>
            <a:endParaRPr lang="en-US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Simulation results</a:t>
            </a:r>
          </a:p>
          <a:p>
            <a:pPr marL="342900" indent="-342900">
              <a:buFont typeface="Arial"/>
              <a:buChar char="•"/>
            </a:pPr>
            <a:endParaRPr lang="en-US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Conclusions and next step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2717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20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63588" y="188640"/>
            <a:ext cx="7416824" cy="576064"/>
          </a:xfrm>
        </p:spPr>
        <p:txBody>
          <a:bodyPr/>
          <a:lstStyle/>
          <a:p>
            <a:r>
              <a:rPr lang="en-US" dirty="0" smtClean="0"/>
              <a:t>Convergence of the tuning knobs</a:t>
            </a:r>
            <a:endParaRPr lang="en-US" dirty="0"/>
          </a:p>
        </p:txBody>
      </p:sp>
      <p:pic>
        <p:nvPicPr>
          <p:cNvPr id="7" name="Picture 6" descr="hist2b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27" y="908720"/>
            <a:ext cx="7834147" cy="548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138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cs typeface="Arial"/>
              </a:rPr>
              <a:t>A. Latina</a:t>
            </a:r>
            <a:endParaRPr lang="en-US" altLang="zh-CN">
              <a:latin typeface="Arial"/>
              <a:cs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cs typeface="Arial"/>
              </a:rPr>
              <a:t>LCWS11 – September 26-30, 2011 – Granada, Spain</a:t>
            </a:r>
            <a:endParaRPr lang="en-US" altLang="zh-CN" dirty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>
                <a:latin typeface="Arial"/>
                <a:cs typeface="Arial"/>
              </a:rPr>
              <a:pPr/>
              <a:t>21</a:t>
            </a:fld>
            <a:endParaRPr lang="en-US" altLang="zh-CN">
              <a:latin typeface="Arial"/>
              <a:cs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Conclusions and new ideas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340768"/>
            <a:ext cx="8568952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Arial"/>
                <a:cs typeface="Arial"/>
              </a:rPr>
              <a:t>The advantage of BBA is its speed.</a:t>
            </a:r>
          </a:p>
          <a:p>
            <a:endParaRPr lang="en-US" sz="1800" dirty="0" smtClean="0">
              <a:latin typeface="Arial"/>
              <a:cs typeface="Arial"/>
            </a:endParaRPr>
          </a:p>
          <a:p>
            <a:r>
              <a:rPr lang="en-US" sz="1800" dirty="0" smtClean="0">
                <a:latin typeface="Arial"/>
                <a:cs typeface="Arial"/>
              </a:rPr>
              <a:t>If carefully tuned, BBA can successfully be used also in the FFS.</a:t>
            </a:r>
          </a:p>
          <a:p>
            <a:endParaRPr lang="en-US" sz="1800" dirty="0" smtClean="0">
              <a:latin typeface="Arial"/>
              <a:cs typeface="Arial"/>
            </a:endParaRPr>
          </a:p>
          <a:p>
            <a:r>
              <a:rPr lang="en-US" sz="1800" dirty="0" smtClean="0">
                <a:latin typeface="Arial"/>
                <a:cs typeface="Arial"/>
              </a:rPr>
              <a:t>Carefully means:</a:t>
            </a:r>
          </a:p>
          <a:p>
            <a:pPr marL="342900" indent="-342900">
              <a:buFont typeface="Arial"/>
              <a:buChar char="•"/>
            </a:pPr>
            <a:r>
              <a:rPr lang="en-US" sz="1800" dirty="0" smtClean="0">
                <a:latin typeface="Arial"/>
                <a:cs typeface="Arial"/>
              </a:rPr>
              <a:t>Appropriate choice of the response matrix</a:t>
            </a:r>
          </a:p>
          <a:p>
            <a:pPr marL="342900" indent="-342900">
              <a:buFont typeface="Arial"/>
              <a:buChar char="•"/>
            </a:pPr>
            <a:r>
              <a:rPr lang="en-US" sz="1800" dirty="0" smtClean="0">
                <a:latin typeface="Arial"/>
                <a:cs typeface="Arial"/>
              </a:rPr>
              <a:t>Keep into account the energy loss due to SR</a:t>
            </a:r>
          </a:p>
          <a:p>
            <a:pPr marL="342900" indent="-342900">
              <a:buFont typeface="Arial"/>
              <a:buChar char="•"/>
            </a:pPr>
            <a:r>
              <a:rPr lang="en-US" sz="1800" dirty="0" smtClean="0">
                <a:latin typeface="Arial"/>
                <a:cs typeface="Arial"/>
              </a:rPr>
              <a:t>Tune finely the free parameters</a:t>
            </a:r>
          </a:p>
          <a:p>
            <a:endParaRPr lang="en-US" sz="18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r>
              <a:rPr lang="en-US" sz="1800" b="1" dirty="0" smtClean="0">
                <a:latin typeface="Arial"/>
                <a:cs typeface="Arial"/>
              </a:rPr>
              <a:t>Future work:</a:t>
            </a:r>
          </a:p>
          <a:p>
            <a:endParaRPr lang="en-US" sz="1800" dirty="0" smtClean="0">
              <a:latin typeface="Arial"/>
              <a:cs typeface="Arial"/>
            </a:endParaRPr>
          </a:p>
          <a:p>
            <a:pPr marL="342900" indent="-342900">
              <a:buAutoNum type="arabicParenR"/>
            </a:pPr>
            <a:r>
              <a:rPr lang="en-US" sz="1800" dirty="0" smtClean="0">
                <a:latin typeface="Arial"/>
                <a:cs typeface="Arial"/>
              </a:rPr>
              <a:t>Tuning knobs: evaluate the direct impact of each knobs on the Luminosity </a:t>
            </a:r>
          </a:p>
          <a:p>
            <a:pPr lvl="1"/>
            <a:r>
              <a:rPr lang="en-US" sz="1800" dirty="0" smtClean="0">
                <a:latin typeface="Arial"/>
                <a:cs typeface="Arial"/>
              </a:rPr>
              <a:t>(FWHM)</a:t>
            </a:r>
          </a:p>
          <a:p>
            <a:endParaRPr lang="en-US" sz="1800" dirty="0" smtClean="0">
              <a:latin typeface="Arial"/>
              <a:cs typeface="Arial"/>
            </a:endParaRPr>
          </a:p>
          <a:p>
            <a:r>
              <a:rPr lang="en-US" sz="1800" dirty="0" smtClean="0">
                <a:latin typeface="Arial"/>
                <a:cs typeface="Arial"/>
              </a:rPr>
              <a:t>2) Non-linear BBA</a:t>
            </a:r>
          </a:p>
          <a:p>
            <a:pPr marL="800100" lvl="1" indent="-342900">
              <a:buFont typeface="Arial"/>
              <a:buChar char="•"/>
            </a:pPr>
            <a:r>
              <a:rPr lang="en-US" sz="1800" dirty="0" smtClean="0">
                <a:latin typeface="Arial"/>
                <a:cs typeface="Arial"/>
              </a:rPr>
              <a:t>Use not just 1</a:t>
            </a:r>
            <a:r>
              <a:rPr lang="en-US" sz="1800" baseline="30000" dirty="0" smtClean="0">
                <a:latin typeface="Arial"/>
                <a:cs typeface="Arial"/>
              </a:rPr>
              <a:t>st</a:t>
            </a:r>
            <a:r>
              <a:rPr lang="en-US" sz="1800" dirty="0" smtClean="0">
                <a:latin typeface="Arial"/>
                <a:cs typeface="Arial"/>
              </a:rPr>
              <a:t> order response matrix, but also 2</a:t>
            </a:r>
            <a:r>
              <a:rPr lang="en-US" sz="1800" baseline="30000" dirty="0" smtClean="0">
                <a:latin typeface="Arial"/>
                <a:cs typeface="Arial"/>
              </a:rPr>
              <a:t>nd</a:t>
            </a:r>
            <a:r>
              <a:rPr lang="en-US" sz="1800" dirty="0" smtClean="0">
                <a:latin typeface="Arial"/>
                <a:cs typeface="Arial"/>
              </a:rPr>
              <a:t> or 3</a:t>
            </a:r>
            <a:r>
              <a:rPr lang="en-US" sz="1800" baseline="30000" dirty="0" smtClean="0">
                <a:latin typeface="Arial"/>
                <a:cs typeface="Arial"/>
              </a:rPr>
              <a:t>rd</a:t>
            </a:r>
            <a:r>
              <a:rPr lang="en-US" sz="1800" dirty="0" smtClean="0">
                <a:latin typeface="Arial"/>
                <a:cs typeface="Arial"/>
              </a:rPr>
              <a:t> order matrices</a:t>
            </a:r>
            <a:endParaRPr lang="en-US" sz="1800" dirty="0">
              <a:latin typeface="Arial"/>
              <a:cs typeface="Arial"/>
            </a:endParaRPr>
          </a:p>
          <a:p>
            <a:pPr marL="800100" lvl="1" indent="-342900">
              <a:buFont typeface="Arial"/>
              <a:buChar char="•"/>
            </a:pPr>
            <a:r>
              <a:rPr lang="en-US" sz="1800" dirty="0" smtClean="0">
                <a:latin typeface="Arial"/>
                <a:cs typeface="Arial"/>
              </a:rPr>
              <a:t>PLACET can already generate 2</a:t>
            </a:r>
            <a:r>
              <a:rPr lang="en-US" sz="1800" baseline="30000" dirty="0" smtClean="0">
                <a:latin typeface="Arial"/>
                <a:cs typeface="Arial"/>
              </a:rPr>
              <a:t>nd</a:t>
            </a:r>
            <a:r>
              <a:rPr lang="en-US" sz="1800" dirty="0" smtClean="0">
                <a:latin typeface="Arial"/>
                <a:cs typeface="Arial"/>
              </a:rPr>
              <a:t> order response matrices (first tests showed that 2</a:t>
            </a:r>
            <a:r>
              <a:rPr lang="en-US" sz="1800" baseline="30000" dirty="0" smtClean="0">
                <a:latin typeface="Arial"/>
                <a:cs typeface="Arial"/>
              </a:rPr>
              <a:t>nd</a:t>
            </a:r>
            <a:r>
              <a:rPr lang="en-US" sz="1800" dirty="0" smtClean="0">
                <a:latin typeface="Arial"/>
                <a:cs typeface="Arial"/>
              </a:rPr>
              <a:t> is not sufficient)</a:t>
            </a:r>
            <a:endParaRPr lang="en-US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8202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36" b="2859"/>
          <a:stretch>
            <a:fillRect/>
          </a:stretch>
        </p:blipFill>
        <p:spPr bwMode="auto">
          <a:xfrm>
            <a:off x="-1" y="836712"/>
            <a:ext cx="8820473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3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BDS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29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4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Emittance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 preservation in the CLIC BDS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536" y="1332051"/>
            <a:ext cx="84249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Control beam blow-up due to static imperfections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We consider magnet </a:t>
            </a:r>
            <a:r>
              <a:rPr lang="en-US" sz="2000" dirty="0">
                <a:latin typeface="Arial"/>
                <a:cs typeface="Arial"/>
              </a:rPr>
              <a:t>displacements only</a:t>
            </a:r>
          </a:p>
          <a:p>
            <a:pPr lvl="1"/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Traditional Dispersion-free-steering algorithm works well in the Collimation section of the </a:t>
            </a:r>
            <a:r>
              <a:rPr lang="en-US" sz="2000" dirty="0" smtClean="0">
                <a:latin typeface="Arial"/>
                <a:cs typeface="Arial"/>
              </a:rPr>
              <a:t>BDS but not in the FFS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FFS is a highly </a:t>
            </a:r>
            <a:r>
              <a:rPr lang="en-US" sz="2000" dirty="0" smtClean="0">
                <a:latin typeface="Arial"/>
                <a:cs typeface="Arial"/>
              </a:rPr>
              <a:t>non-linear </a:t>
            </a:r>
            <a:r>
              <a:rPr lang="en-US" sz="2000" dirty="0">
                <a:latin typeface="Arial"/>
                <a:cs typeface="Arial"/>
              </a:rPr>
              <a:t>system</a:t>
            </a:r>
          </a:p>
          <a:p>
            <a:pPr lvl="1"/>
            <a:r>
              <a:rPr lang="en-US" sz="2000" dirty="0">
                <a:latin typeface="Arial"/>
                <a:cs typeface="Arial"/>
              </a:rPr>
              <a:t>Traditional algorithms fail to preserve the </a:t>
            </a:r>
            <a:r>
              <a:rPr lang="en-US" sz="2000" dirty="0" err="1">
                <a:latin typeface="Arial"/>
                <a:cs typeface="Arial"/>
              </a:rPr>
              <a:t>emittance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growth</a:t>
            </a:r>
            <a:endParaRPr lang="en-US" sz="2000" dirty="0">
              <a:latin typeface="Arial"/>
              <a:cs typeface="Arial"/>
            </a:endParaRPr>
          </a:p>
          <a:p>
            <a:pPr lvl="1"/>
            <a:r>
              <a:rPr lang="en-US" sz="2000" dirty="0" err="1">
                <a:latin typeface="Arial"/>
                <a:cs typeface="Arial"/>
              </a:rPr>
              <a:t>Emittance</a:t>
            </a:r>
            <a:r>
              <a:rPr lang="en-US" sz="2000" dirty="0">
                <a:latin typeface="Arial"/>
                <a:cs typeface="Arial"/>
              </a:rPr>
              <a:t> is not a good figure of merit </a:t>
            </a:r>
          </a:p>
          <a:p>
            <a:pPr lvl="1"/>
            <a:r>
              <a:rPr lang="en-US" sz="2000" dirty="0">
                <a:latin typeface="Arial"/>
                <a:cs typeface="Arial"/>
              </a:rPr>
              <a:t>Beam sizes and luminosity are better </a:t>
            </a:r>
            <a:r>
              <a:rPr lang="ja-JP" altLang="en-US" sz="2000" dirty="0">
                <a:latin typeface="Arial"/>
                <a:cs typeface="Arial"/>
              </a:rPr>
              <a:t>“</a:t>
            </a:r>
            <a:r>
              <a:rPr lang="en-US" sz="2000" dirty="0" smtClean="0">
                <a:latin typeface="Arial"/>
                <a:cs typeface="Arial"/>
              </a:rPr>
              <a:t>reference”</a:t>
            </a: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pPr>
              <a:buFont typeface="Arial" charset="0"/>
              <a:buNone/>
            </a:pPr>
            <a:endParaRPr lang="en-US" sz="2000" dirty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7640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5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Tuning </a:t>
            </a:r>
            <a:r>
              <a:rPr lang="en-US" dirty="0" smtClean="0"/>
              <a:t>strategy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67544" y="1196752"/>
            <a:ext cx="8136904" cy="4812948"/>
            <a:chOff x="611560" y="1340768"/>
            <a:chExt cx="7560840" cy="4812948"/>
          </a:xfrm>
        </p:grpSpPr>
        <p:sp>
          <p:nvSpPr>
            <p:cNvPr id="7" name="TextBox 6"/>
            <p:cNvSpPr txBox="1"/>
            <p:nvPr/>
          </p:nvSpPr>
          <p:spPr>
            <a:xfrm>
              <a:off x="611560" y="1340768"/>
              <a:ext cx="1138238" cy="369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800" dirty="0" smtClean="0">
                  <a:latin typeface="+mn-lt"/>
                  <a:ea typeface="+mn-ea"/>
                </a:rPr>
                <a:t>Setup</a:t>
              </a:r>
              <a:endParaRPr lang="en-US" sz="1800" dirty="0">
                <a:latin typeface="+mn-lt"/>
                <a:ea typeface="+mn-e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57200" y="1786773"/>
              <a:ext cx="7315200" cy="14773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Char char="•"/>
                <a:defRPr/>
              </a:pPr>
              <a:r>
                <a:rPr lang="en-US" sz="1800" dirty="0">
                  <a:latin typeface="+mn-lt"/>
                  <a:ea typeface="+mn-ea"/>
                </a:rPr>
                <a:t> horizontal and vertical random magnets displacements:  </a:t>
              </a:r>
              <a:r>
                <a:rPr lang="en-US" sz="1800" dirty="0">
                  <a:latin typeface="+mn-lt"/>
                  <a:ea typeface="+mn-ea"/>
                  <a:sym typeface="Symbol"/>
                </a:rPr>
                <a:t> =</a:t>
              </a:r>
              <a:r>
                <a:rPr lang="en-US" sz="1800" dirty="0">
                  <a:latin typeface="+mn-lt"/>
                  <a:ea typeface="+mn-ea"/>
                </a:rPr>
                <a:t>10 </a:t>
              </a:r>
              <a:r>
                <a:rPr lang="en-US" sz="1800" dirty="0">
                  <a:latin typeface="+mn-lt"/>
                  <a:ea typeface="+mn-ea"/>
                  <a:sym typeface="Symbol"/>
                </a:rPr>
                <a:t></a:t>
              </a:r>
              <a:r>
                <a:rPr lang="en-US" sz="1800" dirty="0" smtClean="0">
                  <a:latin typeface="+mn-lt"/>
                  <a:ea typeface="+mn-ea"/>
                  <a:sym typeface="Symbol"/>
                </a:rPr>
                <a:t>m </a:t>
              </a:r>
              <a:r>
                <a:rPr lang="en-US" sz="1800" dirty="0" err="1" smtClean="0">
                  <a:latin typeface="+mn-lt"/>
                  <a:ea typeface="+mn-ea"/>
                  <a:sym typeface="Symbol"/>
                </a:rPr>
                <a:t>rms</a:t>
              </a:r>
              <a:r>
                <a:rPr lang="en-US" sz="1800" dirty="0" smtClean="0">
                  <a:latin typeface="+mn-lt"/>
                  <a:ea typeface="+mn-ea"/>
                </a:rPr>
                <a:t> </a:t>
              </a:r>
              <a:endParaRPr lang="en-US" sz="1800" dirty="0">
                <a:latin typeface="+mn-lt"/>
                <a:ea typeface="+mn-ea"/>
              </a:endParaRP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sz="1800" dirty="0">
                  <a:latin typeface="+mn-lt"/>
                  <a:ea typeface="+mn-ea"/>
                </a:rPr>
                <a:t> bending magnets </a:t>
              </a:r>
              <a:r>
                <a:rPr lang="en-US" sz="1800" dirty="0" smtClean="0">
                  <a:latin typeface="+mn-lt"/>
                  <a:ea typeface="+mn-ea"/>
                </a:rPr>
                <a:t>not misaligned</a:t>
              </a:r>
              <a:endParaRPr lang="en-US" sz="1800" dirty="0">
                <a:latin typeface="+mn-lt"/>
                <a:ea typeface="+mn-ea"/>
              </a:endParaRP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sz="1800" dirty="0">
                  <a:latin typeface="+mn-lt"/>
                  <a:ea typeface="+mn-ea"/>
                </a:rPr>
                <a:t> 100 </a:t>
              </a:r>
              <a:r>
                <a:rPr lang="en-US" sz="1800" dirty="0" smtClean="0">
                  <a:latin typeface="+mn-lt"/>
                  <a:ea typeface="+mn-ea"/>
                </a:rPr>
                <a:t>random seeds</a:t>
              </a:r>
              <a:endParaRPr lang="en-US" sz="1800" dirty="0">
                <a:latin typeface="+mn-lt"/>
                <a:ea typeface="+mn-ea"/>
              </a:endParaRP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sz="1800" dirty="0">
                  <a:latin typeface="+mn-lt"/>
                  <a:ea typeface="+mn-ea"/>
                </a:rPr>
                <a:t> identical electron and positron machines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57200" y="3668831"/>
              <a:ext cx="6705600" cy="12003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342900" indent="-342900">
                <a:buFont typeface="+mj-lt"/>
                <a:buAutoNum type="arabicPeriod"/>
                <a:defRPr/>
              </a:pPr>
              <a:r>
                <a:rPr lang="en-US" sz="1800" dirty="0">
                  <a:latin typeface="+mn-lt"/>
                  <a:ea typeface="+mn-ea"/>
                </a:rPr>
                <a:t>Luminosity optimization (Simplex algorithm</a:t>
              </a:r>
              <a:r>
                <a:rPr lang="en-US" sz="1800" dirty="0" smtClean="0">
                  <a:latin typeface="+mn-lt"/>
                  <a:ea typeface="+mn-ea"/>
                </a:rPr>
                <a:t>)</a:t>
              </a:r>
            </a:p>
            <a:p>
              <a:pPr lvl="1">
                <a:defRPr/>
              </a:pPr>
              <a:r>
                <a:rPr lang="en-US" sz="1800" dirty="0" smtClean="0">
                  <a:latin typeface="+mn-lt"/>
                  <a:ea typeface="+mn-ea"/>
                </a:rPr>
                <a:t>All horizontal </a:t>
              </a:r>
              <a:r>
                <a:rPr lang="en-US" sz="1800" dirty="0">
                  <a:latin typeface="+mn-lt"/>
                  <a:ea typeface="+mn-ea"/>
                </a:rPr>
                <a:t>and </a:t>
              </a:r>
              <a:r>
                <a:rPr lang="en-US" sz="1800" dirty="0" smtClean="0">
                  <a:latin typeface="+mn-lt"/>
                  <a:ea typeface="+mn-ea"/>
                </a:rPr>
                <a:t>vertical </a:t>
              </a:r>
              <a:r>
                <a:rPr lang="en-US" sz="1800" dirty="0">
                  <a:latin typeface="+mn-lt"/>
                  <a:ea typeface="+mn-ea"/>
                </a:rPr>
                <a:t>positions of the magnets are </a:t>
              </a:r>
              <a:r>
                <a:rPr lang="en-US" sz="1800" dirty="0" smtClean="0">
                  <a:latin typeface="+mn-lt"/>
                  <a:ea typeface="+mn-ea"/>
                </a:rPr>
                <a:t>moved to reach maximum performance</a:t>
              </a:r>
              <a:endParaRPr lang="en-US" sz="1800" dirty="0">
                <a:latin typeface="+mn-lt"/>
                <a:ea typeface="+mn-ea"/>
              </a:endParaRPr>
            </a:p>
            <a:p>
              <a:pPr marL="342900" indent="-342900">
                <a:buFont typeface="+mj-lt"/>
                <a:buAutoNum type="arabicPeriod"/>
                <a:defRPr/>
              </a:pPr>
              <a:r>
                <a:rPr lang="en-US" sz="1800" dirty="0">
                  <a:latin typeface="Arial"/>
                  <a:cs typeface="Arial"/>
                </a:rPr>
                <a:t>Horizontal and Vertical </a:t>
              </a:r>
              <a:r>
                <a:rPr lang="en-US" sz="1800" dirty="0" err="1">
                  <a:latin typeface="Arial"/>
                  <a:cs typeface="Arial"/>
                </a:rPr>
                <a:t>sextupole</a:t>
              </a:r>
              <a:r>
                <a:rPr lang="en-US" sz="1800" dirty="0">
                  <a:latin typeface="Arial"/>
                  <a:cs typeface="Arial"/>
                </a:rPr>
                <a:t> knobs </a:t>
              </a:r>
              <a:endParaRPr lang="fr-CH" sz="1800" dirty="0">
                <a:latin typeface="Arial"/>
                <a:cs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3275692"/>
              <a:ext cx="1497751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dirty="0">
                  <a:latin typeface="+mn-lt"/>
                  <a:ea typeface="+mn-ea"/>
                </a:rPr>
                <a:t>Tuning steps 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57200" y="5507385"/>
              <a:ext cx="5557932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>
                <a:buFont typeface="+mj-lt"/>
                <a:buAutoNum type="arabicPeriod"/>
                <a:defRPr/>
              </a:pPr>
              <a:r>
                <a:rPr lang="en-US" sz="1800" dirty="0">
                  <a:latin typeface="Arial"/>
                  <a:ea typeface="+mn-ea"/>
                  <a:cs typeface="Arial"/>
                </a:rPr>
                <a:t>Luminosity measurements required are O(10000</a:t>
              </a:r>
              <a:r>
                <a:rPr lang="en-US" sz="1800" dirty="0" smtClean="0">
                  <a:latin typeface="Arial"/>
                  <a:ea typeface="+mn-ea"/>
                  <a:cs typeface="Arial"/>
                </a:rPr>
                <a:t>)</a:t>
              </a:r>
            </a:p>
            <a:p>
              <a:pPr marL="342900" indent="-342900">
                <a:buFont typeface="+mj-lt"/>
                <a:buAutoNum type="arabicPeriod"/>
                <a:defRPr/>
              </a:pPr>
              <a:r>
                <a:rPr lang="en-US" sz="1800" dirty="0">
                  <a:latin typeface="Arial"/>
                  <a:cs typeface="Arial"/>
                </a:rPr>
                <a:t>Knobs :  </a:t>
              </a:r>
              <a:r>
                <a:rPr lang="en-US" sz="1800" dirty="0">
                  <a:solidFill>
                    <a:srgbClr val="0000FF"/>
                  </a:solidFill>
                  <a:latin typeface="Arial"/>
                  <a:cs typeface="Arial"/>
                </a:rPr>
                <a:t>L</a:t>
              </a:r>
              <a:r>
                <a:rPr lang="en-US" sz="1800" dirty="0">
                  <a:latin typeface="Arial"/>
                  <a:cs typeface="Arial"/>
                </a:rPr>
                <a:t> points </a:t>
              </a:r>
              <a:r>
                <a:rPr lang="en-US" sz="1800" dirty="0">
                  <a:latin typeface="Arial"/>
                  <a:cs typeface="Arial"/>
                  <a:sym typeface="Symbol"/>
                </a:rPr>
                <a:t> </a:t>
              </a:r>
              <a:r>
                <a:rPr lang="en-US" sz="1800" dirty="0">
                  <a:solidFill>
                    <a:srgbClr val="0000FF"/>
                  </a:solidFill>
                  <a:latin typeface="Arial"/>
                  <a:cs typeface="Arial"/>
                  <a:sym typeface="Symbol"/>
                </a:rPr>
                <a:t>M</a:t>
              </a:r>
              <a:r>
                <a:rPr lang="en-US" sz="1800" dirty="0">
                  <a:latin typeface="Arial"/>
                  <a:cs typeface="Arial"/>
                  <a:sym typeface="Symbol"/>
                </a:rPr>
                <a:t> knobs   </a:t>
              </a:r>
              <a:r>
                <a:rPr lang="en-US" sz="1800" dirty="0">
                  <a:solidFill>
                    <a:srgbClr val="0000FF"/>
                  </a:solidFill>
                  <a:latin typeface="Arial"/>
                  <a:cs typeface="Arial"/>
                  <a:sym typeface="Symbol"/>
                </a:rPr>
                <a:t>N</a:t>
              </a:r>
              <a:r>
                <a:rPr lang="en-US" sz="1800" dirty="0">
                  <a:latin typeface="Arial"/>
                  <a:cs typeface="Arial"/>
                  <a:sym typeface="Symbol"/>
                </a:rPr>
                <a:t> </a:t>
              </a:r>
              <a:r>
                <a:rPr lang="en-US" sz="1800" dirty="0" err="1">
                  <a:latin typeface="Arial"/>
                  <a:cs typeface="Arial"/>
                  <a:sym typeface="Symbol"/>
                </a:rPr>
                <a:t>iter</a:t>
              </a:r>
              <a:r>
                <a:rPr lang="en-US" sz="1800" dirty="0">
                  <a:latin typeface="Arial"/>
                  <a:cs typeface="Arial"/>
                  <a:sym typeface="Symbol"/>
                </a:rPr>
                <a:t> O( 100 )  </a:t>
              </a:r>
              <a:endParaRPr lang="en-US" sz="1800" dirty="0">
                <a:solidFill>
                  <a:srgbClr val="00FFFF"/>
                </a:solidFill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1560" y="5061934"/>
              <a:ext cx="2494681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dirty="0" smtClean="0">
                  <a:latin typeface="+mn-lt"/>
                  <a:ea typeface="+mn-ea"/>
                </a:rPr>
                <a:t>Speed of convergence</a:t>
              </a:r>
              <a:endParaRPr lang="en-US" sz="1800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0629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6</a:t>
            </a:fld>
            <a:endParaRPr lang="en-US" altLang="zh-CN"/>
          </a:p>
        </p:txBody>
      </p:sp>
      <p:pic>
        <p:nvPicPr>
          <p:cNvPr id="6" name="Content Placeholder 6" descr="lumi_res_3iter_2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3"/>
          <a:stretch>
            <a:fillRect/>
          </a:stretch>
        </p:blipFill>
        <p:spPr>
          <a:xfrm>
            <a:off x="3911600" y="1417638"/>
            <a:ext cx="5003800" cy="45259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1316038"/>
            <a:ext cx="3505200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1800" dirty="0">
                <a:latin typeface="+mn-lt"/>
                <a:ea typeface="+mn-ea"/>
              </a:rPr>
              <a:t> linear knobs based on FFS </a:t>
            </a:r>
            <a:r>
              <a:rPr lang="en-US" sz="1800" dirty="0" err="1">
                <a:latin typeface="+mn-lt"/>
                <a:ea typeface="+mn-ea"/>
              </a:rPr>
              <a:t>sextupole</a:t>
            </a:r>
            <a:r>
              <a:rPr lang="en-US" sz="1800" dirty="0">
                <a:latin typeface="+mn-lt"/>
                <a:ea typeface="+mn-ea"/>
              </a:rPr>
              <a:t>  H&amp;V displacements (E. Marin)</a:t>
            </a:r>
          </a:p>
          <a:p>
            <a:pPr>
              <a:buFont typeface="Arial" pitchFamily="34" charset="0"/>
              <a:buChar char="•"/>
              <a:defRPr/>
            </a:pPr>
            <a:endParaRPr lang="en-US" sz="1800" dirty="0">
              <a:latin typeface="+mn-lt"/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1800" dirty="0">
              <a:latin typeface="+mn-lt"/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1800" dirty="0">
                <a:latin typeface="+mn-lt"/>
                <a:ea typeface="+mn-ea"/>
              </a:rPr>
              <a:t> after 2 iterations of H and V knobs: </a:t>
            </a:r>
            <a:r>
              <a:rPr lang="en-US" sz="1800" dirty="0">
                <a:solidFill>
                  <a:srgbClr val="0000FF"/>
                </a:solidFill>
                <a:latin typeface="+mn-lt"/>
                <a:ea typeface="+mn-ea"/>
              </a:rPr>
              <a:t>90%</a:t>
            </a:r>
            <a:r>
              <a:rPr lang="en-US" sz="1800" dirty="0">
                <a:latin typeface="+mn-lt"/>
                <a:ea typeface="+mn-ea"/>
              </a:rPr>
              <a:t> of the seed reach </a:t>
            </a:r>
            <a:r>
              <a:rPr lang="en-US" sz="1800" dirty="0">
                <a:solidFill>
                  <a:srgbClr val="0000FF"/>
                </a:solidFill>
                <a:latin typeface="+mn-lt"/>
                <a:ea typeface="+mn-ea"/>
              </a:rPr>
              <a:t>90% </a:t>
            </a:r>
            <a:r>
              <a:rPr lang="en-US" sz="1800" dirty="0">
                <a:latin typeface="+mn-lt"/>
                <a:ea typeface="+mn-ea"/>
              </a:rPr>
              <a:t>of nominal </a:t>
            </a:r>
            <a:r>
              <a:rPr lang="en-US" sz="1800" dirty="0">
                <a:solidFill>
                  <a:srgbClr val="0000FF"/>
                </a:solidFill>
                <a:latin typeface="+mn-lt"/>
                <a:ea typeface="+mn-ea"/>
              </a:rPr>
              <a:t>luminosity     </a:t>
            </a:r>
            <a:endParaRPr lang="en-US" sz="1800" dirty="0">
              <a:latin typeface="+mn-lt"/>
              <a:ea typeface="+mn-ea"/>
            </a:endParaRPr>
          </a:p>
          <a:p>
            <a:pPr>
              <a:defRPr/>
            </a:pPr>
            <a:endParaRPr lang="en-US" sz="1800" dirty="0">
              <a:latin typeface="+mn-lt"/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1800" dirty="0">
                <a:latin typeface="+mn-lt"/>
                <a:ea typeface="+mn-ea"/>
              </a:rPr>
              <a:t> luminosity optimization needs ~</a:t>
            </a:r>
            <a:r>
              <a:rPr lang="en-US" sz="1800" dirty="0">
                <a:solidFill>
                  <a:srgbClr val="FF0000"/>
                </a:solidFill>
                <a:latin typeface="+mn-lt"/>
                <a:ea typeface="+mn-ea"/>
              </a:rPr>
              <a:t>16000</a:t>
            </a:r>
            <a:r>
              <a:rPr lang="en-US" sz="1800" dirty="0">
                <a:latin typeface="+mn-lt"/>
                <a:ea typeface="+mn-ea"/>
              </a:rPr>
              <a:t> luminosity measurements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800" dirty="0">
                <a:latin typeface="+mn-lt"/>
                <a:ea typeface="+mn-ea"/>
              </a:rPr>
              <a:t> tuning </a:t>
            </a:r>
            <a:r>
              <a:rPr lang="en-US" sz="1800" dirty="0" smtClean="0">
                <a:latin typeface="+mn-lt"/>
                <a:ea typeface="+mn-ea"/>
              </a:rPr>
              <a:t>knobs</a:t>
            </a:r>
          </a:p>
          <a:p>
            <a:pPr>
              <a:defRPr/>
            </a:pPr>
            <a:r>
              <a:rPr lang="en-US" sz="1800" dirty="0">
                <a:latin typeface="+mn-lt"/>
                <a:ea typeface="+mn-ea"/>
              </a:rPr>
              <a:t> </a:t>
            </a:r>
            <a:r>
              <a:rPr lang="en-US" sz="1800" dirty="0" smtClean="0">
                <a:latin typeface="+mn-lt"/>
                <a:ea typeface="+mn-ea"/>
              </a:rPr>
              <a:t> 20 </a:t>
            </a:r>
            <a:r>
              <a:rPr lang="en-US" sz="1800" dirty="0">
                <a:latin typeface="+mn-lt"/>
                <a:ea typeface="+mn-ea"/>
              </a:rPr>
              <a:t>points </a:t>
            </a:r>
            <a:r>
              <a:rPr lang="en-US" sz="1800" dirty="0">
                <a:latin typeface="+mn-lt"/>
                <a:ea typeface="+mn-ea"/>
                <a:sym typeface="Symbol"/>
              </a:rPr>
              <a:t> 8 knobs  2 </a:t>
            </a:r>
            <a:r>
              <a:rPr lang="en-US" sz="1800" dirty="0" err="1">
                <a:latin typeface="+mn-lt"/>
                <a:ea typeface="+mn-ea"/>
                <a:sym typeface="Symbol"/>
              </a:rPr>
              <a:t>iter</a:t>
            </a:r>
            <a:r>
              <a:rPr lang="en-US" sz="1800" dirty="0">
                <a:latin typeface="+mn-lt"/>
                <a:ea typeface="+mn-ea"/>
                <a:sym typeface="Symbol"/>
              </a:rPr>
              <a:t> </a:t>
            </a:r>
            <a:r>
              <a:rPr lang="en-US" sz="1800" dirty="0" smtClean="0">
                <a:latin typeface="+mn-lt"/>
                <a:ea typeface="+mn-ea"/>
                <a:sym typeface="Symbol"/>
              </a:rPr>
              <a:t>~</a:t>
            </a:r>
          </a:p>
          <a:p>
            <a:pPr>
              <a:defRPr/>
            </a:pPr>
            <a:r>
              <a:rPr lang="en-US" sz="1800" dirty="0" smtClean="0">
                <a:solidFill>
                  <a:srgbClr val="FF0000"/>
                </a:solidFill>
                <a:latin typeface="+mn-lt"/>
                <a:ea typeface="+mn-ea"/>
                <a:sym typeface="Symbol"/>
              </a:rPr>
              <a:t>320</a:t>
            </a:r>
            <a:r>
              <a:rPr lang="en-US" sz="1800" dirty="0" smtClean="0">
                <a:latin typeface="+mn-lt"/>
                <a:ea typeface="+mn-ea"/>
                <a:sym typeface="Symbol"/>
              </a:rPr>
              <a:t> </a:t>
            </a:r>
            <a:r>
              <a:rPr lang="en-US" sz="1800" dirty="0">
                <a:latin typeface="+mn-lt"/>
                <a:ea typeface="+mn-ea"/>
                <a:sym typeface="Symbol"/>
              </a:rPr>
              <a:t>luminosity measurements </a:t>
            </a:r>
            <a:r>
              <a:rPr lang="en-US" sz="1800" dirty="0">
                <a:latin typeface="+mn-lt"/>
                <a:ea typeface="+mn-ea"/>
              </a:rPr>
              <a:t> </a:t>
            </a:r>
            <a:endParaRPr lang="en-US" sz="1800" dirty="0">
              <a:solidFill>
                <a:srgbClr val="00FFFF"/>
              </a:solidFill>
              <a:latin typeface="+mn-lt"/>
              <a:ea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0272" y="1207785"/>
            <a:ext cx="177998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CH" sz="1200" dirty="0">
                <a:latin typeface="+mn-lt"/>
                <a:ea typeface="+mn-ea"/>
              </a:rPr>
              <a:t>J. Barranco + </a:t>
            </a:r>
            <a:r>
              <a:rPr lang="fr-CH" sz="1200" dirty="0" smtClean="0">
                <a:latin typeface="+mn-lt"/>
                <a:ea typeface="+mn-ea"/>
              </a:rPr>
              <a:t>B.Dalena</a:t>
            </a:r>
            <a:endParaRPr lang="fr-CH" sz="1200" dirty="0">
              <a:latin typeface="+mn-lt"/>
              <a:ea typeface="+mn-ea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739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7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tuning strategy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95536" y="1196752"/>
            <a:ext cx="8352928" cy="4812948"/>
            <a:chOff x="611560" y="1340768"/>
            <a:chExt cx="7560840" cy="4812948"/>
          </a:xfrm>
        </p:grpSpPr>
        <p:sp>
          <p:nvSpPr>
            <p:cNvPr id="7" name="TextBox 6"/>
            <p:cNvSpPr txBox="1"/>
            <p:nvPr/>
          </p:nvSpPr>
          <p:spPr>
            <a:xfrm>
              <a:off x="611560" y="1340768"/>
              <a:ext cx="36004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800" dirty="0" smtClean="0">
                  <a:latin typeface="+mn-lt"/>
                  <a:ea typeface="+mn-ea"/>
                </a:rPr>
                <a:t>Same setup</a:t>
              </a:r>
              <a:endParaRPr lang="en-US" sz="1800" dirty="0">
                <a:latin typeface="+mn-lt"/>
                <a:ea typeface="+mn-e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57200" y="1786773"/>
              <a:ext cx="7315200" cy="14773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Char char="•"/>
                <a:defRPr/>
              </a:pPr>
              <a:r>
                <a:rPr lang="en-US" sz="1800" dirty="0">
                  <a:latin typeface="+mn-lt"/>
                  <a:ea typeface="+mn-ea"/>
                </a:rPr>
                <a:t> horizontal and vertical random magnets displacements:  </a:t>
              </a:r>
              <a:r>
                <a:rPr lang="en-US" sz="1800" dirty="0">
                  <a:latin typeface="+mn-lt"/>
                  <a:ea typeface="+mn-ea"/>
                  <a:sym typeface="Symbol"/>
                </a:rPr>
                <a:t> =</a:t>
              </a:r>
              <a:r>
                <a:rPr lang="en-US" sz="1800" dirty="0">
                  <a:latin typeface="+mn-lt"/>
                  <a:ea typeface="+mn-ea"/>
                </a:rPr>
                <a:t>10 </a:t>
              </a:r>
              <a:r>
                <a:rPr lang="en-US" sz="1800" dirty="0">
                  <a:latin typeface="+mn-lt"/>
                  <a:ea typeface="+mn-ea"/>
                  <a:sym typeface="Symbol"/>
                </a:rPr>
                <a:t></a:t>
              </a:r>
              <a:r>
                <a:rPr lang="en-US" sz="1800" dirty="0" smtClean="0">
                  <a:latin typeface="+mn-lt"/>
                  <a:ea typeface="+mn-ea"/>
                  <a:sym typeface="Symbol"/>
                </a:rPr>
                <a:t>m </a:t>
              </a:r>
              <a:r>
                <a:rPr lang="en-US" sz="1800" dirty="0" err="1" smtClean="0">
                  <a:latin typeface="+mn-lt"/>
                  <a:ea typeface="+mn-ea"/>
                  <a:sym typeface="Symbol"/>
                </a:rPr>
                <a:t>rms</a:t>
              </a:r>
              <a:r>
                <a:rPr lang="en-US" sz="1800" dirty="0" smtClean="0">
                  <a:latin typeface="+mn-lt"/>
                  <a:ea typeface="+mn-ea"/>
                </a:rPr>
                <a:t> </a:t>
              </a:r>
              <a:endParaRPr lang="en-US" sz="1800" dirty="0">
                <a:latin typeface="+mn-lt"/>
                <a:ea typeface="+mn-ea"/>
              </a:endParaRP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sz="1800" dirty="0">
                  <a:latin typeface="+mn-lt"/>
                  <a:ea typeface="+mn-ea"/>
                </a:rPr>
                <a:t> bending magnets </a:t>
              </a:r>
              <a:r>
                <a:rPr lang="en-US" sz="1800" dirty="0" smtClean="0">
                  <a:latin typeface="+mn-lt"/>
                  <a:ea typeface="+mn-ea"/>
                </a:rPr>
                <a:t>not </a:t>
              </a:r>
              <a:r>
                <a:rPr lang="en-US" sz="1800" dirty="0" smtClean="0">
                  <a:latin typeface="+mn-lt"/>
                  <a:ea typeface="+mn-ea"/>
                </a:rPr>
                <a:t>misaligned</a:t>
              </a: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sz="1800" dirty="0" smtClean="0">
                  <a:latin typeface="+mn-lt"/>
                  <a:ea typeface="+mn-ea"/>
                </a:rPr>
                <a:t> 10 nm </a:t>
              </a:r>
              <a:r>
                <a:rPr lang="en-US" sz="1800" dirty="0" err="1" smtClean="0">
                  <a:latin typeface="+mn-lt"/>
                  <a:ea typeface="+mn-ea"/>
                </a:rPr>
                <a:t>bpm</a:t>
              </a:r>
              <a:r>
                <a:rPr lang="en-US" sz="1800" dirty="0" smtClean="0">
                  <a:latin typeface="+mn-lt"/>
                  <a:ea typeface="+mn-ea"/>
                </a:rPr>
                <a:t> resolution</a:t>
              </a:r>
              <a:endParaRPr lang="en-US" sz="1800" dirty="0">
                <a:latin typeface="+mn-lt"/>
                <a:ea typeface="+mn-ea"/>
              </a:endParaRP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sz="1800" dirty="0">
                  <a:latin typeface="+mn-lt"/>
                  <a:ea typeface="+mn-ea"/>
                </a:rPr>
                <a:t> 100 </a:t>
              </a:r>
              <a:r>
                <a:rPr lang="en-US" sz="1800" dirty="0" smtClean="0">
                  <a:latin typeface="+mn-lt"/>
                  <a:ea typeface="+mn-ea"/>
                </a:rPr>
                <a:t>random seeds</a:t>
              </a:r>
              <a:endParaRPr lang="en-US" sz="1800" dirty="0">
                <a:latin typeface="+mn-lt"/>
                <a:ea typeface="+mn-ea"/>
              </a:endParaRP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sz="1800" dirty="0">
                  <a:latin typeface="+mn-lt"/>
                  <a:ea typeface="+mn-ea"/>
                </a:rPr>
                <a:t> identical electron and positron machines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57200" y="3873822"/>
              <a:ext cx="6705600" cy="923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342900" indent="-342900">
                <a:buFont typeface="+mj-lt"/>
                <a:buAutoNum type="arabicPeriod"/>
                <a:defRPr/>
              </a:pPr>
              <a:r>
                <a:rPr lang="en-US" sz="1800" dirty="0" smtClean="0">
                  <a:latin typeface="+mn-lt"/>
                  <a:ea typeface="+mn-ea"/>
                </a:rPr>
                <a:t>BBA: 1-to-1 correction + DFS (</a:t>
              </a:r>
              <a:r>
                <a:rPr lang="en-US" sz="1800" dirty="0" err="1" smtClean="0">
                  <a:latin typeface="+mn-lt"/>
                  <a:ea typeface="+mn-ea"/>
                </a:rPr>
                <a:t>multipoles</a:t>
              </a:r>
              <a:r>
                <a:rPr lang="en-US" sz="1800" dirty="0" smtClean="0">
                  <a:latin typeface="+mn-lt"/>
                  <a:ea typeface="+mn-ea"/>
                </a:rPr>
                <a:t> off),</a:t>
              </a:r>
            </a:p>
            <a:p>
              <a:pPr marL="342900" indent="-342900">
                <a:buFont typeface="+mj-lt"/>
                <a:buAutoNum type="arabicPeriod"/>
                <a:defRPr/>
              </a:pPr>
              <a:r>
                <a:rPr lang="en-US" sz="1800" dirty="0" smtClean="0">
                  <a:latin typeface="+mn-lt"/>
                  <a:ea typeface="+mn-ea"/>
                </a:rPr>
                <a:t>BBA: DFS (</a:t>
              </a:r>
              <a:r>
                <a:rPr lang="en-US" sz="1800" dirty="0" err="1" smtClean="0">
                  <a:latin typeface="+mn-lt"/>
                  <a:ea typeface="+mn-ea"/>
                </a:rPr>
                <a:t>multipoles</a:t>
              </a:r>
              <a:r>
                <a:rPr lang="en-US" sz="1800" dirty="0" smtClean="0">
                  <a:latin typeface="+mn-lt"/>
                  <a:ea typeface="+mn-ea"/>
                </a:rPr>
                <a:t> on)</a:t>
              </a:r>
            </a:p>
            <a:p>
              <a:pPr marL="342900" indent="-342900">
                <a:buFont typeface="+mj-lt"/>
                <a:buAutoNum type="arabicPeriod"/>
                <a:defRPr/>
              </a:pPr>
              <a:r>
                <a:rPr lang="en-US" sz="1800" dirty="0" smtClean="0">
                  <a:latin typeface="Arial"/>
                  <a:cs typeface="Arial"/>
                </a:rPr>
                <a:t>Horizontal </a:t>
              </a:r>
              <a:r>
                <a:rPr lang="en-US" sz="1800" dirty="0">
                  <a:latin typeface="Arial"/>
                  <a:cs typeface="Arial"/>
                </a:rPr>
                <a:t>and Vertical </a:t>
              </a:r>
              <a:r>
                <a:rPr lang="en-US" sz="1800" dirty="0" err="1">
                  <a:latin typeface="Arial"/>
                  <a:cs typeface="Arial"/>
                </a:rPr>
                <a:t>sextupole</a:t>
              </a:r>
              <a:r>
                <a:rPr lang="en-US" sz="1800" dirty="0">
                  <a:latin typeface="Arial"/>
                  <a:cs typeface="Arial"/>
                </a:rPr>
                <a:t> knobs </a:t>
              </a:r>
              <a:endParaRPr lang="fr-CH" sz="1800" dirty="0">
                <a:latin typeface="Arial"/>
                <a:cs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3491716"/>
              <a:ext cx="1497751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dirty="0">
                  <a:latin typeface="+mn-lt"/>
                  <a:ea typeface="+mn-ea"/>
                </a:rPr>
                <a:t>Tuning steps 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57200" y="5507385"/>
              <a:ext cx="4763903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>
                <a:buFont typeface="+mj-lt"/>
                <a:buAutoNum type="arabicPeriod"/>
                <a:defRPr/>
              </a:pPr>
              <a:r>
                <a:rPr lang="en-US" sz="1800" dirty="0" smtClean="0">
                  <a:latin typeface="Arial"/>
                  <a:ea typeface="+mn-ea"/>
                  <a:cs typeface="Arial"/>
                </a:rPr>
                <a:t>BBA does not require luminosity measurement</a:t>
              </a:r>
            </a:p>
            <a:p>
              <a:pPr marL="342900" indent="-342900">
                <a:buFont typeface="+mj-lt"/>
                <a:buAutoNum type="arabicPeriod"/>
                <a:defRPr/>
              </a:pPr>
              <a:r>
                <a:rPr lang="en-US" sz="1800" dirty="0">
                  <a:latin typeface="Arial"/>
                  <a:cs typeface="Arial"/>
                </a:rPr>
                <a:t>Knobs :  </a:t>
              </a:r>
              <a:r>
                <a:rPr lang="en-US" sz="1800" dirty="0">
                  <a:solidFill>
                    <a:srgbClr val="0000FF"/>
                  </a:solidFill>
                  <a:latin typeface="Arial"/>
                  <a:cs typeface="Arial"/>
                </a:rPr>
                <a:t>L</a:t>
              </a:r>
              <a:r>
                <a:rPr lang="en-US" sz="1800" dirty="0">
                  <a:latin typeface="Arial"/>
                  <a:cs typeface="Arial"/>
                </a:rPr>
                <a:t> points </a:t>
              </a:r>
              <a:r>
                <a:rPr lang="en-US" sz="1800" dirty="0">
                  <a:latin typeface="Arial"/>
                  <a:cs typeface="Arial"/>
                  <a:sym typeface="Symbol"/>
                </a:rPr>
                <a:t> </a:t>
              </a:r>
              <a:r>
                <a:rPr lang="en-US" sz="1800" dirty="0">
                  <a:solidFill>
                    <a:srgbClr val="0000FF"/>
                  </a:solidFill>
                  <a:latin typeface="Arial"/>
                  <a:cs typeface="Arial"/>
                  <a:sym typeface="Symbol"/>
                </a:rPr>
                <a:t>M</a:t>
              </a:r>
              <a:r>
                <a:rPr lang="en-US" sz="1800" dirty="0">
                  <a:latin typeface="Arial"/>
                  <a:cs typeface="Arial"/>
                  <a:sym typeface="Symbol"/>
                </a:rPr>
                <a:t> knobs   </a:t>
              </a:r>
              <a:r>
                <a:rPr lang="en-US" sz="1800" dirty="0">
                  <a:solidFill>
                    <a:srgbClr val="0000FF"/>
                  </a:solidFill>
                  <a:latin typeface="Arial"/>
                  <a:cs typeface="Arial"/>
                  <a:sym typeface="Symbol"/>
                </a:rPr>
                <a:t>N</a:t>
              </a:r>
              <a:r>
                <a:rPr lang="en-US" sz="1800" dirty="0">
                  <a:latin typeface="Arial"/>
                  <a:cs typeface="Arial"/>
                  <a:sym typeface="Symbol"/>
                </a:rPr>
                <a:t> </a:t>
              </a:r>
              <a:r>
                <a:rPr lang="en-US" sz="1800" dirty="0" err="1">
                  <a:latin typeface="Arial"/>
                  <a:cs typeface="Arial"/>
                  <a:sym typeface="Symbol"/>
                </a:rPr>
                <a:t>iter</a:t>
              </a:r>
              <a:r>
                <a:rPr lang="en-US" sz="1800" dirty="0">
                  <a:latin typeface="Arial"/>
                  <a:cs typeface="Arial"/>
                  <a:sym typeface="Symbol"/>
                </a:rPr>
                <a:t> O( </a:t>
              </a:r>
              <a:r>
                <a:rPr lang="en-US" sz="1800" dirty="0" smtClean="0">
                  <a:latin typeface="Arial"/>
                  <a:cs typeface="Arial"/>
                  <a:sym typeface="Symbol"/>
                </a:rPr>
                <a:t>100 </a:t>
              </a:r>
              <a:r>
                <a:rPr lang="en-US" sz="1800" dirty="0">
                  <a:latin typeface="Arial"/>
                  <a:cs typeface="Arial"/>
                  <a:sym typeface="Symbol"/>
                </a:rPr>
                <a:t>)  </a:t>
              </a:r>
              <a:endParaRPr lang="en-US" sz="1800" dirty="0">
                <a:solidFill>
                  <a:srgbClr val="00FFFF"/>
                </a:solidFill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1560" y="5061934"/>
              <a:ext cx="2494681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dirty="0" smtClean="0">
                  <a:latin typeface="+mn-lt"/>
                  <a:ea typeface="+mn-ea"/>
                </a:rPr>
                <a:t>Speed of convergence</a:t>
              </a:r>
              <a:endParaRPr lang="en-US" sz="1800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9089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8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results</a:t>
            </a:r>
            <a:endParaRPr lang="en-US" dirty="0"/>
          </a:p>
        </p:txBody>
      </p:sp>
      <p:pic>
        <p:nvPicPr>
          <p:cNvPr id="6" name="Picture 5" descr="CLIC_BDS_Lum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484784"/>
            <a:ext cx="5390313" cy="37732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516063"/>
            <a:ext cx="3352800" cy="2862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1800" dirty="0" smtClean="0">
                <a:latin typeface="+mn-lt"/>
                <a:ea typeface="+mn-ea"/>
              </a:rPr>
              <a:t> most </a:t>
            </a:r>
            <a:r>
              <a:rPr lang="en-US" sz="1800" dirty="0">
                <a:latin typeface="+mn-lt"/>
                <a:ea typeface="+mn-ea"/>
              </a:rPr>
              <a:t>of the luminosity is recovered by the </a:t>
            </a:r>
            <a:r>
              <a:rPr lang="en-US" sz="1800" dirty="0" err="1">
                <a:latin typeface="+mn-lt"/>
                <a:ea typeface="+mn-ea"/>
              </a:rPr>
              <a:t>sextupole</a:t>
            </a:r>
            <a:r>
              <a:rPr lang="en-US" sz="1800" dirty="0">
                <a:latin typeface="+mn-lt"/>
                <a:ea typeface="+mn-ea"/>
              </a:rPr>
              <a:t> knobs (10 H &amp;V knobs )</a:t>
            </a:r>
          </a:p>
          <a:p>
            <a:pPr>
              <a:defRPr/>
            </a:pPr>
            <a:r>
              <a:rPr lang="en-US" sz="1800" b="1" dirty="0">
                <a:solidFill>
                  <a:srgbClr val="00FFFF"/>
                </a:solidFill>
                <a:latin typeface="+mn-lt"/>
                <a:ea typeface="+mn-ea"/>
              </a:rPr>
              <a:t>50% </a:t>
            </a:r>
            <a:r>
              <a:rPr lang="en-US" sz="1800" dirty="0">
                <a:latin typeface="+mn-lt"/>
                <a:ea typeface="+mn-ea"/>
              </a:rPr>
              <a:t>of machine reach </a:t>
            </a:r>
            <a:r>
              <a:rPr lang="en-US" sz="1800" b="1" dirty="0">
                <a:solidFill>
                  <a:srgbClr val="00FFFF"/>
                </a:solidFill>
                <a:latin typeface="+mn-lt"/>
                <a:ea typeface="+mn-ea"/>
              </a:rPr>
              <a:t>100% </a:t>
            </a:r>
            <a:r>
              <a:rPr lang="en-US" sz="1800" dirty="0">
                <a:latin typeface="+mn-lt"/>
                <a:ea typeface="+mn-ea"/>
              </a:rPr>
              <a:t>of nominal CLIC luminosity</a:t>
            </a:r>
          </a:p>
          <a:p>
            <a:pPr>
              <a:defRPr/>
            </a:pPr>
            <a:endParaRPr lang="en-US" sz="1800" dirty="0">
              <a:latin typeface="+mn-lt"/>
              <a:ea typeface="+mn-ea"/>
            </a:endParaRPr>
          </a:p>
          <a:p>
            <a:pPr>
              <a:defRPr/>
            </a:pPr>
            <a:endParaRPr lang="en-US" sz="1800" dirty="0">
              <a:latin typeface="+mn-lt"/>
              <a:ea typeface="+mn-ea"/>
            </a:endParaRPr>
          </a:p>
          <a:p>
            <a:pPr>
              <a:defRPr/>
            </a:pPr>
            <a:r>
              <a:rPr lang="en-US" sz="1800" dirty="0">
                <a:latin typeface="+mn-lt"/>
                <a:ea typeface="+mn-ea"/>
              </a:rPr>
              <a:t>~ 1000 luminosity </a:t>
            </a:r>
            <a:r>
              <a:rPr lang="en-US" sz="1800" dirty="0" smtClean="0">
                <a:latin typeface="+mn-lt"/>
                <a:ea typeface="+mn-ea"/>
              </a:rPr>
              <a:t>measurement required</a:t>
            </a:r>
            <a:endParaRPr lang="en-US" sz="1800" dirty="0">
              <a:latin typeface="+mn-lt"/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1800" dirty="0">
              <a:latin typeface="+mn-lt"/>
              <a:ea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4956" y="5229200"/>
            <a:ext cx="81915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latin typeface="+mn-lt"/>
                <a:ea typeface="+mn-ea"/>
              </a:rPr>
              <a:t>Luminosity measurements reduced from </a:t>
            </a:r>
            <a:r>
              <a:rPr lang="en-US" sz="1800" dirty="0">
                <a:solidFill>
                  <a:srgbClr val="0000FF"/>
                </a:solidFill>
                <a:latin typeface="+mn-lt"/>
                <a:ea typeface="+mn-ea"/>
              </a:rPr>
              <a:t>~17000 </a:t>
            </a:r>
            <a:r>
              <a:rPr lang="en-US" sz="1800" dirty="0">
                <a:latin typeface="+mn-lt"/>
                <a:ea typeface="+mn-ea"/>
              </a:rPr>
              <a:t>to</a:t>
            </a:r>
            <a:r>
              <a:rPr lang="en-US" sz="1800" dirty="0">
                <a:solidFill>
                  <a:srgbClr val="0000FF"/>
                </a:solidFill>
                <a:latin typeface="+mn-lt"/>
                <a:ea typeface="+mn-ea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+mn-lt"/>
                <a:ea typeface="+mn-ea"/>
              </a:rPr>
              <a:t>~</a:t>
            </a:r>
            <a:r>
              <a:rPr lang="en-US" sz="1800" dirty="0">
                <a:solidFill>
                  <a:srgbClr val="0000FF"/>
                </a:solidFill>
                <a:latin typeface="+mn-lt"/>
                <a:ea typeface="+mn-ea"/>
              </a:rPr>
              <a:t>5</a:t>
            </a:r>
            <a:r>
              <a:rPr lang="en-US" sz="1800" dirty="0" smtClean="0">
                <a:solidFill>
                  <a:srgbClr val="0000FF"/>
                </a:solidFill>
                <a:latin typeface="+mn-lt"/>
                <a:ea typeface="+mn-ea"/>
              </a:rPr>
              <a:t>00  </a:t>
            </a:r>
            <a:endParaRPr lang="en-US" sz="1800" dirty="0">
              <a:solidFill>
                <a:srgbClr val="0000FF"/>
              </a:solidFill>
              <a:latin typeface="+mn-lt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4956" y="5723408"/>
            <a:ext cx="81915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 smtClean="0">
                <a:latin typeface="+mn-lt"/>
                <a:ea typeface="+mn-ea"/>
              </a:rPr>
              <a:t>It is much </a:t>
            </a:r>
            <a:r>
              <a:rPr lang="en-US" sz="1800" dirty="0">
                <a:latin typeface="+mn-lt"/>
                <a:ea typeface="+mn-ea"/>
              </a:rPr>
              <a:t>f</a:t>
            </a:r>
            <a:r>
              <a:rPr lang="en-US" sz="1800" dirty="0" smtClean="0">
                <a:latin typeface="+mn-lt"/>
                <a:ea typeface="+mn-ea"/>
              </a:rPr>
              <a:t>aster, but only 50% converges (long tail </a:t>
            </a:r>
            <a:r>
              <a:rPr lang="en-US" sz="1800" dirty="0" smtClean="0">
                <a:latin typeface="+mn-lt"/>
                <a:ea typeface="+mn-ea"/>
              </a:rPr>
              <a:t>of seeds that do not converge) </a:t>
            </a:r>
            <a:endParaRPr lang="en-US" sz="1800" dirty="0">
              <a:solidFill>
                <a:srgbClr val="0000FF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1568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A. Latina</a:t>
            </a: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LCWS11 – September 26-30, 2011 – Granada, Spain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03B4-3859-5346-83D8-084257392E84}" type="slidenum">
              <a:rPr lang="en-US" altLang="zh-CN" smtClean="0"/>
              <a:pPr/>
              <a:t>9</a:t>
            </a:fld>
            <a:endParaRPr lang="en-US" altLang="zh-CN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Tuning procedure </a:t>
            </a:r>
            <a:r>
              <a:rPr lang="en-US" dirty="0" smtClean="0"/>
              <a:t>in detail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284111"/>
            <a:ext cx="3160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Step 1</a:t>
            </a:r>
            <a:r>
              <a:rPr lang="en-US" dirty="0" smtClean="0">
                <a:latin typeface="Arial"/>
                <a:cs typeface="Arial"/>
              </a:rPr>
              <a:t>: 1-1 correction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0" y="1835924"/>
            <a:ext cx="3556000" cy="728980"/>
          </a:xfrm>
          <a:prstGeom prst="rect">
            <a:avLst/>
          </a:prstGeom>
          <a:gradFill flip="none" rotWithShape="1">
            <a:gsLst>
              <a:gs pos="0">
                <a:srgbClr val="FFF68F">
                  <a:alpha val="41000"/>
                </a:srgbClr>
              </a:gs>
              <a:gs pos="100000">
                <a:srgbClr val="FFFFFF"/>
              </a:gs>
            </a:gsLst>
            <a:lin ang="17400000" scaled="0"/>
            <a:tileRect/>
          </a:gradFill>
        </p:spPr>
      </p:pic>
      <p:sp>
        <p:nvSpPr>
          <p:cNvPr id="9" name="TextBox 8"/>
          <p:cNvSpPr txBox="1"/>
          <p:nvPr/>
        </p:nvSpPr>
        <p:spPr>
          <a:xfrm>
            <a:off x="395536" y="3111351"/>
            <a:ext cx="6710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Step </a:t>
            </a:r>
            <a:r>
              <a:rPr lang="en-US" b="1" dirty="0" smtClean="0">
                <a:latin typeface="Arial"/>
                <a:cs typeface="Arial"/>
              </a:rPr>
              <a:t>2</a:t>
            </a:r>
            <a:r>
              <a:rPr lang="en-US" dirty="0" smtClean="0">
                <a:latin typeface="Arial"/>
                <a:cs typeface="Arial"/>
              </a:rPr>
              <a:t>: </a:t>
            </a:r>
            <a:r>
              <a:rPr lang="en-US" dirty="0" smtClean="0">
                <a:latin typeface="Arial"/>
                <a:cs typeface="Arial"/>
              </a:rPr>
              <a:t>1-1 </a:t>
            </a:r>
            <a:r>
              <a:rPr lang="en-US" dirty="0" smtClean="0">
                <a:latin typeface="Arial"/>
                <a:cs typeface="Arial"/>
              </a:rPr>
              <a:t>correction + dispersion free steering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580" y="3749908"/>
            <a:ext cx="4942840" cy="1191260"/>
          </a:xfrm>
          <a:prstGeom prst="rect">
            <a:avLst/>
          </a:prstGeom>
          <a:gradFill flip="none" rotWithShape="1">
            <a:gsLst>
              <a:gs pos="0">
                <a:srgbClr val="00FFFF">
                  <a:alpha val="40000"/>
                </a:srgbClr>
              </a:gs>
              <a:gs pos="100000">
                <a:srgbClr val="FFFFFF"/>
              </a:gs>
            </a:gsLst>
            <a:lin ang="16860000" scaled="0"/>
            <a:tileRect/>
          </a:gradFill>
        </p:spPr>
      </p:pic>
      <p:sp>
        <p:nvSpPr>
          <p:cNvPr id="11" name="TextBox 10"/>
          <p:cNvSpPr txBox="1"/>
          <p:nvPr/>
        </p:nvSpPr>
        <p:spPr>
          <a:xfrm>
            <a:off x="124788" y="5229200"/>
            <a:ext cx="8911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The free parameters beta, w1 (and, later, w2), and the gains, must be carefully chosen.</a:t>
            </a:r>
            <a:endParaRPr lang="en-US" sz="1800" dirty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r>
              <a:rPr lang="en-US" sz="1800" dirty="0" smtClean="0">
                <a:latin typeface="Arial"/>
                <a:cs typeface="Arial"/>
              </a:rPr>
              <a:t>I scan beta and run a simplex optimization of w1 and w2 to find the best combination</a:t>
            </a:r>
            <a:endParaRPr lang="en-US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3993271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10194</TotalTime>
  <Words>1197</Words>
  <Application>Microsoft Macintosh PowerPoint</Application>
  <PresentationFormat>On-screen Show (4:3)</PresentationFormat>
  <Paragraphs>204</Paragraphs>
  <Slides>21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默认设计模板</vt:lpstr>
      <vt:lpstr>Microsoft Equation</vt:lpstr>
      <vt:lpstr>New algorithms for tuning the  CLIC beam delivery system</vt:lpstr>
      <vt:lpstr>Outline of this talk</vt:lpstr>
      <vt:lpstr>CLIC BDS</vt:lpstr>
      <vt:lpstr>Emittance preservation in the CLIC BDS</vt:lpstr>
      <vt:lpstr>Tuning strategy</vt:lpstr>
      <vt:lpstr>Luminosity results</vt:lpstr>
      <vt:lpstr>New tuning strategy</vt:lpstr>
      <vt:lpstr>Luminosity results</vt:lpstr>
      <vt:lpstr>Tuning procedure in detail</vt:lpstr>
      <vt:lpstr>Tuning procedure in detail</vt:lpstr>
      <vt:lpstr>Results for 110 machines</vt:lpstr>
      <vt:lpstr>Response matrix calculation</vt:lpstr>
      <vt:lpstr>Orbit response matrix</vt:lpstr>
      <vt:lpstr>Dispersion response matrix</vt:lpstr>
      <vt:lpstr>Tuning knobs</vt:lpstr>
      <vt:lpstr>Luminosity tuning with the knobs</vt:lpstr>
      <vt:lpstr>Convergence of the tuning knobs</vt:lpstr>
      <vt:lpstr>Convergence of the tuning knobs</vt:lpstr>
      <vt:lpstr>Convergence of the tuning knobs</vt:lpstr>
      <vt:lpstr>Convergence of the tuning knobs</vt:lpstr>
      <vt:lpstr>Conclusions and new ideas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Andrea Latina</dc:creator>
  <cp:keywords/>
  <dc:description/>
  <cp:lastModifiedBy>Andrea Latina</cp:lastModifiedBy>
  <cp:revision>1291</cp:revision>
  <dcterms:created xsi:type="dcterms:W3CDTF">2011-08-21T21:09:24Z</dcterms:created>
  <dcterms:modified xsi:type="dcterms:W3CDTF">2011-09-27T13:02:52Z</dcterms:modified>
  <cp:category/>
</cp:coreProperties>
</file>