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6"/>
  </p:notesMasterIdLst>
  <p:handoutMasterIdLst>
    <p:handoutMasterId r:id="rId77"/>
  </p:handoutMasterIdLst>
  <p:sldIdLst>
    <p:sldId id="301" r:id="rId2"/>
    <p:sldId id="330" r:id="rId3"/>
    <p:sldId id="328" r:id="rId4"/>
    <p:sldId id="334" r:id="rId5"/>
    <p:sldId id="335" r:id="rId6"/>
    <p:sldId id="383" r:id="rId7"/>
    <p:sldId id="337" r:id="rId8"/>
    <p:sldId id="338" r:id="rId9"/>
    <p:sldId id="339" r:id="rId10"/>
    <p:sldId id="341" r:id="rId11"/>
    <p:sldId id="340" r:id="rId12"/>
    <p:sldId id="327" r:id="rId13"/>
    <p:sldId id="329" r:id="rId14"/>
    <p:sldId id="331" r:id="rId15"/>
    <p:sldId id="332" r:id="rId16"/>
    <p:sldId id="333" r:id="rId17"/>
    <p:sldId id="304" r:id="rId18"/>
    <p:sldId id="377" r:id="rId19"/>
    <p:sldId id="376" r:id="rId20"/>
    <p:sldId id="342" r:id="rId21"/>
    <p:sldId id="344" r:id="rId22"/>
    <p:sldId id="343" r:id="rId23"/>
    <p:sldId id="381" r:id="rId24"/>
    <p:sldId id="365" r:id="rId25"/>
    <p:sldId id="369" r:id="rId26"/>
    <p:sldId id="368" r:id="rId27"/>
    <p:sldId id="374" r:id="rId28"/>
    <p:sldId id="370" r:id="rId29"/>
    <p:sldId id="371" r:id="rId30"/>
    <p:sldId id="372" r:id="rId31"/>
    <p:sldId id="373" r:id="rId32"/>
    <p:sldId id="380" r:id="rId33"/>
    <p:sldId id="378" r:id="rId34"/>
    <p:sldId id="379" r:id="rId35"/>
    <p:sldId id="345" r:id="rId36"/>
    <p:sldId id="346" r:id="rId37"/>
    <p:sldId id="347" r:id="rId38"/>
    <p:sldId id="359" r:id="rId39"/>
    <p:sldId id="360" r:id="rId40"/>
    <p:sldId id="362" r:id="rId41"/>
    <p:sldId id="361" r:id="rId42"/>
    <p:sldId id="363" r:id="rId43"/>
    <p:sldId id="348" r:id="rId44"/>
    <p:sldId id="349" r:id="rId45"/>
    <p:sldId id="366" r:id="rId46"/>
    <p:sldId id="350" r:id="rId47"/>
    <p:sldId id="351" r:id="rId48"/>
    <p:sldId id="352" r:id="rId49"/>
    <p:sldId id="309" r:id="rId50"/>
    <p:sldId id="305" r:id="rId51"/>
    <p:sldId id="310" r:id="rId52"/>
    <p:sldId id="306" r:id="rId53"/>
    <p:sldId id="311" r:id="rId54"/>
    <p:sldId id="307" r:id="rId55"/>
    <p:sldId id="312" r:id="rId56"/>
    <p:sldId id="308" r:id="rId57"/>
    <p:sldId id="319" r:id="rId58"/>
    <p:sldId id="320" r:id="rId59"/>
    <p:sldId id="321" r:id="rId60"/>
    <p:sldId id="322" r:id="rId61"/>
    <p:sldId id="353" r:id="rId62"/>
    <p:sldId id="303" r:id="rId63"/>
    <p:sldId id="358" r:id="rId64"/>
    <p:sldId id="318" r:id="rId65"/>
    <p:sldId id="354" r:id="rId66"/>
    <p:sldId id="313" r:id="rId67"/>
    <p:sldId id="355" r:id="rId68"/>
    <p:sldId id="356" r:id="rId69"/>
    <p:sldId id="357" r:id="rId70"/>
    <p:sldId id="326" r:id="rId71"/>
    <p:sldId id="314" r:id="rId72"/>
    <p:sldId id="315" r:id="rId73"/>
    <p:sldId id="316" r:id="rId74"/>
    <p:sldId id="317" r:id="rId75"/>
  </p:sldIdLst>
  <p:sldSz cx="9144000" cy="6858000" type="screen4x3"/>
  <p:notesSz cx="10234613" cy="7099300"/>
  <p:defaultTextStyle>
    <a:defPPr>
      <a:defRPr lang="en-US"/>
    </a:defPPr>
    <a:lvl1pPr algn="l" rtl="0" eaLnBrk="0" fontAlgn="base" hangingPunct="0">
      <a:spcBef>
        <a:spcPct val="0"/>
      </a:spcBef>
      <a:spcAft>
        <a:spcPct val="0"/>
      </a:spcAft>
      <a:defRPr sz="2400" kern="1200">
        <a:solidFill>
          <a:srgbClr val="FF00CC"/>
        </a:solidFill>
        <a:latin typeface="Symbol" pitchFamily="18" charset="2"/>
        <a:ea typeface="+mn-ea"/>
        <a:cs typeface="+mn-cs"/>
      </a:defRPr>
    </a:lvl1pPr>
    <a:lvl2pPr marL="457200" algn="l" rtl="0" eaLnBrk="0" fontAlgn="base" hangingPunct="0">
      <a:spcBef>
        <a:spcPct val="0"/>
      </a:spcBef>
      <a:spcAft>
        <a:spcPct val="0"/>
      </a:spcAft>
      <a:defRPr sz="2400" kern="1200">
        <a:solidFill>
          <a:srgbClr val="FF00CC"/>
        </a:solidFill>
        <a:latin typeface="Symbol" pitchFamily="18" charset="2"/>
        <a:ea typeface="+mn-ea"/>
        <a:cs typeface="+mn-cs"/>
      </a:defRPr>
    </a:lvl2pPr>
    <a:lvl3pPr marL="914400" algn="l" rtl="0" eaLnBrk="0" fontAlgn="base" hangingPunct="0">
      <a:spcBef>
        <a:spcPct val="0"/>
      </a:spcBef>
      <a:spcAft>
        <a:spcPct val="0"/>
      </a:spcAft>
      <a:defRPr sz="2400" kern="1200">
        <a:solidFill>
          <a:srgbClr val="FF00CC"/>
        </a:solidFill>
        <a:latin typeface="Symbol" pitchFamily="18" charset="2"/>
        <a:ea typeface="+mn-ea"/>
        <a:cs typeface="+mn-cs"/>
      </a:defRPr>
    </a:lvl3pPr>
    <a:lvl4pPr marL="1371600" algn="l" rtl="0" eaLnBrk="0" fontAlgn="base" hangingPunct="0">
      <a:spcBef>
        <a:spcPct val="0"/>
      </a:spcBef>
      <a:spcAft>
        <a:spcPct val="0"/>
      </a:spcAft>
      <a:defRPr sz="2400" kern="1200">
        <a:solidFill>
          <a:srgbClr val="FF00CC"/>
        </a:solidFill>
        <a:latin typeface="Symbol" pitchFamily="18" charset="2"/>
        <a:ea typeface="+mn-ea"/>
        <a:cs typeface="+mn-cs"/>
      </a:defRPr>
    </a:lvl4pPr>
    <a:lvl5pPr marL="1828800" algn="l" rtl="0" eaLnBrk="0" fontAlgn="base" hangingPunct="0">
      <a:spcBef>
        <a:spcPct val="0"/>
      </a:spcBef>
      <a:spcAft>
        <a:spcPct val="0"/>
      </a:spcAft>
      <a:defRPr sz="2400" kern="1200">
        <a:solidFill>
          <a:srgbClr val="FF00CC"/>
        </a:solidFill>
        <a:latin typeface="Symbol" pitchFamily="18" charset="2"/>
        <a:ea typeface="+mn-ea"/>
        <a:cs typeface="+mn-cs"/>
      </a:defRPr>
    </a:lvl5pPr>
    <a:lvl6pPr marL="2286000" algn="l" defTabSz="914400" rtl="0" eaLnBrk="1" latinLnBrk="0" hangingPunct="1">
      <a:defRPr sz="2400" kern="1200">
        <a:solidFill>
          <a:srgbClr val="FF00CC"/>
        </a:solidFill>
        <a:latin typeface="Symbol" pitchFamily="18" charset="2"/>
        <a:ea typeface="+mn-ea"/>
        <a:cs typeface="+mn-cs"/>
      </a:defRPr>
    </a:lvl6pPr>
    <a:lvl7pPr marL="2743200" algn="l" defTabSz="914400" rtl="0" eaLnBrk="1" latinLnBrk="0" hangingPunct="1">
      <a:defRPr sz="2400" kern="1200">
        <a:solidFill>
          <a:srgbClr val="FF00CC"/>
        </a:solidFill>
        <a:latin typeface="Symbol" pitchFamily="18" charset="2"/>
        <a:ea typeface="+mn-ea"/>
        <a:cs typeface="+mn-cs"/>
      </a:defRPr>
    </a:lvl7pPr>
    <a:lvl8pPr marL="3200400" algn="l" defTabSz="914400" rtl="0" eaLnBrk="1" latinLnBrk="0" hangingPunct="1">
      <a:defRPr sz="2400" kern="1200">
        <a:solidFill>
          <a:srgbClr val="FF00CC"/>
        </a:solidFill>
        <a:latin typeface="Symbol" pitchFamily="18" charset="2"/>
        <a:ea typeface="+mn-ea"/>
        <a:cs typeface="+mn-cs"/>
      </a:defRPr>
    </a:lvl8pPr>
    <a:lvl9pPr marL="3657600" algn="l" defTabSz="914400" rtl="0" eaLnBrk="1" latinLnBrk="0" hangingPunct="1">
      <a:defRPr sz="2400" kern="1200">
        <a:solidFill>
          <a:srgbClr val="FF00CC"/>
        </a:solidFill>
        <a:latin typeface="Symbol" pitchFamily="18" charset="2"/>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9900"/>
    <a:srgbClr val="FF0033"/>
    <a:srgbClr val="FFCCCC"/>
    <a:srgbClr val="FF33FF"/>
    <a:srgbClr val="B2B2B2"/>
    <a:srgbClr val="CC99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79" autoAdjust="0"/>
    <p:restoredTop sz="86475" autoAdjust="0"/>
  </p:normalViewPr>
  <p:slideViewPr>
    <p:cSldViewPr>
      <p:cViewPr varScale="1">
        <p:scale>
          <a:sx n="59" d="100"/>
          <a:sy n="59" d="100"/>
        </p:scale>
        <p:origin x="-882" y="-78"/>
      </p:cViewPr>
      <p:guideLst>
        <p:guide orient="horz" pos="2160"/>
        <p:guide pos="2880"/>
      </p:guideLst>
    </p:cSldViewPr>
  </p:slideViewPr>
  <p:outlineViewPr>
    <p:cViewPr>
      <p:scale>
        <a:sx n="33" d="100"/>
        <a:sy n="33" d="100"/>
      </p:scale>
      <p:origin x="0" y="188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5" d="100"/>
          <a:sy n="85" d="100"/>
        </p:scale>
        <p:origin x="-1518" y="-78"/>
      </p:cViewPr>
      <p:guideLst>
        <p:guide orient="horz" pos="2215"/>
        <p:guide pos="322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474714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dt" idx="1"/>
          </p:nvPr>
        </p:nvSpPr>
        <p:spPr bwMode="auto">
          <a:xfrm>
            <a:off x="5799138" y="0"/>
            <a:ext cx="4435475" cy="360363"/>
          </a:xfrm>
          <a:prstGeom prst="rect">
            <a:avLst/>
          </a:prstGeom>
          <a:noFill/>
          <a:ln w="9525">
            <a:noFill/>
            <a:miter lim="800000"/>
            <a:headEnd/>
            <a:tailEnd/>
          </a:ln>
          <a:effectLst/>
        </p:spPr>
        <p:txBody>
          <a:bodyPr vert="horz" wrap="square" lIns="19622" tIns="0" rIns="19622" bIns="0" numCol="1" anchor="t" anchorCtr="0" compatLnSpc="1">
            <a:prstTxWarp prst="textNoShape">
              <a:avLst/>
            </a:prstTxWarp>
          </a:bodyPr>
          <a:lstStyle>
            <a:lvl1pPr algn="r" defTabSz="931863">
              <a:defRPr sz="1200" i="1" smtClean="0">
                <a:solidFill>
                  <a:schemeClr val="tx1"/>
                </a:solidFill>
                <a:latin typeface="Times New Roman" pitchFamily="18" charset="0"/>
              </a:defRPr>
            </a:lvl1pPr>
          </a:lstStyle>
          <a:p>
            <a:pPr>
              <a:defRPr/>
            </a:pPr>
            <a:endParaRPr lang="en-US"/>
          </a:p>
        </p:txBody>
      </p:sp>
      <p:sp>
        <p:nvSpPr>
          <p:cNvPr id="80899" name="Rectangle 4"/>
          <p:cNvSpPr>
            <a:spLocks noGrp="1" noRot="1" noChangeAspect="1" noChangeArrowheads="1" noTextEdit="1"/>
          </p:cNvSpPr>
          <p:nvPr>
            <p:ph type="sldImg" idx="2"/>
          </p:nvPr>
        </p:nvSpPr>
        <p:spPr bwMode="auto">
          <a:xfrm>
            <a:off x="3362325" y="547688"/>
            <a:ext cx="3517900" cy="2638425"/>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1365250" y="3373438"/>
            <a:ext cx="7504113" cy="3192462"/>
          </a:xfrm>
          <a:prstGeom prst="rect">
            <a:avLst/>
          </a:prstGeom>
          <a:noFill/>
          <a:ln w="9525">
            <a:noFill/>
            <a:miter lim="800000"/>
            <a:headEnd/>
            <a:tailEnd/>
          </a:ln>
          <a:effectLst/>
        </p:spPr>
        <p:txBody>
          <a:bodyPr vert="horz" wrap="square" lIns="94841" tIns="47420" rIns="94841" bIns="474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5" name="Rectangle 7"/>
          <p:cNvSpPr>
            <a:spLocks noGrp="1" noChangeArrowheads="1"/>
          </p:cNvSpPr>
          <p:nvPr>
            <p:ph type="sldNum" sz="quarter" idx="5"/>
          </p:nvPr>
        </p:nvSpPr>
        <p:spPr bwMode="auto">
          <a:xfrm>
            <a:off x="5799138" y="6738938"/>
            <a:ext cx="4435475" cy="360362"/>
          </a:xfrm>
          <a:prstGeom prst="rect">
            <a:avLst/>
          </a:prstGeom>
          <a:noFill/>
          <a:ln w="9525">
            <a:noFill/>
            <a:miter lim="800000"/>
            <a:headEnd/>
            <a:tailEnd/>
          </a:ln>
          <a:effectLst/>
        </p:spPr>
        <p:txBody>
          <a:bodyPr vert="horz" wrap="square" lIns="19622" tIns="0" rIns="19622" bIns="0" numCol="1" anchor="b" anchorCtr="0" compatLnSpc="1">
            <a:prstTxWarp prst="textNoShape">
              <a:avLst/>
            </a:prstTxWarp>
          </a:bodyPr>
          <a:lstStyle>
            <a:lvl1pPr algn="r" defTabSz="931863">
              <a:defRPr sz="1200" i="1" smtClean="0">
                <a:solidFill>
                  <a:schemeClr val="tx1"/>
                </a:solidFill>
                <a:latin typeface="Times New Roman" pitchFamily="18" charset="0"/>
              </a:defRPr>
            </a:lvl1pPr>
          </a:lstStyle>
          <a:p>
            <a:pPr>
              <a:defRPr/>
            </a:pPr>
            <a:fld id="{4B7308F1-12DC-4821-9919-415F3796C858}" type="slidenum">
              <a:rPr lang="en-US"/>
              <a:pPr>
                <a:defRPr/>
              </a:pPr>
              <a:t>‹#›</a:t>
            </a:fld>
            <a:endParaRPr lang="en-US"/>
          </a:p>
        </p:txBody>
      </p:sp>
      <p:sp>
        <p:nvSpPr>
          <p:cNvPr id="8" name="Header Placeholder 7"/>
          <p:cNvSpPr>
            <a:spLocks noGrp="1"/>
          </p:cNvSpPr>
          <p:nvPr>
            <p:ph type="hdr" sz="quarter"/>
          </p:nvPr>
        </p:nvSpPr>
        <p:spPr>
          <a:xfrm>
            <a:off x="0" y="0"/>
            <a:ext cx="4435475" cy="355600"/>
          </a:xfrm>
          <a:prstGeom prst="rect">
            <a:avLst/>
          </a:prstGeom>
        </p:spPr>
        <p:txBody>
          <a:bodyPr vert="horz" lIns="91440" tIns="45720" rIns="91440" bIns="45720" rtlCol="0"/>
          <a:lstStyle>
            <a:lvl1pPr algn="l">
              <a:defRPr sz="1200" dirty="0" smtClean="0"/>
            </a:lvl1pPr>
          </a:lstStyle>
          <a:p>
            <a:pPr>
              <a:defRPr/>
            </a:pPr>
            <a:endParaRPr lang="en-US"/>
          </a:p>
        </p:txBody>
      </p:sp>
      <p:sp>
        <p:nvSpPr>
          <p:cNvPr id="10" name="Footer Placeholder 9"/>
          <p:cNvSpPr>
            <a:spLocks noGrp="1"/>
          </p:cNvSpPr>
          <p:nvPr>
            <p:ph type="ftr" sz="quarter" idx="4"/>
          </p:nvPr>
        </p:nvSpPr>
        <p:spPr>
          <a:xfrm>
            <a:off x="0" y="6743700"/>
            <a:ext cx="4435475" cy="354013"/>
          </a:xfrm>
          <a:prstGeom prst="rect">
            <a:avLst/>
          </a:prstGeom>
        </p:spPr>
        <p:txBody>
          <a:bodyPr vert="horz" lIns="91440" tIns="45720" rIns="91440" bIns="45720" rtlCol="0" anchor="b"/>
          <a:lstStyle>
            <a:lvl1pPr algn="l">
              <a:defRPr sz="1200" smtClean="0"/>
            </a:lvl1pPr>
          </a:lstStyle>
          <a:p>
            <a:pPr>
              <a:defRPr/>
            </a:pPr>
            <a:endParaRPr lang="en-US"/>
          </a:p>
        </p:txBody>
      </p:sp>
    </p:spTree>
    <p:extLst>
      <p:ext uri="{BB962C8B-B14F-4D97-AF65-F5344CB8AC3E}">
        <p14:creationId xmlns:p14="http://schemas.microsoft.com/office/powerpoint/2010/main" val="3350753173"/>
      </p:ext>
    </p:extLst>
  </p:cSld>
  <p:clrMap bg1="lt1" tx1="dk1" bg2="lt2" tx2="dk2" accent1="accent1" accent2="accent2" accent3="accent3" accent4="accent4" accent5="accent5" accent6="accent6" hlink="hlink" folHlink="folHlink"/>
  <p:notesStyle>
    <a:lvl1pPr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8788"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defTabSz="904875"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E611E46-7290-4010-8B7E-BB61EE48286B}"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0C96FD-E939-4509-B5E8-D7BBC6F76EF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91300" y="304800"/>
            <a:ext cx="1943100" cy="61388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304800"/>
            <a:ext cx="5676900" cy="61388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B639EE-8D3F-441C-A341-F913D641031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762000" y="304800"/>
            <a:ext cx="7772400" cy="74295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762000" y="1143000"/>
            <a:ext cx="3810000" cy="2573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3810000" cy="2573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762000" y="3868738"/>
            <a:ext cx="3810000" cy="2574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24400" y="3868738"/>
            <a:ext cx="3810000" cy="2574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BE58FEF-AD67-46B3-B673-1B18A68B7467}"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7429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143000"/>
            <a:ext cx="3810000" cy="53006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4400" y="1143000"/>
            <a:ext cx="3810000" cy="2573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4400" y="3868738"/>
            <a:ext cx="3810000" cy="25749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7"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8" name="Rectangle 6"/>
          <p:cNvSpPr>
            <a:spLocks noGrp="1" noChangeArrowheads="1"/>
          </p:cNvSpPr>
          <p:nvPr>
            <p:ph type="sldNum" sz="quarter" idx="12"/>
          </p:nvPr>
        </p:nvSpPr>
        <p:spPr>
          <a:ln/>
        </p:spPr>
        <p:txBody>
          <a:bodyPr/>
          <a:lstStyle>
            <a:lvl1pPr>
              <a:defRPr/>
            </a:lvl1pPr>
          </a:lstStyle>
          <a:p>
            <a:pPr>
              <a:defRPr/>
            </a:pPr>
            <a:fld id="{E1039F6D-A7E0-4A83-A955-2CEB8D0E1765}"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74295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762000" y="1143000"/>
            <a:ext cx="3810000" cy="53006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3810000" cy="53006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F6F0AEC-FE57-4EA3-B2A4-5579C5EDD984}"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762000" y="304800"/>
            <a:ext cx="7772400" cy="74295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762000" y="1143000"/>
            <a:ext cx="7772400" cy="53006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5974ADF-BD5C-4490-A2E2-1B093252323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FA3BC1-46F8-407C-A101-FB57A81A404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1AB4414-E165-4EB0-B32C-10361D42DCE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143000"/>
            <a:ext cx="3810000" cy="5300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4400" y="1143000"/>
            <a:ext cx="3810000" cy="53006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7C3960C-93F7-493E-A2F3-5B0DDBAFDE8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61CC7BE-B5CA-4DEF-9AAA-1494824F2EC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6EA231E0-F13B-4DB1-A804-6FE8A7F461E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73E739CC-B141-40CD-8E8C-B9C1B213CF8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076B097-C550-4A97-A5DA-92E90FCC73B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Sep 28, 2011</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LCWS11, Granada, Spain</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80FF16F-20FB-4585-B986-2CADA8298E4D}"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762000" y="304800"/>
            <a:ext cx="7772400" cy="74295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762000" y="1143000"/>
            <a:ext cx="7772400" cy="5300663"/>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529388"/>
            <a:ext cx="1879600" cy="185737"/>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Times New Roman" pitchFamily="18" charset="0"/>
              </a:defRPr>
            </a:lvl1pPr>
          </a:lstStyle>
          <a:p>
            <a:pPr>
              <a:defRPr/>
            </a:pPr>
            <a:r>
              <a:rPr lang="en-US" smtClean="0"/>
              <a:t>Sep 28, 2011</a:t>
            </a:r>
            <a:endParaRPr lang="en-US"/>
          </a:p>
        </p:txBody>
      </p:sp>
      <p:sp>
        <p:nvSpPr>
          <p:cNvPr id="1029" name="Rectangle 5"/>
          <p:cNvSpPr>
            <a:spLocks noGrp="1" noChangeArrowheads="1"/>
          </p:cNvSpPr>
          <p:nvPr>
            <p:ph type="ftr" sz="quarter" idx="3"/>
          </p:nvPr>
        </p:nvSpPr>
        <p:spPr bwMode="auto">
          <a:xfrm>
            <a:off x="2565400" y="6586538"/>
            <a:ext cx="4876800" cy="1143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Times New Roman" pitchFamily="18" charset="0"/>
              </a:defRPr>
            </a:lvl1pPr>
          </a:lstStyle>
          <a:p>
            <a:pPr>
              <a:defRPr/>
            </a:pPr>
            <a:r>
              <a:rPr lang="en-US" smtClean="0"/>
              <a:t>LCWS11, Granada, Spain</a:t>
            </a:r>
            <a:endParaRPr lang="en-US"/>
          </a:p>
        </p:txBody>
      </p:sp>
      <p:sp>
        <p:nvSpPr>
          <p:cNvPr id="1030" name="Rectangle 6"/>
          <p:cNvSpPr>
            <a:spLocks noGrp="1" noChangeArrowheads="1"/>
          </p:cNvSpPr>
          <p:nvPr>
            <p:ph type="sldNum" sz="quarter" idx="4"/>
          </p:nvPr>
        </p:nvSpPr>
        <p:spPr bwMode="auto">
          <a:xfrm>
            <a:off x="7823200" y="6615113"/>
            <a:ext cx="635000" cy="128587"/>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Times New Roman" pitchFamily="18" charset="0"/>
              </a:defRPr>
            </a:lvl1pPr>
          </a:lstStyle>
          <a:p>
            <a:pPr>
              <a:defRPr/>
            </a:pPr>
            <a:fld id="{1BE4A3AB-828C-40C1-A3F5-22D3D80DB68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p:txStyles>
    <p:titleStyle>
      <a:lvl1pPr algn="ctr" rtl="0" eaLnBrk="0" fontAlgn="base" hangingPunct="0">
        <a:spcBef>
          <a:spcPct val="0"/>
        </a:spcBef>
        <a:spcAft>
          <a:spcPct val="0"/>
        </a:spcAft>
        <a:defRPr sz="3200" b="1" i="1">
          <a:solidFill>
            <a:srgbClr val="0000CC"/>
          </a:solidFill>
          <a:latin typeface="+mj-lt"/>
          <a:ea typeface="+mj-ea"/>
          <a:cs typeface="+mj-cs"/>
        </a:defRPr>
      </a:lvl1pPr>
      <a:lvl2pPr algn="ctr" rtl="0" eaLnBrk="0" fontAlgn="base" hangingPunct="0">
        <a:spcBef>
          <a:spcPct val="0"/>
        </a:spcBef>
        <a:spcAft>
          <a:spcPct val="0"/>
        </a:spcAft>
        <a:defRPr sz="3200" b="1" i="1">
          <a:solidFill>
            <a:srgbClr val="0000CC"/>
          </a:solidFill>
          <a:latin typeface="Comic Sans MS" pitchFamily="66" charset="0"/>
        </a:defRPr>
      </a:lvl2pPr>
      <a:lvl3pPr algn="ctr" rtl="0" eaLnBrk="0" fontAlgn="base" hangingPunct="0">
        <a:spcBef>
          <a:spcPct val="0"/>
        </a:spcBef>
        <a:spcAft>
          <a:spcPct val="0"/>
        </a:spcAft>
        <a:defRPr sz="3200" b="1" i="1">
          <a:solidFill>
            <a:srgbClr val="0000CC"/>
          </a:solidFill>
          <a:latin typeface="Comic Sans MS" pitchFamily="66" charset="0"/>
        </a:defRPr>
      </a:lvl3pPr>
      <a:lvl4pPr algn="ctr" rtl="0" eaLnBrk="0" fontAlgn="base" hangingPunct="0">
        <a:spcBef>
          <a:spcPct val="0"/>
        </a:spcBef>
        <a:spcAft>
          <a:spcPct val="0"/>
        </a:spcAft>
        <a:defRPr sz="3200" b="1" i="1">
          <a:solidFill>
            <a:srgbClr val="0000CC"/>
          </a:solidFill>
          <a:latin typeface="Comic Sans MS" pitchFamily="66" charset="0"/>
        </a:defRPr>
      </a:lvl4pPr>
      <a:lvl5pPr algn="ctr" rtl="0" eaLnBrk="0" fontAlgn="base" hangingPunct="0">
        <a:spcBef>
          <a:spcPct val="0"/>
        </a:spcBef>
        <a:spcAft>
          <a:spcPct val="0"/>
        </a:spcAft>
        <a:defRPr sz="3200" b="1" i="1">
          <a:solidFill>
            <a:srgbClr val="0000CC"/>
          </a:solidFill>
          <a:latin typeface="Comic Sans MS" pitchFamily="66" charset="0"/>
        </a:defRPr>
      </a:lvl5pPr>
      <a:lvl6pPr marL="457200" algn="ctr" rtl="0" eaLnBrk="0" fontAlgn="base" hangingPunct="0">
        <a:spcBef>
          <a:spcPct val="0"/>
        </a:spcBef>
        <a:spcAft>
          <a:spcPct val="0"/>
        </a:spcAft>
        <a:defRPr sz="3200" b="1" i="1">
          <a:solidFill>
            <a:srgbClr val="0000CC"/>
          </a:solidFill>
          <a:latin typeface="Comic Sans MS" pitchFamily="66" charset="0"/>
        </a:defRPr>
      </a:lvl6pPr>
      <a:lvl7pPr marL="914400" algn="ctr" rtl="0" eaLnBrk="0" fontAlgn="base" hangingPunct="0">
        <a:spcBef>
          <a:spcPct val="0"/>
        </a:spcBef>
        <a:spcAft>
          <a:spcPct val="0"/>
        </a:spcAft>
        <a:defRPr sz="3200" b="1" i="1">
          <a:solidFill>
            <a:srgbClr val="0000CC"/>
          </a:solidFill>
          <a:latin typeface="Comic Sans MS" pitchFamily="66" charset="0"/>
        </a:defRPr>
      </a:lvl7pPr>
      <a:lvl8pPr marL="1371600" algn="ctr" rtl="0" eaLnBrk="0" fontAlgn="base" hangingPunct="0">
        <a:spcBef>
          <a:spcPct val="0"/>
        </a:spcBef>
        <a:spcAft>
          <a:spcPct val="0"/>
        </a:spcAft>
        <a:defRPr sz="3200" b="1" i="1">
          <a:solidFill>
            <a:srgbClr val="0000CC"/>
          </a:solidFill>
          <a:latin typeface="Comic Sans MS" pitchFamily="66" charset="0"/>
        </a:defRPr>
      </a:lvl8pPr>
      <a:lvl9pPr marL="1828800" algn="ctr" rtl="0" eaLnBrk="0" fontAlgn="base" hangingPunct="0">
        <a:spcBef>
          <a:spcPct val="0"/>
        </a:spcBef>
        <a:spcAft>
          <a:spcPct val="0"/>
        </a:spcAft>
        <a:defRPr sz="3200" b="1" i="1">
          <a:solidFill>
            <a:srgbClr val="0000CC"/>
          </a:solidFill>
          <a:latin typeface="Comic Sans MS" pitchFamily="66" charset="0"/>
        </a:defRPr>
      </a:lvl9pPr>
    </p:titleStyle>
    <p:bodyStyle>
      <a:lvl1pPr marL="342900" indent="-342900" algn="l" rtl="0" eaLnBrk="0" fontAlgn="base" hangingPunct="0">
        <a:spcBef>
          <a:spcPct val="20000"/>
        </a:spcBef>
        <a:spcAft>
          <a:spcPct val="0"/>
        </a:spcAft>
        <a:buClr>
          <a:srgbClr val="CC0000"/>
        </a:buClr>
        <a:buChar char="•"/>
        <a:defRPr sz="2800">
          <a:solidFill>
            <a:srgbClr val="FF0033"/>
          </a:solidFill>
          <a:latin typeface="+mn-lt"/>
          <a:ea typeface="+mn-ea"/>
          <a:cs typeface="+mn-cs"/>
        </a:defRPr>
      </a:lvl1pPr>
      <a:lvl2pPr marL="742950" indent="-285750" algn="l" rtl="0" eaLnBrk="0" fontAlgn="base" hangingPunct="0">
        <a:spcBef>
          <a:spcPct val="20000"/>
        </a:spcBef>
        <a:spcAft>
          <a:spcPct val="0"/>
        </a:spcAft>
        <a:buClr>
          <a:srgbClr val="FF00CC"/>
        </a:buClr>
        <a:buChar char="»"/>
        <a:defRPr sz="2400">
          <a:solidFill>
            <a:srgbClr val="009900"/>
          </a:solidFill>
          <a:latin typeface="+mn-lt"/>
        </a:defRPr>
      </a:lvl2pPr>
      <a:lvl3pPr marL="1143000" indent="-228600" algn="l" rtl="0" eaLnBrk="0" fontAlgn="base" hangingPunct="0">
        <a:spcBef>
          <a:spcPct val="20000"/>
        </a:spcBef>
        <a:spcAft>
          <a:spcPct val="0"/>
        </a:spcAft>
        <a:buClr>
          <a:srgbClr val="A50021"/>
        </a:buClr>
        <a:buChar char="•"/>
        <a:defRPr>
          <a:solidFill>
            <a:srgbClr val="0066FF"/>
          </a:solidFill>
          <a:latin typeface="+mn-lt"/>
        </a:defRPr>
      </a:lvl3pPr>
      <a:lvl4pPr marL="1600200" indent="-228600" algn="l" rtl="0" eaLnBrk="0" fontAlgn="base" hangingPunct="0">
        <a:spcBef>
          <a:spcPct val="20000"/>
        </a:spcBef>
        <a:spcAft>
          <a:spcPct val="0"/>
        </a:spcAft>
        <a:buChar char="–"/>
        <a:defRPr>
          <a:solidFill>
            <a:srgbClr val="FF33FF"/>
          </a:solidFill>
          <a:latin typeface="+mn-lt"/>
        </a:defRPr>
      </a:lvl4pPr>
      <a:lvl5pPr marL="2057400" indent="-228600" algn="l" rtl="0" eaLnBrk="0" fontAlgn="base" hangingPunct="0">
        <a:spcBef>
          <a:spcPct val="20000"/>
        </a:spcBef>
        <a:spcAft>
          <a:spcPct val="0"/>
        </a:spcAft>
        <a:buChar char="•"/>
        <a:defRPr>
          <a:solidFill>
            <a:schemeClr val="tx2"/>
          </a:solidFill>
          <a:latin typeface="+mn-lt"/>
        </a:defRPr>
      </a:lvl5pPr>
      <a:lvl6pPr marL="2514600" indent="-228600" algn="l" rtl="0" eaLnBrk="0" fontAlgn="base" hangingPunct="0">
        <a:spcBef>
          <a:spcPct val="20000"/>
        </a:spcBef>
        <a:spcAft>
          <a:spcPct val="0"/>
        </a:spcAft>
        <a:buChar char="•"/>
        <a:defRPr>
          <a:solidFill>
            <a:schemeClr val="tx2"/>
          </a:solidFill>
          <a:latin typeface="+mn-lt"/>
        </a:defRPr>
      </a:lvl6pPr>
      <a:lvl7pPr marL="2971800" indent="-228600" algn="l" rtl="0" eaLnBrk="0" fontAlgn="base" hangingPunct="0">
        <a:spcBef>
          <a:spcPct val="20000"/>
        </a:spcBef>
        <a:spcAft>
          <a:spcPct val="0"/>
        </a:spcAft>
        <a:buChar char="•"/>
        <a:defRPr>
          <a:solidFill>
            <a:schemeClr val="tx2"/>
          </a:solidFill>
          <a:latin typeface="+mn-lt"/>
        </a:defRPr>
      </a:lvl7pPr>
      <a:lvl8pPr marL="3429000" indent="-228600" algn="l" rtl="0" eaLnBrk="0" fontAlgn="base" hangingPunct="0">
        <a:spcBef>
          <a:spcPct val="20000"/>
        </a:spcBef>
        <a:spcAft>
          <a:spcPct val="0"/>
        </a:spcAft>
        <a:buChar char="•"/>
        <a:defRPr>
          <a:solidFill>
            <a:schemeClr val="tx2"/>
          </a:solidFill>
          <a:latin typeface="+mn-lt"/>
        </a:defRPr>
      </a:lvl8pPr>
      <a:lvl9pPr marL="3886200" indent="-228600" algn="l" rtl="0" eaLnBrk="0" fontAlgn="base" hangingPunct="0">
        <a:spcBef>
          <a:spcPct val="20000"/>
        </a:spcBef>
        <a:spcAft>
          <a:spcPct val="0"/>
        </a:spcAft>
        <a:buChar char="•"/>
        <a:defRPr>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0.wmf"/></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2.xml"/><Relationship Id="rId5" Type="http://schemas.openxmlformats.org/officeDocument/2006/relationships/image" Target="../media/image26.png"/><Relationship Id="rId4"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40.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2.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2.xml"/><Relationship Id="rId5" Type="http://schemas.openxmlformats.org/officeDocument/2006/relationships/image" Target="../media/image35.png"/><Relationship Id="rId4" Type="http://schemas.openxmlformats.org/officeDocument/2006/relationships/image" Target="../media/image34.png"/></Relationships>
</file>

<file path=ppt/slides/_rels/slide3.xml.rels><?xml version="1.0" encoding="UTF-8" standalone="yes"?>
<Relationships xmlns="http://schemas.openxmlformats.org/package/2006/relationships"><Relationship Id="rId3" Type="http://schemas.openxmlformats.org/officeDocument/2006/relationships/hyperlink" Target="http://www-ap.fnal.gov/users/strigano/mumu/mixture/"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2.xml"/><Relationship Id="rId5" Type="http://schemas.openxmlformats.org/officeDocument/2006/relationships/image" Target="../media/image39.png"/><Relationship Id="rId4" Type="http://schemas.openxmlformats.org/officeDocument/2006/relationships/image" Target="../media/image38.png"/></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2.xml"/><Relationship Id="rId5" Type="http://schemas.openxmlformats.org/officeDocument/2006/relationships/image" Target="../media/image43.png"/><Relationship Id="rId4" Type="http://schemas.openxmlformats.org/officeDocument/2006/relationships/image" Target="../media/image42.png"/></Relationships>
</file>

<file path=ppt/slides/_rels/slide3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4.gi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68.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0.gi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6.gif"/><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78.gi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20.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Rectangle 2"/>
          <p:cNvSpPr>
            <a:spLocks noGrp="1" noChangeArrowheads="1"/>
          </p:cNvSpPr>
          <p:nvPr>
            <p:ph type="ctrTitle"/>
          </p:nvPr>
        </p:nvSpPr>
        <p:spPr>
          <a:noFill/>
        </p:spPr>
        <p:txBody>
          <a:bodyPr lIns="109974" tIns="54988" rIns="109974" bIns="54988"/>
          <a:lstStyle/>
          <a:p>
            <a:r>
              <a:rPr lang="en-US" sz="2800" dirty="0" smtClean="0"/>
              <a:t> Towards a </a:t>
            </a:r>
            <a:r>
              <a:rPr lang="en-US" sz="2800" dirty="0" err="1" smtClean="0"/>
              <a:t>Compensatable</a:t>
            </a:r>
            <a:r>
              <a:rPr lang="en-US" sz="2800" dirty="0" smtClean="0"/>
              <a:t> </a:t>
            </a:r>
            <a:r>
              <a:rPr lang="en-US" sz="2800" dirty="0" err="1" smtClean="0"/>
              <a:t>Muon</a:t>
            </a:r>
            <a:r>
              <a:rPr lang="en-US" sz="2800" dirty="0" smtClean="0"/>
              <a:t> Collider Calorimeter with Manageable Backgrounds</a:t>
            </a:r>
            <a:br>
              <a:rPr lang="en-US" sz="2800" dirty="0" smtClean="0"/>
            </a:br>
            <a:r>
              <a:rPr lang="en-US" sz="2800" dirty="0" smtClean="0"/>
              <a:t/>
            </a:r>
            <a:br>
              <a:rPr lang="en-US" sz="2800" dirty="0" smtClean="0"/>
            </a:br>
            <a:r>
              <a:rPr lang="en-US" sz="2800" dirty="0" err="1" smtClean="0"/>
              <a:t>Rajendran</a:t>
            </a:r>
            <a:r>
              <a:rPr lang="en-US" sz="2800" dirty="0" smtClean="0"/>
              <a:t> Raja</a:t>
            </a:r>
            <a:br>
              <a:rPr lang="en-US" sz="2800" dirty="0" smtClean="0"/>
            </a:br>
            <a:r>
              <a:rPr lang="en-US" sz="2800" dirty="0" err="1" smtClean="0"/>
              <a:t>Fermilab</a:t>
            </a:r>
            <a:r>
              <a:rPr lang="en-US" sz="2800" dirty="0" smtClean="0"/>
              <a:t>,  </a:t>
            </a:r>
            <a:br>
              <a:rPr lang="en-US" sz="2800" dirty="0" smtClean="0"/>
            </a:br>
            <a:r>
              <a:rPr lang="en-US" sz="2800" dirty="0" smtClean="0"/>
              <a:t>Sep 28,2011</a:t>
            </a:r>
          </a:p>
        </p:txBody>
      </p:sp>
      <p:sp>
        <p:nvSpPr>
          <p:cNvPr id="10246" name="Rectangle 3"/>
          <p:cNvSpPr>
            <a:spLocks noGrp="1" noChangeArrowheads="1"/>
          </p:cNvSpPr>
          <p:nvPr>
            <p:ph type="subTitle" idx="1"/>
          </p:nvPr>
        </p:nvSpPr>
        <p:spPr>
          <a:noFill/>
        </p:spPr>
        <p:txBody>
          <a:bodyPr lIns="109974" tIns="54988" rIns="109974" bIns="54988"/>
          <a:lstStyle/>
          <a:p>
            <a:pPr marL="460375" indent="-460375" defTabSz="1227138">
              <a:lnSpc>
                <a:spcPct val="80000"/>
              </a:lnSpc>
            </a:pPr>
            <a:endParaRPr lang="en-US" sz="1400" dirty="0" smtClean="0">
              <a:solidFill>
                <a:srgbClr val="FF00CC"/>
              </a:solidFill>
            </a:endParaRPr>
          </a:p>
          <a:p>
            <a:pPr marL="460375" indent="-460375" defTabSz="1227138">
              <a:lnSpc>
                <a:spcPct val="80000"/>
              </a:lnSpc>
            </a:pPr>
            <a:r>
              <a:rPr lang="en-US" sz="1200" dirty="0" smtClean="0">
                <a:solidFill>
                  <a:srgbClr val="FF00CC"/>
                </a:solidFill>
              </a:rPr>
              <a:t> </a:t>
            </a:r>
          </a:p>
          <a:p>
            <a:pPr marL="460375" indent="-460375" algn="ctr" defTabSz="1227138">
              <a:lnSpc>
                <a:spcPct val="80000"/>
              </a:lnSpc>
              <a:buNone/>
            </a:pPr>
            <a:endParaRPr lang="en-US" sz="3200" dirty="0" smtClean="0">
              <a:solidFill>
                <a:srgbClr val="FF00CC"/>
              </a:solidFill>
            </a:endParaRPr>
          </a:p>
          <a:p>
            <a:pPr marL="460375" indent="-460375" defTabSz="1227138">
              <a:lnSpc>
                <a:spcPct val="80000"/>
              </a:lnSpc>
              <a:buNone/>
            </a:pPr>
            <a:r>
              <a:rPr lang="en-US" sz="3200" dirty="0" smtClean="0">
                <a:solidFill>
                  <a:srgbClr val="FF00CC"/>
                </a:solidFill>
              </a:rPr>
              <a:t>  </a:t>
            </a:r>
            <a:endParaRPr lang="en-US" sz="1800" dirty="0" smtClean="0">
              <a:solidFill>
                <a:srgbClr val="FF00CC"/>
              </a:solidFill>
            </a:endParaRPr>
          </a:p>
        </p:txBody>
      </p:sp>
      <p:sp>
        <p:nvSpPr>
          <p:cNvPr id="2" name="Date Placeholder 1"/>
          <p:cNvSpPr>
            <a:spLocks noGrp="1"/>
          </p:cNvSpPr>
          <p:nvPr>
            <p:ph type="dt" sz="half" idx="10"/>
          </p:nvPr>
        </p:nvSpPr>
        <p:spPr/>
        <p:txBody>
          <a:bodyPr/>
          <a:lstStyle/>
          <a:p>
            <a:pPr>
              <a:defRPr/>
            </a:pPr>
            <a:r>
              <a:rPr lang="en-US" smtClean="0"/>
              <a:t>Sep 28, 2011</a:t>
            </a:r>
            <a:endParaRPr lang="en-US"/>
          </a:p>
        </p:txBody>
      </p:sp>
      <p:sp>
        <p:nvSpPr>
          <p:cNvPr id="3" name="Footer Placeholder 2"/>
          <p:cNvSpPr>
            <a:spLocks noGrp="1"/>
          </p:cNvSpPr>
          <p:nvPr>
            <p:ph type="ftr" sz="quarter" idx="11"/>
          </p:nvPr>
        </p:nvSpPr>
        <p:spPr/>
        <p:txBody>
          <a:bodyPr/>
          <a:lstStyle/>
          <a:p>
            <a:pPr>
              <a:defRPr/>
            </a:pPr>
            <a:r>
              <a:rPr lang="en-US" smtClean="0"/>
              <a:t>LCWS11, Granada, Spain</a:t>
            </a:r>
            <a:endParaRPr lang="en-US"/>
          </a:p>
        </p:txBody>
      </p:sp>
      <p:sp>
        <p:nvSpPr>
          <p:cNvPr id="4" name="Slide Number Placeholder 3"/>
          <p:cNvSpPr>
            <a:spLocks noGrp="1"/>
          </p:cNvSpPr>
          <p:nvPr>
            <p:ph type="sldNum" sz="quarter" idx="12"/>
          </p:nvPr>
        </p:nvSpPr>
        <p:spPr/>
        <p:txBody>
          <a:bodyPr/>
          <a:lstStyle/>
          <a:p>
            <a:pPr>
              <a:defRPr/>
            </a:pPr>
            <a:fld id="{4E611E46-7290-4010-8B7E-BB61EE48286B}" type="slidenum">
              <a:rPr lang="en-US" smtClean="0"/>
              <a:pPr>
                <a:defRPr/>
              </a:pPr>
              <a:t>1</a:t>
            </a:fld>
            <a:endParaRPr lang="en-US"/>
          </a:p>
        </p:txBody>
      </p:sp>
    </p:spTree>
  </p:cSld>
  <p:clrMapOvr>
    <a:masterClrMapping/>
  </p:clrMapOvr>
  <p:transition>
    <p:blinds/>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This gets rid of a lot of background!</a:t>
            </a:r>
            <a:endParaRPr lang="en-US" dirty="0"/>
          </a:p>
        </p:txBody>
      </p:sp>
      <p:graphicFrame>
        <p:nvGraphicFramePr>
          <p:cNvPr id="4" name="Content Placeholder 3"/>
          <p:cNvGraphicFramePr>
            <a:graphicFrameLocks noGrp="1" noChangeAspect="1"/>
          </p:cNvGraphicFramePr>
          <p:nvPr>
            <p:ph idx="1"/>
            <p:extLst>
              <p:ext uri="{D42A27DB-BD31-4B8C-83A1-F6EECF244321}">
                <p14:modId xmlns:p14="http://schemas.microsoft.com/office/powerpoint/2010/main" val="2484045935"/>
              </p:ext>
            </p:extLst>
          </p:nvPr>
        </p:nvGraphicFramePr>
        <p:xfrm>
          <a:off x="228600" y="1981200"/>
          <a:ext cx="10539413" cy="4341813"/>
        </p:xfrm>
        <a:graphic>
          <a:graphicData uri="http://schemas.openxmlformats.org/presentationml/2006/ole">
            <mc:AlternateContent xmlns:mc="http://schemas.openxmlformats.org/markup-compatibility/2006">
              <mc:Choice xmlns:v="urn:schemas-microsoft-com:vml" Requires="v">
                <p:oleObj spid="_x0000_s3116" name="Worksheet" r:id="rId3" imgW="8810640" imgH="3629025" progId="Excel.OpenDocumentSpreadsheet.12">
                  <p:embed/>
                </p:oleObj>
              </mc:Choice>
              <mc:Fallback>
                <p:oleObj name="Worksheet" r:id="rId3" imgW="8810640" imgH="3629025" progId="Excel.OpenDocumentSpreadsheet.12">
                  <p:embed/>
                  <p:pic>
                    <p:nvPicPr>
                      <p:cNvPr id="0" name="Content Placeholder 3"/>
                      <p:cNvPicPr>
                        <a:picLocks noChangeAspect="1" noChangeArrowheads="1"/>
                      </p:cNvPicPr>
                      <p:nvPr/>
                    </p:nvPicPr>
                    <p:blipFill>
                      <a:blip r:embed="rId4"/>
                      <a:srcRect/>
                      <a:stretch>
                        <a:fillRect/>
                      </a:stretch>
                    </p:blipFill>
                    <p:spPr bwMode="auto">
                      <a:xfrm>
                        <a:off x="228600" y="1981200"/>
                        <a:ext cx="10539413" cy="4341813"/>
                      </a:xfrm>
                      <a:prstGeom prst="rect">
                        <a:avLst/>
                      </a:prstGeom>
                      <a:noFill/>
                      <a:extLst/>
                    </p:spPr>
                  </p:pic>
                </p:oleObj>
              </mc:Fallback>
            </mc:AlternateContent>
          </a:graphicData>
        </a:graphic>
      </p:graphicFrame>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II</a:t>
            </a:r>
            <a:endParaRPr lang="en-US" dirty="0"/>
          </a:p>
        </p:txBody>
      </p:sp>
      <p:sp>
        <p:nvSpPr>
          <p:cNvPr id="3" name="Content Placeholder 2"/>
          <p:cNvSpPr>
            <a:spLocks noGrp="1"/>
          </p:cNvSpPr>
          <p:nvPr>
            <p:ph idx="1"/>
          </p:nvPr>
        </p:nvSpPr>
        <p:spPr/>
        <p:txBody>
          <a:bodyPr/>
          <a:lstStyle/>
          <a:p>
            <a:r>
              <a:rPr lang="en-US" sz="2400" dirty="0" smtClean="0"/>
              <a:t>For particles with </a:t>
            </a:r>
            <a:r>
              <a:rPr lang="en-US" sz="2400" dirty="0" err="1" smtClean="0">
                <a:latin typeface="Symbol" pitchFamily="18" charset="2"/>
              </a:rPr>
              <a:t>d</a:t>
            </a:r>
            <a:r>
              <a:rPr lang="en-US" sz="2400" dirty="0" err="1" smtClean="0"/>
              <a:t>t</a:t>
            </a:r>
            <a:r>
              <a:rPr lang="en-US" sz="2400" dirty="0" smtClean="0"/>
              <a:t>&lt;2ns, the particle can come into time, be in gate and then go out of gate. We only need track these particles in </a:t>
            </a:r>
            <a:r>
              <a:rPr lang="en-US" sz="2400" dirty="0" err="1" smtClean="0"/>
              <a:t>Geant</a:t>
            </a:r>
            <a:r>
              <a:rPr lang="en-US" sz="2400" dirty="0" smtClean="0"/>
              <a:t> in this technique. Let M now denote the point when the particle just comes into the gate.</a:t>
            </a:r>
          </a:p>
          <a:p>
            <a:endParaRPr lang="en-US" dirty="0" smtClean="0"/>
          </a:p>
          <a:p>
            <a:endParaRPr lang="en-US" dirty="0" smtClean="0"/>
          </a:p>
          <a:p>
            <a:endParaRPr lang="en-US" dirty="0" smtClean="0"/>
          </a:p>
          <a:p>
            <a:endParaRPr lang="en-US" dirty="0" smtClean="0"/>
          </a:p>
          <a:p>
            <a:endParaRPr lang="en-US" sz="2400" dirty="0" smtClean="0"/>
          </a:p>
          <a:p>
            <a:r>
              <a:rPr lang="en-US" sz="2400" dirty="0" smtClean="0"/>
              <a:t>d thus gives the distance it will travel in calorimeter before going out of time.</a:t>
            </a:r>
            <a:endParaRPr lang="en-US" sz="2400" dirty="0"/>
          </a:p>
        </p:txBody>
      </p:sp>
      <p:graphicFrame>
        <p:nvGraphicFramePr>
          <p:cNvPr id="4" name="Object 3"/>
          <p:cNvGraphicFramePr>
            <a:graphicFrameLocks noChangeAspect="1"/>
          </p:cNvGraphicFramePr>
          <p:nvPr/>
        </p:nvGraphicFramePr>
        <p:xfrm>
          <a:off x="1828800" y="3124200"/>
          <a:ext cx="5969000" cy="2001838"/>
        </p:xfrm>
        <a:graphic>
          <a:graphicData uri="http://schemas.openxmlformats.org/presentationml/2006/ole">
            <mc:AlternateContent xmlns:mc="http://schemas.openxmlformats.org/markup-compatibility/2006">
              <mc:Choice xmlns:v="urn:schemas-microsoft-com:vml" Requires="v">
                <p:oleObj spid="_x0000_s4140" name="Equation" r:id="rId3" imgW="3974760" imgH="1333440" progId="Equation.3">
                  <p:embed/>
                </p:oleObj>
              </mc:Choice>
              <mc:Fallback>
                <p:oleObj name="Equation" r:id="rId3" imgW="3974760" imgH="1333440" progId="Equation.3">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3124200"/>
                        <a:ext cx="5969000" cy="2001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4BFA3BC1-46F8-407C-A101-FB57A81A404A}" type="slidenum">
              <a:rPr lang="en-US" smtClean="0"/>
              <a:pPr>
                <a:defRPr/>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Geant3  Simulation</a:t>
            </a:r>
            <a:endParaRPr lang="en-US"/>
          </a:p>
        </p:txBody>
      </p:sp>
      <p:sp>
        <p:nvSpPr>
          <p:cNvPr id="3" name="Content Placeholder 2"/>
          <p:cNvSpPr>
            <a:spLocks noGrp="1"/>
          </p:cNvSpPr>
          <p:nvPr>
            <p:ph idx="1"/>
          </p:nvPr>
        </p:nvSpPr>
        <p:spPr>
          <a:xfrm>
            <a:off x="762000" y="1143000"/>
            <a:ext cx="2895600" cy="5300663"/>
          </a:xfrm>
        </p:spPr>
        <p:txBody>
          <a:bodyPr/>
          <a:lstStyle/>
          <a:p>
            <a:r>
              <a:rPr lang="en-US" sz="2400" dirty="0" smtClean="0"/>
              <a:t>The detector solenoid field at abs(z) &lt; 750 cm (same as in MARS)</a:t>
            </a:r>
          </a:p>
          <a:p>
            <a:pPr lvl="1"/>
            <a:r>
              <a:rPr lang="en-US" sz="2000" dirty="0" err="1" smtClean="0"/>
              <a:t>B</a:t>
            </a:r>
            <a:r>
              <a:rPr lang="en-US" sz="2000" baseline="-25000" dirty="0" err="1" smtClean="0"/>
              <a:t>z</a:t>
            </a:r>
            <a:r>
              <a:rPr lang="en-US" sz="2000" dirty="0" smtClean="0"/>
              <a:t>=-3.5 T at r &lt; 330 cm </a:t>
            </a:r>
          </a:p>
          <a:p>
            <a:pPr lvl="1"/>
            <a:r>
              <a:rPr lang="en-US" sz="2000" dirty="0" err="1" smtClean="0"/>
              <a:t>B</a:t>
            </a:r>
            <a:r>
              <a:rPr lang="en-US" sz="2000" baseline="-25000" dirty="0" err="1" smtClean="0"/>
              <a:t>z</a:t>
            </a:r>
            <a:r>
              <a:rPr lang="en-US" sz="2000" dirty="0" smtClean="0"/>
              <a:t>= 1.5 T at 330 &lt; r &lt; 600 cm </a:t>
            </a:r>
          </a:p>
          <a:p>
            <a:pPr lvl="1"/>
            <a:r>
              <a:rPr lang="en-US" sz="2000" dirty="0" err="1" smtClean="0"/>
              <a:t>B</a:t>
            </a:r>
            <a:r>
              <a:rPr lang="en-US" sz="2000" baseline="-25000" dirty="0" err="1" smtClean="0"/>
              <a:t>z</a:t>
            </a:r>
            <a:r>
              <a:rPr lang="en-US" sz="2000" dirty="0" smtClean="0"/>
              <a:t>=0 at r &gt; 600 cm </a:t>
            </a:r>
          </a:p>
          <a:p>
            <a:pPr lvl="1"/>
            <a:r>
              <a:rPr lang="en-US" sz="2000" dirty="0" err="1" smtClean="0"/>
              <a:t>B</a:t>
            </a:r>
            <a:r>
              <a:rPr lang="en-US" sz="2000" i="1" baseline="-25000" dirty="0" err="1" smtClean="0"/>
              <a:t>z</a:t>
            </a:r>
            <a:r>
              <a:rPr lang="en-US" sz="2000" dirty="0" smtClean="0"/>
              <a:t>=0 at 600 &lt; abs(z) &lt; 750 cm and r &lt; 10 cm </a:t>
            </a:r>
            <a:endParaRPr lang="en-US" sz="2000" dirty="0"/>
          </a:p>
        </p:txBody>
      </p:sp>
      <p:pic>
        <p:nvPicPr>
          <p:cNvPr id="4" name="Picture 3" descr="mu_geant_cut.png"/>
          <p:cNvPicPr>
            <a:picLocks noChangeAspect="1"/>
          </p:cNvPicPr>
          <p:nvPr/>
        </p:nvPicPr>
        <p:blipFill>
          <a:blip r:embed="rId2" cstate="print"/>
          <a:stretch>
            <a:fillRect/>
          </a:stretch>
        </p:blipFill>
        <p:spPr>
          <a:xfrm>
            <a:off x="3844637" y="990600"/>
            <a:ext cx="4663450" cy="5425454"/>
          </a:xfrm>
          <a:prstGeom prst="rect">
            <a:avLst/>
          </a:prstGeom>
        </p:spPr>
      </p:pic>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4BFA3BC1-46F8-407C-A101-FB57A81A404A}" type="slidenum">
              <a:rPr lang="en-US" smtClean="0"/>
              <a:pPr>
                <a:defRPr/>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Calorimeter—Entirely digital information.</a:t>
            </a:r>
            <a:endParaRPr lang="en-US" dirty="0"/>
          </a:p>
        </p:txBody>
      </p:sp>
      <p:sp>
        <p:nvSpPr>
          <p:cNvPr id="3" name="Content Placeholder 2"/>
          <p:cNvSpPr>
            <a:spLocks noGrp="1"/>
          </p:cNvSpPr>
          <p:nvPr>
            <p:ph idx="1"/>
          </p:nvPr>
        </p:nvSpPr>
        <p:spPr/>
        <p:txBody>
          <a:bodyPr/>
          <a:lstStyle/>
          <a:p>
            <a:r>
              <a:rPr lang="en-US" sz="1800" dirty="0" smtClean="0"/>
              <a:t>0.4 cm thick iron plates. 340 of them. </a:t>
            </a:r>
          </a:p>
          <a:p>
            <a:pPr lvl="1"/>
            <a:r>
              <a:rPr lang="en-US" sz="1600" dirty="0" smtClean="0"/>
              <a:t>Inner radius 80 cm</a:t>
            </a:r>
          </a:p>
          <a:p>
            <a:pPr lvl="1"/>
            <a:r>
              <a:rPr lang="en-US" sz="1600" dirty="0" smtClean="0"/>
              <a:t>Outer radius 250 cm</a:t>
            </a:r>
          </a:p>
          <a:p>
            <a:pPr lvl="1"/>
            <a:r>
              <a:rPr lang="en-US" sz="1600" dirty="0" smtClean="0"/>
              <a:t>1</a:t>
            </a:r>
            <a:r>
              <a:rPr lang="en-US" sz="1600" baseline="30000" dirty="0" smtClean="0"/>
              <a:t>st</a:t>
            </a:r>
            <a:r>
              <a:rPr lang="en-US" sz="1600" dirty="0" smtClean="0"/>
              <a:t> 100 layers 22 radiation lengths –EM section</a:t>
            </a:r>
          </a:p>
          <a:p>
            <a:pPr lvl="1"/>
            <a:r>
              <a:rPr lang="en-US" sz="1600" dirty="0" smtClean="0"/>
              <a:t>340 layers = 8.11 Interaction lengths</a:t>
            </a:r>
          </a:p>
          <a:p>
            <a:r>
              <a:rPr lang="en-US" sz="1800" dirty="0" smtClean="0"/>
              <a:t>Interleaved with silicon pixel layers.</a:t>
            </a:r>
          </a:p>
          <a:p>
            <a:r>
              <a:rPr lang="en-US" sz="1800" dirty="0" smtClean="0"/>
              <a:t>Each pixel has ability to say yes/no. No </a:t>
            </a:r>
            <a:r>
              <a:rPr lang="en-US" sz="1800" dirty="0" err="1" smtClean="0"/>
              <a:t>dE</a:t>
            </a:r>
            <a:r>
              <a:rPr lang="en-US" sz="1800" dirty="0" smtClean="0"/>
              <a:t>/</a:t>
            </a:r>
            <a:r>
              <a:rPr lang="en-US" sz="1800" dirty="0" err="1" smtClean="0"/>
              <a:t>dx</a:t>
            </a:r>
            <a:r>
              <a:rPr lang="en-US" sz="1800" dirty="0" smtClean="0"/>
              <a:t> information.</a:t>
            </a:r>
          </a:p>
          <a:p>
            <a:r>
              <a:rPr lang="en-US" sz="1800" dirty="0" smtClean="0"/>
              <a:t>Pixel size 200micron x 200 micron. Thickness ~400micron.</a:t>
            </a:r>
          </a:p>
          <a:p>
            <a:pPr lvl="1"/>
            <a:r>
              <a:rPr lang="en-US" sz="1600" dirty="0" smtClean="0"/>
              <a:t>Pixel digitization is not currently implemented (</a:t>
            </a:r>
            <a:r>
              <a:rPr lang="en-US" sz="1600" dirty="0" err="1" smtClean="0"/>
              <a:t>i.e</a:t>
            </a:r>
            <a:r>
              <a:rPr lang="en-US" sz="1600" dirty="0" smtClean="0"/>
              <a:t> hits not smeared by 200 microns / √(12).</a:t>
            </a:r>
          </a:p>
          <a:p>
            <a:pPr lvl="1"/>
            <a:r>
              <a:rPr lang="en-US" sz="1600" dirty="0" smtClean="0"/>
              <a:t>Multiple hits/pixel will result in single hit. Both these can be implemented later offline and will make little difference to conclusions drawn here.</a:t>
            </a:r>
          </a:p>
          <a:p>
            <a:r>
              <a:rPr lang="en-US" sz="1800" dirty="0" smtClean="0"/>
              <a:t>Number of pixels can be addressed by 41 bits.</a:t>
            </a:r>
          </a:p>
          <a:p>
            <a:r>
              <a:rPr lang="en-US" sz="1800" dirty="0" smtClean="0"/>
              <a:t>Consideration of cost are not relevant at this stage. Our aim is to determine how to obtain physics results with these severe backgrounds</a:t>
            </a:r>
            <a:r>
              <a:rPr lang="en-US" sz="2000" dirty="0" smtClean="0"/>
              <a:t>. </a:t>
            </a:r>
          </a:p>
          <a:p>
            <a:r>
              <a:rPr lang="en-US" sz="2000" dirty="0" smtClean="0"/>
              <a:t>I will indicate ways to reduce cost at the end.</a:t>
            </a:r>
            <a:endParaRPr lang="en-US" sz="2000"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Travelling trigger– This idea is crucial to all that follows.</a:t>
            </a:r>
            <a:endParaRPr lang="en-US" dirty="0"/>
          </a:p>
        </p:txBody>
      </p:sp>
      <p:sp>
        <p:nvSpPr>
          <p:cNvPr id="3" name="Content Placeholder 2"/>
          <p:cNvSpPr>
            <a:spLocks noGrp="1"/>
          </p:cNvSpPr>
          <p:nvPr>
            <p:ph idx="1"/>
          </p:nvPr>
        </p:nvSpPr>
        <p:spPr/>
        <p:txBody>
          <a:bodyPr/>
          <a:lstStyle/>
          <a:p>
            <a:r>
              <a:rPr lang="en-US" sz="1800" dirty="0" smtClean="0"/>
              <a:t>Each crossing, a trigger is generated.</a:t>
            </a:r>
          </a:p>
          <a:p>
            <a:r>
              <a:rPr lang="en-US" sz="1800" dirty="0" smtClean="0"/>
              <a:t>Each pixel is triggered by a 2 ns gate.</a:t>
            </a:r>
          </a:p>
          <a:p>
            <a:r>
              <a:rPr lang="en-US" sz="1800" dirty="0" smtClean="0"/>
              <a:t>The beginning of the gate coincides with the time taken for light to travel from IP to the pixel.</a:t>
            </a:r>
          </a:p>
          <a:p>
            <a:r>
              <a:rPr lang="en-US" sz="1800" dirty="0" smtClean="0"/>
              <a:t>End of trigger = t light + 2 ns. The 2ns gate is chosen to make sure that each pixel can respond to 1 MIP particle going through it and say yes or no.</a:t>
            </a:r>
          </a:p>
          <a:p>
            <a:r>
              <a:rPr lang="en-US" sz="1800" dirty="0" smtClean="0"/>
              <a:t>We will use the term </a:t>
            </a:r>
            <a:r>
              <a:rPr lang="en-US" sz="1800" dirty="0" err="1" smtClean="0">
                <a:latin typeface="Symbol" pitchFamily="18" charset="2"/>
              </a:rPr>
              <a:t>d</a:t>
            </a:r>
            <a:r>
              <a:rPr lang="en-US" sz="1800" dirty="0" err="1" smtClean="0"/>
              <a:t>t</a:t>
            </a:r>
            <a:r>
              <a:rPr lang="en-US" sz="1800" dirty="0" smtClean="0"/>
              <a:t> to denote (</a:t>
            </a:r>
            <a:r>
              <a:rPr lang="en-US" sz="1800" dirty="0" err="1" smtClean="0"/>
              <a:t>tlight</a:t>
            </a:r>
            <a:r>
              <a:rPr lang="en-US" sz="1800" dirty="0" smtClean="0"/>
              <a:t> – </a:t>
            </a:r>
            <a:r>
              <a:rPr lang="en-US" sz="1800" dirty="0" err="1" smtClean="0"/>
              <a:t>tcrossing</a:t>
            </a:r>
            <a:r>
              <a:rPr lang="en-US" sz="1800" dirty="0" smtClean="0"/>
              <a:t>) at each pixel.</a:t>
            </a:r>
          </a:p>
          <a:p>
            <a:r>
              <a:rPr lang="en-US" sz="1800" dirty="0" smtClean="0"/>
              <a:t>Each pixel will have a different start and end  gate. Further away from crossing, the more delayed the start of the gate. Each pixel will pass its gate to the next one delayed by a tiny amount. Readout electronics design.</a:t>
            </a:r>
          </a:p>
          <a:p>
            <a:r>
              <a:rPr lang="en-US" sz="1800" dirty="0" smtClean="0"/>
              <a:t>Pixels at the same radius from crossing will have the same gate.</a:t>
            </a:r>
          </a:p>
          <a:p>
            <a:r>
              <a:rPr lang="en-US" sz="1800" dirty="0" smtClean="0"/>
              <a:t>Trigger travels at the speed of light from interaction point.</a:t>
            </a:r>
          </a:p>
          <a:p>
            <a:r>
              <a:rPr lang="en-US" sz="1800" dirty="0" smtClean="0"/>
              <a:t>Does NOT depend on an interaction. Only on the crossing time, which is known in advance</a:t>
            </a:r>
            <a:r>
              <a:rPr lang="en-US" sz="2000" dirty="0" smtClean="0"/>
              <a:t>.</a:t>
            </a:r>
            <a:endParaRPr lang="en-US" sz="2400" dirty="0" smtClean="0"/>
          </a:p>
          <a:p>
            <a:endParaRPr lang="en-US"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Tracker</a:t>
            </a:r>
            <a:endParaRPr lang="en-US" dirty="0"/>
          </a:p>
        </p:txBody>
      </p:sp>
      <p:sp>
        <p:nvSpPr>
          <p:cNvPr id="3" name="Content Placeholder 2"/>
          <p:cNvSpPr>
            <a:spLocks noGrp="1"/>
          </p:cNvSpPr>
          <p:nvPr>
            <p:ph idx="1"/>
          </p:nvPr>
        </p:nvSpPr>
        <p:spPr/>
        <p:txBody>
          <a:bodyPr/>
          <a:lstStyle/>
          <a:p>
            <a:r>
              <a:rPr lang="en-US" dirty="0" smtClean="0"/>
              <a:t>20 tracking layers- same as calorimeter layers-pixels same triggering scheme. No absorber.</a:t>
            </a:r>
          </a:p>
          <a:p>
            <a:r>
              <a:rPr lang="en-US" dirty="0" smtClean="0"/>
              <a:t>Inner radius 17.6 cm</a:t>
            </a:r>
          </a:p>
          <a:p>
            <a:r>
              <a:rPr lang="en-US" dirty="0" smtClean="0"/>
              <a:t>Outer radius 76.1 cm</a:t>
            </a:r>
          </a:p>
          <a:p>
            <a:r>
              <a:rPr lang="en-US" dirty="0" smtClean="0"/>
              <a:t>Solenoid outside calorimeter.</a:t>
            </a:r>
          </a:p>
          <a:p>
            <a:r>
              <a:rPr lang="en-US" dirty="0" smtClean="0"/>
              <a:t>B field same as used by </a:t>
            </a:r>
            <a:r>
              <a:rPr lang="en-US" dirty="0" err="1" smtClean="0"/>
              <a:t>Mokhov</a:t>
            </a:r>
            <a:r>
              <a:rPr lang="en-US" dirty="0" smtClean="0"/>
              <a:t>, </a:t>
            </a:r>
            <a:r>
              <a:rPr lang="en-US" dirty="0" err="1" smtClean="0"/>
              <a:t>Striganov</a:t>
            </a:r>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Software</a:t>
            </a:r>
            <a:endParaRPr lang="en-US" dirty="0"/>
          </a:p>
        </p:txBody>
      </p:sp>
      <p:sp>
        <p:nvSpPr>
          <p:cNvPr id="3" name="Content Placeholder 2"/>
          <p:cNvSpPr>
            <a:spLocks noGrp="1"/>
          </p:cNvSpPr>
          <p:nvPr>
            <p:ph idx="1"/>
          </p:nvPr>
        </p:nvSpPr>
        <p:spPr/>
        <p:txBody>
          <a:bodyPr/>
          <a:lstStyle/>
          <a:p>
            <a:r>
              <a:rPr lang="en-US" dirty="0" smtClean="0"/>
              <a:t>Geant3 uses data driven geometry– This geometry is also usable by ROOT.</a:t>
            </a:r>
          </a:p>
          <a:p>
            <a:r>
              <a:rPr lang="en-US" dirty="0" smtClean="0"/>
              <a:t>MIPP Software converts Geant3 output into ROOT</a:t>
            </a:r>
          </a:p>
          <a:p>
            <a:r>
              <a:rPr lang="en-US" dirty="0" smtClean="0"/>
              <a:t>What follows will use ROOT Graphics (3D) heavily.</a:t>
            </a:r>
          </a:p>
          <a:p>
            <a:r>
              <a:rPr lang="en-US" dirty="0" smtClean="0"/>
              <a:t>Not enough person-power yet to write pattern recognition code.</a:t>
            </a:r>
          </a:p>
          <a:p>
            <a:r>
              <a:rPr lang="en-US" dirty="0" smtClean="0"/>
              <a:t>Will use the </a:t>
            </a:r>
            <a:r>
              <a:rPr lang="en-US" dirty="0" err="1" smtClean="0"/>
              <a:t>ansatz</a:t>
            </a:r>
            <a:r>
              <a:rPr lang="en-US" dirty="0" smtClean="0"/>
              <a:t>—if it can be recognized by eye, a PR program can be written to recognize the pattern. </a:t>
            </a:r>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Geometry with visible 100 </a:t>
            </a:r>
            <a:r>
              <a:rPr lang="en-US" dirty="0" err="1" smtClean="0"/>
              <a:t>GeV</a:t>
            </a:r>
            <a:r>
              <a:rPr lang="en-US" dirty="0" smtClean="0"/>
              <a:t> </a:t>
            </a:r>
            <a:r>
              <a:rPr lang="en-US" dirty="0" err="1" smtClean="0"/>
              <a:t>pion</a:t>
            </a:r>
            <a:r>
              <a:rPr lang="en-US" dirty="0" smtClean="0"/>
              <a:t> shower</a:t>
            </a:r>
            <a:endParaRPr lang="en-US" dirty="0"/>
          </a:p>
        </p:txBody>
      </p:sp>
      <p:pic>
        <p:nvPicPr>
          <p:cNvPr id="3075" name="Picture 3" descr="C:\Users\raja\Desktop\Telluride\Movies\GeomVisiblePions100.gif"/>
          <p:cNvPicPr>
            <a:picLocks noGrp="1" noChangeAspect="1" noChangeArrowheads="1" noCrop="1"/>
          </p:cNvPicPr>
          <p:nvPr>
            <p:ph idx="1"/>
          </p:nvPr>
        </p:nvPicPr>
        <p:blipFill>
          <a:blip r:embed="rId2" cstate="print"/>
          <a:srcRect/>
          <a:stretch>
            <a:fillRect/>
          </a:stretch>
        </p:blipFill>
        <p:spPr bwMode="auto">
          <a:xfrm>
            <a:off x="2278063" y="1143000"/>
            <a:ext cx="4738687" cy="5300663"/>
          </a:xfrm>
          <a:prstGeom prst="rect">
            <a:avLst/>
          </a:prstGeom>
          <a:noFill/>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TIme</a:t>
            </a:r>
            <a:r>
              <a:rPr lang="en-US" dirty="0" smtClean="0"/>
              <a:t> of hit </a:t>
            </a:r>
            <a:r>
              <a:rPr lang="en-US" dirty="0" err="1" smtClean="0"/>
              <a:t>vs</a:t>
            </a:r>
            <a:r>
              <a:rPr lang="en-US" dirty="0" smtClean="0"/>
              <a:t> radial distance from interaction point.</a:t>
            </a:r>
            <a:endParaRPr lang="en-US" dirty="0"/>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2209800" y="1295400"/>
            <a:ext cx="4955040" cy="4955040"/>
          </a:xfrm>
        </p:spPr>
      </p:pic>
      <p:sp>
        <p:nvSpPr>
          <p:cNvPr id="4" name="Content Placeholder 3"/>
          <p:cNvSpPr>
            <a:spLocks noGrp="1"/>
          </p:cNvSpPr>
          <p:nvPr>
            <p:ph sz="half" idx="2"/>
          </p:nvPr>
        </p:nvSpPr>
        <p:spPr/>
        <p:txBody>
          <a:bodyPr/>
          <a:lstStyle/>
          <a:p>
            <a:endParaRPr lang="en-US" dirty="0"/>
          </a:p>
        </p:txBody>
      </p:sp>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07C3960C-93F7-493E-A2F3-5B0DDBAFDE85}" type="slidenum">
              <a:rPr lang="en-US" smtClean="0"/>
              <a:pPr>
                <a:defRPr/>
              </a:pPr>
              <a:t>18</a:t>
            </a:fld>
            <a:endParaRPr lang="en-US"/>
          </a:p>
        </p:txBody>
      </p:sp>
    </p:spTree>
    <p:extLst>
      <p:ext uri="{BB962C8B-B14F-4D97-AF65-F5344CB8AC3E}">
        <p14:creationId xmlns:p14="http://schemas.microsoft.com/office/powerpoint/2010/main" val="42595783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distributions 100 GEV pion hits</a:t>
            </a:r>
            <a:endParaRPr lang="en-US" dirty="0"/>
          </a:p>
        </p:txBody>
      </p:sp>
      <p:pic>
        <p:nvPicPr>
          <p:cNvPr id="8" name="Content Placeholder 7"/>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62000" y="1888331"/>
            <a:ext cx="3810000" cy="3810000"/>
          </a:xfrm>
        </p:spPr>
      </p:pic>
      <p:pic>
        <p:nvPicPr>
          <p:cNvPr id="9" name="Content Placeholder 8"/>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24400" y="1888331"/>
            <a:ext cx="3810000" cy="3810000"/>
          </a:xfrm>
        </p:spPr>
      </p:pic>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07C3960C-93F7-493E-A2F3-5B0DDBAFDE85}" type="slidenum">
              <a:rPr lang="en-US" smtClean="0"/>
              <a:pPr>
                <a:defRPr/>
              </a:pPr>
              <a:t>19</a:t>
            </a:fld>
            <a:endParaRPr lang="en-US"/>
          </a:p>
        </p:txBody>
      </p:sp>
    </p:spTree>
    <p:extLst>
      <p:ext uri="{BB962C8B-B14F-4D97-AF65-F5344CB8AC3E}">
        <p14:creationId xmlns:p14="http://schemas.microsoft.com/office/powerpoint/2010/main" val="1547041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Muon</a:t>
            </a:r>
            <a:r>
              <a:rPr lang="en-US" dirty="0" smtClean="0"/>
              <a:t> Collider parameters</a:t>
            </a:r>
            <a:endParaRPr lang="en-US" dirty="0"/>
          </a:p>
        </p:txBody>
      </p:sp>
      <p:sp>
        <p:nvSpPr>
          <p:cNvPr id="3" name="Content Placeholder 2"/>
          <p:cNvSpPr>
            <a:spLocks noGrp="1"/>
          </p:cNvSpPr>
          <p:nvPr>
            <p:ph idx="1"/>
          </p:nvPr>
        </p:nvSpPr>
        <p:spPr/>
        <p:txBody>
          <a:bodyPr/>
          <a:lstStyle/>
          <a:p>
            <a:r>
              <a:rPr lang="en-US" dirty="0" smtClean="0"/>
              <a:t>Beams of 750 </a:t>
            </a:r>
            <a:r>
              <a:rPr lang="en-US" dirty="0" err="1" smtClean="0"/>
              <a:t>GeV</a:t>
            </a:r>
            <a:r>
              <a:rPr lang="en-US" dirty="0" smtClean="0"/>
              <a:t>/c </a:t>
            </a:r>
            <a:r>
              <a:rPr lang="en-US" dirty="0" smtClean="0">
                <a:latin typeface="Symbol" pitchFamily="18" charset="2"/>
              </a:rPr>
              <a:t>m</a:t>
            </a:r>
            <a:r>
              <a:rPr lang="en-US" baseline="30000" dirty="0" smtClean="0"/>
              <a:t>+</a:t>
            </a:r>
            <a:r>
              <a:rPr lang="en-US" dirty="0" smtClean="0"/>
              <a:t> and </a:t>
            </a:r>
            <a:r>
              <a:rPr lang="en-US" dirty="0" smtClean="0">
                <a:latin typeface="Symbol" pitchFamily="18" charset="2"/>
              </a:rPr>
              <a:t>m</a:t>
            </a:r>
            <a:r>
              <a:rPr lang="en-US" baseline="30000" dirty="0" smtClean="0"/>
              <a:t>-</a:t>
            </a:r>
            <a:r>
              <a:rPr lang="en-US" dirty="0" smtClean="0"/>
              <a:t> bunches cross each other at a frequency of ~10</a:t>
            </a:r>
            <a:r>
              <a:rPr lang="en-US" dirty="0" smtClean="0">
                <a:latin typeface="Symbol" pitchFamily="18" charset="2"/>
              </a:rPr>
              <a:t>m</a:t>
            </a:r>
            <a:r>
              <a:rPr lang="en-US" dirty="0" smtClean="0"/>
              <a:t>s</a:t>
            </a:r>
          </a:p>
          <a:p>
            <a:pPr lvl="1"/>
            <a:r>
              <a:rPr lang="en-US" dirty="0" smtClean="0"/>
              <a:t>Scaled from </a:t>
            </a:r>
            <a:r>
              <a:rPr lang="en-US" dirty="0" err="1" smtClean="0"/>
              <a:t>Tevatron</a:t>
            </a:r>
            <a:r>
              <a:rPr lang="en-US" dirty="0" smtClean="0"/>
              <a:t> for momentum and using 6 Tesla magnets.</a:t>
            </a:r>
          </a:p>
          <a:p>
            <a:r>
              <a:rPr lang="en-US" dirty="0" smtClean="0"/>
              <a:t>Bunch length = 1 cm  (1 sigma).</a:t>
            </a:r>
          </a:p>
          <a:p>
            <a:pPr lvl="1"/>
            <a:r>
              <a:rPr lang="en-US" dirty="0" smtClean="0"/>
              <a:t>This results in event time jitter of100 picoseconds (3x 33ps)  at the 3 sigma level. This effect will be neglected in what follows.</a:t>
            </a:r>
          </a:p>
          <a:p>
            <a:r>
              <a:rPr lang="en-US" dirty="0" smtClean="0"/>
              <a:t>Bunch Intensity 2x10</a:t>
            </a:r>
            <a:r>
              <a:rPr lang="en-US" baseline="30000" dirty="0" smtClean="0"/>
              <a:t>12</a:t>
            </a:r>
            <a:r>
              <a:rPr lang="en-US" dirty="0" smtClean="0"/>
              <a:t> </a:t>
            </a:r>
            <a:r>
              <a:rPr lang="en-US" dirty="0" err="1" smtClean="0"/>
              <a:t>muons</a:t>
            </a:r>
            <a:r>
              <a:rPr lang="en-US" dirty="0" smtClean="0"/>
              <a:t> per bunch</a:t>
            </a:r>
          </a:p>
          <a:p>
            <a:r>
              <a:rPr lang="en-US" dirty="0" smtClean="0"/>
              <a:t>Number of decays 4.28x10</a:t>
            </a:r>
            <a:r>
              <a:rPr lang="en-US" baseline="30000" dirty="0" smtClean="0"/>
              <a:t>5</a:t>
            </a:r>
            <a:r>
              <a:rPr lang="en-US" dirty="0" smtClean="0"/>
              <a:t> per meter</a:t>
            </a:r>
          </a:p>
          <a:p>
            <a:r>
              <a:rPr lang="en-US" dirty="0" smtClean="0"/>
              <a:t>~1000 turns before half </a:t>
            </a:r>
            <a:r>
              <a:rPr lang="en-US" dirty="0" err="1" smtClean="0"/>
              <a:t>muons</a:t>
            </a:r>
            <a:r>
              <a:rPr lang="en-US" smtClean="0"/>
              <a:t> decay.</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62200" y="304800"/>
            <a:ext cx="6172200" cy="742950"/>
          </a:xfrm>
        </p:spPr>
        <p:txBody>
          <a:bodyPr/>
          <a:lstStyle/>
          <a:p>
            <a:r>
              <a:rPr lang="en-US" dirty="0" smtClean="0"/>
              <a:t>100 </a:t>
            </a:r>
            <a:r>
              <a:rPr lang="en-US" dirty="0" err="1" smtClean="0"/>
              <a:t>GeV</a:t>
            </a:r>
            <a:r>
              <a:rPr lang="en-US" dirty="0" smtClean="0"/>
              <a:t> </a:t>
            </a:r>
            <a:r>
              <a:rPr lang="en-US" dirty="0" err="1" smtClean="0"/>
              <a:t>pion</a:t>
            </a:r>
            <a:r>
              <a:rPr lang="en-US" dirty="0" smtClean="0"/>
              <a:t> in calorimeter</a:t>
            </a:r>
            <a:endParaRPr lang="en-US" dirty="0"/>
          </a:p>
        </p:txBody>
      </p:sp>
      <p:sp>
        <p:nvSpPr>
          <p:cNvPr id="5" name="Content Placeholder 4"/>
          <p:cNvSpPr>
            <a:spLocks noGrp="1"/>
          </p:cNvSpPr>
          <p:nvPr>
            <p:ph idx="1"/>
          </p:nvPr>
        </p:nvSpPr>
        <p:spPr>
          <a:xfrm>
            <a:off x="3200400" y="1219200"/>
            <a:ext cx="5486400" cy="5300663"/>
          </a:xfrm>
        </p:spPr>
        <p:txBody>
          <a:bodyPr/>
          <a:lstStyle/>
          <a:p>
            <a:r>
              <a:rPr lang="en-US" sz="2000" dirty="0" smtClean="0"/>
              <a:t>Color scheme—to guide the eye</a:t>
            </a:r>
          </a:p>
          <a:p>
            <a:pPr lvl="1"/>
            <a:r>
              <a:rPr lang="en-US" sz="1800" dirty="0" smtClean="0"/>
              <a:t>Hadrons—red</a:t>
            </a:r>
          </a:p>
          <a:p>
            <a:pPr lvl="1"/>
            <a:r>
              <a:rPr lang="en-US" sz="1800" dirty="0" smtClean="0"/>
              <a:t>Electrons-cyan</a:t>
            </a:r>
          </a:p>
          <a:p>
            <a:pPr lvl="1"/>
            <a:r>
              <a:rPr lang="en-US" sz="1800" dirty="0" err="1" smtClean="0"/>
              <a:t>Muons</a:t>
            </a:r>
            <a:r>
              <a:rPr lang="en-US" sz="1800" dirty="0" smtClean="0"/>
              <a:t> green</a:t>
            </a:r>
          </a:p>
          <a:p>
            <a:pPr lvl="1"/>
            <a:r>
              <a:rPr lang="en-US" sz="1800" dirty="0" smtClean="0"/>
              <a:t>Out of time hits—yellow</a:t>
            </a:r>
          </a:p>
          <a:p>
            <a:pPr lvl="1"/>
            <a:r>
              <a:rPr lang="en-US" sz="1800" dirty="0" smtClean="0"/>
              <a:t>Calorimeter hits-dots</a:t>
            </a:r>
          </a:p>
          <a:p>
            <a:pPr lvl="1"/>
            <a:r>
              <a:rPr lang="en-US" sz="1800" dirty="0" smtClean="0"/>
              <a:t>Tracking hits + sign</a:t>
            </a:r>
          </a:p>
          <a:p>
            <a:r>
              <a:rPr lang="en-US" sz="2000" dirty="0" smtClean="0"/>
              <a:t>See detail available. Note EM hits more dense. Observe different </a:t>
            </a:r>
            <a:r>
              <a:rPr lang="en-US" sz="2000" dirty="0" err="1" smtClean="0"/>
              <a:t>hadronic</a:t>
            </a:r>
            <a:r>
              <a:rPr lang="en-US" sz="2000" dirty="0" smtClean="0"/>
              <a:t> vertices.</a:t>
            </a:r>
          </a:p>
          <a:p>
            <a:r>
              <a:rPr lang="en-US" sz="2000" dirty="0" smtClean="0"/>
              <a:t>Observe a small number of out of time hits</a:t>
            </a:r>
          </a:p>
          <a:p>
            <a:r>
              <a:rPr lang="en-US" sz="1800" dirty="0" smtClean="0"/>
              <a:t>Observe the Moliere radius of the EM shower due to </a:t>
            </a:r>
            <a:r>
              <a:rPr lang="en-US" sz="1800" dirty="0" err="1" smtClean="0"/>
              <a:t>pizero</a:t>
            </a:r>
            <a:r>
              <a:rPr lang="en-US" sz="1800" dirty="0" smtClean="0"/>
              <a:t> production—2.7 cm in Iron.</a:t>
            </a:r>
            <a:endParaRPr lang="en-US" sz="1800" dirty="0"/>
          </a:p>
        </p:txBody>
      </p:sp>
      <p:pic>
        <p:nvPicPr>
          <p:cNvPr id="6" name="Content Placeholder 3" descr="Pions100AllTimes.png"/>
          <p:cNvPicPr>
            <a:picLocks noChangeAspect="1"/>
          </p:cNvPicPr>
          <p:nvPr/>
        </p:nvPicPr>
        <p:blipFill>
          <a:blip r:embed="rId2" cstate="print"/>
          <a:stretch>
            <a:fillRect/>
          </a:stretch>
        </p:blipFill>
        <p:spPr bwMode="auto">
          <a:xfrm rot="-5400000">
            <a:off x="-2178029" y="2711429"/>
            <a:ext cx="7614286" cy="2191428"/>
          </a:xfrm>
          <a:prstGeom prst="rect">
            <a:avLst/>
          </a:prstGeom>
          <a:noFill/>
          <a:ln w="9525">
            <a:noFill/>
            <a:miter lim="800000"/>
            <a:headEnd/>
            <a:tailEnd/>
          </a:ln>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4BFA3BC1-46F8-407C-A101-FB57A81A404A}" type="slidenum">
              <a:rPr lang="en-US" smtClean="0"/>
              <a:pPr>
                <a:defRPr/>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100 </a:t>
            </a:r>
            <a:r>
              <a:rPr lang="en-US" dirty="0" err="1" smtClean="0"/>
              <a:t>GeV</a:t>
            </a:r>
            <a:r>
              <a:rPr lang="en-US" dirty="0" smtClean="0"/>
              <a:t> </a:t>
            </a:r>
            <a:r>
              <a:rPr lang="en-US" dirty="0" err="1" smtClean="0"/>
              <a:t>Pion</a:t>
            </a:r>
            <a:r>
              <a:rPr lang="en-US" dirty="0" smtClean="0"/>
              <a:t> pictures.</a:t>
            </a:r>
            <a:endParaRPr lang="en-US" dirty="0"/>
          </a:p>
        </p:txBody>
      </p:sp>
      <p:pic>
        <p:nvPicPr>
          <p:cNvPr id="4" name="Content Placeholder 3" descr="pions100Normal.gif"/>
          <p:cNvPicPr>
            <a:picLocks noGrp="1" noChangeAspect="1"/>
          </p:cNvPicPr>
          <p:nvPr>
            <p:ph idx="1"/>
          </p:nvPr>
        </p:nvPicPr>
        <p:blipFill>
          <a:blip r:embed="rId2" cstate="print"/>
          <a:stretch>
            <a:fillRect/>
          </a:stretch>
        </p:blipFill>
        <p:spPr>
          <a:xfrm>
            <a:off x="0" y="1557337"/>
            <a:ext cx="4429125" cy="4291013"/>
          </a:xfrm>
        </p:spPr>
      </p:pic>
      <p:pic>
        <p:nvPicPr>
          <p:cNvPr id="5" name="Picture 4" descr="pions100Large.gif"/>
          <p:cNvPicPr>
            <a:picLocks noChangeAspect="1"/>
          </p:cNvPicPr>
          <p:nvPr/>
        </p:nvPicPr>
        <p:blipFill>
          <a:blip r:embed="rId3" cstate="print"/>
          <a:stretch>
            <a:fillRect/>
          </a:stretch>
        </p:blipFill>
        <p:spPr>
          <a:xfrm>
            <a:off x="4572000" y="1524000"/>
            <a:ext cx="4429125" cy="4291013"/>
          </a:xfrm>
          <a:prstGeom prst="rect">
            <a:avLst/>
          </a:prstGeo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4BFA3BC1-46F8-407C-A101-FB57A81A404A}" type="slidenum">
              <a:rPr lang="en-US" smtClean="0"/>
              <a:pPr>
                <a:defRPr/>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Electrons in Calorimeter</a:t>
            </a:r>
            <a:endParaRPr lang="en-US" dirty="0"/>
          </a:p>
        </p:txBody>
      </p:sp>
      <p:pic>
        <p:nvPicPr>
          <p:cNvPr id="4" name="Content Placeholder 3" descr="electrons30Large.gif"/>
          <p:cNvPicPr>
            <a:picLocks noGrp="1" noChangeAspect="1"/>
          </p:cNvPicPr>
          <p:nvPr>
            <p:ph idx="1"/>
          </p:nvPr>
        </p:nvPicPr>
        <p:blipFill>
          <a:blip r:embed="rId2" cstate="print"/>
          <a:stretch>
            <a:fillRect/>
          </a:stretch>
        </p:blipFill>
        <p:spPr>
          <a:xfrm>
            <a:off x="228600" y="2819400"/>
            <a:ext cx="4081463" cy="3867150"/>
          </a:xfrm>
        </p:spPr>
      </p:pic>
      <p:pic>
        <p:nvPicPr>
          <p:cNvPr id="5" name="Picture 4" descr="electrons100Large.gif"/>
          <p:cNvPicPr>
            <a:picLocks noChangeAspect="1"/>
          </p:cNvPicPr>
          <p:nvPr/>
        </p:nvPicPr>
        <p:blipFill>
          <a:blip r:embed="rId3" cstate="print"/>
          <a:stretch>
            <a:fillRect/>
          </a:stretch>
        </p:blipFill>
        <p:spPr>
          <a:xfrm>
            <a:off x="4648200" y="1828800"/>
            <a:ext cx="4148138" cy="4338638"/>
          </a:xfrm>
          <a:prstGeom prst="rect">
            <a:avLst/>
          </a:prstGeom>
        </p:spPr>
      </p:pic>
      <p:sp>
        <p:nvSpPr>
          <p:cNvPr id="6" name="Rectangle 5"/>
          <p:cNvSpPr/>
          <p:nvPr/>
        </p:nvSpPr>
        <p:spPr>
          <a:xfrm>
            <a:off x="457200" y="1828800"/>
            <a:ext cx="2577950" cy="461665"/>
          </a:xfrm>
          <a:prstGeom prst="rect">
            <a:avLst/>
          </a:prstGeom>
        </p:spPr>
        <p:txBody>
          <a:bodyPr wrap="square">
            <a:spAutoFit/>
          </a:bodyPr>
          <a:lstStyle/>
          <a:p>
            <a:r>
              <a:rPr lang="en-US" dirty="0" smtClean="0">
                <a:latin typeface="Times New Roman" pitchFamily="18" charset="0"/>
                <a:cs typeface="Times New Roman" pitchFamily="18" charset="0"/>
              </a:rPr>
              <a:t>30 </a:t>
            </a:r>
            <a:r>
              <a:rPr lang="en-US" dirty="0" err="1" smtClean="0">
                <a:latin typeface="Times New Roman" pitchFamily="18" charset="0"/>
                <a:cs typeface="Times New Roman" pitchFamily="18" charset="0"/>
              </a:rPr>
              <a:t>GeV</a:t>
            </a:r>
            <a:r>
              <a:rPr lang="en-US" dirty="0" smtClean="0">
                <a:latin typeface="Times New Roman" pitchFamily="18" charset="0"/>
                <a:cs typeface="Times New Roman" pitchFamily="18" charset="0"/>
              </a:rPr>
              <a:t> Electron</a:t>
            </a:r>
            <a:endParaRPr lang="en-US" dirty="0">
              <a:latin typeface="Times New Roman" pitchFamily="18" charset="0"/>
              <a:cs typeface="Times New Roman" pitchFamily="18" charset="0"/>
            </a:endParaRPr>
          </a:p>
        </p:txBody>
      </p:sp>
      <p:sp>
        <p:nvSpPr>
          <p:cNvPr id="7" name="Rectangle 6"/>
          <p:cNvSpPr/>
          <p:nvPr/>
        </p:nvSpPr>
        <p:spPr>
          <a:xfrm>
            <a:off x="5410200" y="1219200"/>
            <a:ext cx="2416880" cy="461665"/>
          </a:xfrm>
          <a:prstGeom prst="rect">
            <a:avLst/>
          </a:prstGeom>
        </p:spPr>
        <p:txBody>
          <a:bodyPr wrap="none">
            <a:spAutoFit/>
          </a:bodyPr>
          <a:lstStyle/>
          <a:p>
            <a:r>
              <a:rPr lang="en-US" dirty="0" smtClean="0">
                <a:latin typeface="Times New Roman" pitchFamily="18" charset="0"/>
                <a:cs typeface="Times New Roman" pitchFamily="18" charset="0"/>
              </a:rPr>
              <a:t>100 </a:t>
            </a:r>
            <a:r>
              <a:rPr lang="en-US" dirty="0" err="1" smtClean="0">
                <a:latin typeface="Times New Roman" pitchFamily="18" charset="0"/>
                <a:cs typeface="Times New Roman" pitchFamily="18" charset="0"/>
              </a:rPr>
              <a:t>GeV</a:t>
            </a:r>
            <a:r>
              <a:rPr lang="en-US" dirty="0" smtClean="0">
                <a:latin typeface="Times New Roman" pitchFamily="18" charset="0"/>
                <a:cs typeface="Times New Roman" pitchFamily="18" charset="0"/>
              </a:rPr>
              <a:t> Electron</a:t>
            </a:r>
            <a:endParaRPr lang="en-US" dirty="0">
              <a:latin typeface="Times New Roman" pitchFamily="18" charset="0"/>
              <a:cs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8" name="Footer Placeholder 7"/>
          <p:cNvSpPr>
            <a:spLocks noGrp="1"/>
          </p:cNvSpPr>
          <p:nvPr>
            <p:ph type="ftr" sz="quarter" idx="11"/>
          </p:nvPr>
        </p:nvSpPr>
        <p:spPr/>
        <p:txBody>
          <a:bodyPr/>
          <a:lstStyle/>
          <a:p>
            <a:pPr>
              <a:defRPr/>
            </a:pPr>
            <a:r>
              <a:rPr lang="en-US" smtClean="0"/>
              <a:t>LCWS11, Granada, Spain</a:t>
            </a:r>
            <a:endParaRPr lang="en-US"/>
          </a:p>
        </p:txBody>
      </p:sp>
      <p:sp>
        <p:nvSpPr>
          <p:cNvPr id="9" name="Slide Number Placeholder 8"/>
          <p:cNvSpPr>
            <a:spLocks noGrp="1"/>
          </p:cNvSpPr>
          <p:nvPr>
            <p:ph type="sldNum" sz="quarter" idx="12"/>
          </p:nvPr>
        </p:nvSpPr>
        <p:spPr/>
        <p:txBody>
          <a:bodyPr/>
          <a:lstStyle/>
          <a:p>
            <a:pPr>
              <a:defRPr/>
            </a:pPr>
            <a:fld id="{4BFA3BC1-46F8-407C-A101-FB57A81A404A}" type="slidenum">
              <a:rPr lang="en-US" smtClean="0"/>
              <a:pPr>
                <a:defRPr/>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Overlap of hits in EM shower in 200</a:t>
            </a:r>
            <a:r>
              <a:rPr lang="en-US" sz="2800" dirty="0" smtClean="0">
                <a:latin typeface="Symbol" pitchFamily="18" charset="2"/>
              </a:rPr>
              <a:t>m</a:t>
            </a:r>
            <a:r>
              <a:rPr lang="en-US" sz="2800" dirty="0" smtClean="0"/>
              <a:t>x200</a:t>
            </a:r>
            <a:r>
              <a:rPr lang="en-US" sz="2800" dirty="0" smtClean="0">
                <a:latin typeface="Symbol" pitchFamily="18" charset="2"/>
              </a:rPr>
              <a:t>m</a:t>
            </a:r>
            <a:r>
              <a:rPr lang="en-US" sz="2800" dirty="0" smtClean="0"/>
              <a:t> pixel as a function of energy</a:t>
            </a:r>
            <a:endParaRPr lang="en-US" sz="2800"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23</a:t>
            </a:fld>
            <a:endParaRPr lang="en-US"/>
          </a:p>
        </p:txBody>
      </p:sp>
      <p:sp>
        <p:nvSpPr>
          <p:cNvPr id="8" name="Content Placeholder 7"/>
          <p:cNvSpPr>
            <a:spLocks noGrp="1"/>
          </p:cNvSpPr>
          <p:nvPr>
            <p:ph idx="1"/>
          </p:nvPr>
        </p:nvSpPr>
        <p:spPr>
          <a:xfrm>
            <a:off x="381000" y="1146174"/>
            <a:ext cx="3352800" cy="5300663"/>
          </a:xfrm>
        </p:spPr>
        <p:txBody>
          <a:bodyPr/>
          <a:lstStyle/>
          <a:p>
            <a:pPr marL="0" indent="0">
              <a:buNone/>
            </a:pPr>
            <a:r>
              <a:rPr lang="en-US" sz="2000" dirty="0" smtClean="0"/>
              <a:t>(a) 10 </a:t>
            </a:r>
            <a:r>
              <a:rPr lang="en-US" sz="2000" dirty="0" err="1" smtClean="0"/>
              <a:t>GeV</a:t>
            </a:r>
            <a:r>
              <a:rPr lang="en-US" sz="2000" dirty="0" smtClean="0"/>
              <a:t> electrons</a:t>
            </a:r>
          </a:p>
          <a:p>
            <a:pPr marL="0" indent="0">
              <a:buNone/>
            </a:pPr>
            <a:r>
              <a:rPr lang="en-US" sz="2000" dirty="0" smtClean="0"/>
              <a:t>(b) 30 </a:t>
            </a:r>
            <a:r>
              <a:rPr lang="en-US" sz="2000" dirty="0" err="1" smtClean="0"/>
              <a:t>GeV</a:t>
            </a:r>
            <a:r>
              <a:rPr lang="en-US" sz="2000" dirty="0" smtClean="0"/>
              <a:t> electrons</a:t>
            </a:r>
          </a:p>
          <a:p>
            <a:pPr marL="0" indent="0">
              <a:buNone/>
            </a:pPr>
            <a:r>
              <a:rPr lang="en-US" sz="2000" dirty="0" smtClean="0"/>
              <a:t>(c) 100 </a:t>
            </a:r>
            <a:r>
              <a:rPr lang="en-US" sz="2000" dirty="0" err="1" smtClean="0"/>
              <a:t>GeV</a:t>
            </a:r>
            <a:r>
              <a:rPr lang="en-US" sz="2000" dirty="0" smtClean="0"/>
              <a:t> electrons</a:t>
            </a:r>
          </a:p>
          <a:p>
            <a:pPr marL="0" indent="0">
              <a:buNone/>
            </a:pPr>
            <a:endParaRPr lang="en-US" sz="2000" dirty="0"/>
          </a:p>
          <a:p>
            <a:pPr marL="0" indent="0">
              <a:buNone/>
            </a:pPr>
            <a:r>
              <a:rPr lang="en-US" sz="2000" dirty="0" smtClean="0"/>
              <a:t>Note mean ratio is energy independent and indicate overlaps due to shower dynamics (</a:t>
            </a:r>
            <a:r>
              <a:rPr lang="en-US" sz="1800" dirty="0" smtClean="0"/>
              <a:t>Photons in shower converting in iron close to the silicon will send both electrons to the same pixel no matter what the pixel size</a:t>
            </a:r>
            <a:r>
              <a:rPr lang="en-US" sz="2000" dirty="0" smtClean="0"/>
              <a:t>) rather than pixel size.</a:t>
            </a:r>
            <a:endParaRPr lang="en-US" sz="20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7600" y="1142999"/>
            <a:ext cx="5297487" cy="5303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98943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should such a calorimeter work?</a:t>
            </a:r>
            <a:endParaRPr lang="en-US" dirty="0"/>
          </a:p>
        </p:txBody>
      </p:sp>
      <p:sp>
        <p:nvSpPr>
          <p:cNvPr id="3" name="Content Placeholder 2"/>
          <p:cNvSpPr>
            <a:spLocks noGrp="1"/>
          </p:cNvSpPr>
          <p:nvPr>
            <p:ph idx="1"/>
          </p:nvPr>
        </p:nvSpPr>
        <p:spPr/>
        <p:txBody>
          <a:bodyPr/>
          <a:lstStyle/>
          <a:p>
            <a:r>
              <a:rPr lang="en-US" dirty="0" smtClean="0"/>
              <a:t>Short Answer -</a:t>
            </a:r>
            <a:r>
              <a:rPr lang="en-US" dirty="0" err="1" smtClean="0"/>
              <a:t>dE</a:t>
            </a:r>
            <a:r>
              <a:rPr lang="en-US" dirty="0" smtClean="0"/>
              <a:t>/dx is a strong breaking force.</a:t>
            </a:r>
          </a:p>
          <a:p>
            <a:r>
              <a:rPr lang="en-US" dirty="0" smtClean="0"/>
              <a:t>Shower particles are above Bragg Peak. As they slow down due to </a:t>
            </a:r>
            <a:r>
              <a:rPr lang="en-US" dirty="0" err="1" smtClean="0"/>
              <a:t>dE</a:t>
            </a:r>
            <a:r>
              <a:rPr lang="en-US" dirty="0" smtClean="0"/>
              <a:t>/dx, the </a:t>
            </a:r>
            <a:r>
              <a:rPr lang="en-US" dirty="0" err="1" smtClean="0"/>
              <a:t>dE</a:t>
            </a:r>
            <a:r>
              <a:rPr lang="en-US" dirty="0" smtClean="0"/>
              <a:t>/dx gets stronger and stronger bringing </a:t>
            </a:r>
            <a:r>
              <a:rPr lang="en-US" dirty="0" err="1" smtClean="0"/>
              <a:t>te</a:t>
            </a:r>
            <a:r>
              <a:rPr lang="en-US" dirty="0" smtClean="0"/>
              <a:t> particles to a rapid halt.</a:t>
            </a:r>
          </a:p>
          <a:p>
            <a:r>
              <a:rPr lang="en-US" dirty="0" smtClean="0"/>
              <a:t>Bragg peak for </a:t>
            </a:r>
            <a:r>
              <a:rPr lang="en-US" dirty="0" err="1" smtClean="0"/>
              <a:t>pions</a:t>
            </a:r>
            <a:r>
              <a:rPr lang="en-US" dirty="0" smtClean="0"/>
              <a:t> occurs at ~ 10 </a:t>
            </a:r>
            <a:r>
              <a:rPr lang="en-US" dirty="0" err="1" smtClean="0"/>
              <a:t>keV</a:t>
            </a:r>
            <a:r>
              <a:rPr lang="en-US" dirty="0" smtClean="0"/>
              <a:t>.</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24</a:t>
            </a:fld>
            <a:endParaRPr lang="en-US"/>
          </a:p>
        </p:txBody>
      </p:sp>
    </p:spTree>
    <p:extLst>
      <p:ext uri="{BB962C8B-B14F-4D97-AF65-F5344CB8AC3E}">
        <p14:creationId xmlns:p14="http://schemas.microsoft.com/office/powerpoint/2010/main" val="88442681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dE</a:t>
            </a:r>
            <a:r>
              <a:rPr lang="en-US" dirty="0" smtClean="0"/>
              <a:t>/dx </a:t>
            </a:r>
            <a:r>
              <a:rPr lang="en-US" dirty="0" err="1" smtClean="0"/>
              <a:t>vs</a:t>
            </a:r>
            <a:r>
              <a:rPr lang="en-US" dirty="0" smtClean="0"/>
              <a:t> </a:t>
            </a:r>
            <a:r>
              <a:rPr lang="en-US" dirty="0" smtClean="0">
                <a:latin typeface="Symbol" pitchFamily="18" charset="2"/>
              </a:rPr>
              <a:t>b</a:t>
            </a:r>
            <a:endParaRPr lang="en-US" dirty="0">
              <a:latin typeface="Symbol" pitchFamily="18" charset="2"/>
            </a:endParaRPr>
          </a:p>
        </p:txBody>
      </p:sp>
      <p:sp>
        <p:nvSpPr>
          <p:cNvPr id="3" name="Content Placeholder 2"/>
          <p:cNvSpPr>
            <a:spLocks noGrp="1"/>
          </p:cNvSpPr>
          <p:nvPr>
            <p:ph sz="half" idx="1"/>
          </p:nvPr>
        </p:nvSpPr>
        <p:spPr>
          <a:xfrm>
            <a:off x="762000" y="1143000"/>
            <a:ext cx="2133600" cy="5300663"/>
          </a:xfrm>
        </p:spPr>
        <p:txBody>
          <a:bodyPr/>
          <a:lstStyle/>
          <a:p>
            <a:r>
              <a:rPr lang="en-US" sz="2000" dirty="0" smtClean="0"/>
              <a:t>Bethe Bloch formalism together with Andersen-Ziegler for low values of </a:t>
            </a:r>
            <a:r>
              <a:rPr lang="en-US" sz="2000" dirty="0" smtClean="0">
                <a:latin typeface="Symbol" pitchFamily="18" charset="2"/>
              </a:rPr>
              <a:t>b.</a:t>
            </a:r>
          </a:p>
          <a:p>
            <a:r>
              <a:rPr lang="en-US" sz="2000" dirty="0" smtClean="0">
                <a:latin typeface="+mj-lt"/>
              </a:rPr>
              <a:t>Work done in 1998 towards an “Alternate </a:t>
            </a:r>
            <a:r>
              <a:rPr lang="en-US" sz="2000" dirty="0" err="1" smtClean="0">
                <a:latin typeface="+mj-lt"/>
              </a:rPr>
              <a:t>Muon</a:t>
            </a:r>
            <a:r>
              <a:rPr lang="en-US" sz="2000" dirty="0" smtClean="0">
                <a:latin typeface="+mj-lt"/>
              </a:rPr>
              <a:t> cooling scheme”.</a:t>
            </a:r>
            <a:endParaRPr lang="en-US" sz="2000" dirty="0">
              <a:latin typeface="+mj-lt"/>
            </a:endParaRPr>
          </a:p>
        </p:txBody>
      </p:sp>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07C3960C-93F7-493E-A2F3-5B0DDBAFDE85}" type="slidenum">
              <a:rPr lang="en-US" smtClean="0"/>
              <a:pPr>
                <a:defRPr/>
              </a:pPr>
              <a:t>25</a:t>
            </a:fld>
            <a:endParaRPr lang="en-US"/>
          </a:p>
        </p:txBody>
      </p:sp>
      <p:pic>
        <p:nvPicPr>
          <p:cNvPr id="11266"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971800" y="914400"/>
            <a:ext cx="5660017" cy="56600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41203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US" smtClean="0"/>
              <a:t>dE/dx vs Kinetic Energy</a:t>
            </a:r>
            <a:endParaRPr lang="en-US" dirty="0"/>
          </a:p>
        </p:txBody>
      </p:sp>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524000" y="3886200"/>
            <a:ext cx="2572913" cy="2572913"/>
          </a:xfrm>
        </p:spPr>
      </p:pic>
      <p:pic>
        <p:nvPicPr>
          <p:cNvPr id="11" name="Content Placeholder 10"/>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5342943" y="1143212"/>
            <a:ext cx="2572913" cy="2572913"/>
          </a:xfrm>
        </p:spPr>
      </p:pic>
      <p:pic>
        <p:nvPicPr>
          <p:cNvPr id="12" name="Content Placeholder 11"/>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a:off x="1524000" y="1143000"/>
            <a:ext cx="2574925" cy="2574925"/>
          </a:xfrm>
        </p:spPr>
      </p:pic>
      <p:pic>
        <p:nvPicPr>
          <p:cNvPr id="13" name="Content Placeholder 12"/>
          <p:cNvPicPr>
            <a:picLocks noGrp="1" noChangeAspect="1"/>
          </p:cNvPicPr>
          <p:nvPr>
            <p:ph sz="quarter" idx="4"/>
          </p:nvPr>
        </p:nvPicPr>
        <p:blipFill>
          <a:blip r:embed="rId5" cstate="print">
            <a:extLst>
              <a:ext uri="{28A0092B-C50C-407E-A947-70E740481C1C}">
                <a14:useLocalDpi xmlns:a14="http://schemas.microsoft.com/office/drawing/2010/main" val="0"/>
              </a:ext>
            </a:extLst>
          </a:blip>
          <a:stretch>
            <a:fillRect/>
          </a:stretch>
        </p:blipFill>
        <p:spPr>
          <a:xfrm>
            <a:off x="5341937" y="3868738"/>
            <a:ext cx="2574925" cy="2574925"/>
          </a:xfrm>
        </p:spPr>
      </p:pic>
      <p:sp>
        <p:nvSpPr>
          <p:cNvPr id="7" name="Date Placeholder 6"/>
          <p:cNvSpPr>
            <a:spLocks noGrp="1"/>
          </p:cNvSpPr>
          <p:nvPr>
            <p:ph type="dt" sz="half" idx="10"/>
          </p:nvPr>
        </p:nvSpPr>
        <p:spPr/>
        <p:txBody>
          <a:bodyPr/>
          <a:lstStyle/>
          <a:p>
            <a:r>
              <a:rPr lang="en-US" smtClean="0"/>
              <a:t>Sep 28, 2011</a:t>
            </a:r>
            <a:endParaRPr lang="en-US"/>
          </a:p>
        </p:txBody>
      </p:sp>
      <p:sp>
        <p:nvSpPr>
          <p:cNvPr id="8" name="Footer Placeholder 7"/>
          <p:cNvSpPr>
            <a:spLocks noGrp="1"/>
          </p:cNvSpPr>
          <p:nvPr>
            <p:ph type="ftr" sz="quarter" idx="11"/>
          </p:nvPr>
        </p:nvSpPr>
        <p:spPr/>
        <p:txBody>
          <a:bodyPr/>
          <a:lstStyle/>
          <a:p>
            <a:r>
              <a:rPr lang="en-US" smtClean="0"/>
              <a:t>LCWS11, Granada, Spain</a:t>
            </a:r>
            <a:endParaRPr lang="en-US"/>
          </a:p>
        </p:txBody>
      </p:sp>
      <p:sp>
        <p:nvSpPr>
          <p:cNvPr id="9" name="Slide Number Placeholder 8"/>
          <p:cNvSpPr>
            <a:spLocks noGrp="1"/>
          </p:cNvSpPr>
          <p:nvPr>
            <p:ph type="sldNum" sz="quarter" idx="12"/>
          </p:nvPr>
        </p:nvSpPr>
        <p:spPr/>
        <p:txBody>
          <a:bodyPr/>
          <a:lstStyle/>
          <a:p>
            <a:fld id="{5BE58FEF-AD67-46B3-B673-1B18A68B7467}" type="slidenum">
              <a:rPr lang="en-US" smtClean="0"/>
              <a:pPr/>
              <a:t>26</a:t>
            </a:fld>
            <a:endParaRPr lang="en-US"/>
          </a:p>
        </p:txBody>
      </p:sp>
    </p:spTree>
    <p:extLst>
      <p:ext uri="{BB962C8B-B14F-4D97-AF65-F5344CB8AC3E}">
        <p14:creationId xmlns:p14="http://schemas.microsoft.com/office/powerpoint/2010/main" val="17483185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 and distance travelled before going out of gate g</a:t>
            </a:r>
            <a:endParaRPr lang="en-US" dirty="0"/>
          </a:p>
        </p:txBody>
      </p:sp>
      <mc:AlternateContent xmlns:mc="http://schemas.openxmlformats.org/markup-compatibility/2006" xmlns:a14="http://schemas.microsoft.com/office/drawing/2010/main">
        <mc:Choice Requires="a14">
          <p:sp>
            <p:nvSpPr>
              <p:cNvPr id="3" name="Content Placeholder 2"/>
              <p:cNvSpPr>
                <a:spLocks noGrp="1"/>
              </p:cNvSpPr>
              <p:nvPr>
                <p:ph sz="half" idx="1"/>
              </p:nvPr>
            </p:nvSpPr>
            <p:spPr>
              <a:xfrm>
                <a:off x="762000" y="1143000"/>
                <a:ext cx="3962400" cy="5300663"/>
              </a:xfrm>
            </p:spPr>
            <p:txBody>
              <a:bodyPr/>
              <a:lstStyle/>
              <a:p>
                <a:r>
                  <a:rPr lang="en-US" sz="1800" dirty="0" smtClean="0"/>
                  <a:t>Assume only calorimeter. Deal with tracking later.</a:t>
                </a:r>
              </a:p>
              <a:p>
                <a:r>
                  <a:rPr lang="en-US" sz="1800" dirty="0" smtClean="0"/>
                  <a:t>After travelling distance d and time t, the particle will be just out of time gate g</a:t>
                </a:r>
              </a:p>
              <a:p>
                <a14:m>
                  <m:oMath xmlns:m="http://schemas.openxmlformats.org/officeDocument/2006/math">
                    <m:sSub>
                      <m:sSubPr>
                        <m:ctrlPr>
                          <a:rPr lang="en-US" sz="1800" i="1" smtClean="0">
                            <a:latin typeface="Cambria Math"/>
                          </a:rPr>
                        </m:ctrlPr>
                      </m:sSubPr>
                      <m:e>
                        <m:r>
                          <a:rPr lang="en-US" sz="1800" b="0" i="1" smtClean="0">
                            <a:latin typeface="Cambria Math"/>
                          </a:rPr>
                          <m:t>𝑡</m:t>
                        </m:r>
                      </m:e>
                      <m:sub>
                        <m:r>
                          <a:rPr lang="en-US" sz="1800" b="0" i="1" smtClean="0">
                            <a:latin typeface="Cambria Math"/>
                          </a:rPr>
                          <m:t>𝑙𝑖𝑔h𝑡</m:t>
                        </m:r>
                      </m:sub>
                    </m:sSub>
                    <m:r>
                      <a:rPr lang="en-US" sz="1800" b="0" i="1" smtClean="0">
                        <a:latin typeface="Cambria Math"/>
                      </a:rPr>
                      <m:t>=</m:t>
                    </m:r>
                    <m:f>
                      <m:fPr>
                        <m:ctrlPr>
                          <a:rPr lang="en-US" sz="1800" i="1" smtClean="0">
                            <a:latin typeface="Cambria Math"/>
                          </a:rPr>
                        </m:ctrlPr>
                      </m:fPr>
                      <m:num>
                        <m:r>
                          <a:rPr lang="en-US" sz="1800" b="0" i="1" smtClean="0">
                            <a:latin typeface="Cambria Math"/>
                          </a:rPr>
                          <m:t>𝑑</m:t>
                        </m:r>
                      </m:num>
                      <m:den>
                        <m:r>
                          <a:rPr lang="en-US" sz="1800" b="0" i="1" smtClean="0">
                            <a:latin typeface="Cambria Math"/>
                          </a:rPr>
                          <m:t>𝑐</m:t>
                        </m:r>
                      </m:den>
                    </m:f>
                    <m:r>
                      <a:rPr lang="en-US" sz="1800" b="0" i="0" smtClean="0">
                        <a:latin typeface="Cambria Math"/>
                      </a:rPr>
                      <m:t>;  </m:t>
                    </m:r>
                    <m:r>
                      <m:rPr>
                        <m:sty m:val="p"/>
                      </m:rPr>
                      <a:rPr lang="en-US" sz="1800" b="0" i="0" smtClean="0">
                        <a:latin typeface="Cambria Math"/>
                      </a:rPr>
                      <m:t>t</m:t>
                    </m:r>
                    <m:r>
                      <a:rPr lang="en-US" sz="1800" b="0" i="0" smtClean="0">
                        <a:latin typeface="Cambria Math"/>
                      </a:rPr>
                      <m:t>=</m:t>
                    </m:r>
                    <m:f>
                      <m:fPr>
                        <m:ctrlPr>
                          <a:rPr lang="en-US" sz="1800" b="0" i="1" smtClean="0">
                            <a:latin typeface="Cambria Math"/>
                          </a:rPr>
                        </m:ctrlPr>
                      </m:fPr>
                      <m:num>
                        <m:r>
                          <a:rPr lang="en-US" sz="1800" b="0" i="1" smtClean="0">
                            <a:latin typeface="Cambria Math"/>
                          </a:rPr>
                          <m:t>𝑑</m:t>
                        </m:r>
                      </m:num>
                      <m:den>
                        <m:r>
                          <a:rPr lang="en-US" sz="1800" b="0" i="1" smtClean="0">
                            <a:latin typeface="Cambria Math"/>
                            <a:ea typeface="Cambria Math"/>
                          </a:rPr>
                          <m:t>𝛽</m:t>
                        </m:r>
                        <m:r>
                          <a:rPr lang="en-US" sz="1800" b="0" i="1" smtClean="0">
                            <a:latin typeface="Cambria Math"/>
                            <a:ea typeface="Cambria Math"/>
                          </a:rPr>
                          <m:t>𝑐</m:t>
                        </m:r>
                      </m:den>
                    </m:f>
                    <m:r>
                      <a:rPr lang="en-US" sz="1800" b="0" i="1" smtClean="0">
                        <a:latin typeface="Cambria Math"/>
                      </a:rPr>
                      <m:t>;</m:t>
                    </m:r>
                    <m:r>
                      <a:rPr lang="en-US" sz="1800" b="0" i="1" smtClean="0">
                        <a:latin typeface="Cambria Math"/>
                      </a:rPr>
                      <m:t>𝑔</m:t>
                    </m:r>
                    <m:r>
                      <a:rPr lang="en-US" sz="1800" b="0" i="1" smtClean="0">
                        <a:latin typeface="Cambria Math"/>
                      </a:rPr>
                      <m:t>=</m:t>
                    </m:r>
                    <m:r>
                      <a:rPr lang="en-US" sz="1800" b="0" i="1" smtClean="0">
                        <a:latin typeface="Cambria Math"/>
                      </a:rPr>
                      <m:t>𝑡</m:t>
                    </m:r>
                    <m:r>
                      <a:rPr lang="en-US" sz="1800" b="0" i="1" smtClean="0">
                        <a:latin typeface="Cambria Math"/>
                      </a:rPr>
                      <m:t>−</m:t>
                    </m:r>
                    <m:sSub>
                      <m:sSubPr>
                        <m:ctrlPr>
                          <a:rPr lang="en-US" sz="1800" b="0" i="1" smtClean="0">
                            <a:latin typeface="Cambria Math"/>
                          </a:rPr>
                        </m:ctrlPr>
                      </m:sSubPr>
                      <m:e>
                        <m:r>
                          <a:rPr lang="en-US" sz="1800" b="0" i="1" smtClean="0">
                            <a:latin typeface="Cambria Math"/>
                          </a:rPr>
                          <m:t>𝑡</m:t>
                        </m:r>
                      </m:e>
                      <m:sub>
                        <m:r>
                          <a:rPr lang="en-US" sz="1800" b="0" i="1" smtClean="0">
                            <a:latin typeface="Cambria Math"/>
                          </a:rPr>
                          <m:t>𝑙𝑖𝑔h𝑡</m:t>
                        </m:r>
                      </m:sub>
                    </m:sSub>
                  </m:oMath>
                </a14:m>
                <a:endParaRPr lang="en-US" sz="1800" dirty="0" smtClean="0"/>
              </a:p>
              <a:p>
                <a:pPr marL="0" indent="0">
                  <a:buNone/>
                </a:pPr>
                <a14:m>
                  <m:oMath xmlns:m="http://schemas.openxmlformats.org/officeDocument/2006/math">
                    <m:r>
                      <a:rPr lang="en-US" sz="1800" b="0" i="1" smtClean="0">
                        <a:latin typeface="Cambria Math"/>
                        <a:ea typeface="Cambria Math"/>
                      </a:rPr>
                      <m:t>≫</m:t>
                    </m:r>
                    <m:r>
                      <a:rPr lang="en-US" sz="1800" b="0" i="1" smtClean="0">
                        <a:latin typeface="Cambria Math"/>
                      </a:rPr>
                      <m:t>𝑑</m:t>
                    </m:r>
                    <m:r>
                      <a:rPr lang="en-US" sz="1800" b="0" i="1" smtClean="0">
                        <a:latin typeface="Cambria Math"/>
                      </a:rPr>
                      <m:t>=</m:t>
                    </m:r>
                    <m:f>
                      <m:fPr>
                        <m:ctrlPr>
                          <a:rPr lang="en-US" sz="1800" b="0" i="1" smtClean="0">
                            <a:latin typeface="Cambria Math"/>
                          </a:rPr>
                        </m:ctrlPr>
                      </m:fPr>
                      <m:num>
                        <m:r>
                          <a:rPr lang="en-US" sz="1800" i="1">
                            <a:latin typeface="Cambria Math"/>
                            <a:ea typeface="Cambria Math"/>
                          </a:rPr>
                          <m:t>𝛽</m:t>
                        </m:r>
                        <m:r>
                          <a:rPr lang="en-US" sz="1800" i="1">
                            <a:latin typeface="Cambria Math"/>
                            <a:ea typeface="Cambria Math"/>
                          </a:rPr>
                          <m:t>𝑔𝑐</m:t>
                        </m:r>
                        <m:r>
                          <m:rPr>
                            <m:nor/>
                          </m:rPr>
                          <a:rPr lang="en-US" sz="1800" dirty="0"/>
                          <m:t> </m:t>
                        </m:r>
                      </m:num>
                      <m:den>
                        <m:r>
                          <a:rPr lang="en-US" sz="1800" b="0" i="1" smtClean="0">
                            <a:latin typeface="Cambria Math"/>
                          </a:rPr>
                          <m:t>1−</m:t>
                        </m:r>
                        <m:r>
                          <a:rPr lang="en-US" sz="1800" b="0" i="1" smtClean="0">
                            <a:latin typeface="Cambria Math"/>
                            <a:ea typeface="Cambria Math"/>
                          </a:rPr>
                          <m:t>𝛽</m:t>
                        </m:r>
                      </m:den>
                    </m:f>
                  </m:oMath>
                </a14:m>
                <a:r>
                  <a:rPr lang="en-US" sz="1800" dirty="0" smtClean="0"/>
                  <a:t>;</a:t>
                </a:r>
                <a14:m>
                  <m:oMath xmlns:m="http://schemas.openxmlformats.org/officeDocument/2006/math">
                    <m:r>
                      <a:rPr lang="en-US" sz="1800" b="0" i="0" dirty="0" smtClean="0">
                        <a:latin typeface="Cambria Math"/>
                      </a:rPr>
                      <m:t>   </m:t>
                    </m:r>
                    <m:r>
                      <a:rPr lang="en-US" sz="1800" b="0" i="1" dirty="0" smtClean="0">
                        <a:latin typeface="Cambria Math"/>
                      </a:rPr>
                      <m:t>𝑡</m:t>
                    </m:r>
                    <m:r>
                      <a:rPr lang="en-US" sz="1800" b="0" i="1" dirty="0" smtClean="0">
                        <a:latin typeface="Cambria Math"/>
                      </a:rPr>
                      <m:t>=</m:t>
                    </m:r>
                    <m:f>
                      <m:fPr>
                        <m:ctrlPr>
                          <a:rPr lang="en-US" sz="1800" b="0" i="1" dirty="0" smtClean="0">
                            <a:latin typeface="Cambria Math"/>
                          </a:rPr>
                        </m:ctrlPr>
                      </m:fPr>
                      <m:num>
                        <m:r>
                          <a:rPr lang="en-US" sz="1800" b="0" i="1" dirty="0" smtClean="0">
                            <a:latin typeface="Cambria Math"/>
                          </a:rPr>
                          <m:t>𝑔</m:t>
                        </m:r>
                      </m:num>
                      <m:den>
                        <m:r>
                          <a:rPr lang="en-US" sz="1800" b="0" i="1" dirty="0" smtClean="0">
                            <a:latin typeface="Cambria Math"/>
                          </a:rPr>
                          <m:t>1−</m:t>
                        </m:r>
                        <m:r>
                          <a:rPr lang="en-US" sz="1800" b="0" i="1" dirty="0" smtClean="0">
                            <a:latin typeface="Cambria Math"/>
                            <a:ea typeface="Cambria Math"/>
                          </a:rPr>
                          <m:t>𝛽</m:t>
                        </m:r>
                      </m:den>
                    </m:f>
                  </m:oMath>
                </a14:m>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xfrm>
                <a:off x="762000" y="1143000"/>
                <a:ext cx="3962400" cy="5300663"/>
              </a:xfrm>
              <a:blipFill rotWithShape="1">
                <a:blip r:embed="rId2"/>
                <a:stretch>
                  <a:fillRect l="-1692" t="-1381"/>
                </a:stretch>
              </a:blipFill>
            </p:spPr>
            <p:txBody>
              <a:bodyPr/>
              <a:lstStyle/>
              <a:p>
                <a:r>
                  <a:rPr lang="en-US">
                    <a:noFill/>
                  </a:rPr>
                  <a:t> </a:t>
                </a:r>
              </a:p>
            </p:txBody>
          </p:sp>
        </mc:Fallback>
      </mc:AlternateContent>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07C3960C-93F7-493E-A2F3-5B0DDBAFDE85}" type="slidenum">
              <a:rPr lang="en-US" smtClean="0"/>
              <a:pPr>
                <a:defRPr/>
              </a:pPr>
              <a:t>27</a:t>
            </a:fld>
            <a:endParaRPr lang="en-US"/>
          </a:p>
        </p:txBody>
      </p:sp>
      <p:pic>
        <p:nvPicPr>
          <p:cNvPr id="12290" name="Picture 2"/>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bwMode="auto">
          <a:xfrm>
            <a:off x="5339984" y="1144390"/>
            <a:ext cx="2578832" cy="52978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08580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US" dirty="0" smtClean="0"/>
              <a:t>Range </a:t>
            </a:r>
            <a:r>
              <a:rPr lang="en-US" dirty="0" err="1" smtClean="0"/>
              <a:t>vs</a:t>
            </a:r>
            <a:r>
              <a:rPr lang="en-US" dirty="0" smtClean="0"/>
              <a:t> </a:t>
            </a:r>
            <a:r>
              <a:rPr lang="en-US" dirty="0" smtClean="0">
                <a:latin typeface="Symbol" pitchFamily="18" charset="2"/>
              </a:rPr>
              <a:t>b</a:t>
            </a:r>
            <a:endParaRPr lang="en-US" dirty="0">
              <a:latin typeface="Symbol" pitchFamily="18" charset="2"/>
            </a:endParaRPr>
          </a:p>
        </p:txBody>
      </p:sp>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380331" y="1143000"/>
            <a:ext cx="2573338" cy="2573338"/>
          </a:xfrm>
        </p:spPr>
      </p:pic>
      <p:pic>
        <p:nvPicPr>
          <p:cNvPr id="11" name="Content Placeholder 10"/>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5342731" y="1143000"/>
            <a:ext cx="2573338" cy="2573338"/>
          </a:xfrm>
        </p:spPr>
      </p:pic>
      <p:pic>
        <p:nvPicPr>
          <p:cNvPr id="12" name="Content Placeholder 11"/>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a:off x="1379537" y="3868738"/>
            <a:ext cx="2574925" cy="2574925"/>
          </a:xfrm>
        </p:spPr>
      </p:pic>
      <p:pic>
        <p:nvPicPr>
          <p:cNvPr id="13" name="Content Placeholder 12"/>
          <p:cNvPicPr>
            <a:picLocks noGrp="1" noChangeAspect="1"/>
          </p:cNvPicPr>
          <p:nvPr>
            <p:ph sz="quarter" idx="4"/>
          </p:nvPr>
        </p:nvPicPr>
        <p:blipFill>
          <a:blip r:embed="rId5" cstate="print">
            <a:extLst>
              <a:ext uri="{28A0092B-C50C-407E-A947-70E740481C1C}">
                <a14:useLocalDpi xmlns:a14="http://schemas.microsoft.com/office/drawing/2010/main" val="0"/>
              </a:ext>
            </a:extLst>
          </a:blip>
          <a:stretch>
            <a:fillRect/>
          </a:stretch>
        </p:blipFill>
        <p:spPr>
          <a:xfrm>
            <a:off x="5341937" y="3868738"/>
            <a:ext cx="2574925" cy="2574925"/>
          </a:xfrm>
        </p:spPr>
      </p:pic>
      <p:sp>
        <p:nvSpPr>
          <p:cNvPr id="7" name="Date Placeholder 6"/>
          <p:cNvSpPr>
            <a:spLocks noGrp="1"/>
          </p:cNvSpPr>
          <p:nvPr>
            <p:ph type="dt" sz="half" idx="10"/>
          </p:nvPr>
        </p:nvSpPr>
        <p:spPr/>
        <p:txBody>
          <a:bodyPr/>
          <a:lstStyle/>
          <a:p>
            <a:pPr>
              <a:defRPr/>
            </a:pPr>
            <a:r>
              <a:rPr lang="en-US" smtClean="0"/>
              <a:t>Sep 28, 2011</a:t>
            </a:r>
            <a:endParaRPr lang="en-US"/>
          </a:p>
        </p:txBody>
      </p:sp>
      <p:sp>
        <p:nvSpPr>
          <p:cNvPr id="8" name="Footer Placeholder 7"/>
          <p:cNvSpPr>
            <a:spLocks noGrp="1"/>
          </p:cNvSpPr>
          <p:nvPr>
            <p:ph type="ftr" sz="quarter" idx="11"/>
          </p:nvPr>
        </p:nvSpPr>
        <p:spPr/>
        <p:txBody>
          <a:bodyPr/>
          <a:lstStyle/>
          <a:p>
            <a:pPr>
              <a:defRPr/>
            </a:pPr>
            <a:r>
              <a:rPr lang="en-US" smtClean="0"/>
              <a:t>LCWS11, Granada, Spain</a:t>
            </a:r>
            <a:endParaRPr lang="en-US"/>
          </a:p>
        </p:txBody>
      </p:sp>
      <p:sp>
        <p:nvSpPr>
          <p:cNvPr id="9" name="Slide Number Placeholder 8"/>
          <p:cNvSpPr>
            <a:spLocks noGrp="1"/>
          </p:cNvSpPr>
          <p:nvPr>
            <p:ph type="sldNum" sz="quarter" idx="12"/>
          </p:nvPr>
        </p:nvSpPr>
        <p:spPr/>
        <p:txBody>
          <a:bodyPr/>
          <a:lstStyle/>
          <a:p>
            <a:pPr>
              <a:defRPr/>
            </a:pPr>
            <a:fld id="{5BE58FEF-AD67-46B3-B673-1B18A68B7467}" type="slidenum">
              <a:rPr lang="en-US" smtClean="0"/>
              <a:pPr>
                <a:defRPr/>
              </a:pPr>
              <a:t>28</a:t>
            </a:fld>
            <a:endParaRPr lang="en-US"/>
          </a:p>
        </p:txBody>
      </p:sp>
    </p:spTree>
    <p:extLst>
      <p:ext uri="{BB962C8B-B14F-4D97-AF65-F5344CB8AC3E}">
        <p14:creationId xmlns:p14="http://schemas.microsoft.com/office/powerpoint/2010/main" val="190474920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US" dirty="0" smtClean="0"/>
              <a:t>Range </a:t>
            </a:r>
            <a:r>
              <a:rPr lang="en-US" dirty="0" err="1" smtClean="0"/>
              <a:t>vs</a:t>
            </a:r>
            <a:r>
              <a:rPr lang="en-US" dirty="0" smtClean="0"/>
              <a:t> kinetic Energy</a:t>
            </a:r>
            <a:endParaRPr lang="en-US" dirty="0"/>
          </a:p>
        </p:txBody>
      </p:sp>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676400" y="3886200"/>
            <a:ext cx="2573338" cy="2573338"/>
          </a:xfrm>
        </p:spPr>
      </p:pic>
      <p:pic>
        <p:nvPicPr>
          <p:cNvPr id="11" name="Content Placeholder 10"/>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5342731" y="1143000"/>
            <a:ext cx="2573338" cy="2573338"/>
          </a:xfrm>
        </p:spPr>
      </p:pic>
      <p:pic>
        <p:nvPicPr>
          <p:cNvPr id="12" name="Content Placeholder 11"/>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a:off x="1752600" y="1066800"/>
            <a:ext cx="2574925" cy="2574925"/>
          </a:xfrm>
        </p:spPr>
      </p:pic>
      <p:pic>
        <p:nvPicPr>
          <p:cNvPr id="13" name="Content Placeholder 12"/>
          <p:cNvPicPr>
            <a:picLocks noGrp="1" noChangeAspect="1"/>
          </p:cNvPicPr>
          <p:nvPr>
            <p:ph sz="quarter" idx="4"/>
          </p:nvPr>
        </p:nvPicPr>
        <p:blipFill>
          <a:blip r:embed="rId5" cstate="print">
            <a:extLst>
              <a:ext uri="{28A0092B-C50C-407E-A947-70E740481C1C}">
                <a14:useLocalDpi xmlns:a14="http://schemas.microsoft.com/office/drawing/2010/main" val="0"/>
              </a:ext>
            </a:extLst>
          </a:blip>
          <a:stretch>
            <a:fillRect/>
          </a:stretch>
        </p:blipFill>
        <p:spPr>
          <a:xfrm>
            <a:off x="5341937" y="3868738"/>
            <a:ext cx="2574925" cy="2574925"/>
          </a:xfrm>
        </p:spPr>
      </p:pic>
      <p:sp>
        <p:nvSpPr>
          <p:cNvPr id="7" name="Date Placeholder 6"/>
          <p:cNvSpPr>
            <a:spLocks noGrp="1"/>
          </p:cNvSpPr>
          <p:nvPr>
            <p:ph type="dt" sz="half" idx="10"/>
          </p:nvPr>
        </p:nvSpPr>
        <p:spPr/>
        <p:txBody>
          <a:bodyPr/>
          <a:lstStyle/>
          <a:p>
            <a:pPr>
              <a:defRPr/>
            </a:pPr>
            <a:r>
              <a:rPr lang="en-US" smtClean="0"/>
              <a:t>Sep 28, 2011</a:t>
            </a:r>
            <a:endParaRPr lang="en-US"/>
          </a:p>
        </p:txBody>
      </p:sp>
      <p:sp>
        <p:nvSpPr>
          <p:cNvPr id="8" name="Footer Placeholder 7"/>
          <p:cNvSpPr>
            <a:spLocks noGrp="1"/>
          </p:cNvSpPr>
          <p:nvPr>
            <p:ph type="ftr" sz="quarter" idx="11"/>
          </p:nvPr>
        </p:nvSpPr>
        <p:spPr/>
        <p:txBody>
          <a:bodyPr/>
          <a:lstStyle/>
          <a:p>
            <a:pPr>
              <a:defRPr/>
            </a:pPr>
            <a:r>
              <a:rPr lang="en-US" smtClean="0"/>
              <a:t>LCWS11, Granada, Spain</a:t>
            </a:r>
            <a:endParaRPr lang="en-US"/>
          </a:p>
        </p:txBody>
      </p:sp>
      <p:sp>
        <p:nvSpPr>
          <p:cNvPr id="9" name="Slide Number Placeholder 8"/>
          <p:cNvSpPr>
            <a:spLocks noGrp="1"/>
          </p:cNvSpPr>
          <p:nvPr>
            <p:ph type="sldNum" sz="quarter" idx="12"/>
          </p:nvPr>
        </p:nvSpPr>
        <p:spPr/>
        <p:txBody>
          <a:bodyPr/>
          <a:lstStyle/>
          <a:p>
            <a:pPr>
              <a:defRPr/>
            </a:pPr>
            <a:fld id="{5BE58FEF-AD67-46B3-B673-1B18A68B7467}" type="slidenum">
              <a:rPr lang="en-US" smtClean="0"/>
              <a:pPr>
                <a:defRPr/>
              </a:pPr>
              <a:t>29</a:t>
            </a:fld>
            <a:endParaRPr lang="en-US"/>
          </a:p>
        </p:txBody>
      </p:sp>
    </p:spTree>
    <p:extLst>
      <p:ext uri="{BB962C8B-B14F-4D97-AF65-F5344CB8AC3E}">
        <p14:creationId xmlns:p14="http://schemas.microsoft.com/office/powerpoint/2010/main" val="3263627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Mars Simulation</a:t>
            </a:r>
            <a:endParaRPr lang="en-US" dirty="0"/>
          </a:p>
        </p:txBody>
      </p:sp>
      <p:pic>
        <p:nvPicPr>
          <p:cNvPr id="5" name="Content Placeholder 4" descr="interface-surface-10degree.png"/>
          <p:cNvPicPr>
            <a:picLocks noGrp="1" noChangeAspect="1"/>
          </p:cNvPicPr>
          <p:nvPr>
            <p:ph idx="1"/>
          </p:nvPr>
        </p:nvPicPr>
        <p:blipFill>
          <a:blip r:embed="rId2" cstate="print"/>
          <a:stretch>
            <a:fillRect/>
          </a:stretch>
        </p:blipFill>
        <p:spPr>
          <a:xfrm>
            <a:off x="0" y="1557337"/>
            <a:ext cx="5300663" cy="5300663"/>
          </a:xfrm>
        </p:spPr>
      </p:pic>
      <p:sp>
        <p:nvSpPr>
          <p:cNvPr id="6" name="Rectangle 5"/>
          <p:cNvSpPr/>
          <p:nvPr/>
        </p:nvSpPr>
        <p:spPr>
          <a:xfrm>
            <a:off x="2362200" y="990600"/>
            <a:ext cx="5181600" cy="830997"/>
          </a:xfrm>
          <a:prstGeom prst="rect">
            <a:avLst/>
          </a:prstGeom>
        </p:spPr>
        <p:txBody>
          <a:bodyPr wrap="square">
            <a:spAutoFit/>
          </a:bodyPr>
          <a:lstStyle/>
          <a:p>
            <a:r>
              <a:rPr lang="en-US" sz="1600" dirty="0" smtClean="0">
                <a:latin typeface="Times New Roman" pitchFamily="18" charset="0"/>
                <a:cs typeface="Times New Roman" pitchFamily="18" charset="0"/>
                <a:hlinkClick r:id="rId3"/>
              </a:rPr>
              <a:t>http://www-ap.fnal.gov/users/strigano/mumu/mixture/</a:t>
            </a:r>
            <a:endParaRPr lang="en-US" sz="1600" dirty="0" smtClean="0">
              <a:latin typeface="Times New Roman" pitchFamily="18" charset="0"/>
              <a:cs typeface="Times New Roman" pitchFamily="18" charset="0"/>
            </a:endParaRPr>
          </a:p>
          <a:p>
            <a:endParaRPr lang="en-US" sz="1600" dirty="0" smtClean="0">
              <a:latin typeface="Times New Roman" pitchFamily="18" charset="0"/>
              <a:cs typeface="Times New Roman" pitchFamily="18" charset="0"/>
            </a:endParaRPr>
          </a:p>
          <a:p>
            <a:endParaRPr lang="en-US" sz="1600" dirty="0">
              <a:latin typeface="Times New Roman" pitchFamily="18" charset="0"/>
              <a:cs typeface="Times New Roman" pitchFamily="18" charset="0"/>
            </a:endParaRPr>
          </a:p>
        </p:txBody>
      </p:sp>
      <p:sp>
        <p:nvSpPr>
          <p:cNvPr id="7" name="Rectangle 6"/>
          <p:cNvSpPr/>
          <p:nvPr/>
        </p:nvSpPr>
        <p:spPr>
          <a:xfrm>
            <a:off x="2286000" y="1219200"/>
            <a:ext cx="4572000" cy="584775"/>
          </a:xfrm>
          <a:prstGeom prst="rect">
            <a:avLst/>
          </a:prstGeom>
        </p:spPr>
        <p:txBody>
          <a:bodyPr wrap="square">
            <a:spAutoFit/>
          </a:bodyPr>
          <a:lstStyle/>
          <a:p>
            <a:r>
              <a:rPr lang="en-US" sz="1600" dirty="0" smtClean="0">
                <a:latin typeface="Times New Roman" pitchFamily="18" charset="0"/>
                <a:cs typeface="Times New Roman" pitchFamily="18" charset="0"/>
              </a:rPr>
              <a:t>excl1to25m-mumi </a:t>
            </a:r>
          </a:p>
          <a:p>
            <a:r>
              <a:rPr lang="en-US" sz="1600" dirty="0" smtClean="0">
                <a:latin typeface="Times New Roman" pitchFamily="18" charset="0"/>
                <a:cs typeface="Times New Roman" pitchFamily="18" charset="0"/>
              </a:rPr>
              <a:t>excl-25to1m-mupl    </a:t>
            </a:r>
            <a:endParaRPr lang="en-US" sz="1600" dirty="0">
              <a:latin typeface="Times New Roman" pitchFamily="18" charset="0"/>
              <a:cs typeface="Times New Roman" pitchFamily="18" charset="0"/>
            </a:endParaRPr>
          </a:p>
        </p:txBody>
      </p:sp>
      <p:sp>
        <p:nvSpPr>
          <p:cNvPr id="8" name="TextBox 7"/>
          <p:cNvSpPr txBox="1"/>
          <p:nvPr/>
        </p:nvSpPr>
        <p:spPr>
          <a:xfrm>
            <a:off x="5257800" y="2209800"/>
            <a:ext cx="3276600" cy="4031873"/>
          </a:xfrm>
          <a:prstGeom prst="rect">
            <a:avLst/>
          </a:prstGeom>
          <a:noFill/>
        </p:spPr>
        <p:txBody>
          <a:bodyPr wrap="square" rtlCol="0">
            <a:spAutoFit/>
          </a:bodyPr>
          <a:lstStyle/>
          <a:p>
            <a:r>
              <a:rPr lang="en-US" sz="1600" dirty="0" smtClean="0">
                <a:latin typeface="Times New Roman" pitchFamily="18" charset="0"/>
                <a:cs typeface="Times New Roman" pitchFamily="18" charset="0"/>
              </a:rPr>
              <a:t>Files are weighted tracks which contain information on where they appear in the detector volume first, their 4 vector, time of appearance </a:t>
            </a:r>
            <a:r>
              <a:rPr lang="en-US" sz="1600" dirty="0" err="1" smtClean="0">
                <a:latin typeface="Times New Roman" pitchFamily="18" charset="0"/>
                <a:cs typeface="Times New Roman" pitchFamily="18" charset="0"/>
              </a:rPr>
              <a:t>wrt</a:t>
            </a:r>
            <a:r>
              <a:rPr lang="en-US" sz="1600" dirty="0" smtClean="0">
                <a:latin typeface="Times New Roman" pitchFamily="18" charset="0"/>
                <a:cs typeface="Times New Roman" pitchFamily="18" charset="0"/>
              </a:rPr>
              <a:t> crossing time etc.</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We divide these particles into 4 categories</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EM   -</a:t>
            </a:r>
            <a:r>
              <a:rPr lang="en-US" sz="1600" dirty="0" smtClean="0">
                <a:cs typeface="Times New Roman" pitchFamily="18" charset="0"/>
              </a:rPr>
              <a:t>  g  </a:t>
            </a:r>
            <a:r>
              <a:rPr lang="en-US" sz="1600" dirty="0" smtClean="0">
                <a:latin typeface="Times New Roman" pitchFamily="18" charset="0"/>
                <a:cs typeface="Times New Roman" pitchFamily="18" charset="0"/>
              </a:rPr>
              <a:t>e+  e-</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BARYONS  n p  other baryons</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MESONS  </a:t>
            </a:r>
            <a:r>
              <a:rPr lang="en-US" sz="1600" dirty="0" err="1" smtClean="0">
                <a:latin typeface="Times New Roman" pitchFamily="18" charset="0"/>
                <a:cs typeface="Times New Roman" pitchFamily="18" charset="0"/>
              </a:rPr>
              <a:t>pions</a:t>
            </a:r>
            <a:r>
              <a:rPr lang="en-US" sz="1600" dirty="0" smtClean="0">
                <a:latin typeface="Times New Roman" pitchFamily="18" charset="0"/>
                <a:cs typeface="Times New Roman" pitchFamily="18" charset="0"/>
              </a:rPr>
              <a:t>, </a:t>
            </a:r>
            <a:r>
              <a:rPr lang="en-US" sz="1600" dirty="0" err="1" smtClean="0">
                <a:latin typeface="Times New Roman" pitchFamily="18" charset="0"/>
                <a:cs typeface="Times New Roman" pitchFamily="18" charset="0"/>
              </a:rPr>
              <a:t>kaons</a:t>
            </a:r>
            <a:r>
              <a:rPr lang="en-US" sz="1600" dirty="0" smtClean="0">
                <a:latin typeface="Times New Roman" pitchFamily="18" charset="0"/>
                <a:cs typeface="Times New Roman" pitchFamily="18" charset="0"/>
              </a:rPr>
              <a:t> and others</a:t>
            </a:r>
          </a:p>
          <a:p>
            <a:endParaRPr lang="en-US" sz="1600" dirty="0" smtClean="0">
              <a:latin typeface="Times New Roman" pitchFamily="18" charset="0"/>
              <a:cs typeface="Times New Roman" pitchFamily="18" charset="0"/>
            </a:endParaRPr>
          </a:p>
          <a:p>
            <a:r>
              <a:rPr lang="en-US" sz="1600" dirty="0" smtClean="0">
                <a:latin typeface="Times New Roman" pitchFamily="18" charset="0"/>
                <a:cs typeface="Times New Roman" pitchFamily="18" charset="0"/>
              </a:rPr>
              <a:t>MUONS  </a:t>
            </a:r>
            <a:r>
              <a:rPr lang="en-US" sz="1600" dirty="0" smtClean="0">
                <a:cs typeface="Times New Roman" pitchFamily="18" charset="0"/>
              </a:rPr>
              <a:t>m+       m-</a:t>
            </a:r>
            <a:endParaRPr lang="en-US" sz="1600" dirty="0">
              <a:cs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9" name="Slide Number Placeholder 8"/>
          <p:cNvSpPr>
            <a:spLocks noGrp="1"/>
          </p:cNvSpPr>
          <p:nvPr>
            <p:ph type="sldNum" sz="quarter" idx="12"/>
          </p:nvPr>
        </p:nvSpPr>
        <p:spPr/>
        <p:txBody>
          <a:bodyPr/>
          <a:lstStyle/>
          <a:p>
            <a:pPr>
              <a:defRPr/>
            </a:pPr>
            <a:fld id="{4BFA3BC1-46F8-407C-A101-FB57A81A404A}"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US" dirty="0" smtClean="0"/>
              <a:t>Time to stop </a:t>
            </a:r>
            <a:r>
              <a:rPr lang="en-US" dirty="0" err="1" smtClean="0"/>
              <a:t>vs</a:t>
            </a:r>
            <a:r>
              <a:rPr lang="en-US" dirty="0" smtClean="0"/>
              <a:t> </a:t>
            </a:r>
            <a:r>
              <a:rPr lang="en-US" dirty="0" smtClean="0">
                <a:latin typeface="Symbol" pitchFamily="18" charset="2"/>
              </a:rPr>
              <a:t>b</a:t>
            </a:r>
            <a:endParaRPr lang="en-US" dirty="0">
              <a:latin typeface="Symbol" pitchFamily="18" charset="2"/>
            </a:endParaRPr>
          </a:p>
        </p:txBody>
      </p:sp>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524000" y="3886200"/>
            <a:ext cx="2573338" cy="2573338"/>
          </a:xfrm>
        </p:spPr>
      </p:pic>
      <p:pic>
        <p:nvPicPr>
          <p:cNvPr id="11" name="Content Placeholder 10"/>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5342731" y="1143000"/>
            <a:ext cx="2573338" cy="2573338"/>
          </a:xfrm>
        </p:spPr>
      </p:pic>
      <p:pic>
        <p:nvPicPr>
          <p:cNvPr id="12" name="Content Placeholder 11"/>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a:off x="1447800" y="1143000"/>
            <a:ext cx="2574925" cy="2574925"/>
          </a:xfrm>
        </p:spPr>
      </p:pic>
      <p:pic>
        <p:nvPicPr>
          <p:cNvPr id="13" name="Content Placeholder 12"/>
          <p:cNvPicPr>
            <a:picLocks noGrp="1" noChangeAspect="1"/>
          </p:cNvPicPr>
          <p:nvPr>
            <p:ph sz="quarter" idx="4"/>
          </p:nvPr>
        </p:nvPicPr>
        <p:blipFill>
          <a:blip r:embed="rId5" cstate="print">
            <a:extLst>
              <a:ext uri="{28A0092B-C50C-407E-A947-70E740481C1C}">
                <a14:useLocalDpi xmlns:a14="http://schemas.microsoft.com/office/drawing/2010/main" val="0"/>
              </a:ext>
            </a:extLst>
          </a:blip>
          <a:stretch>
            <a:fillRect/>
          </a:stretch>
        </p:blipFill>
        <p:spPr>
          <a:xfrm>
            <a:off x="5341937" y="3868738"/>
            <a:ext cx="2574925" cy="2574925"/>
          </a:xfrm>
        </p:spPr>
      </p:pic>
      <p:sp>
        <p:nvSpPr>
          <p:cNvPr id="7" name="Date Placeholder 6"/>
          <p:cNvSpPr>
            <a:spLocks noGrp="1"/>
          </p:cNvSpPr>
          <p:nvPr>
            <p:ph type="dt" sz="half" idx="10"/>
          </p:nvPr>
        </p:nvSpPr>
        <p:spPr/>
        <p:txBody>
          <a:bodyPr/>
          <a:lstStyle/>
          <a:p>
            <a:pPr>
              <a:defRPr/>
            </a:pPr>
            <a:r>
              <a:rPr lang="en-US" smtClean="0"/>
              <a:t>Sep 28, 2011</a:t>
            </a:r>
            <a:endParaRPr lang="en-US"/>
          </a:p>
        </p:txBody>
      </p:sp>
      <p:sp>
        <p:nvSpPr>
          <p:cNvPr id="8" name="Footer Placeholder 7"/>
          <p:cNvSpPr>
            <a:spLocks noGrp="1"/>
          </p:cNvSpPr>
          <p:nvPr>
            <p:ph type="ftr" sz="quarter" idx="11"/>
          </p:nvPr>
        </p:nvSpPr>
        <p:spPr/>
        <p:txBody>
          <a:bodyPr/>
          <a:lstStyle/>
          <a:p>
            <a:pPr>
              <a:defRPr/>
            </a:pPr>
            <a:r>
              <a:rPr lang="en-US" smtClean="0"/>
              <a:t>LCWS11, Granada, Spain</a:t>
            </a:r>
            <a:endParaRPr lang="en-US"/>
          </a:p>
        </p:txBody>
      </p:sp>
      <p:sp>
        <p:nvSpPr>
          <p:cNvPr id="9" name="Slide Number Placeholder 8"/>
          <p:cNvSpPr>
            <a:spLocks noGrp="1"/>
          </p:cNvSpPr>
          <p:nvPr>
            <p:ph type="sldNum" sz="quarter" idx="12"/>
          </p:nvPr>
        </p:nvSpPr>
        <p:spPr/>
        <p:txBody>
          <a:bodyPr/>
          <a:lstStyle/>
          <a:p>
            <a:pPr>
              <a:defRPr/>
            </a:pPr>
            <a:fld id="{5BE58FEF-AD67-46B3-B673-1B18A68B7467}" type="slidenum">
              <a:rPr lang="en-US" smtClean="0"/>
              <a:pPr>
                <a:defRPr/>
              </a:pPr>
              <a:t>30</a:t>
            </a:fld>
            <a:endParaRPr lang="en-US"/>
          </a:p>
        </p:txBody>
      </p:sp>
    </p:spTree>
    <p:extLst>
      <p:ext uri="{BB962C8B-B14F-4D97-AF65-F5344CB8AC3E}">
        <p14:creationId xmlns:p14="http://schemas.microsoft.com/office/powerpoint/2010/main" val="15003052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sz="quarter"/>
          </p:nvPr>
        </p:nvSpPr>
        <p:spPr/>
        <p:txBody>
          <a:bodyPr/>
          <a:lstStyle/>
          <a:p>
            <a:r>
              <a:rPr lang="en-US" dirty="0" smtClean="0"/>
              <a:t>Time to stop </a:t>
            </a:r>
            <a:r>
              <a:rPr lang="en-US" dirty="0" err="1" smtClean="0"/>
              <a:t>vs</a:t>
            </a:r>
            <a:r>
              <a:rPr lang="en-US" dirty="0" smtClean="0"/>
              <a:t> Kinetic Energy</a:t>
            </a:r>
            <a:endParaRPr lang="en-US" dirty="0"/>
          </a:p>
        </p:txBody>
      </p:sp>
      <p:pic>
        <p:nvPicPr>
          <p:cNvPr id="10" name="Content Placeholder 9"/>
          <p:cNvPicPr>
            <a:picLocks noGrp="1" noChangeAspect="1"/>
          </p:cNvPicPr>
          <p:nvPr>
            <p:ph sz="quarter" idx="1"/>
          </p:nvPr>
        </p:nvPicPr>
        <p:blipFill>
          <a:blip r:embed="rId2" cstate="print">
            <a:extLst>
              <a:ext uri="{28A0092B-C50C-407E-A947-70E740481C1C}">
                <a14:useLocalDpi xmlns:a14="http://schemas.microsoft.com/office/drawing/2010/main" val="0"/>
              </a:ext>
            </a:extLst>
          </a:blip>
          <a:stretch>
            <a:fillRect/>
          </a:stretch>
        </p:blipFill>
        <p:spPr>
          <a:xfrm>
            <a:off x="1828800" y="3886200"/>
            <a:ext cx="2573338" cy="2573338"/>
          </a:xfrm>
        </p:spPr>
      </p:pic>
      <p:pic>
        <p:nvPicPr>
          <p:cNvPr id="11" name="Content Placeholder 10"/>
          <p:cNvPicPr>
            <a:picLocks noGrp="1" noChangeAspect="1"/>
          </p:cNvPicPr>
          <p:nvPr>
            <p:ph sz="quarter" idx="2"/>
          </p:nvPr>
        </p:nvPicPr>
        <p:blipFill>
          <a:blip r:embed="rId3" cstate="print">
            <a:extLst>
              <a:ext uri="{28A0092B-C50C-407E-A947-70E740481C1C}">
                <a14:useLocalDpi xmlns:a14="http://schemas.microsoft.com/office/drawing/2010/main" val="0"/>
              </a:ext>
            </a:extLst>
          </a:blip>
          <a:stretch>
            <a:fillRect/>
          </a:stretch>
        </p:blipFill>
        <p:spPr>
          <a:xfrm>
            <a:off x="5342731" y="1143000"/>
            <a:ext cx="2573338" cy="2573338"/>
          </a:xfrm>
        </p:spPr>
      </p:pic>
      <p:pic>
        <p:nvPicPr>
          <p:cNvPr id="12" name="Content Placeholder 11"/>
          <p:cNvPicPr>
            <a:picLocks noGrp="1" noChangeAspect="1"/>
          </p:cNvPicPr>
          <p:nvPr>
            <p:ph sz="quarter" idx="3"/>
          </p:nvPr>
        </p:nvPicPr>
        <p:blipFill>
          <a:blip r:embed="rId4" cstate="print">
            <a:extLst>
              <a:ext uri="{28A0092B-C50C-407E-A947-70E740481C1C}">
                <a14:useLocalDpi xmlns:a14="http://schemas.microsoft.com/office/drawing/2010/main" val="0"/>
              </a:ext>
            </a:extLst>
          </a:blip>
          <a:stretch>
            <a:fillRect/>
          </a:stretch>
        </p:blipFill>
        <p:spPr>
          <a:xfrm>
            <a:off x="1905000" y="1219200"/>
            <a:ext cx="2574925" cy="2574925"/>
          </a:xfrm>
        </p:spPr>
      </p:pic>
      <p:pic>
        <p:nvPicPr>
          <p:cNvPr id="13" name="Content Placeholder 12"/>
          <p:cNvPicPr>
            <a:picLocks noGrp="1" noChangeAspect="1"/>
          </p:cNvPicPr>
          <p:nvPr>
            <p:ph sz="quarter" idx="4"/>
          </p:nvPr>
        </p:nvPicPr>
        <p:blipFill>
          <a:blip r:embed="rId5" cstate="print">
            <a:extLst>
              <a:ext uri="{28A0092B-C50C-407E-A947-70E740481C1C}">
                <a14:useLocalDpi xmlns:a14="http://schemas.microsoft.com/office/drawing/2010/main" val="0"/>
              </a:ext>
            </a:extLst>
          </a:blip>
          <a:stretch>
            <a:fillRect/>
          </a:stretch>
        </p:blipFill>
        <p:spPr>
          <a:xfrm>
            <a:off x="5341937" y="3868738"/>
            <a:ext cx="2574925" cy="2574925"/>
          </a:xfrm>
        </p:spPr>
      </p:pic>
      <p:sp>
        <p:nvSpPr>
          <p:cNvPr id="7" name="Date Placeholder 6"/>
          <p:cNvSpPr>
            <a:spLocks noGrp="1"/>
          </p:cNvSpPr>
          <p:nvPr>
            <p:ph type="dt" sz="half" idx="10"/>
          </p:nvPr>
        </p:nvSpPr>
        <p:spPr/>
        <p:txBody>
          <a:bodyPr/>
          <a:lstStyle/>
          <a:p>
            <a:pPr>
              <a:defRPr/>
            </a:pPr>
            <a:r>
              <a:rPr lang="en-US" smtClean="0"/>
              <a:t>Sep 28, 2011</a:t>
            </a:r>
            <a:endParaRPr lang="en-US"/>
          </a:p>
        </p:txBody>
      </p:sp>
      <p:sp>
        <p:nvSpPr>
          <p:cNvPr id="8" name="Footer Placeholder 7"/>
          <p:cNvSpPr>
            <a:spLocks noGrp="1"/>
          </p:cNvSpPr>
          <p:nvPr>
            <p:ph type="ftr" sz="quarter" idx="11"/>
          </p:nvPr>
        </p:nvSpPr>
        <p:spPr/>
        <p:txBody>
          <a:bodyPr/>
          <a:lstStyle/>
          <a:p>
            <a:pPr>
              <a:defRPr/>
            </a:pPr>
            <a:r>
              <a:rPr lang="en-US" smtClean="0"/>
              <a:t>LCWS11, Granada, Spain</a:t>
            </a:r>
            <a:endParaRPr lang="en-US"/>
          </a:p>
        </p:txBody>
      </p:sp>
      <p:sp>
        <p:nvSpPr>
          <p:cNvPr id="9" name="Slide Number Placeholder 8"/>
          <p:cNvSpPr>
            <a:spLocks noGrp="1"/>
          </p:cNvSpPr>
          <p:nvPr>
            <p:ph type="sldNum" sz="quarter" idx="12"/>
          </p:nvPr>
        </p:nvSpPr>
        <p:spPr/>
        <p:txBody>
          <a:bodyPr/>
          <a:lstStyle/>
          <a:p>
            <a:pPr>
              <a:defRPr/>
            </a:pPr>
            <a:fld id="{5BE58FEF-AD67-46B3-B673-1B18A68B7467}" type="slidenum">
              <a:rPr lang="en-US" smtClean="0"/>
              <a:pPr>
                <a:defRPr/>
              </a:pPr>
              <a:t>31</a:t>
            </a:fld>
            <a:endParaRPr lang="en-US"/>
          </a:p>
        </p:txBody>
      </p:sp>
    </p:spTree>
    <p:extLst>
      <p:ext uri="{BB962C8B-B14F-4D97-AF65-F5344CB8AC3E}">
        <p14:creationId xmlns:p14="http://schemas.microsoft.com/office/powerpoint/2010/main" val="83714306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Tracking Dimensions and Interactions</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US" sz="2000" dirty="0" smtClean="0"/>
                  <a:t>For a gate of 2ns and calorimeter inner radius of 80cm, the minimum </a:t>
                </a:r>
                <a14:m>
                  <m:oMath xmlns:m="http://schemas.openxmlformats.org/officeDocument/2006/math">
                    <m:sSub>
                      <m:sSubPr>
                        <m:ctrlPr>
                          <a:rPr lang="en-US" sz="2000" i="1" smtClean="0">
                            <a:solidFill>
                              <a:srgbClr val="00B0F0"/>
                            </a:solidFill>
                            <a:latin typeface="Cambria Math"/>
                          </a:rPr>
                        </m:ctrlPr>
                      </m:sSubPr>
                      <m:e>
                        <m:r>
                          <a:rPr lang="en-US" sz="2000" i="1" smtClean="0">
                            <a:solidFill>
                              <a:srgbClr val="00B0F0"/>
                            </a:solidFill>
                            <a:latin typeface="Cambria Math"/>
                            <a:ea typeface="Cambria Math"/>
                          </a:rPr>
                          <m:t>𝛽</m:t>
                        </m:r>
                      </m:e>
                      <m:sub>
                        <m:r>
                          <a:rPr lang="en-US" sz="2000" b="0" i="1" smtClean="0">
                            <a:solidFill>
                              <a:srgbClr val="00B0F0"/>
                            </a:solidFill>
                            <a:latin typeface="Cambria Math"/>
                          </a:rPr>
                          <m:t>𝑡𝑟𝑎𝑛𝑠𝑣𝑒𝑟𝑠𝑒</m:t>
                        </m:r>
                      </m:sub>
                    </m:sSub>
                  </m:oMath>
                </a14:m>
                <a:r>
                  <a:rPr lang="en-US" sz="2000" dirty="0" smtClean="0"/>
                  <a:t> required to remain in gate before reaching calorimeter is 0.572. This corresponds to a kinetic energy of 30MeV for a pion and 205 MeV for a proton. These have ranges of 0.8cm and 4 cm in iron respectively. One way to accept lower energy protons would be to lengthen the gate to say </a:t>
                </a:r>
                <a:r>
                  <a:rPr lang="en-US" sz="2000" dirty="0" smtClean="0">
                    <a:solidFill>
                      <a:srgbClr val="0066FF"/>
                    </a:solidFill>
                  </a:rPr>
                  <a:t>10ns</a:t>
                </a:r>
                <a:r>
                  <a:rPr lang="en-US" sz="2000" dirty="0" smtClean="0"/>
                  <a:t> for the first 10 cm of the EM section. This will permit 3MeV </a:t>
                </a:r>
                <a:r>
                  <a:rPr lang="en-US" sz="2000" dirty="0" err="1" smtClean="0"/>
                  <a:t>pions</a:t>
                </a:r>
                <a:r>
                  <a:rPr lang="en-US" sz="2000" dirty="0" smtClean="0"/>
                  <a:t> and 20 MeV protons to be measured. One of course pays a price in terms of background for this.</a:t>
                </a:r>
              </a:p>
              <a:p>
                <a:r>
                  <a:rPr lang="en-US" sz="2000" dirty="0" err="1" smtClean="0"/>
                  <a:t>Pions</a:t>
                </a:r>
                <a:r>
                  <a:rPr lang="en-US" sz="2000" dirty="0" smtClean="0"/>
                  <a:t> and protons interact in the calorimeter. They then produce lower energy </a:t>
                </a:r>
                <a:r>
                  <a:rPr lang="en-US" sz="2000" dirty="0" err="1" smtClean="0"/>
                  <a:t>secondaries</a:t>
                </a:r>
                <a:r>
                  <a:rPr lang="en-US" sz="2000" dirty="0" smtClean="0"/>
                  <a:t>. Since the range goes as </a:t>
                </a:r>
                <a14:m>
                  <m:oMath xmlns:m="http://schemas.openxmlformats.org/officeDocument/2006/math">
                    <m:r>
                      <a:rPr lang="en-US" sz="2000" b="0" i="1" smtClean="0">
                        <a:solidFill>
                          <a:srgbClr val="00B0F0"/>
                        </a:solidFill>
                        <a:latin typeface="Cambria Math"/>
                      </a:rPr>
                      <m:t>𝑅</m:t>
                    </m:r>
                    <m:r>
                      <a:rPr lang="en-US" sz="2000" b="0" i="1" smtClean="0">
                        <a:solidFill>
                          <a:srgbClr val="00B0F0"/>
                        </a:solidFill>
                        <a:latin typeface="Cambria Math"/>
                      </a:rPr>
                      <m:t>~</m:t>
                    </m:r>
                    <m:sSup>
                      <m:sSupPr>
                        <m:ctrlPr>
                          <a:rPr lang="en-US" sz="2000" b="0" i="1" smtClean="0">
                            <a:solidFill>
                              <a:srgbClr val="00B0F0"/>
                            </a:solidFill>
                            <a:latin typeface="Cambria Math"/>
                          </a:rPr>
                        </m:ctrlPr>
                      </m:sSupPr>
                      <m:e>
                        <m:r>
                          <a:rPr lang="en-US" sz="2000" b="0" i="1" smtClean="0">
                            <a:solidFill>
                              <a:srgbClr val="00B0F0"/>
                            </a:solidFill>
                            <a:latin typeface="Cambria Math"/>
                          </a:rPr>
                          <m:t>𝑘𝑖𝑛𝑒𝑡𝑖𝑐</m:t>
                        </m:r>
                        <m:r>
                          <a:rPr lang="en-US" sz="2000" b="0" i="1" smtClean="0">
                            <a:solidFill>
                              <a:srgbClr val="00B0F0"/>
                            </a:solidFill>
                            <a:latin typeface="Cambria Math"/>
                          </a:rPr>
                          <m:t> </m:t>
                        </m:r>
                        <m:r>
                          <a:rPr lang="en-US" sz="2000" b="0" i="1" smtClean="0">
                            <a:solidFill>
                              <a:srgbClr val="00B0F0"/>
                            </a:solidFill>
                            <a:latin typeface="Cambria Math"/>
                          </a:rPr>
                          <m:t>𝐸𝑛𝑒𝑟𝑔𝑦</m:t>
                        </m:r>
                      </m:e>
                      <m:sup>
                        <m:r>
                          <a:rPr lang="en-US" sz="2000" b="0" i="1" smtClean="0">
                            <a:solidFill>
                              <a:srgbClr val="00B0F0"/>
                            </a:solidFill>
                            <a:latin typeface="Cambria Math"/>
                          </a:rPr>
                          <m:t>5/3</m:t>
                        </m:r>
                      </m:sup>
                    </m:sSup>
                  </m:oMath>
                </a14:m>
                <a:r>
                  <a:rPr lang="en-US" sz="2000" b="0" dirty="0" smtClean="0">
                    <a:solidFill>
                      <a:srgbClr val="00B0F0"/>
                    </a:solidFill>
                  </a:rPr>
                  <a:t> </a:t>
                </a:r>
                <a:r>
                  <a:rPr lang="en-US" sz="2000" b="0" dirty="0" smtClean="0"/>
                  <a:t>the </a:t>
                </a:r>
                <a:r>
                  <a:rPr lang="en-US" sz="2000" b="0" dirty="0" err="1" smtClean="0"/>
                  <a:t>secondaries</a:t>
                </a:r>
                <a:r>
                  <a:rPr lang="en-US" sz="2000" b="0" dirty="0" smtClean="0"/>
                  <a:t> will stop much sooner than the primary pion or proton. So interactions actually help the process of measurement in the gate.</a:t>
                </a:r>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1098" t="-1496" r="-1804"/>
                </a:stretch>
              </a:blipFill>
            </p:spPr>
            <p:txBody>
              <a:bodyPr/>
              <a:lstStyle/>
              <a:p>
                <a:r>
                  <a:rPr lang="en-US">
                    <a:noFill/>
                  </a:rPr>
                  <a:t> </a:t>
                </a:r>
              </a:p>
            </p:txBody>
          </p:sp>
        </mc:Fallback>
      </mc:AlternateContent>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32</a:t>
            </a:fld>
            <a:endParaRPr lang="en-US"/>
          </a:p>
        </p:txBody>
      </p:sp>
    </p:spTree>
    <p:extLst>
      <p:ext uri="{BB962C8B-B14F-4D97-AF65-F5344CB8AC3E}">
        <p14:creationId xmlns:p14="http://schemas.microsoft.com/office/powerpoint/2010/main" val="137290324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a:t>
            </a:r>
            <a:r>
              <a:rPr lang="en-US" dirty="0" err="1" smtClean="0"/>
              <a:t>GeV</a:t>
            </a:r>
            <a:r>
              <a:rPr lang="en-US" dirty="0" smtClean="0"/>
              <a:t> pion distributions</a:t>
            </a:r>
            <a:endParaRPr lang="en-US" dirty="0"/>
          </a:p>
        </p:txBody>
      </p:sp>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07C3960C-93F7-493E-A2F3-5B0DDBAFDE85}" type="slidenum">
              <a:rPr lang="en-US" smtClean="0"/>
              <a:pPr>
                <a:defRPr/>
              </a:pPr>
              <a:t>33</a:t>
            </a:fld>
            <a:endParaRPr lang="en-US"/>
          </a:p>
        </p:txBody>
      </p:sp>
      <p:pic>
        <p:nvPicPr>
          <p:cNvPr id="12" name="Content Placeholder 11"/>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762000" y="1888331"/>
            <a:ext cx="3810000" cy="3810000"/>
          </a:xfrm>
        </p:spPr>
      </p:pic>
      <p:pic>
        <p:nvPicPr>
          <p:cNvPr id="15" name="Content Placeholder 14"/>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724400" y="1888331"/>
            <a:ext cx="3810000" cy="3810000"/>
          </a:xfrm>
        </p:spPr>
      </p:pic>
    </p:spTree>
    <p:extLst>
      <p:ext uri="{BB962C8B-B14F-4D97-AF65-F5344CB8AC3E}">
        <p14:creationId xmlns:p14="http://schemas.microsoft.com/office/powerpoint/2010/main" val="6543640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a:t>
            </a:r>
            <a:r>
              <a:rPr lang="en-US" dirty="0" err="1" smtClean="0"/>
              <a:t>GeV</a:t>
            </a:r>
            <a:r>
              <a:rPr lang="en-US" dirty="0" smtClean="0"/>
              <a:t> pion distributions</a:t>
            </a:r>
            <a:endParaRPr lang="en-US" dirty="0"/>
          </a:p>
        </p:txBody>
      </p:sp>
      <p:sp>
        <p:nvSpPr>
          <p:cNvPr id="5" name="Date Placeholder 4"/>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07C3960C-93F7-493E-A2F3-5B0DDBAFDE85}" type="slidenum">
              <a:rPr lang="en-US" smtClean="0"/>
              <a:pPr>
                <a:defRPr/>
              </a:pPr>
              <a:t>34</a:t>
            </a:fld>
            <a:endParaRPr lang="en-US"/>
          </a:p>
        </p:txBody>
      </p:sp>
      <p:sp>
        <p:nvSpPr>
          <p:cNvPr id="9" name="Content Placeholder 8"/>
          <p:cNvSpPr>
            <a:spLocks noGrp="1"/>
          </p:cNvSpPr>
          <p:nvPr>
            <p:ph sz="half" idx="1"/>
          </p:nvPr>
        </p:nvSpPr>
        <p:spPr/>
        <p:txBody>
          <a:bodyPr/>
          <a:lstStyle/>
          <a:p>
            <a:r>
              <a:rPr lang="en-US" sz="2400" dirty="0" smtClean="0"/>
              <a:t>All distributions canonical.</a:t>
            </a:r>
          </a:p>
          <a:p>
            <a:r>
              <a:rPr lang="en-US" sz="2400" dirty="0" smtClean="0"/>
              <a:t>EM and </a:t>
            </a:r>
            <a:r>
              <a:rPr lang="en-US" sz="2400" dirty="0" err="1" smtClean="0"/>
              <a:t>hadronic</a:t>
            </a:r>
            <a:r>
              <a:rPr lang="en-US" sz="2400" dirty="0" smtClean="0"/>
              <a:t> hits and energy both anti-correlate</a:t>
            </a:r>
          </a:p>
          <a:p>
            <a:r>
              <a:rPr lang="en-US" sz="2400" dirty="0" err="1" smtClean="0"/>
              <a:t>Hadronic</a:t>
            </a:r>
            <a:r>
              <a:rPr lang="en-US" sz="2400" dirty="0" smtClean="0"/>
              <a:t> energy does not reach 100 </a:t>
            </a:r>
            <a:r>
              <a:rPr lang="en-US" sz="2400" dirty="0" err="1" smtClean="0"/>
              <a:t>GeV</a:t>
            </a:r>
            <a:r>
              <a:rPr lang="en-US" sz="2400" dirty="0" smtClean="0"/>
              <a:t> when EM energy is small-due to lack of compensation in iron.</a:t>
            </a:r>
          </a:p>
          <a:p>
            <a:r>
              <a:rPr lang="en-US" sz="2400" dirty="0" smtClean="0"/>
              <a:t>Digital calorimeter works and is software </a:t>
            </a:r>
            <a:r>
              <a:rPr lang="en-US" sz="2400" dirty="0" err="1" smtClean="0"/>
              <a:t>compensatable</a:t>
            </a:r>
            <a:endParaRPr lang="en-US" sz="2400" dirty="0"/>
          </a:p>
        </p:txBody>
      </p:sp>
      <p:pic>
        <p:nvPicPr>
          <p:cNvPr id="5122" name="Picture 2"/>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953000" y="1905000"/>
            <a:ext cx="3810000"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754186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Linearity—Average number of its </a:t>
            </a:r>
            <a:r>
              <a:rPr lang="en-US" dirty="0" err="1" smtClean="0"/>
              <a:t>vs</a:t>
            </a:r>
            <a:r>
              <a:rPr lang="en-US" dirty="0" smtClean="0"/>
              <a:t> momentum</a:t>
            </a:r>
            <a:endParaRPr lang="en-US" dirty="0"/>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6200" y="1600200"/>
            <a:ext cx="4236370" cy="4236370"/>
          </a:xfr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43400" y="1600200"/>
            <a:ext cx="4320000" cy="4320000"/>
          </a:xfrm>
          <a:prstGeom prst="rect">
            <a:avLst/>
          </a:prstGeom>
        </p:spPr>
      </p:pic>
      <p:sp>
        <p:nvSpPr>
          <p:cNvPr id="10" name="Slide Number Placeholder 9"/>
          <p:cNvSpPr>
            <a:spLocks noGrp="1"/>
          </p:cNvSpPr>
          <p:nvPr>
            <p:ph type="sldNum" sz="quarter" idx="12"/>
          </p:nvPr>
        </p:nvSpPr>
        <p:spPr/>
        <p:txBody>
          <a:bodyPr/>
          <a:lstStyle/>
          <a:p>
            <a:pPr>
              <a:defRPr/>
            </a:pPr>
            <a:fld id="{4BFA3BC1-46F8-407C-A101-FB57A81A404A}" type="slidenum">
              <a:rPr lang="en-US" smtClean="0"/>
              <a:pPr>
                <a:defRPr/>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Fraction of energy captured </a:t>
            </a:r>
            <a:r>
              <a:rPr lang="en-US" dirty="0" err="1" smtClean="0"/>
              <a:t>vs</a:t>
            </a:r>
            <a:r>
              <a:rPr lang="en-US" dirty="0" smtClean="0"/>
              <a:t> time cut </a:t>
            </a:r>
            <a:r>
              <a:rPr lang="en-US" dirty="0" err="1" smtClean="0">
                <a:latin typeface="Symbol" pitchFamily="18" charset="2"/>
              </a:rPr>
              <a:t>d</a:t>
            </a:r>
            <a:r>
              <a:rPr lang="en-US" dirty="0" err="1" smtClean="0"/>
              <a:t>t</a:t>
            </a:r>
            <a:r>
              <a:rPr lang="en-US" dirty="0" smtClean="0"/>
              <a:t> (ns)</a:t>
            </a:r>
            <a:endParaRPr lang="en-US" dirty="0"/>
          </a:p>
        </p:txBody>
      </p:sp>
      <p:pic>
        <p:nvPicPr>
          <p:cNvPr id="5" name="Picture 4" descr="energyfractionselectrons.png"/>
          <p:cNvPicPr>
            <a:picLocks noChangeAspect="1"/>
          </p:cNvPicPr>
          <p:nvPr/>
        </p:nvPicPr>
        <p:blipFill>
          <a:blip r:embed="rId2" cstate="print"/>
          <a:stretch>
            <a:fillRect/>
          </a:stretch>
        </p:blipFill>
        <p:spPr>
          <a:xfrm>
            <a:off x="4495800" y="1676400"/>
            <a:ext cx="4320000" cy="4320000"/>
          </a:xfrm>
          <a:prstGeom prst="rect">
            <a:avLst/>
          </a:prstGeom>
        </p:spPr>
      </p:pic>
      <p:sp>
        <p:nvSpPr>
          <p:cNvPr id="6" name="TextBox 5"/>
          <p:cNvSpPr txBox="1"/>
          <p:nvPr/>
        </p:nvSpPr>
        <p:spPr>
          <a:xfrm>
            <a:off x="609600" y="5791200"/>
            <a:ext cx="3657600" cy="707886"/>
          </a:xfrm>
          <a:prstGeom prst="rect">
            <a:avLst/>
          </a:prstGeom>
          <a:noFill/>
        </p:spPr>
        <p:txBody>
          <a:bodyPr wrap="square" rtlCol="0">
            <a:spAutoFit/>
          </a:bodyPr>
          <a:lstStyle/>
          <a:p>
            <a:r>
              <a:rPr lang="en-US" sz="2000" dirty="0" smtClean="0">
                <a:latin typeface="Times New Roman" pitchFamily="18" charset="0"/>
                <a:cs typeface="Times New Roman" pitchFamily="18" charset="0"/>
              </a:rPr>
              <a:t>Can correct individual particle energy non-linearity offline </a:t>
            </a:r>
            <a:endParaRPr lang="en-US" sz="2000" dirty="0">
              <a:latin typeface="Times New Roman" pitchFamily="18" charset="0"/>
              <a:cs typeface="Times New Roman" pitchFamily="18" charset="0"/>
            </a:endParaRPr>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7" name="Footer Placeholder 6"/>
          <p:cNvSpPr>
            <a:spLocks noGrp="1"/>
          </p:cNvSpPr>
          <p:nvPr>
            <p:ph type="ftr" sz="quarter" idx="11"/>
          </p:nvPr>
        </p:nvSpPr>
        <p:spPr/>
        <p:txBody>
          <a:bodyPr/>
          <a:lstStyle/>
          <a:p>
            <a:pPr>
              <a:defRPr/>
            </a:pPr>
            <a:r>
              <a:rPr lang="en-US" smtClean="0"/>
              <a:t>LCWS11, Granada, Spain</a:t>
            </a:r>
            <a:endParaRPr lang="en-US"/>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8400" y="1471200"/>
            <a:ext cx="4320000" cy="4320000"/>
          </a:xfrm>
          <a:prstGeom prst="rect">
            <a:avLst/>
          </a:prstGeom>
        </p:spPr>
      </p:pic>
      <p:sp>
        <p:nvSpPr>
          <p:cNvPr id="10" name="Content Placeholder 9"/>
          <p:cNvSpPr>
            <a:spLocks noGrp="1"/>
          </p:cNvSpPr>
          <p:nvPr>
            <p:ph idx="1"/>
          </p:nvPr>
        </p:nvSpPr>
        <p:spPr/>
        <p:txBody>
          <a:bodyPr/>
          <a:lstStyle/>
          <a:p>
            <a:endParaRPr lang="en-US" dirty="0"/>
          </a:p>
        </p:txBody>
      </p:sp>
      <p:sp>
        <p:nvSpPr>
          <p:cNvPr id="11" name="Slide Number Placeholder 10"/>
          <p:cNvSpPr>
            <a:spLocks noGrp="1"/>
          </p:cNvSpPr>
          <p:nvPr>
            <p:ph type="sldNum" sz="quarter" idx="12"/>
          </p:nvPr>
        </p:nvSpPr>
        <p:spPr/>
        <p:txBody>
          <a:bodyPr/>
          <a:lstStyle/>
          <a:p>
            <a:pPr>
              <a:defRPr/>
            </a:pPr>
            <a:fld id="{4BFA3BC1-46F8-407C-A101-FB57A81A404A}" type="slidenum">
              <a:rPr lang="en-US" smtClean="0"/>
              <a:pPr>
                <a:defRPr/>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n-US" dirty="0" smtClean="0">
                <a:latin typeface="Symbol" pitchFamily="18" charset="2"/>
              </a:rPr>
              <a:t>p</a:t>
            </a:r>
            <a:r>
              <a:rPr lang="en-US" dirty="0" smtClean="0"/>
              <a:t> ratios and compensation</a:t>
            </a:r>
            <a:endParaRPr lang="en-US" dirty="0"/>
          </a:p>
        </p:txBody>
      </p:sp>
      <p:sp>
        <p:nvSpPr>
          <p:cNvPr id="5" name="Content Placeholder 4"/>
          <p:cNvSpPr>
            <a:spLocks noGrp="1"/>
          </p:cNvSpPr>
          <p:nvPr>
            <p:ph idx="1"/>
          </p:nvPr>
        </p:nvSpPr>
        <p:spPr>
          <a:xfrm>
            <a:off x="609600" y="1143000"/>
            <a:ext cx="7924800" cy="5300663"/>
          </a:xfrm>
        </p:spPr>
        <p:txBody>
          <a:bodyPr/>
          <a:lstStyle/>
          <a:p>
            <a:r>
              <a:rPr lang="en-US" sz="1800" dirty="0" err="1" smtClean="0"/>
              <a:t>Pions</a:t>
            </a:r>
            <a:r>
              <a:rPr lang="en-US" sz="1800" dirty="0" smtClean="0"/>
              <a:t> leave less hits since they lose energy due to binding energy losses and undetected spallation neutrons. This results in e/</a:t>
            </a:r>
            <a:r>
              <a:rPr lang="en-US" sz="1800" dirty="0" smtClean="0">
                <a:latin typeface="Symbol" pitchFamily="18" charset="2"/>
              </a:rPr>
              <a:t>p</a:t>
            </a:r>
            <a:r>
              <a:rPr lang="en-US" sz="1800" dirty="0" smtClean="0"/>
              <a:t> ratios greater than unity in uncompensated calorimeters—non–</a:t>
            </a:r>
            <a:r>
              <a:rPr lang="en-US" sz="1800" dirty="0" err="1" smtClean="0"/>
              <a:t>linearities</a:t>
            </a:r>
            <a:r>
              <a:rPr lang="en-US" sz="1800" dirty="0" smtClean="0"/>
              <a:t> as well as constant terms in resolutions.</a:t>
            </a:r>
          </a:p>
          <a:p>
            <a:r>
              <a:rPr lang="en-US" sz="1800" dirty="0" smtClean="0"/>
              <a:t>EM hits </a:t>
            </a:r>
            <a:r>
              <a:rPr lang="en-US" sz="1800" dirty="0" err="1" smtClean="0"/>
              <a:t>vs</a:t>
            </a:r>
            <a:r>
              <a:rPr lang="en-US" sz="1800" dirty="0" smtClean="0"/>
              <a:t> </a:t>
            </a:r>
            <a:r>
              <a:rPr lang="en-US" sz="1800" dirty="0" err="1" smtClean="0"/>
              <a:t>hadronic</a:t>
            </a:r>
            <a:r>
              <a:rPr lang="en-US" sz="1800" dirty="0" smtClean="0"/>
              <a:t> hits can be separated by patter recognition via 2 methods</a:t>
            </a:r>
          </a:p>
          <a:p>
            <a:pPr lvl="1"/>
            <a:r>
              <a:rPr lang="en-US" sz="1400" dirty="0" smtClean="0"/>
              <a:t>Density of hits. EM hits denser</a:t>
            </a:r>
          </a:p>
          <a:p>
            <a:pPr lvl="1"/>
            <a:r>
              <a:rPr lang="en-US" sz="1400" dirty="0" smtClean="0"/>
              <a:t>Following </a:t>
            </a:r>
            <a:r>
              <a:rPr lang="en-US" sz="1400" dirty="0" err="1" smtClean="0"/>
              <a:t>hadron</a:t>
            </a:r>
            <a:r>
              <a:rPr lang="en-US" sz="1400" dirty="0" smtClean="0"/>
              <a:t> tracks and counting </a:t>
            </a:r>
            <a:r>
              <a:rPr lang="en-US" sz="1400" dirty="0" err="1" smtClean="0"/>
              <a:t>hadronic</a:t>
            </a:r>
            <a:r>
              <a:rPr lang="en-US" sz="1400" dirty="0" smtClean="0"/>
              <a:t> vertices. This is a new and powerful tool—new since Telluride</a:t>
            </a:r>
          </a:p>
          <a:p>
            <a:r>
              <a:rPr lang="en-US" sz="1800" dirty="0" smtClean="0"/>
              <a:t>Assuming EM/</a:t>
            </a:r>
            <a:r>
              <a:rPr lang="en-US" sz="1800" dirty="0" err="1" smtClean="0"/>
              <a:t>Hadron</a:t>
            </a:r>
            <a:r>
              <a:rPr lang="en-US" sz="1800" dirty="0" smtClean="0"/>
              <a:t> hit separation, compensation results in 2 calibration constants one for a </a:t>
            </a:r>
            <a:r>
              <a:rPr lang="en-US" sz="1800" dirty="0" err="1" smtClean="0"/>
              <a:t>hadron</a:t>
            </a:r>
            <a:r>
              <a:rPr lang="en-US" sz="1800" dirty="0" smtClean="0"/>
              <a:t> hit and one for an EM hit</a:t>
            </a:r>
          </a:p>
          <a:p>
            <a:pPr lvl="1"/>
            <a:r>
              <a:rPr lang="en-US" sz="1400" dirty="0" smtClean="0"/>
              <a:t>EM=0.8578E-2  </a:t>
            </a:r>
            <a:r>
              <a:rPr lang="en-US" sz="1400" dirty="0" err="1" smtClean="0"/>
              <a:t>GeV</a:t>
            </a:r>
            <a:r>
              <a:rPr lang="en-US" sz="1400" dirty="0" smtClean="0"/>
              <a:t>/hit</a:t>
            </a:r>
          </a:p>
          <a:p>
            <a:pPr lvl="1"/>
            <a:r>
              <a:rPr lang="en-US" sz="1400" dirty="0" smtClean="0"/>
              <a:t>HAD=0.21018E-1  </a:t>
            </a:r>
            <a:r>
              <a:rPr lang="en-US" sz="1400" dirty="0" err="1" smtClean="0"/>
              <a:t>GeV</a:t>
            </a:r>
            <a:r>
              <a:rPr lang="en-US" sz="1400" dirty="0" smtClean="0"/>
              <a:t>/hit</a:t>
            </a:r>
          </a:p>
          <a:p>
            <a:r>
              <a:rPr lang="en-US" sz="1800" dirty="0" smtClean="0"/>
              <a:t>The above assumes all hadron tracks same. Some have more vertices than others. Number of vertices is a better way to g</a:t>
            </a:r>
            <a:r>
              <a:rPr lang="en-US" sz="2000" dirty="0" smtClean="0"/>
              <a:t>o.</a:t>
            </a:r>
            <a:endParaRPr lang="en-US" sz="2000" dirty="0"/>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8" name="Slide Number Placeholder 7"/>
          <p:cNvSpPr>
            <a:spLocks noGrp="1"/>
          </p:cNvSpPr>
          <p:nvPr>
            <p:ph type="sldNum" sz="quarter" idx="12"/>
          </p:nvPr>
        </p:nvSpPr>
        <p:spPr/>
        <p:txBody>
          <a:bodyPr/>
          <a:lstStyle/>
          <a:p>
            <a:pPr>
              <a:defRPr/>
            </a:pPr>
            <a:fld id="{4BFA3BC1-46F8-407C-A101-FB57A81A404A}" type="slidenum">
              <a:rPr lang="en-US" smtClean="0"/>
              <a:pPr>
                <a:defRPr/>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Compensation 101</a:t>
            </a:r>
            <a:endParaRPr lang="en-US" dirty="0"/>
          </a:p>
        </p:txBody>
      </p:sp>
      <p:sp>
        <p:nvSpPr>
          <p:cNvPr id="3" name="Content Placeholder 2"/>
          <p:cNvSpPr>
            <a:spLocks noGrp="1"/>
          </p:cNvSpPr>
          <p:nvPr>
            <p:ph idx="1"/>
          </p:nvPr>
        </p:nvSpPr>
        <p:spPr/>
        <p:txBody>
          <a:bodyPr/>
          <a:lstStyle/>
          <a:p>
            <a:r>
              <a:rPr lang="en-US" sz="1600" dirty="0" smtClean="0">
                <a:solidFill>
                  <a:srgbClr val="0066FF"/>
                </a:solidFill>
              </a:rPr>
              <a:t>Hardware compensation</a:t>
            </a:r>
            <a:r>
              <a:rPr lang="en-US" sz="1400" dirty="0" smtClean="0"/>
              <a:t>– </a:t>
            </a:r>
            <a:r>
              <a:rPr lang="en-US" sz="1400" dirty="0" err="1" smtClean="0"/>
              <a:t>Wigmans</a:t>
            </a:r>
            <a:r>
              <a:rPr lang="en-US" sz="1400" dirty="0" smtClean="0"/>
              <a:t>—Neutrons from </a:t>
            </a:r>
            <a:r>
              <a:rPr lang="en-US" sz="1400" dirty="0" err="1" smtClean="0"/>
              <a:t>spallations</a:t>
            </a:r>
            <a:r>
              <a:rPr lang="en-US" sz="1400" dirty="0" smtClean="0"/>
              <a:t> can be made to knock on protons in hydrogenous material with large </a:t>
            </a:r>
            <a:r>
              <a:rPr lang="en-US" sz="1400" dirty="0" err="1" smtClean="0"/>
              <a:t>dE</a:t>
            </a:r>
            <a:r>
              <a:rPr lang="en-US" sz="1400" dirty="0" smtClean="0"/>
              <a:t>/dx and the amount of hydrogen can be tuned to make e/</a:t>
            </a:r>
            <a:r>
              <a:rPr lang="en-US" sz="1400" dirty="0" smtClean="0">
                <a:latin typeface="Symbol" pitchFamily="18" charset="2"/>
              </a:rPr>
              <a:t>p</a:t>
            </a:r>
            <a:r>
              <a:rPr lang="en-US" sz="1400" dirty="0" smtClean="0"/>
              <a:t> ratios close to unity. Also improves linearity of </a:t>
            </a:r>
            <a:r>
              <a:rPr lang="en-US" sz="1400" dirty="0" err="1" smtClean="0"/>
              <a:t>calorimetry</a:t>
            </a:r>
            <a:r>
              <a:rPr lang="en-US" sz="1400" dirty="0" smtClean="0"/>
              <a:t> since the EM fraction in showers increases with energy and would produce non-</a:t>
            </a:r>
            <a:r>
              <a:rPr lang="en-US" sz="1400" dirty="0" err="1" smtClean="0"/>
              <a:t>linearities</a:t>
            </a:r>
            <a:r>
              <a:rPr lang="en-US" sz="1400" dirty="0" smtClean="0"/>
              <a:t> if e/</a:t>
            </a:r>
            <a:r>
              <a:rPr lang="en-US" sz="1400" dirty="0" smtClean="0">
                <a:latin typeface="Symbol" pitchFamily="18" charset="2"/>
              </a:rPr>
              <a:t>p</a:t>
            </a:r>
            <a:r>
              <a:rPr lang="en-US" sz="1400" dirty="0" smtClean="0"/>
              <a:t> not unity.</a:t>
            </a:r>
          </a:p>
          <a:p>
            <a:r>
              <a:rPr lang="en-US" sz="1400" dirty="0" smtClean="0"/>
              <a:t>Lack of compensation also introduces a constant term in the resolution function </a:t>
            </a:r>
            <a:r>
              <a:rPr lang="en-US" sz="1400" dirty="0" smtClean="0">
                <a:latin typeface="Symbol" pitchFamily="18" charset="2"/>
              </a:rPr>
              <a:t>s</a:t>
            </a:r>
            <a:r>
              <a:rPr lang="en-US" sz="1400" dirty="0" smtClean="0"/>
              <a:t>/E which will come to dominate at high E.</a:t>
            </a:r>
          </a:p>
          <a:p>
            <a:r>
              <a:rPr lang="en-US" sz="1600" dirty="0" smtClean="0">
                <a:solidFill>
                  <a:srgbClr val="0066FF"/>
                </a:solidFill>
              </a:rPr>
              <a:t>Software Compensation</a:t>
            </a:r>
            <a:r>
              <a:rPr lang="en-US" sz="1400" dirty="0" smtClean="0"/>
              <a:t>-We show that we can compensate the pixelated calorimeter in two different ways both done in software afterwards.</a:t>
            </a:r>
          </a:p>
          <a:p>
            <a:pPr lvl="1"/>
            <a:r>
              <a:rPr lang="en-US" sz="1400" dirty="0" smtClean="0">
                <a:solidFill>
                  <a:srgbClr val="0066FF"/>
                </a:solidFill>
              </a:rPr>
              <a:t>Density of hits</a:t>
            </a:r>
            <a:r>
              <a:rPr lang="en-US" sz="1000" dirty="0" smtClean="0"/>
              <a:t>. EM hits are much more dense than </a:t>
            </a:r>
            <a:r>
              <a:rPr lang="en-US" sz="1000" dirty="0" err="1" smtClean="0"/>
              <a:t>hadronic</a:t>
            </a:r>
            <a:r>
              <a:rPr lang="en-US" sz="1000" dirty="0" smtClean="0"/>
              <a:t> hits. Software algorithm using pattern recognition of hit density needs to be written-Several man years. We assume that if it is obvious to human eye, the pattern recognition software can be made to exist. We use our MC knowledge of EM and </a:t>
            </a:r>
            <a:r>
              <a:rPr lang="en-US" sz="1000" dirty="0" err="1" smtClean="0"/>
              <a:t>hadronic</a:t>
            </a:r>
            <a:r>
              <a:rPr lang="en-US" sz="1000" dirty="0" smtClean="0"/>
              <a:t> hits.</a:t>
            </a:r>
            <a:r>
              <a:rPr lang="en-US" sz="1400" dirty="0">
                <a:solidFill>
                  <a:srgbClr val="FF0033"/>
                </a:solidFill>
                <a:ea typeface="+mn-ea"/>
                <a:cs typeface="+mn-cs"/>
              </a:rPr>
              <a:t> </a:t>
            </a:r>
            <a:endParaRPr lang="en-US" sz="1400" dirty="0" smtClean="0">
              <a:solidFill>
                <a:srgbClr val="FF0033"/>
              </a:solidFill>
              <a:ea typeface="+mn-ea"/>
              <a:cs typeface="+mn-cs"/>
            </a:endParaRPr>
          </a:p>
          <a:p>
            <a:pPr lvl="1"/>
            <a:r>
              <a:rPr lang="en-US" sz="1400" dirty="0" smtClean="0">
                <a:solidFill>
                  <a:srgbClr val="0066FF"/>
                </a:solidFill>
                <a:ea typeface="+mn-ea"/>
                <a:cs typeface="+mn-cs"/>
              </a:rPr>
              <a:t>Least </a:t>
            </a:r>
            <a:r>
              <a:rPr lang="en-US" sz="1400" dirty="0">
                <a:solidFill>
                  <a:srgbClr val="0066FF"/>
                </a:solidFill>
                <a:ea typeface="+mn-ea"/>
                <a:cs typeface="+mn-cs"/>
              </a:rPr>
              <a:t>squares algorithm</a:t>
            </a:r>
            <a:r>
              <a:rPr lang="en-US" sz="1400" dirty="0">
                <a:solidFill>
                  <a:srgbClr val="FF0033"/>
                </a:solidFill>
                <a:ea typeface="+mn-ea"/>
                <a:cs typeface="+mn-cs"/>
              </a:rPr>
              <a:t>. </a:t>
            </a:r>
            <a:r>
              <a:rPr lang="en-US" sz="1100" dirty="0">
                <a:ea typeface="+mn-ea"/>
                <a:cs typeface="+mn-cs"/>
              </a:rPr>
              <a:t>We shine 1000 electrons at energies of 10, 30 and 100 </a:t>
            </a:r>
            <a:r>
              <a:rPr lang="en-US" sz="1100" dirty="0" err="1">
                <a:ea typeface="+mn-ea"/>
                <a:cs typeface="+mn-cs"/>
              </a:rPr>
              <a:t>GeV</a:t>
            </a:r>
            <a:r>
              <a:rPr lang="en-US" sz="1100" dirty="0">
                <a:ea typeface="+mn-ea"/>
                <a:cs typeface="+mn-cs"/>
              </a:rPr>
              <a:t> each and use the MC as a test beam. We then assume one calibration constant for EM hits and another for hadron hits and minimize the resolution function between the calorimeter energy and the beam energy using a 2x2 matrix inversion least squares algorithm</a:t>
            </a:r>
            <a:endParaRPr lang="en-US" sz="800" dirty="0" smtClean="0"/>
          </a:p>
          <a:p>
            <a:pPr lvl="1"/>
            <a:endParaRPr lang="en-US" sz="1000" dirty="0" smtClean="0"/>
          </a:p>
          <a:p>
            <a:pPr lvl="1"/>
            <a:r>
              <a:rPr lang="en-US" sz="1400" dirty="0" smtClean="0">
                <a:solidFill>
                  <a:srgbClr val="0066FF"/>
                </a:solidFill>
              </a:rPr>
              <a:t>Vertex counting technique</a:t>
            </a:r>
            <a:r>
              <a:rPr lang="en-US" sz="1200" dirty="0" smtClean="0">
                <a:solidFill>
                  <a:srgbClr val="0066FF"/>
                </a:solidFill>
              </a:rPr>
              <a:t>– </a:t>
            </a:r>
            <a:r>
              <a:rPr lang="en-US" sz="1200" b="1" dirty="0" smtClean="0">
                <a:solidFill>
                  <a:srgbClr val="92D050"/>
                </a:solidFill>
                <a:latin typeface="+mj-lt"/>
              </a:rPr>
              <a:t>This is being introduced here. The difference in energy deposits is not in the  </a:t>
            </a:r>
            <a:r>
              <a:rPr lang="en-US" sz="1200" b="1" dirty="0" err="1" smtClean="0">
                <a:solidFill>
                  <a:srgbClr val="92D050"/>
                </a:solidFill>
                <a:latin typeface="+mj-lt"/>
              </a:rPr>
              <a:t>hadronic</a:t>
            </a:r>
            <a:r>
              <a:rPr lang="en-US" sz="1200" b="1" dirty="0" smtClean="0">
                <a:solidFill>
                  <a:srgbClr val="92D050"/>
                </a:solidFill>
                <a:latin typeface="+mj-lt"/>
              </a:rPr>
              <a:t> tracks (mostly </a:t>
            </a:r>
            <a:r>
              <a:rPr lang="en-US" sz="1200" b="1" dirty="0" smtClean="0">
                <a:solidFill>
                  <a:srgbClr val="92D050"/>
                </a:solidFill>
                <a:latin typeface="Symbol" pitchFamily="18" charset="2"/>
              </a:rPr>
              <a:t>b</a:t>
            </a:r>
            <a:r>
              <a:rPr lang="en-US" sz="1200" b="1" dirty="0" smtClean="0">
                <a:solidFill>
                  <a:srgbClr val="92D050"/>
                </a:solidFill>
                <a:latin typeface="+mj-lt"/>
              </a:rPr>
              <a:t>=1) </a:t>
            </a:r>
            <a:r>
              <a:rPr lang="en-US" sz="1200" b="1" dirty="0" err="1" smtClean="0">
                <a:solidFill>
                  <a:srgbClr val="92D050"/>
                </a:solidFill>
                <a:latin typeface="+mj-lt"/>
              </a:rPr>
              <a:t>vs</a:t>
            </a:r>
            <a:r>
              <a:rPr lang="en-US" sz="1200" b="1" dirty="0" smtClean="0">
                <a:solidFill>
                  <a:srgbClr val="92D050"/>
                </a:solidFill>
                <a:latin typeface="+mj-lt"/>
              </a:rPr>
              <a:t> EM tracks (</a:t>
            </a:r>
            <a:r>
              <a:rPr lang="en-US" sz="1200" b="1" dirty="0" smtClean="0">
                <a:solidFill>
                  <a:srgbClr val="92D050"/>
                </a:solidFill>
                <a:latin typeface="Symbol" pitchFamily="18" charset="2"/>
              </a:rPr>
              <a:t>b</a:t>
            </a:r>
            <a:r>
              <a:rPr lang="en-US" sz="1200" b="1" dirty="0" smtClean="0">
                <a:solidFill>
                  <a:srgbClr val="92D050"/>
                </a:solidFill>
                <a:latin typeface="+mj-lt"/>
              </a:rPr>
              <a:t>=1). The loss of </a:t>
            </a:r>
            <a:r>
              <a:rPr lang="en-US" sz="1200" b="1" dirty="0" err="1" smtClean="0">
                <a:solidFill>
                  <a:srgbClr val="92D050"/>
                </a:solidFill>
                <a:latin typeface="+mj-lt"/>
              </a:rPr>
              <a:t>hadronic</a:t>
            </a:r>
            <a:r>
              <a:rPr lang="en-US" sz="1200" b="1" dirty="0" smtClean="0">
                <a:solidFill>
                  <a:srgbClr val="92D050"/>
                </a:solidFill>
                <a:latin typeface="+mj-lt"/>
              </a:rPr>
              <a:t> energy occurs at the </a:t>
            </a:r>
            <a:r>
              <a:rPr lang="en-US" sz="1200" b="1" dirty="0" err="1" smtClean="0">
                <a:solidFill>
                  <a:srgbClr val="92D050"/>
                </a:solidFill>
                <a:latin typeface="+mj-lt"/>
              </a:rPr>
              <a:t>hadronic</a:t>
            </a:r>
            <a:r>
              <a:rPr lang="en-US" sz="1200" b="1" dirty="0" smtClean="0">
                <a:solidFill>
                  <a:srgbClr val="92D050"/>
                </a:solidFill>
                <a:latin typeface="+mj-lt"/>
              </a:rPr>
              <a:t> vertices which are clearly pattern recognizable</a:t>
            </a:r>
            <a:r>
              <a:rPr lang="en-US" sz="1100" b="1" dirty="0" smtClean="0">
                <a:solidFill>
                  <a:srgbClr val="92D050"/>
                </a:solidFill>
                <a:latin typeface="+mj-lt"/>
              </a:rPr>
              <a:t>.</a:t>
            </a:r>
          </a:p>
          <a:p>
            <a:pPr lvl="1"/>
            <a:r>
              <a:rPr lang="en-US" sz="1200" dirty="0" smtClean="0">
                <a:solidFill>
                  <a:srgbClr val="0066FF"/>
                </a:solidFill>
              </a:rPr>
              <a:t>Least squares algorithm</a:t>
            </a:r>
            <a:r>
              <a:rPr lang="en-US" sz="1100" b="1" dirty="0" smtClean="0">
                <a:solidFill>
                  <a:srgbClr val="92D050"/>
                </a:solidFill>
              </a:rPr>
              <a:t>– We treat EM and </a:t>
            </a:r>
            <a:r>
              <a:rPr lang="en-US" sz="1100" b="1" dirty="0" err="1" smtClean="0">
                <a:solidFill>
                  <a:srgbClr val="92D050"/>
                </a:solidFill>
              </a:rPr>
              <a:t>hadronic</a:t>
            </a:r>
            <a:r>
              <a:rPr lang="en-US" sz="1100" b="1" dirty="0" smtClean="0">
                <a:solidFill>
                  <a:srgbClr val="92D050"/>
                </a:solidFill>
              </a:rPr>
              <a:t> hits with the same calibration constant. Count the number of </a:t>
            </a:r>
            <a:r>
              <a:rPr lang="en-US" sz="1100" b="1" dirty="0" err="1" smtClean="0">
                <a:solidFill>
                  <a:srgbClr val="92D050"/>
                </a:solidFill>
              </a:rPr>
              <a:t>hadronic</a:t>
            </a:r>
            <a:r>
              <a:rPr lang="en-US" sz="1100" b="1" dirty="0" smtClean="0">
                <a:solidFill>
                  <a:srgbClr val="92D050"/>
                </a:solidFill>
              </a:rPr>
              <a:t> vertices in event as a second variable and associate a loss of energy depending on the number of vertices and again minimize least squares.</a:t>
            </a:r>
          </a:p>
          <a:p>
            <a:pPr lvl="1"/>
            <a:endParaRPr lang="en-US" sz="1100" b="1" dirty="0" smtClean="0">
              <a:solidFill>
                <a:srgbClr val="92D050"/>
              </a:solidFill>
            </a:endParaRPr>
          </a:p>
          <a:p>
            <a:r>
              <a:rPr lang="en-US" sz="1400" dirty="0" smtClean="0"/>
              <a:t>.</a:t>
            </a:r>
            <a:endParaRPr lang="en-US" sz="1400"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38</a:t>
            </a:fld>
            <a:endParaRPr lang="en-US"/>
          </a:p>
        </p:txBody>
      </p:sp>
    </p:spTree>
    <p:extLst>
      <p:ext uri="{BB962C8B-B14F-4D97-AF65-F5344CB8AC3E}">
        <p14:creationId xmlns:p14="http://schemas.microsoft.com/office/powerpoint/2010/main" val="41551699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Vertex Counting</a:t>
            </a:r>
            <a:endParaRPr lang="en-US" dirty="0"/>
          </a:p>
        </p:txBody>
      </p:sp>
      <p:sp>
        <p:nvSpPr>
          <p:cNvPr id="3" name="Content Placeholder 2"/>
          <p:cNvSpPr>
            <a:spLocks noGrp="1"/>
          </p:cNvSpPr>
          <p:nvPr>
            <p:ph idx="1"/>
          </p:nvPr>
        </p:nvSpPr>
        <p:spPr>
          <a:xfrm>
            <a:off x="762000" y="1143000"/>
            <a:ext cx="2590800" cy="5300663"/>
          </a:xfrm>
        </p:spPr>
        <p:txBody>
          <a:bodyPr/>
          <a:lstStyle/>
          <a:p>
            <a:r>
              <a:rPr lang="en-US" sz="1400" dirty="0" smtClean="0"/>
              <a:t>Again we use our knowledge of MC since pattern recognition algorithms need several man years of effort.</a:t>
            </a:r>
          </a:p>
          <a:p>
            <a:r>
              <a:rPr lang="en-US" sz="1400" dirty="0" smtClean="0"/>
              <a:t>Three different cuts used to define vertices</a:t>
            </a:r>
          </a:p>
          <a:p>
            <a:endParaRPr lang="en-US" sz="1400" dirty="0" smtClean="0"/>
          </a:p>
          <a:p>
            <a:r>
              <a:rPr lang="en-US" sz="1400" dirty="0" smtClean="0"/>
              <a:t>Cut-1  </a:t>
            </a:r>
            <a:r>
              <a:rPr lang="en-US" sz="1400" dirty="0"/>
              <a:t>= </a:t>
            </a:r>
            <a:r>
              <a:rPr lang="en-US" sz="1400" dirty="0" err="1"/>
              <a:t>hadronic</a:t>
            </a:r>
            <a:r>
              <a:rPr lang="en-US" sz="1400" dirty="0"/>
              <a:t> vertices with charged beam track</a:t>
            </a:r>
          </a:p>
          <a:p>
            <a:r>
              <a:rPr lang="en-US" sz="1400" dirty="0" smtClean="0"/>
              <a:t>Cut-2 </a:t>
            </a:r>
            <a:r>
              <a:rPr lang="en-US" sz="1400" dirty="0"/>
              <a:t>= </a:t>
            </a:r>
            <a:r>
              <a:rPr lang="en-US" sz="1400" dirty="0" smtClean="0"/>
              <a:t>Cut-1  AND  difference in KE between incoming and outgoing tracks  </a:t>
            </a:r>
            <a:r>
              <a:rPr lang="en-US" sz="1400" dirty="0"/>
              <a:t>&gt; 0.1 </a:t>
            </a:r>
            <a:r>
              <a:rPr lang="en-US" sz="1400" dirty="0" err="1"/>
              <a:t>GeV</a:t>
            </a:r>
            <a:endParaRPr lang="en-US" sz="1400" dirty="0"/>
          </a:p>
          <a:p>
            <a:r>
              <a:rPr lang="en-US" sz="1400" dirty="0" smtClean="0"/>
              <a:t>Cut-3 </a:t>
            </a:r>
            <a:r>
              <a:rPr lang="en-US" sz="1400" dirty="0"/>
              <a:t>=</a:t>
            </a:r>
            <a:r>
              <a:rPr lang="en-US" sz="1400" dirty="0" smtClean="0"/>
              <a:t> Cut-2  AND  </a:t>
            </a:r>
            <a:r>
              <a:rPr lang="en-US" sz="1400" dirty="0"/>
              <a:t>more than 1 outgoing charged track</a:t>
            </a:r>
            <a:r>
              <a:rPr lang="en-US" sz="1400" dirty="0" smtClean="0"/>
              <a:t>.</a:t>
            </a:r>
          </a:p>
          <a:p>
            <a:endParaRPr lang="en-US" sz="1400" dirty="0"/>
          </a:p>
          <a:p>
            <a:endParaRPr lang="en-US" sz="1400"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39</a:t>
            </a:fld>
            <a:endParaRPr lang="en-US"/>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95800" y="1143000"/>
            <a:ext cx="4369991" cy="4891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886200" y="6172200"/>
            <a:ext cx="5105400" cy="276999"/>
          </a:xfrm>
          <a:prstGeom prst="rect">
            <a:avLst/>
          </a:prstGeom>
          <a:noFill/>
        </p:spPr>
        <p:txBody>
          <a:bodyPr wrap="square" rtlCol="0">
            <a:spAutoFit/>
          </a:bodyPr>
          <a:lstStyle/>
          <a:p>
            <a:r>
              <a:rPr lang="en-US" sz="1200" dirty="0" smtClean="0">
                <a:latin typeface="Times New Roman" pitchFamily="18" charset="0"/>
                <a:cs typeface="Times New Roman" pitchFamily="18" charset="0"/>
              </a:rPr>
              <a:t>Yellow crosses mark   Cut-2 vertices on 100 </a:t>
            </a:r>
            <a:r>
              <a:rPr lang="en-US" sz="1200" dirty="0" err="1" smtClean="0">
                <a:latin typeface="Times New Roman" pitchFamily="18" charset="0"/>
                <a:cs typeface="Times New Roman" pitchFamily="18" charset="0"/>
              </a:rPr>
              <a:t>GeV</a:t>
            </a:r>
            <a:r>
              <a:rPr lang="en-US" sz="1200" dirty="0" smtClean="0">
                <a:latin typeface="Times New Roman" pitchFamily="18" charset="0"/>
                <a:cs typeface="Times New Roman" pitchFamily="18" charset="0"/>
              </a:rPr>
              <a:t> pion shower.</a:t>
            </a:r>
            <a:endParaRPr lang="en-US" sz="1200" dirty="0">
              <a:latin typeface="Times New Roman" pitchFamily="18" charset="0"/>
              <a:cs typeface="Times New Roman" pitchFamily="18" charset="0"/>
            </a:endParaRPr>
          </a:p>
        </p:txBody>
      </p:sp>
    </p:spTree>
    <p:extLst>
      <p:ext uri="{BB962C8B-B14F-4D97-AF65-F5344CB8AC3E}">
        <p14:creationId xmlns:p14="http://schemas.microsoft.com/office/powerpoint/2010/main" val="19675603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Analysis of MARS backgrounds. Momentum Distributions</a:t>
            </a:r>
            <a:endParaRPr lang="en-US" sz="2400" dirty="0"/>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a:t>
            </a:fld>
            <a:endParaRPr lang="en-US"/>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97868" y="1143000"/>
            <a:ext cx="5300663" cy="5300663"/>
          </a:xfr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Vertex Counting</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40</a:t>
            </a:fld>
            <a:endParaRPr lang="en-US"/>
          </a:p>
        </p:txBody>
      </p:sp>
      <p:sp>
        <p:nvSpPr>
          <p:cNvPr id="8" name="Content Placeholder 7"/>
          <p:cNvSpPr>
            <a:spLocks noGrp="1"/>
          </p:cNvSpPr>
          <p:nvPr>
            <p:ph idx="1"/>
          </p:nvPr>
        </p:nvSpPr>
        <p:spPr>
          <a:xfrm>
            <a:off x="10886" y="1066799"/>
            <a:ext cx="3810000" cy="5300663"/>
          </a:xfrm>
        </p:spPr>
        <p:txBody>
          <a:bodyPr/>
          <a:lstStyle/>
          <a:p>
            <a:r>
              <a:rPr lang="en-US" sz="2000" dirty="0" smtClean="0"/>
              <a:t>Mean number of vertices </a:t>
            </a:r>
            <a:r>
              <a:rPr lang="en-US" sz="2000" dirty="0" err="1" smtClean="0"/>
              <a:t>vs</a:t>
            </a:r>
            <a:r>
              <a:rPr lang="en-US" sz="2000" dirty="0" smtClean="0"/>
              <a:t> beam momentum for cut1, cut2 and cut3</a:t>
            </a:r>
          </a:p>
          <a:p>
            <a:endParaRPr lang="en-US" sz="2000" dirty="0"/>
          </a:p>
          <a:p>
            <a:r>
              <a:rPr lang="en-US" sz="2000" dirty="0" smtClean="0"/>
              <a:t>Linearity of mean number of vertices established (in Geant3 model).</a:t>
            </a:r>
          </a:p>
          <a:p>
            <a:r>
              <a:rPr lang="en-US" sz="2000" dirty="0" smtClean="0"/>
              <a:t>Essential for this to be true for this method to produce energy independent calibration terms.</a:t>
            </a:r>
            <a:endParaRPr lang="en-US" sz="2000"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066799"/>
            <a:ext cx="5297487" cy="529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4071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Vertex counting—Cut 2</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41</a:t>
            </a:fld>
            <a:endParaRPr lang="en-US"/>
          </a:p>
        </p:txBody>
      </p:sp>
      <p:sp>
        <p:nvSpPr>
          <p:cNvPr id="9" name="Content Placeholder 8"/>
          <p:cNvSpPr>
            <a:spLocks noGrp="1"/>
          </p:cNvSpPr>
          <p:nvPr>
            <p:ph idx="1"/>
          </p:nvPr>
        </p:nvSpPr>
        <p:spPr>
          <a:xfrm>
            <a:off x="762000" y="1143000"/>
            <a:ext cx="3429000" cy="5300663"/>
          </a:xfrm>
        </p:spPr>
        <p:txBody>
          <a:bodyPr/>
          <a:lstStyle/>
          <a:p>
            <a:pPr marL="457200" indent="-457200">
              <a:buAutoNum type="alphaLcParenBoth"/>
            </a:pPr>
            <a:r>
              <a:rPr lang="en-US" sz="2000" dirty="0" smtClean="0"/>
              <a:t>1 </a:t>
            </a:r>
            <a:r>
              <a:rPr lang="en-US" sz="2000" dirty="0" err="1"/>
              <a:t>G</a:t>
            </a:r>
            <a:r>
              <a:rPr lang="en-US" sz="2000" dirty="0" err="1" smtClean="0"/>
              <a:t>eV</a:t>
            </a:r>
            <a:r>
              <a:rPr lang="en-US" sz="2000" dirty="0" smtClean="0"/>
              <a:t> pion beam</a:t>
            </a:r>
          </a:p>
          <a:p>
            <a:pPr marL="457200" indent="-457200">
              <a:buAutoNum type="alphaLcParenBoth"/>
            </a:pPr>
            <a:r>
              <a:rPr lang="en-US" sz="2000" dirty="0" smtClean="0"/>
              <a:t>10 </a:t>
            </a:r>
            <a:r>
              <a:rPr lang="en-US" sz="2000" dirty="0" err="1" smtClean="0"/>
              <a:t>GeV</a:t>
            </a:r>
            <a:r>
              <a:rPr lang="en-US" sz="2000" dirty="0" smtClean="0"/>
              <a:t> pion beam</a:t>
            </a:r>
          </a:p>
          <a:p>
            <a:pPr marL="457200" indent="-457200">
              <a:buAutoNum type="alphaLcParenBoth"/>
            </a:pPr>
            <a:r>
              <a:rPr lang="en-US" sz="2000" dirty="0"/>
              <a:t>3</a:t>
            </a:r>
            <a:r>
              <a:rPr lang="en-US" sz="2000" dirty="0" smtClean="0"/>
              <a:t>0 </a:t>
            </a:r>
            <a:r>
              <a:rPr lang="en-US" sz="2000" dirty="0" err="1" smtClean="0"/>
              <a:t>GeV</a:t>
            </a:r>
            <a:r>
              <a:rPr lang="en-US" sz="2000" dirty="0" smtClean="0"/>
              <a:t> pion beam</a:t>
            </a:r>
          </a:p>
          <a:p>
            <a:pPr marL="457200" indent="-457200">
              <a:buAutoNum type="alphaLcParenBoth"/>
            </a:pPr>
            <a:r>
              <a:rPr lang="en-US" sz="2000" dirty="0" smtClean="0"/>
              <a:t>100 </a:t>
            </a:r>
            <a:r>
              <a:rPr lang="en-US" sz="2000" dirty="0" err="1" smtClean="0"/>
              <a:t>GeV</a:t>
            </a:r>
            <a:r>
              <a:rPr lang="en-US" sz="2000" dirty="0" smtClean="0"/>
              <a:t>  pion beam</a:t>
            </a:r>
          </a:p>
          <a:p>
            <a:pPr marL="0" indent="0">
              <a:buNone/>
            </a:pPr>
            <a:r>
              <a:rPr lang="en-US" sz="2000" dirty="0" smtClean="0"/>
              <a:t>Number of vertices is proportional to missing energy. So method should work to compensate for missing energy by counting </a:t>
            </a:r>
            <a:r>
              <a:rPr lang="en-US" sz="2000" dirty="0" err="1" smtClean="0"/>
              <a:t>hadronic</a:t>
            </a:r>
            <a:r>
              <a:rPr lang="en-US" sz="2000" dirty="0" smtClean="0"/>
              <a:t> vertices. It works for all three cuts. </a:t>
            </a:r>
          </a:p>
          <a:p>
            <a:pPr marL="0" indent="0">
              <a:buNone/>
            </a:pPr>
            <a:r>
              <a:rPr lang="en-US" sz="2000" dirty="0" smtClean="0"/>
              <a:t>When pattern recognition is developed, there will be a new vertex selection. It does not have to perfect for this method to work.</a:t>
            </a:r>
            <a:endParaRPr lang="en-US" sz="20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2400" y="1143000"/>
            <a:ext cx="5303837" cy="5297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67565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n-US" dirty="0" smtClean="0">
                <a:latin typeface="Symbol" pitchFamily="18" charset="2"/>
              </a:rPr>
              <a:t>p</a:t>
            </a:r>
            <a:r>
              <a:rPr lang="en-US" dirty="0" smtClean="0"/>
              <a:t> ratios with and without compensation</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42</a:t>
            </a:fld>
            <a:endParaRPr lang="en-US"/>
          </a:p>
        </p:txBody>
      </p:sp>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97868" y="1143000"/>
            <a:ext cx="5300663" cy="5300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611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Calorimeter resolutions--Hadrons</a:t>
            </a:r>
            <a:endParaRPr lang="en-US" dirty="0"/>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9343" y="1197429"/>
            <a:ext cx="4320000" cy="4320000"/>
          </a:xfrm>
          <a:prstGeom prst="rect">
            <a:avLst/>
          </a:prstGeom>
        </p:spPr>
      </p:pic>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4953000" y="1371600"/>
            <a:ext cx="3971597" cy="3971597"/>
          </a:xfrm>
        </p:spPr>
      </p:pic>
      <p:sp>
        <p:nvSpPr>
          <p:cNvPr id="10" name="Slide Number Placeholder 9"/>
          <p:cNvSpPr>
            <a:spLocks noGrp="1"/>
          </p:cNvSpPr>
          <p:nvPr>
            <p:ph type="sldNum" sz="quarter" idx="12"/>
          </p:nvPr>
        </p:nvSpPr>
        <p:spPr/>
        <p:txBody>
          <a:bodyPr/>
          <a:lstStyle/>
          <a:p>
            <a:pPr>
              <a:defRPr/>
            </a:pPr>
            <a:fld id="{4BFA3BC1-46F8-407C-A101-FB57A81A404A}" type="slidenum">
              <a:rPr lang="en-US" smtClean="0"/>
              <a:pPr>
                <a:defRPr/>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Calorimeter Resolutions--Electrons</a:t>
            </a:r>
            <a:endParaRPr lang="en-US" dirty="0"/>
          </a:p>
        </p:txBody>
      </p:sp>
      <p:pic>
        <p:nvPicPr>
          <p:cNvPr id="4" name="Content Placeholder 3" descr="soverp_electrons.png"/>
          <p:cNvPicPr>
            <a:picLocks noGrp="1" noChangeAspect="1"/>
          </p:cNvPicPr>
          <p:nvPr>
            <p:ph idx="1"/>
          </p:nvPr>
        </p:nvPicPr>
        <p:blipFill>
          <a:blip r:embed="rId2" cstate="print"/>
          <a:stretch>
            <a:fillRect/>
          </a:stretch>
        </p:blipFill>
        <p:spPr>
          <a:xfrm>
            <a:off x="152400" y="1447800"/>
            <a:ext cx="4320000" cy="4320000"/>
          </a:xfrm>
        </p:spPr>
      </p:pic>
      <p:pic>
        <p:nvPicPr>
          <p:cNvPr id="5" name="Picture 4" descr="srootp_electrons.png"/>
          <p:cNvPicPr>
            <a:picLocks noChangeAspect="1"/>
          </p:cNvPicPr>
          <p:nvPr/>
        </p:nvPicPr>
        <p:blipFill>
          <a:blip r:embed="rId3" cstate="print"/>
          <a:stretch>
            <a:fillRect/>
          </a:stretch>
        </p:blipFill>
        <p:spPr>
          <a:xfrm>
            <a:off x="4495800" y="1524000"/>
            <a:ext cx="4320000" cy="4320000"/>
          </a:xfrm>
          <a:prstGeom prst="rect">
            <a:avLst/>
          </a:prstGeo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6" name="Footer Placeholder 5"/>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4BFA3BC1-46F8-407C-A101-FB57A81A404A}" type="slidenum">
              <a:rPr lang="en-US" smtClean="0"/>
              <a:pPr>
                <a:defRPr/>
              </a:pPr>
              <a:t>44</a:t>
            </a:fld>
            <a:endParaRPr lang="en-US"/>
          </a:p>
        </p:txBody>
      </p:sp>
      <p:sp>
        <p:nvSpPr>
          <p:cNvPr id="9" name="TextBox 8"/>
          <p:cNvSpPr txBox="1"/>
          <p:nvPr/>
        </p:nvSpPr>
        <p:spPr>
          <a:xfrm>
            <a:off x="1219200" y="5844000"/>
            <a:ext cx="6934200" cy="461665"/>
          </a:xfrm>
          <a:prstGeom prst="rect">
            <a:avLst/>
          </a:prstGeom>
          <a:noFill/>
        </p:spPr>
        <p:txBody>
          <a:bodyPr wrap="square" rtlCol="0">
            <a:spAutoFit/>
          </a:bodyPr>
          <a:lstStyle/>
          <a:p>
            <a:r>
              <a:rPr lang="en-US" sz="1200" dirty="0" smtClean="0">
                <a:latin typeface="Times New Roman" pitchFamily="18" charset="0"/>
                <a:cs typeface="Times New Roman" pitchFamily="18" charset="0"/>
              </a:rPr>
              <a:t>EM resolutions can be further improved using EM correlations and finding weights rather than simple hit to energy conversion factors—work to be done.</a:t>
            </a:r>
            <a:endParaRPr lang="en-US" sz="1200" dirty="0">
              <a:latin typeface="Times New Roman" pitchFamily="18" charset="0"/>
              <a:cs typeface="Times New Roman" pitchFamily="18" charset="0"/>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Calibration constants for electrons and </a:t>
            </a:r>
            <a:r>
              <a:rPr lang="en-US" sz="2800" dirty="0" err="1" smtClean="0"/>
              <a:t>pions</a:t>
            </a:r>
            <a:r>
              <a:rPr lang="en-US" sz="2800" dirty="0" smtClean="0"/>
              <a:t> using density compensation method</a:t>
            </a:r>
            <a:endParaRPr lang="en-US" sz="2800"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7200" y="2156388"/>
            <a:ext cx="3706824" cy="3706824"/>
          </a:xfrm>
        </p:spPr>
      </p:pic>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45</a:t>
            </a:fld>
            <a:endParaRPr lang="en-US"/>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22371" y="2209800"/>
            <a:ext cx="3600000" cy="3600000"/>
          </a:xfrm>
          <a:prstGeom prst="rect">
            <a:avLst/>
          </a:prstGeom>
        </p:spPr>
      </p:pic>
      <p:sp>
        <p:nvSpPr>
          <p:cNvPr id="9" name="TextBox 8"/>
          <p:cNvSpPr txBox="1"/>
          <p:nvPr/>
        </p:nvSpPr>
        <p:spPr>
          <a:xfrm>
            <a:off x="838200" y="5943600"/>
            <a:ext cx="7584171" cy="584775"/>
          </a:xfrm>
          <a:prstGeom prst="rect">
            <a:avLst/>
          </a:prstGeom>
          <a:noFill/>
        </p:spPr>
        <p:txBody>
          <a:bodyPr wrap="square" rtlCol="0">
            <a:spAutoFit/>
          </a:bodyPr>
          <a:lstStyle/>
          <a:p>
            <a:r>
              <a:rPr lang="en-US" sz="1600" dirty="0" smtClean="0">
                <a:latin typeface="Times New Roman" pitchFamily="18" charset="0"/>
                <a:cs typeface="Times New Roman" pitchFamily="18" charset="0"/>
              </a:rPr>
              <a:t>Vertex counting technique treats EM and hadron hits identically. Missing </a:t>
            </a:r>
            <a:r>
              <a:rPr lang="en-US" sz="1600" dirty="0" err="1" smtClean="0">
                <a:latin typeface="Times New Roman" pitchFamily="18" charset="0"/>
                <a:cs typeface="Times New Roman" pitchFamily="18" charset="0"/>
              </a:rPr>
              <a:t>hadronic</a:t>
            </a:r>
            <a:r>
              <a:rPr lang="en-US" sz="1600" dirty="0" smtClean="0">
                <a:latin typeface="Times New Roman" pitchFamily="18" charset="0"/>
                <a:cs typeface="Times New Roman" pitchFamily="18" charset="0"/>
              </a:rPr>
              <a:t> energy proportional to the number of vertices</a:t>
            </a:r>
            <a:endParaRPr lang="en-US" sz="1600" dirty="0">
              <a:latin typeface="Times New Roman" pitchFamily="18" charset="0"/>
              <a:cs typeface="Times New Roman" pitchFamily="18" charset="0"/>
            </a:endParaRPr>
          </a:p>
        </p:txBody>
      </p:sp>
    </p:spTree>
    <p:extLst>
      <p:ext uri="{BB962C8B-B14F-4D97-AF65-F5344CB8AC3E}">
        <p14:creationId xmlns:p14="http://schemas.microsoft.com/office/powerpoint/2010/main" val="78678863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Remaining Backgrounds</a:t>
            </a:r>
            <a:endParaRPr lang="en-US" dirty="0"/>
          </a:p>
        </p:txBody>
      </p:sp>
      <p:sp>
        <p:nvSpPr>
          <p:cNvPr id="3" name="Content Placeholder 2"/>
          <p:cNvSpPr>
            <a:spLocks noGrp="1"/>
          </p:cNvSpPr>
          <p:nvPr>
            <p:ph idx="1"/>
          </p:nvPr>
        </p:nvSpPr>
        <p:spPr/>
        <p:txBody>
          <a:bodyPr/>
          <a:lstStyle/>
          <a:p>
            <a:r>
              <a:rPr lang="en-US" dirty="0" smtClean="0"/>
              <a:t>We have eliminated significant backgrounds using Theorem 1. This is possible because each pixel is individually </a:t>
            </a:r>
            <a:r>
              <a:rPr lang="en-US" dirty="0" err="1" smtClean="0"/>
              <a:t>triggerable</a:t>
            </a:r>
            <a:r>
              <a:rPr lang="en-US" dirty="0" smtClean="0"/>
              <a:t>.</a:t>
            </a:r>
          </a:p>
          <a:p>
            <a:r>
              <a:rPr lang="en-US" dirty="0" smtClean="0"/>
              <a:t>Remaining particles have to be tracked in </a:t>
            </a:r>
            <a:r>
              <a:rPr lang="en-US" dirty="0" err="1" smtClean="0"/>
              <a:t>Geant</a:t>
            </a:r>
            <a:r>
              <a:rPr lang="en-US" dirty="0" smtClean="0"/>
              <a:t> and will come into time as per theorem 2 depending on where and when the particle enters the calorimeter.</a:t>
            </a:r>
          </a:p>
          <a:p>
            <a:r>
              <a:rPr lang="en-US" dirty="0" smtClean="0"/>
              <a:t>Because of the excellent granularity of the calorimeter, we are able to employ maximum pattern recognition to eliminate remaining backgrounds. But only barely….!!!</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Remaining backgrounds-Calorimeter</a:t>
            </a:r>
            <a:endParaRPr lang="en-US" dirty="0"/>
          </a:p>
        </p:txBody>
      </p:sp>
      <p:graphicFrame>
        <p:nvGraphicFramePr>
          <p:cNvPr id="5" name="Table 4"/>
          <p:cNvGraphicFramePr>
            <a:graphicFrameLocks noGrp="1"/>
          </p:cNvGraphicFramePr>
          <p:nvPr/>
        </p:nvGraphicFramePr>
        <p:xfrm>
          <a:off x="457200" y="1397000"/>
          <a:ext cx="8153397" cy="4657725"/>
        </p:xfrm>
        <a:graphic>
          <a:graphicData uri="http://schemas.openxmlformats.org/drawingml/2006/table">
            <a:tbl>
              <a:tblPr firstRow="1" bandRow="1">
                <a:tableStyleId>{5C22544A-7EE6-4342-B048-85BDC9FD1C3A}</a:tableStyleId>
              </a:tblPr>
              <a:tblGrid>
                <a:gridCol w="1164771"/>
                <a:gridCol w="1164771"/>
                <a:gridCol w="1164771"/>
                <a:gridCol w="1164771"/>
                <a:gridCol w="1164771"/>
                <a:gridCol w="1164771"/>
                <a:gridCol w="1164771"/>
              </a:tblGrid>
              <a:tr h="462280">
                <a:tc>
                  <a:txBody>
                    <a:bodyPr/>
                    <a:lstStyle/>
                    <a:p>
                      <a:pPr algn="r" fontAlgn="b"/>
                      <a:r>
                        <a:rPr lang="en-US" sz="1600" b="1" i="0" u="none" strike="noStrike" dirty="0" smtClean="0">
                          <a:solidFill>
                            <a:srgbClr val="000000"/>
                          </a:solidFill>
                          <a:latin typeface="Calibri"/>
                        </a:rPr>
                        <a:t>Both </a:t>
                      </a:r>
                      <a:r>
                        <a:rPr lang="en-US" sz="1600" b="1" i="0" u="none" strike="noStrike" dirty="0">
                          <a:solidFill>
                            <a:srgbClr val="000000"/>
                          </a:solidFill>
                          <a:latin typeface="Calibri"/>
                        </a:rPr>
                        <a:t>beams</a:t>
                      </a:r>
                    </a:p>
                  </a:txBody>
                  <a:tcPr marL="9525" marR="9525" marT="9525" marB="0" anchor="b"/>
                </a:tc>
                <a:tc>
                  <a:txBody>
                    <a:bodyPr/>
                    <a:lstStyle/>
                    <a:p>
                      <a:pPr algn="r" fontAlgn="b"/>
                      <a:r>
                        <a:rPr lang="en-US" sz="1600" b="1" i="0" u="none" strike="noStrike">
                          <a:solidFill>
                            <a:srgbClr val="000000"/>
                          </a:solidFill>
                          <a:latin typeface="Calibri"/>
                        </a:rPr>
                        <a:t>Total</a:t>
                      </a:r>
                    </a:p>
                  </a:txBody>
                  <a:tcPr marL="9525" marR="9525" marT="9525" marB="0" anchor="b"/>
                </a:tc>
                <a:tc>
                  <a:txBody>
                    <a:bodyPr/>
                    <a:lstStyle/>
                    <a:p>
                      <a:pPr algn="r" fontAlgn="b"/>
                      <a:r>
                        <a:rPr lang="en-US" sz="1600" b="1" i="0" u="none" strike="noStrike">
                          <a:solidFill>
                            <a:srgbClr val="000000"/>
                          </a:solidFill>
                          <a:latin typeface="Calibri"/>
                        </a:rPr>
                        <a:t>Theorem1 &lt; 2ns</a:t>
                      </a:r>
                    </a:p>
                  </a:txBody>
                  <a:tcPr marL="9525" marR="9525" marT="9525" marB="0" anchor="b"/>
                </a:tc>
                <a:tc>
                  <a:txBody>
                    <a:bodyPr/>
                    <a:lstStyle/>
                    <a:p>
                      <a:pPr algn="r" fontAlgn="b"/>
                      <a:r>
                        <a:rPr lang="en-US" sz="1600" b="1" i="0" u="none" strike="noStrike">
                          <a:solidFill>
                            <a:srgbClr val="000000"/>
                          </a:solidFill>
                          <a:latin typeface="Calibri"/>
                        </a:rPr>
                        <a:t>                       fraction</a:t>
                      </a:r>
                    </a:p>
                  </a:txBody>
                  <a:tcPr marL="9525" marR="9525" marT="9525" marB="0" anchor="b"/>
                </a:tc>
                <a:tc>
                  <a:txBody>
                    <a:bodyPr/>
                    <a:lstStyle/>
                    <a:p>
                      <a:pPr algn="r" fontAlgn="b"/>
                      <a:r>
                        <a:rPr lang="en-US" sz="1600" b="1" i="1" u="none" strike="noStrike">
                          <a:solidFill>
                            <a:srgbClr val="000000"/>
                          </a:solidFill>
                          <a:latin typeface="Calibri"/>
                        </a:rPr>
                        <a:t> Energy</a:t>
                      </a:r>
                    </a:p>
                  </a:txBody>
                  <a:tcPr marL="9525" marR="9525" marT="9525" marB="0" anchor="b"/>
                </a:tc>
                <a:tc>
                  <a:txBody>
                    <a:bodyPr/>
                    <a:lstStyle/>
                    <a:p>
                      <a:pPr algn="r" fontAlgn="b"/>
                      <a:r>
                        <a:rPr lang="en-US" sz="1600" b="1" i="0" u="none" strike="noStrike">
                          <a:solidFill>
                            <a:srgbClr val="000000"/>
                          </a:solidFill>
                          <a:latin typeface="Calibri"/>
                        </a:rPr>
                        <a:t> Energy in time</a:t>
                      </a:r>
                    </a:p>
                  </a:txBody>
                  <a:tcPr marL="9525" marR="9525" marT="9525" marB="0" anchor="b"/>
                </a:tc>
                <a:tc>
                  <a:txBody>
                    <a:bodyPr/>
                    <a:lstStyle/>
                    <a:p>
                      <a:pPr algn="r" fontAlgn="b"/>
                      <a:r>
                        <a:rPr lang="en-US" sz="1600" b="1" i="0" u="none" strike="noStrike">
                          <a:solidFill>
                            <a:srgbClr val="000000"/>
                          </a:solidFill>
                          <a:latin typeface="Calibri"/>
                        </a:rPr>
                        <a:t>Overall reduction </a:t>
                      </a:r>
                    </a:p>
                  </a:txBody>
                  <a:tcPr marL="9525" marR="9525" marT="9525" marB="0" anchor="b"/>
                </a:tc>
              </a:tr>
              <a:tr h="462280">
                <a:tc>
                  <a:txBody>
                    <a:bodyPr/>
                    <a:lstStyle/>
                    <a:p>
                      <a:pPr algn="r" fontAlgn="b"/>
                      <a:endParaRPr lang="en-US" sz="1600" b="0" i="0" u="none" strike="noStrike" dirty="0">
                        <a:solidFill>
                          <a:srgbClr val="000000"/>
                        </a:solidFill>
                        <a:latin typeface="Calibri"/>
                      </a:endParaRPr>
                    </a:p>
                  </a:txBody>
                  <a:tcPr marL="9525" marR="9525" marT="9525" marB="0" anchor="b"/>
                </a:tc>
                <a:tc>
                  <a:txBody>
                    <a:bodyPr/>
                    <a:lstStyle/>
                    <a:p>
                      <a:pPr algn="l" fontAlgn="b"/>
                      <a:endParaRPr lang="en-US" sz="1600" b="0" i="0" u="none" strike="noStrike" dirty="0">
                        <a:solidFill>
                          <a:srgbClr val="000000"/>
                        </a:solidFill>
                        <a:latin typeface="Calibri"/>
                      </a:endParaRPr>
                    </a:p>
                  </a:txBody>
                  <a:tcPr marL="9525" marR="9525" marT="9525" marB="0" anchor="b"/>
                </a:tc>
                <a:tc>
                  <a:txBody>
                    <a:bodyPr/>
                    <a:lstStyle/>
                    <a:p>
                      <a:pPr algn="l" fontAlgn="b"/>
                      <a:endParaRPr lang="en-US" sz="1600" b="0" i="0" u="none" strike="noStrike" dirty="0">
                        <a:solidFill>
                          <a:srgbClr val="000000"/>
                        </a:solidFill>
                        <a:latin typeface="Calibri"/>
                      </a:endParaRPr>
                    </a:p>
                  </a:txBody>
                  <a:tcPr marL="9525" marR="9525" marT="9525" marB="0" anchor="b"/>
                </a:tc>
                <a:tc>
                  <a:txBody>
                    <a:bodyPr/>
                    <a:lstStyle/>
                    <a:p>
                      <a:pPr algn="l" fontAlgn="b"/>
                      <a:endParaRPr lang="en-US" sz="1600" b="0" i="0" u="none" strike="noStrike" dirty="0">
                        <a:solidFill>
                          <a:srgbClr val="000000"/>
                        </a:solidFill>
                        <a:latin typeface="Calibri"/>
                      </a:endParaRPr>
                    </a:p>
                  </a:txBody>
                  <a:tcPr marL="9525" marR="9525" marT="9525" marB="0" anchor="b"/>
                </a:tc>
                <a:tc>
                  <a:txBody>
                    <a:bodyPr/>
                    <a:lstStyle/>
                    <a:p>
                      <a:pPr algn="r" fontAlgn="b"/>
                      <a:r>
                        <a:rPr lang="en-US" sz="1600" b="1" i="1" u="none" strike="noStrike" dirty="0" err="1">
                          <a:solidFill>
                            <a:srgbClr val="000000"/>
                          </a:solidFill>
                          <a:latin typeface="Calibri"/>
                        </a:rPr>
                        <a:t>GeV</a:t>
                      </a:r>
                      <a:endParaRPr lang="en-US" sz="1600" b="1" i="1" u="none" strike="noStrike" dirty="0">
                        <a:solidFill>
                          <a:srgbClr val="000000"/>
                        </a:solidFill>
                        <a:latin typeface="Calibri"/>
                      </a:endParaRPr>
                    </a:p>
                  </a:txBody>
                  <a:tcPr marL="9525" marR="9525" marT="9525" marB="0" anchor="b"/>
                </a:tc>
                <a:tc>
                  <a:txBody>
                    <a:bodyPr/>
                    <a:lstStyle/>
                    <a:p>
                      <a:pPr algn="r" fontAlgn="b"/>
                      <a:r>
                        <a:rPr lang="en-US" sz="1600" b="1" i="0" u="none" strike="noStrike" dirty="0" err="1">
                          <a:solidFill>
                            <a:srgbClr val="000000"/>
                          </a:solidFill>
                          <a:latin typeface="Calibri"/>
                        </a:rPr>
                        <a:t>GeV</a:t>
                      </a:r>
                      <a:endParaRPr lang="en-US" sz="1600" b="1" i="0" u="none" strike="noStrike" dirty="0">
                        <a:solidFill>
                          <a:srgbClr val="000000"/>
                        </a:solidFill>
                        <a:latin typeface="Calibri"/>
                      </a:endParaRPr>
                    </a:p>
                  </a:txBody>
                  <a:tcPr marL="9525" marR="9525" marT="9525" marB="0" anchor="b"/>
                </a:tc>
                <a:tc>
                  <a:txBody>
                    <a:bodyPr/>
                    <a:lstStyle/>
                    <a:p>
                      <a:pPr algn="l" fontAlgn="b"/>
                      <a:endParaRPr lang="en-US" sz="1600" b="0" i="0" u="none" strike="noStrike" dirty="0">
                        <a:solidFill>
                          <a:srgbClr val="000000"/>
                        </a:solidFill>
                        <a:latin typeface="Calibri"/>
                      </a:endParaRPr>
                    </a:p>
                  </a:txBody>
                  <a:tcPr marL="9525" marR="9525" marT="9525" marB="0" anchor="b"/>
                </a:tc>
              </a:tr>
              <a:tr h="462280">
                <a:tc>
                  <a:txBody>
                    <a:bodyPr/>
                    <a:lstStyle/>
                    <a:p>
                      <a:pPr algn="r"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c>
                  <a:txBody>
                    <a:bodyPr/>
                    <a:lstStyle/>
                    <a:p>
                      <a:pPr algn="r" fontAlgn="b"/>
                      <a:endParaRPr lang="en-US" sz="1100" b="1" i="1" u="none" strike="noStrike">
                        <a:solidFill>
                          <a:srgbClr val="000000"/>
                        </a:solidFill>
                        <a:latin typeface="Calibri"/>
                      </a:endParaRPr>
                    </a:p>
                  </a:txBody>
                  <a:tcPr marL="9525" marR="9525" marT="9525" marB="0" anchor="b"/>
                </a:tc>
                <a:tc>
                  <a:txBody>
                    <a:bodyPr/>
                    <a:lstStyle/>
                    <a:p>
                      <a:pPr algn="r" fontAlgn="b"/>
                      <a:endParaRPr lang="en-US" sz="1100" b="1" i="0" u="none" strike="noStrike">
                        <a:solidFill>
                          <a:srgbClr val="000000"/>
                        </a:solidFill>
                        <a:latin typeface="Calibri"/>
                      </a:endParaRPr>
                    </a:p>
                  </a:txBody>
                  <a:tcPr marL="9525" marR="9525" marT="9525" marB="0" anchor="b"/>
                </a:tc>
                <a:tc>
                  <a:txBody>
                    <a:bodyPr/>
                    <a:lstStyle/>
                    <a:p>
                      <a:pPr algn="l" fontAlgn="b"/>
                      <a:endParaRPr lang="en-US" sz="1100" b="0" i="0" u="none" strike="noStrike">
                        <a:solidFill>
                          <a:srgbClr val="000000"/>
                        </a:solidFill>
                        <a:latin typeface="Calibri"/>
                      </a:endParaRPr>
                    </a:p>
                  </a:txBody>
                  <a:tcPr marL="9525" marR="9525" marT="9525" marB="0" anchor="b"/>
                </a:tc>
              </a:tr>
              <a:tr h="462280">
                <a:tc>
                  <a:txBody>
                    <a:bodyPr/>
                    <a:lstStyle/>
                    <a:p>
                      <a:pPr algn="r" fontAlgn="b"/>
                      <a:r>
                        <a:rPr lang="en-US" sz="1600" b="1" i="0" u="none" strike="noStrike" dirty="0">
                          <a:solidFill>
                            <a:srgbClr val="000000"/>
                          </a:solidFill>
                          <a:latin typeface="Calibri"/>
                        </a:rPr>
                        <a:t>EM</a:t>
                      </a:r>
                    </a:p>
                  </a:txBody>
                  <a:tcPr marL="9525" marR="9525" marT="9525" marB="0" anchor="b"/>
                </a:tc>
                <a:tc>
                  <a:txBody>
                    <a:bodyPr/>
                    <a:lstStyle/>
                    <a:p>
                      <a:pPr algn="r" fontAlgn="b"/>
                      <a:r>
                        <a:rPr lang="en-US" sz="1600" b="1" i="0" u="none" strike="noStrike">
                          <a:solidFill>
                            <a:srgbClr val="000000"/>
                          </a:solidFill>
                          <a:latin typeface="Calibri"/>
                        </a:rPr>
                        <a:t>1.98E+08</a:t>
                      </a:r>
                    </a:p>
                  </a:txBody>
                  <a:tcPr marL="9525" marR="9525" marT="9525" marB="0" anchor="b"/>
                </a:tc>
                <a:tc>
                  <a:txBody>
                    <a:bodyPr/>
                    <a:lstStyle/>
                    <a:p>
                      <a:pPr algn="r" fontAlgn="b"/>
                      <a:r>
                        <a:rPr lang="en-US" sz="1600" b="1" i="0" u="none" strike="noStrike">
                          <a:solidFill>
                            <a:srgbClr val="000000"/>
                          </a:solidFill>
                          <a:latin typeface="Calibri"/>
                        </a:rPr>
                        <a:t>2.43E+06</a:t>
                      </a:r>
                    </a:p>
                  </a:txBody>
                  <a:tcPr marL="9525" marR="9525" marT="9525" marB="0" anchor="b"/>
                </a:tc>
                <a:tc>
                  <a:txBody>
                    <a:bodyPr/>
                    <a:lstStyle/>
                    <a:p>
                      <a:pPr algn="r" fontAlgn="b"/>
                      <a:r>
                        <a:rPr lang="en-US" sz="1600" b="1" i="0" u="none" strike="noStrike">
                          <a:solidFill>
                            <a:srgbClr val="000000"/>
                          </a:solidFill>
                          <a:latin typeface="Calibri"/>
                        </a:rPr>
                        <a:t>1.23E-02</a:t>
                      </a:r>
                    </a:p>
                  </a:txBody>
                  <a:tcPr marL="9525" marR="9525" marT="9525" marB="0" anchor="b"/>
                </a:tc>
                <a:tc>
                  <a:txBody>
                    <a:bodyPr/>
                    <a:lstStyle/>
                    <a:p>
                      <a:pPr algn="r" fontAlgn="b"/>
                      <a:r>
                        <a:rPr lang="en-US" sz="1600" b="1" i="0" u="none" strike="noStrike">
                          <a:solidFill>
                            <a:srgbClr val="000000"/>
                          </a:solidFill>
                          <a:latin typeface="Calibri"/>
                        </a:rPr>
                        <a:t>1075.3</a:t>
                      </a:r>
                    </a:p>
                  </a:txBody>
                  <a:tcPr marL="9525" marR="9525" marT="9525" marB="0" anchor="b"/>
                </a:tc>
                <a:tc>
                  <a:txBody>
                    <a:bodyPr/>
                    <a:lstStyle/>
                    <a:p>
                      <a:pPr algn="r" fontAlgn="b"/>
                      <a:r>
                        <a:rPr lang="en-US" sz="1600" b="1" i="0" u="none" strike="noStrike">
                          <a:solidFill>
                            <a:srgbClr val="000000"/>
                          </a:solidFill>
                          <a:latin typeface="Calibri"/>
                        </a:rPr>
                        <a:t>453.9</a:t>
                      </a:r>
                    </a:p>
                  </a:txBody>
                  <a:tcPr marL="9525" marR="9525" marT="9525" marB="0" anchor="b"/>
                </a:tc>
                <a:tc>
                  <a:txBody>
                    <a:bodyPr/>
                    <a:lstStyle/>
                    <a:p>
                      <a:pPr algn="r" fontAlgn="b"/>
                      <a:r>
                        <a:rPr lang="en-US" sz="1600" b="1" i="0" u="none" strike="noStrike">
                          <a:solidFill>
                            <a:srgbClr val="000000"/>
                          </a:solidFill>
                          <a:latin typeface="Calibri"/>
                        </a:rPr>
                        <a:t>5.18E-03</a:t>
                      </a:r>
                    </a:p>
                  </a:txBody>
                  <a:tcPr marL="9525" marR="9525" marT="9525" marB="0" anchor="b"/>
                </a:tc>
              </a:tr>
              <a:tr h="462280">
                <a:tc>
                  <a:txBody>
                    <a:bodyPr/>
                    <a:lstStyle/>
                    <a:p>
                      <a:pPr algn="r" fontAlgn="b"/>
                      <a:endParaRPr lang="en-US" sz="1600" b="1" i="0" u="none" strike="noStrike" dirty="0">
                        <a:solidFill>
                          <a:srgbClr val="000000"/>
                        </a:solidFill>
                        <a:latin typeface="Calibri"/>
                      </a:endParaRPr>
                    </a:p>
                  </a:txBody>
                  <a:tcPr marL="9525" marR="9525" marT="9525" marB="0" anchor="b"/>
                </a:tc>
                <a:tc>
                  <a:txBody>
                    <a:bodyPr/>
                    <a:lstStyle/>
                    <a:p>
                      <a:pPr algn="l" fontAlgn="b"/>
                      <a:endParaRPr lang="en-US" sz="1600" b="1" i="0" u="none" strike="noStrike" dirty="0">
                        <a:solidFill>
                          <a:srgbClr val="000000"/>
                        </a:solidFill>
                        <a:latin typeface="Calibri"/>
                      </a:endParaRPr>
                    </a:p>
                  </a:txBody>
                  <a:tcPr marL="9525" marR="9525" marT="9525" marB="0" anchor="b"/>
                </a:tc>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r>
              <a:tr h="462280">
                <a:tc>
                  <a:txBody>
                    <a:bodyPr/>
                    <a:lstStyle/>
                    <a:p>
                      <a:pPr algn="r" fontAlgn="b"/>
                      <a:r>
                        <a:rPr lang="en-US" sz="1600" b="1" i="0" u="none" strike="noStrike">
                          <a:solidFill>
                            <a:srgbClr val="000000"/>
                          </a:solidFill>
                          <a:latin typeface="Calibri"/>
                        </a:rPr>
                        <a:t>MUONS</a:t>
                      </a:r>
                    </a:p>
                  </a:txBody>
                  <a:tcPr marL="9525" marR="9525" marT="9525" marB="0" anchor="b"/>
                </a:tc>
                <a:tc>
                  <a:txBody>
                    <a:bodyPr/>
                    <a:lstStyle/>
                    <a:p>
                      <a:pPr algn="r" fontAlgn="b"/>
                      <a:r>
                        <a:rPr lang="en-US" sz="1600" b="1" i="0" u="none" strike="noStrike" dirty="0">
                          <a:solidFill>
                            <a:srgbClr val="000000"/>
                          </a:solidFill>
                          <a:latin typeface="Calibri"/>
                        </a:rPr>
                        <a:t>2.89E+03</a:t>
                      </a:r>
                    </a:p>
                  </a:txBody>
                  <a:tcPr marL="9525" marR="9525" marT="9525" marB="0" anchor="b"/>
                </a:tc>
                <a:tc>
                  <a:txBody>
                    <a:bodyPr/>
                    <a:lstStyle/>
                    <a:p>
                      <a:pPr algn="r" fontAlgn="b"/>
                      <a:r>
                        <a:rPr lang="en-US" sz="1600" b="1" i="0" u="none" strike="noStrike">
                          <a:solidFill>
                            <a:srgbClr val="000000"/>
                          </a:solidFill>
                          <a:latin typeface="Calibri"/>
                        </a:rPr>
                        <a:t>5.77E+02</a:t>
                      </a:r>
                    </a:p>
                  </a:txBody>
                  <a:tcPr marL="9525" marR="9525" marT="9525" marB="0" anchor="b"/>
                </a:tc>
                <a:tc>
                  <a:txBody>
                    <a:bodyPr/>
                    <a:lstStyle/>
                    <a:p>
                      <a:pPr algn="r" fontAlgn="b"/>
                      <a:r>
                        <a:rPr lang="en-US" sz="1600" b="1" i="0" u="none" strike="noStrike">
                          <a:solidFill>
                            <a:srgbClr val="000000"/>
                          </a:solidFill>
                          <a:latin typeface="Calibri"/>
                        </a:rPr>
                        <a:t>2.00E-01</a:t>
                      </a:r>
                    </a:p>
                  </a:txBody>
                  <a:tcPr marL="9525" marR="9525" marT="9525" marB="0" anchor="b"/>
                </a:tc>
                <a:tc>
                  <a:txBody>
                    <a:bodyPr/>
                    <a:lstStyle/>
                    <a:p>
                      <a:pPr algn="r" fontAlgn="b"/>
                      <a:r>
                        <a:rPr lang="en-US" sz="1600" b="1" i="0" u="none" strike="noStrike">
                          <a:solidFill>
                            <a:srgbClr val="000000"/>
                          </a:solidFill>
                          <a:latin typeface="Calibri"/>
                        </a:rPr>
                        <a:t>585.3</a:t>
                      </a:r>
                    </a:p>
                  </a:txBody>
                  <a:tcPr marL="9525" marR="9525" marT="9525" marB="0" anchor="b"/>
                </a:tc>
                <a:tc>
                  <a:txBody>
                    <a:bodyPr/>
                    <a:lstStyle/>
                    <a:p>
                      <a:pPr algn="r" fontAlgn="b"/>
                      <a:r>
                        <a:rPr lang="en-US" sz="1600" b="1" i="0" u="none" strike="noStrike">
                          <a:solidFill>
                            <a:srgbClr val="000000"/>
                          </a:solidFill>
                          <a:latin typeface="Calibri"/>
                        </a:rPr>
                        <a:t>12.5</a:t>
                      </a:r>
                    </a:p>
                  </a:txBody>
                  <a:tcPr marL="9525" marR="9525" marT="9525" marB="0" anchor="b"/>
                </a:tc>
                <a:tc>
                  <a:txBody>
                    <a:bodyPr/>
                    <a:lstStyle/>
                    <a:p>
                      <a:pPr algn="r" fontAlgn="b"/>
                      <a:r>
                        <a:rPr lang="en-US" sz="1600" b="1" i="0" u="none" strike="noStrike">
                          <a:solidFill>
                            <a:srgbClr val="000000"/>
                          </a:solidFill>
                          <a:latin typeface="Calibri"/>
                        </a:rPr>
                        <a:t>4.27E-03</a:t>
                      </a:r>
                    </a:p>
                  </a:txBody>
                  <a:tcPr marL="9525" marR="9525" marT="9525" marB="0" anchor="b"/>
                </a:tc>
              </a:tr>
              <a:tr h="462280">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endParaRPr lang="en-US" sz="1600" b="1" i="0" u="none" strike="noStrike" dirty="0">
                        <a:solidFill>
                          <a:srgbClr val="000000"/>
                        </a:solidFill>
                        <a:latin typeface="Calibri"/>
                      </a:endParaRP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l" fontAlgn="b"/>
                      <a:r>
                        <a:rPr lang="en-US" sz="1600" b="1" i="0" u="none" strike="noStrike" dirty="0">
                          <a:solidFill>
                            <a:srgbClr val="000000"/>
                          </a:solidFill>
                          <a:latin typeface="Calibri"/>
                        </a:rPr>
                        <a:t> </a:t>
                      </a:r>
                    </a:p>
                  </a:txBody>
                  <a:tcPr marL="9525" marR="9525" marT="9525" marB="0" anchor="b"/>
                </a:tc>
              </a:tr>
              <a:tr h="462280">
                <a:tc>
                  <a:txBody>
                    <a:bodyPr/>
                    <a:lstStyle/>
                    <a:p>
                      <a:pPr algn="r" fontAlgn="b"/>
                      <a:r>
                        <a:rPr lang="en-US" sz="1600" b="1" i="0" u="none" strike="noStrike">
                          <a:solidFill>
                            <a:srgbClr val="000000"/>
                          </a:solidFill>
                          <a:latin typeface="Calibri"/>
                        </a:rPr>
                        <a:t>MESONS</a:t>
                      </a:r>
                    </a:p>
                  </a:txBody>
                  <a:tcPr marL="9525" marR="9525" marT="9525" marB="0" anchor="b"/>
                </a:tc>
                <a:tc>
                  <a:txBody>
                    <a:bodyPr/>
                    <a:lstStyle/>
                    <a:p>
                      <a:pPr algn="r" fontAlgn="b"/>
                      <a:r>
                        <a:rPr lang="en-US" sz="1600" b="1" i="0" u="none" strike="noStrike">
                          <a:solidFill>
                            <a:srgbClr val="000000"/>
                          </a:solidFill>
                          <a:latin typeface="Calibri"/>
                        </a:rPr>
                        <a:t>1.97E+04</a:t>
                      </a:r>
                    </a:p>
                  </a:txBody>
                  <a:tcPr marL="9525" marR="9525" marT="9525" marB="0" anchor="b"/>
                </a:tc>
                <a:tc>
                  <a:txBody>
                    <a:bodyPr/>
                    <a:lstStyle/>
                    <a:p>
                      <a:pPr algn="r" fontAlgn="b"/>
                      <a:r>
                        <a:rPr lang="en-US" sz="1600" b="1" i="0" u="none" strike="noStrike" dirty="0">
                          <a:solidFill>
                            <a:srgbClr val="000000"/>
                          </a:solidFill>
                          <a:latin typeface="Calibri"/>
                        </a:rPr>
                        <a:t>2.99E+03</a:t>
                      </a:r>
                    </a:p>
                  </a:txBody>
                  <a:tcPr marL="9525" marR="9525" marT="9525" marB="0" anchor="b"/>
                </a:tc>
                <a:tc>
                  <a:txBody>
                    <a:bodyPr/>
                    <a:lstStyle/>
                    <a:p>
                      <a:pPr algn="r" fontAlgn="b"/>
                      <a:r>
                        <a:rPr lang="en-US" sz="1600" b="1" i="0" u="none" strike="noStrike" dirty="0">
                          <a:solidFill>
                            <a:srgbClr val="000000"/>
                          </a:solidFill>
                          <a:latin typeface="Calibri"/>
                        </a:rPr>
                        <a:t>1.51E-01</a:t>
                      </a:r>
                    </a:p>
                  </a:txBody>
                  <a:tcPr marL="9525" marR="9525" marT="9525" marB="0" anchor="b"/>
                </a:tc>
                <a:tc>
                  <a:txBody>
                    <a:bodyPr/>
                    <a:lstStyle/>
                    <a:p>
                      <a:pPr algn="r" fontAlgn="b"/>
                      <a:r>
                        <a:rPr lang="en-US" sz="1600" b="1" i="0" u="none" strike="noStrike">
                          <a:solidFill>
                            <a:srgbClr val="000000"/>
                          </a:solidFill>
                          <a:latin typeface="Calibri"/>
                        </a:rPr>
                        <a:t>302.9</a:t>
                      </a:r>
                    </a:p>
                  </a:txBody>
                  <a:tcPr marL="9525" marR="9525" marT="9525" marB="0" anchor="b"/>
                </a:tc>
                <a:tc>
                  <a:txBody>
                    <a:bodyPr/>
                    <a:lstStyle/>
                    <a:p>
                      <a:pPr algn="r" fontAlgn="b"/>
                      <a:r>
                        <a:rPr lang="en-US" sz="1600" b="1" i="0" u="none" strike="noStrike">
                          <a:solidFill>
                            <a:srgbClr val="000000"/>
                          </a:solidFill>
                          <a:latin typeface="Calibri"/>
                        </a:rPr>
                        <a:t>56.9</a:t>
                      </a:r>
                    </a:p>
                  </a:txBody>
                  <a:tcPr marL="9525" marR="9525" marT="9525" marB="0" anchor="b"/>
                </a:tc>
                <a:tc>
                  <a:txBody>
                    <a:bodyPr/>
                    <a:lstStyle/>
                    <a:p>
                      <a:pPr algn="r" fontAlgn="b"/>
                      <a:r>
                        <a:rPr lang="en-US" sz="1600" b="1" i="0" u="none" strike="noStrike">
                          <a:solidFill>
                            <a:srgbClr val="000000"/>
                          </a:solidFill>
                          <a:latin typeface="Calibri"/>
                        </a:rPr>
                        <a:t>2.84E-02</a:t>
                      </a:r>
                    </a:p>
                  </a:txBody>
                  <a:tcPr marL="9525" marR="9525" marT="9525" marB="0" anchor="b"/>
                </a:tc>
              </a:tr>
              <a:tr h="462280">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r>
                        <a:rPr lang="en-US" sz="1600" b="1" i="0" u="none" strike="noStrike" dirty="0">
                          <a:solidFill>
                            <a:srgbClr val="000000"/>
                          </a:solidFill>
                          <a:latin typeface="Calibri"/>
                        </a:rPr>
                        <a:t> </a:t>
                      </a:r>
                    </a:p>
                  </a:txBody>
                  <a:tcPr marL="9525" marR="9525" marT="9525" marB="0" anchor="b"/>
                </a:tc>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r" fontAlgn="b"/>
                      <a:endParaRPr lang="en-US" sz="1600" b="1" i="0" u="none" strike="noStrike">
                        <a:solidFill>
                          <a:srgbClr val="000000"/>
                        </a:solidFill>
                        <a:latin typeface="Calibri"/>
                      </a:endParaRP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r>
              <a:tr h="462280">
                <a:tc>
                  <a:txBody>
                    <a:bodyPr/>
                    <a:lstStyle/>
                    <a:p>
                      <a:pPr algn="r" fontAlgn="b"/>
                      <a:r>
                        <a:rPr lang="en-US" sz="1600" b="1" i="0" u="none" strike="noStrike">
                          <a:solidFill>
                            <a:srgbClr val="000000"/>
                          </a:solidFill>
                          <a:latin typeface="Calibri"/>
                        </a:rPr>
                        <a:t>BARYONS</a:t>
                      </a:r>
                    </a:p>
                  </a:txBody>
                  <a:tcPr marL="9525" marR="9525" marT="9525" marB="0" anchor="b"/>
                </a:tc>
                <a:tc>
                  <a:txBody>
                    <a:bodyPr/>
                    <a:lstStyle/>
                    <a:p>
                      <a:pPr algn="r" fontAlgn="b"/>
                      <a:r>
                        <a:rPr lang="en-US" sz="1600" b="1" i="0" u="none" strike="noStrike">
                          <a:solidFill>
                            <a:srgbClr val="000000"/>
                          </a:solidFill>
                          <a:latin typeface="Calibri"/>
                        </a:rPr>
                        <a:t>4.59E+07</a:t>
                      </a:r>
                    </a:p>
                  </a:txBody>
                  <a:tcPr marL="9525" marR="9525" marT="9525" marB="0" anchor="b"/>
                </a:tc>
                <a:tc>
                  <a:txBody>
                    <a:bodyPr/>
                    <a:lstStyle/>
                    <a:p>
                      <a:pPr algn="r" fontAlgn="b"/>
                      <a:r>
                        <a:rPr lang="en-US" sz="1600" b="1" i="0" u="none" strike="noStrike">
                          <a:solidFill>
                            <a:srgbClr val="000000"/>
                          </a:solidFill>
                          <a:latin typeface="Calibri"/>
                        </a:rPr>
                        <a:t>4.41E+05</a:t>
                      </a:r>
                    </a:p>
                  </a:txBody>
                  <a:tcPr marL="9525" marR="9525" marT="9525" marB="0" anchor="b"/>
                </a:tc>
                <a:tc>
                  <a:txBody>
                    <a:bodyPr/>
                    <a:lstStyle/>
                    <a:p>
                      <a:pPr algn="r" fontAlgn="b"/>
                      <a:r>
                        <a:rPr lang="en-US" sz="1600" b="1" i="0" u="none" strike="noStrike">
                          <a:solidFill>
                            <a:srgbClr val="000000"/>
                          </a:solidFill>
                          <a:latin typeface="Calibri"/>
                        </a:rPr>
                        <a:t>9.62E-03</a:t>
                      </a:r>
                    </a:p>
                  </a:txBody>
                  <a:tcPr marL="9525" marR="9525" marT="9525" marB="0" anchor="b"/>
                </a:tc>
                <a:tc>
                  <a:txBody>
                    <a:bodyPr/>
                    <a:lstStyle/>
                    <a:p>
                      <a:pPr algn="r" fontAlgn="b"/>
                      <a:r>
                        <a:rPr lang="en-US" sz="1600" b="1" i="0" u="none" strike="noStrike" dirty="0">
                          <a:solidFill>
                            <a:srgbClr val="000000"/>
                          </a:solidFill>
                          <a:latin typeface="Calibri"/>
                        </a:rPr>
                        <a:t>9444</a:t>
                      </a:r>
                    </a:p>
                  </a:txBody>
                  <a:tcPr marL="9525" marR="9525" marT="9525" marB="0" anchor="b"/>
                </a:tc>
                <a:tc>
                  <a:txBody>
                    <a:bodyPr/>
                    <a:lstStyle/>
                    <a:p>
                      <a:pPr algn="r" fontAlgn="b"/>
                      <a:r>
                        <a:rPr lang="en-US" sz="1600" b="1" i="0" u="none" strike="noStrike" dirty="0">
                          <a:solidFill>
                            <a:srgbClr val="000000"/>
                          </a:solidFill>
                          <a:latin typeface="Calibri"/>
                        </a:rPr>
                        <a:t>432.8</a:t>
                      </a:r>
                    </a:p>
                  </a:txBody>
                  <a:tcPr marL="9525" marR="9525" marT="9525" marB="0" anchor="b"/>
                </a:tc>
                <a:tc>
                  <a:txBody>
                    <a:bodyPr/>
                    <a:lstStyle/>
                    <a:p>
                      <a:pPr algn="r" fontAlgn="b"/>
                      <a:r>
                        <a:rPr lang="en-US" sz="1600" b="1" i="0" u="none" strike="noStrike" dirty="0">
                          <a:solidFill>
                            <a:srgbClr val="000000"/>
                          </a:solidFill>
                          <a:latin typeface="Calibri"/>
                        </a:rPr>
                        <a:t>4.41E-04</a:t>
                      </a:r>
                    </a:p>
                  </a:txBody>
                  <a:tcPr marL="9525" marR="9525" marT="9525" marB="0" anchor="b"/>
                </a:tc>
              </a:tr>
            </a:tbl>
          </a:graphicData>
        </a:graphic>
      </p:graphicFrame>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47</a:t>
            </a:fld>
            <a:endParaRPr lang="en-US"/>
          </a:p>
        </p:txBody>
      </p:sp>
      <p:sp>
        <p:nvSpPr>
          <p:cNvPr id="7" name="Oval 6"/>
          <p:cNvSpPr/>
          <p:nvPr/>
        </p:nvSpPr>
        <p:spPr bwMode="auto">
          <a:xfrm>
            <a:off x="1752600" y="2286000"/>
            <a:ext cx="1143000" cy="4343400"/>
          </a:xfrm>
          <a:prstGeom prst="ellipse">
            <a:avLst/>
          </a:prstGeom>
          <a:solidFill>
            <a:schemeClr val="accent1">
              <a:alpha val="0"/>
            </a:schemeClr>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FF00CC"/>
              </a:solidFill>
              <a:effectLst/>
              <a:latin typeface="Symbol" pitchFamily="18" charset="2"/>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2133600"/>
            <a:ext cx="1152525"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Remaining backgrounds-Tracking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10545516"/>
              </p:ext>
            </p:extLst>
          </p:nvPr>
        </p:nvGraphicFramePr>
        <p:xfrm>
          <a:off x="381000" y="1143000"/>
          <a:ext cx="8153400" cy="3337560"/>
        </p:xfrm>
        <a:graphic>
          <a:graphicData uri="http://schemas.openxmlformats.org/drawingml/2006/table">
            <a:tbl>
              <a:tblPr firstRow="1" bandRow="1">
                <a:tableStyleId>{5C22544A-7EE6-4342-B048-85BDC9FD1C3A}</a:tableStyleId>
              </a:tblPr>
              <a:tblGrid>
                <a:gridCol w="2095500"/>
                <a:gridCol w="2019300"/>
                <a:gridCol w="2019300"/>
                <a:gridCol w="2019300"/>
              </a:tblGrid>
              <a:tr h="370840">
                <a:tc>
                  <a:txBody>
                    <a:bodyPr/>
                    <a:lstStyle/>
                    <a:p>
                      <a:pPr marL="0" algn="r" rtl="0" eaLnBrk="1" fontAlgn="b" latinLnBrk="0" hangingPunct="1">
                        <a:spcBef>
                          <a:spcPts val="0"/>
                        </a:spcBef>
                        <a:spcAft>
                          <a:spcPts val="0"/>
                        </a:spcAft>
                      </a:pP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800" b="1" i="1" u="none" strike="noStrike" kern="1200">
                          <a:solidFill>
                            <a:srgbClr val="000000"/>
                          </a:solidFill>
                          <a:effectLst/>
                          <a:latin typeface="Calibri"/>
                        </a:rPr>
                        <a:t>Theorem1</a:t>
                      </a:r>
                      <a:r>
                        <a:rPr lang="en-US" sz="1800" b="1" i="1" u="none" strike="noStrike" kern="1200" baseline="0">
                          <a:solidFill>
                            <a:srgbClr val="000000"/>
                          </a:solidFill>
                          <a:effectLst/>
                          <a:latin typeface="Calibri"/>
                        </a:rPr>
                        <a:t> </a:t>
                      </a:r>
                      <a:r>
                        <a:rPr lang="en-US" sz="1800" b="1" i="1" u="none" strike="noStrike" kern="1200">
                          <a:solidFill>
                            <a:srgbClr val="000000"/>
                          </a:solidFill>
                          <a:effectLst/>
                          <a:latin typeface="Calibri"/>
                        </a:rPr>
                        <a:t> &lt;2ns hits</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800" b="1" i="0" u="none" strike="noStrike" kern="1200">
                          <a:solidFill>
                            <a:srgbClr val="000000"/>
                          </a:solidFill>
                          <a:effectLst/>
                          <a:latin typeface="Calibri"/>
                        </a:rPr>
                        <a:t>In time Hits</a:t>
                      </a:r>
                      <a:endParaRPr lang="en-US" sz="1800" b="0" i="0" u="none" strike="noStrike">
                        <a:effectLst/>
                        <a:latin typeface="Arial"/>
                      </a:endParaRPr>
                    </a:p>
                  </a:txBody>
                  <a:tcPr marL="9525" marR="9525" marT="9525" marB="0" anchor="b"/>
                </a:tc>
                <a:tc>
                  <a:txBody>
                    <a:bodyPr/>
                    <a:lstStyle/>
                    <a:p>
                      <a:pPr marL="0" algn="l" rtl="0" eaLnBrk="1" fontAlgn="b" latinLnBrk="0" hangingPunct="1">
                        <a:spcBef>
                          <a:spcPts val="0"/>
                        </a:spcBef>
                        <a:spcAft>
                          <a:spcPts val="0"/>
                        </a:spcAft>
                      </a:pPr>
                      <a:r>
                        <a:rPr lang="en-US" sz="1800" b="1" i="0" u="none" strike="noStrike" kern="1200">
                          <a:solidFill>
                            <a:srgbClr val="000000"/>
                          </a:solidFill>
                          <a:effectLst/>
                          <a:latin typeface="Calibri"/>
                        </a:rPr>
                        <a:t>In time hits/layer </a:t>
                      </a:r>
                      <a:endParaRPr lang="en-US" sz="1800" b="0" i="0" u="none" strike="noStrike">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endParaRPr lang="en-US" sz="1800" b="0" i="0" u="none" strike="noStrike">
                        <a:effectLst/>
                        <a:latin typeface="Arial"/>
                      </a:endParaRPr>
                    </a:p>
                  </a:txBody>
                  <a:tcPr marL="9525" marR="9525" marT="9525" marB="0" anchor="b"/>
                </a:tc>
                <a:tc>
                  <a:txBody>
                    <a:bodyPr/>
                    <a:lstStyle/>
                    <a:p>
                      <a:pPr marL="0" algn="l" rtl="0" eaLnBrk="1" fontAlgn="b" latinLnBrk="0" hangingPunct="1">
                        <a:spcBef>
                          <a:spcPts val="0"/>
                        </a:spcBef>
                        <a:spcAft>
                          <a:spcPts val="0"/>
                        </a:spcAft>
                      </a:pPr>
                      <a:endParaRPr lang="en-US" sz="1800" b="0" i="0" u="none" strike="noStrike">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EM</a:t>
                      </a: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100282.6</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48175.2</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2.41E+03</a:t>
                      </a:r>
                      <a:endParaRPr lang="en-US" sz="1800" b="0" i="0" u="none" strike="noStrike">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 </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endParaRPr lang="en-US" sz="1800" b="0" i="0" u="none" strike="noStrike">
                        <a:effectLst/>
                        <a:latin typeface="Arial"/>
                      </a:endParaRPr>
                    </a:p>
                  </a:txBody>
                  <a:tcPr marL="9525" marR="9525" marT="9525" marB="0" anchor="b"/>
                </a:tc>
                <a:tc>
                  <a:txBody>
                    <a:bodyPr/>
                    <a:lstStyle/>
                    <a:p>
                      <a:pPr marL="0" algn="l" rtl="0" eaLnBrk="1" fontAlgn="b" latinLnBrk="0" hangingPunct="1">
                        <a:spcBef>
                          <a:spcPts val="0"/>
                        </a:spcBef>
                        <a:spcAft>
                          <a:spcPts val="0"/>
                        </a:spcAft>
                      </a:pPr>
                      <a:r>
                        <a:rPr lang="en-US" sz="1600" b="1" i="0" u="none" strike="noStrike" kern="1200">
                          <a:solidFill>
                            <a:srgbClr val="000000"/>
                          </a:solidFill>
                          <a:effectLst/>
                          <a:latin typeface="Calibri"/>
                        </a:rPr>
                        <a:t> </a:t>
                      </a:r>
                      <a:endParaRPr lang="en-US" sz="1800" b="0" i="0" u="none" strike="noStrike">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MUONS</a:t>
                      </a: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7653.7</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674.1</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3.37E+01</a:t>
                      </a:r>
                      <a:endParaRPr lang="en-US" sz="1800" b="0" i="0" u="none" strike="noStrike">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 </a:t>
                      </a: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 </a:t>
                      </a:r>
                      <a:endParaRPr lang="en-US" sz="1800" b="0" i="0" u="none" strike="noStrike">
                        <a:effectLst/>
                        <a:latin typeface="Arial"/>
                      </a:endParaRPr>
                    </a:p>
                  </a:txBody>
                  <a:tcPr marL="9525" marR="9525" marT="9525" marB="0" anchor="b"/>
                </a:tc>
                <a:tc>
                  <a:txBody>
                    <a:bodyPr/>
                    <a:lstStyle/>
                    <a:p>
                      <a:pPr marL="0" algn="l" rtl="0" eaLnBrk="1" fontAlgn="b" latinLnBrk="0" hangingPunct="1">
                        <a:spcBef>
                          <a:spcPts val="0"/>
                        </a:spcBef>
                        <a:spcAft>
                          <a:spcPts val="0"/>
                        </a:spcAft>
                      </a:pPr>
                      <a:endParaRPr lang="en-US" sz="1800" b="0" i="0" u="none" strike="noStrike">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MESONS</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53206.2</a:t>
                      </a: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10654.6</a:t>
                      </a: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5.33E+02</a:t>
                      </a:r>
                      <a:endParaRPr lang="en-US" sz="1800" b="0" i="0" u="none" strike="noStrike">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 </a:t>
                      </a:r>
                      <a:endParaRPr lang="en-US" sz="1800" b="0" i="0" u="none" strike="noStrike" dirty="0">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 </a:t>
                      </a:r>
                      <a:endParaRPr lang="en-US" sz="1800" b="0" i="0" u="none" strike="noStrike" dirty="0">
                        <a:effectLst/>
                        <a:latin typeface="Arial"/>
                      </a:endParaRPr>
                    </a:p>
                  </a:txBody>
                  <a:tcPr marL="9525" marR="9525" marT="9525" marB="0" anchor="b"/>
                </a:tc>
                <a:tc>
                  <a:txBody>
                    <a:bodyPr/>
                    <a:lstStyle/>
                    <a:p>
                      <a:pPr marL="0" algn="l" rtl="0" eaLnBrk="1" fontAlgn="b" latinLnBrk="0" hangingPunct="1">
                        <a:spcBef>
                          <a:spcPts val="0"/>
                        </a:spcBef>
                        <a:spcAft>
                          <a:spcPts val="0"/>
                        </a:spcAft>
                      </a:pPr>
                      <a:endParaRPr lang="en-US" sz="1800" b="0" i="0" u="none" strike="noStrike" dirty="0">
                        <a:effectLst/>
                        <a:latin typeface="Arial"/>
                      </a:endParaRPr>
                    </a:p>
                  </a:txBody>
                  <a:tcPr marL="9525" marR="9525" marT="9525" marB="0" anchor="b"/>
                </a:tc>
              </a:tr>
              <a:tr h="370840">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BARYONS</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218937.1</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a:solidFill>
                            <a:srgbClr val="000000"/>
                          </a:solidFill>
                          <a:effectLst/>
                          <a:latin typeface="Calibri"/>
                        </a:rPr>
                        <a:t>22962.7</a:t>
                      </a:r>
                      <a:endParaRPr lang="en-US" sz="1800" b="0" i="0" u="none" strike="noStrike">
                        <a:effectLst/>
                        <a:latin typeface="Arial"/>
                      </a:endParaRPr>
                    </a:p>
                  </a:txBody>
                  <a:tcPr marL="9525" marR="9525" marT="9525" marB="0" anchor="b"/>
                </a:tc>
                <a:tc>
                  <a:txBody>
                    <a:bodyPr/>
                    <a:lstStyle/>
                    <a:p>
                      <a:pPr marL="0" algn="r" rtl="0" eaLnBrk="1" fontAlgn="b" latinLnBrk="0" hangingPunct="1">
                        <a:spcBef>
                          <a:spcPts val="0"/>
                        </a:spcBef>
                        <a:spcAft>
                          <a:spcPts val="0"/>
                        </a:spcAft>
                      </a:pPr>
                      <a:r>
                        <a:rPr lang="en-US" sz="1600" b="1" i="0" u="none" strike="noStrike" kern="1200" dirty="0">
                          <a:solidFill>
                            <a:srgbClr val="000000"/>
                          </a:solidFill>
                          <a:effectLst/>
                          <a:latin typeface="Calibri"/>
                        </a:rPr>
                        <a:t>1.15E+03</a:t>
                      </a:r>
                      <a:endParaRPr lang="en-US" sz="1800" b="0" i="0" u="none" strike="noStrike" dirty="0">
                        <a:effectLst/>
                        <a:latin typeface="Arial"/>
                      </a:endParaRPr>
                    </a:p>
                  </a:txBody>
                  <a:tcPr marL="9525" marR="9525" marT="9525" marB="0" anchor="b"/>
                </a:tc>
              </a:tr>
            </a:tbl>
          </a:graphicData>
        </a:graphic>
      </p:graphicFrame>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Baryons all times-Theorem 1-Yellow out of gate.</a:t>
            </a:r>
            <a:endParaRPr lang="en-US" dirty="0"/>
          </a:p>
        </p:txBody>
      </p:sp>
      <p:pic>
        <p:nvPicPr>
          <p:cNvPr id="4" name="Content Placeholder 3" descr="BaryonsOnlyAllTimes.png"/>
          <p:cNvPicPr>
            <a:picLocks noGrp="1" noChangeAspect="1"/>
          </p:cNvPicPr>
          <p:nvPr>
            <p:ph idx="1"/>
          </p:nvPr>
        </p:nvPicPr>
        <p:blipFill>
          <a:blip r:embed="rId2" cstate="print"/>
          <a:stretch>
            <a:fillRect/>
          </a:stretch>
        </p:blipFill>
        <p:spPr>
          <a:xfrm>
            <a:off x="762000" y="1364456"/>
            <a:ext cx="7772400" cy="4857750"/>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49</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Time at MARS Vertex (after crossing time)</a:t>
            </a:r>
            <a:endParaRPr lang="en-US" sz="2400" dirty="0"/>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5</a:t>
            </a:fld>
            <a:endParaRPr lang="en-US"/>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97868" y="1143000"/>
            <a:ext cx="5300663" cy="5300663"/>
          </a:xfr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Baryons 0 &lt;</a:t>
            </a:r>
            <a:r>
              <a:rPr lang="en-US" dirty="0" err="1" smtClean="0">
                <a:latin typeface="Symbol" pitchFamily="18" charset="2"/>
              </a:rPr>
              <a:t>d</a:t>
            </a:r>
            <a:r>
              <a:rPr lang="en-US" dirty="0" err="1" smtClean="0"/>
              <a:t>t</a:t>
            </a:r>
            <a:r>
              <a:rPr lang="en-US" dirty="0" smtClean="0"/>
              <a:t>&lt; 2ns</a:t>
            </a:r>
            <a:endParaRPr lang="en-US" dirty="0"/>
          </a:p>
        </p:txBody>
      </p:sp>
      <p:pic>
        <p:nvPicPr>
          <p:cNvPr id="4098" name="Picture 2" descr="C:\Users\raja\Desktop\Telluride\Movies\mars_baryons.gif"/>
          <p:cNvPicPr>
            <a:picLocks noGrp="1" noChangeAspect="1" noChangeArrowheads="1" noCrop="1"/>
          </p:cNvPicPr>
          <p:nvPr>
            <p:ph idx="1"/>
          </p:nvPr>
        </p:nvPicPr>
        <p:blipFill>
          <a:blip r:embed="rId2" cstate="print"/>
          <a:srcRect/>
          <a:stretch>
            <a:fillRect/>
          </a:stretch>
        </p:blipFill>
        <p:spPr bwMode="auto">
          <a:xfrm>
            <a:off x="2278063" y="1143000"/>
            <a:ext cx="4738687" cy="5300663"/>
          </a:xfrm>
          <a:prstGeom prst="rect">
            <a:avLst/>
          </a:prstGeom>
          <a:noFill/>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50</a:t>
            </a:fld>
            <a:endParaRPr 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Mesons all times- Theorem1- yellow out of gate</a:t>
            </a:r>
            <a:endParaRPr lang="en-US" dirty="0"/>
          </a:p>
        </p:txBody>
      </p:sp>
      <p:pic>
        <p:nvPicPr>
          <p:cNvPr id="4" name="Content Placeholder 3" descr="MesonsOnlyAllTimes.png"/>
          <p:cNvPicPr>
            <a:picLocks noGrp="1" noChangeAspect="1"/>
          </p:cNvPicPr>
          <p:nvPr>
            <p:ph idx="1"/>
          </p:nvPr>
        </p:nvPicPr>
        <p:blipFill>
          <a:blip r:embed="rId2" cstate="print"/>
          <a:stretch>
            <a:fillRect/>
          </a:stretch>
        </p:blipFill>
        <p:spPr>
          <a:xfrm>
            <a:off x="762000" y="1364456"/>
            <a:ext cx="7772400" cy="4857750"/>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Mesons 0 &lt;</a:t>
            </a:r>
            <a:r>
              <a:rPr lang="en-US" dirty="0" err="1" smtClean="0">
                <a:latin typeface="Symbol" pitchFamily="18" charset="2"/>
              </a:rPr>
              <a:t>d</a:t>
            </a:r>
            <a:r>
              <a:rPr lang="en-US" dirty="0" err="1" smtClean="0"/>
              <a:t>t</a:t>
            </a:r>
            <a:r>
              <a:rPr lang="en-US" dirty="0" smtClean="0"/>
              <a:t>&lt; 2ns</a:t>
            </a:r>
            <a:endParaRPr lang="en-US" dirty="0"/>
          </a:p>
        </p:txBody>
      </p:sp>
      <p:pic>
        <p:nvPicPr>
          <p:cNvPr id="5122" name="Picture 2" descr="C:\Users\raja\Desktop\Telluride\Movies\mars_mesons.gif"/>
          <p:cNvPicPr>
            <a:picLocks noGrp="1" noChangeAspect="1" noChangeArrowheads="1" noCrop="1"/>
          </p:cNvPicPr>
          <p:nvPr>
            <p:ph idx="1"/>
          </p:nvPr>
        </p:nvPicPr>
        <p:blipFill>
          <a:blip r:embed="rId2" cstate="print"/>
          <a:srcRect/>
          <a:stretch>
            <a:fillRect/>
          </a:stretch>
        </p:blipFill>
        <p:spPr bwMode="auto">
          <a:xfrm>
            <a:off x="2278063" y="1143000"/>
            <a:ext cx="4738687" cy="5300663"/>
          </a:xfrm>
          <a:prstGeom prst="rect">
            <a:avLst/>
          </a:prstGeom>
          <a:noFill/>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 All times-Theorem 1- Yellow out of gate</a:t>
            </a:r>
            <a:endParaRPr lang="en-US" dirty="0"/>
          </a:p>
        </p:txBody>
      </p:sp>
      <p:pic>
        <p:nvPicPr>
          <p:cNvPr id="4" name="Content Placeholder 3" descr="EMOnlyAlltimes.png"/>
          <p:cNvPicPr>
            <a:picLocks noGrp="1" noChangeAspect="1"/>
          </p:cNvPicPr>
          <p:nvPr>
            <p:ph idx="1"/>
          </p:nvPr>
        </p:nvPicPr>
        <p:blipFill>
          <a:blip r:embed="rId2" cstate="print"/>
          <a:stretch>
            <a:fillRect/>
          </a:stretch>
        </p:blipFill>
        <p:spPr>
          <a:xfrm>
            <a:off x="990600" y="1447800"/>
            <a:ext cx="7772400" cy="4857750"/>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53</a:t>
            </a:fld>
            <a:endParaRPr lang="en-US"/>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 0 &lt;</a:t>
            </a:r>
            <a:r>
              <a:rPr lang="en-US" dirty="0" err="1" smtClean="0">
                <a:latin typeface="Symbol" pitchFamily="18" charset="2"/>
              </a:rPr>
              <a:t>d</a:t>
            </a:r>
            <a:r>
              <a:rPr lang="en-US" dirty="0" err="1" smtClean="0"/>
              <a:t>t</a:t>
            </a:r>
            <a:r>
              <a:rPr lang="en-US" dirty="0" smtClean="0"/>
              <a:t>&lt; 2ns</a:t>
            </a:r>
            <a:endParaRPr lang="en-US" dirty="0"/>
          </a:p>
        </p:txBody>
      </p:sp>
      <p:pic>
        <p:nvPicPr>
          <p:cNvPr id="6146" name="Picture 2" descr="C:\Users\raja\Desktop\Telluride\Movies\mars_em.gif"/>
          <p:cNvPicPr>
            <a:picLocks noGrp="1" noChangeAspect="1" noChangeArrowheads="1" noCrop="1"/>
          </p:cNvPicPr>
          <p:nvPr>
            <p:ph idx="1"/>
          </p:nvPr>
        </p:nvPicPr>
        <p:blipFill>
          <a:blip r:embed="rId2" cstate="print"/>
          <a:srcRect/>
          <a:stretch>
            <a:fillRect/>
          </a:stretch>
        </p:blipFill>
        <p:spPr bwMode="auto">
          <a:xfrm>
            <a:off x="2278063" y="1143000"/>
            <a:ext cx="4738687" cy="5300663"/>
          </a:xfrm>
          <a:prstGeom prst="rect">
            <a:avLst/>
          </a:prstGeom>
          <a:noFill/>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err="1" smtClean="0"/>
              <a:t>Muons</a:t>
            </a:r>
            <a:r>
              <a:rPr lang="en-US" sz="2400" dirty="0" smtClean="0"/>
              <a:t> All times-Theorem1- Yellow out of gate in calorimeter. Green </a:t>
            </a:r>
            <a:r>
              <a:rPr lang="en-US" sz="2400" dirty="0" err="1" smtClean="0"/>
              <a:t>muon</a:t>
            </a:r>
            <a:r>
              <a:rPr lang="en-US" sz="2400" dirty="0" smtClean="0"/>
              <a:t> tracks in tracker</a:t>
            </a:r>
            <a:r>
              <a:rPr lang="en-US" dirty="0" smtClean="0"/>
              <a:t>.</a:t>
            </a:r>
            <a:endParaRPr lang="en-US" dirty="0"/>
          </a:p>
        </p:txBody>
      </p:sp>
      <p:pic>
        <p:nvPicPr>
          <p:cNvPr id="4" name="Content Placeholder 3" descr="MuonsOnlyAllTimes.png"/>
          <p:cNvPicPr>
            <a:picLocks noGrp="1" noChangeAspect="1"/>
          </p:cNvPicPr>
          <p:nvPr>
            <p:ph idx="1"/>
          </p:nvPr>
        </p:nvPicPr>
        <p:blipFill>
          <a:blip r:embed="rId2" cstate="print"/>
          <a:stretch>
            <a:fillRect/>
          </a:stretch>
        </p:blipFill>
        <p:spPr>
          <a:xfrm>
            <a:off x="1371600" y="1371600"/>
            <a:ext cx="9876899" cy="6173062"/>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Muons</a:t>
            </a:r>
            <a:r>
              <a:rPr lang="en-US" dirty="0" smtClean="0"/>
              <a:t> 0 &lt;</a:t>
            </a:r>
            <a:r>
              <a:rPr lang="en-US" dirty="0" err="1" smtClean="0">
                <a:latin typeface="Symbol" pitchFamily="18" charset="2"/>
              </a:rPr>
              <a:t>d</a:t>
            </a:r>
            <a:r>
              <a:rPr lang="en-US" dirty="0" err="1" smtClean="0"/>
              <a:t>t</a:t>
            </a:r>
            <a:r>
              <a:rPr lang="en-US" dirty="0" smtClean="0"/>
              <a:t>&lt; 2ns</a:t>
            </a:r>
            <a:endParaRPr lang="en-US" dirty="0"/>
          </a:p>
        </p:txBody>
      </p:sp>
      <p:pic>
        <p:nvPicPr>
          <p:cNvPr id="7170" name="Picture 2" descr="C:\Users\raja\Desktop\Telluride\Movies\mars_muons.gif"/>
          <p:cNvPicPr>
            <a:picLocks noGrp="1" noChangeAspect="1" noChangeArrowheads="1" noCrop="1"/>
          </p:cNvPicPr>
          <p:nvPr>
            <p:ph idx="1"/>
          </p:nvPr>
        </p:nvPicPr>
        <p:blipFill>
          <a:blip r:embed="rId2" cstate="print"/>
          <a:srcRect/>
          <a:stretch>
            <a:fillRect/>
          </a:stretch>
        </p:blipFill>
        <p:spPr bwMode="auto">
          <a:xfrm>
            <a:off x="2278063" y="1143000"/>
            <a:ext cx="4738687" cy="5300663"/>
          </a:xfrm>
          <a:prstGeom prst="rect">
            <a:avLst/>
          </a:prstGeom>
          <a:noFill/>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Pseudo Rapidity of background</a:t>
            </a:r>
            <a:endParaRPr lang="en-US" dirty="0"/>
          </a:p>
        </p:txBody>
      </p:sp>
      <p:pic>
        <p:nvPicPr>
          <p:cNvPr id="4" name="Content Placeholder 3" descr="PlotRootShowerHists_Page_1.png"/>
          <p:cNvPicPr>
            <a:picLocks noGrp="1" noChangeAspect="1"/>
          </p:cNvPicPr>
          <p:nvPr>
            <p:ph idx="1"/>
          </p:nvPr>
        </p:nvPicPr>
        <p:blipFill>
          <a:blip r:embed="rId2" cstate="print"/>
          <a:stretch>
            <a:fillRect/>
          </a:stretch>
        </p:blipFill>
        <p:spPr>
          <a:xfrm>
            <a:off x="2600216" y="1143000"/>
            <a:ext cx="4095967"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57</a:t>
            </a:fld>
            <a:endParaRPr lang="en-US"/>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Azimuthal</a:t>
            </a:r>
            <a:r>
              <a:rPr lang="en-US" dirty="0" smtClean="0"/>
              <a:t> distribution of background</a:t>
            </a:r>
            <a:endParaRPr lang="en-US" dirty="0"/>
          </a:p>
        </p:txBody>
      </p:sp>
      <p:pic>
        <p:nvPicPr>
          <p:cNvPr id="4" name="Content Placeholder 3" descr="PlotRootShowerHists_Page_2.png"/>
          <p:cNvPicPr>
            <a:picLocks noGrp="1" noChangeAspect="1"/>
          </p:cNvPicPr>
          <p:nvPr>
            <p:ph idx="1"/>
          </p:nvPr>
        </p:nvPicPr>
        <p:blipFill>
          <a:blip r:embed="rId2" cstate="print"/>
          <a:stretch>
            <a:fillRect/>
          </a:stretch>
        </p:blipFill>
        <p:spPr>
          <a:xfrm>
            <a:off x="2600216" y="1143000"/>
            <a:ext cx="4095967"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58</a:t>
            </a:fld>
            <a:endParaRPr lang="en-US"/>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Layer in calorimeter of background</a:t>
            </a:r>
            <a:endParaRPr lang="en-US" dirty="0"/>
          </a:p>
        </p:txBody>
      </p:sp>
      <p:pic>
        <p:nvPicPr>
          <p:cNvPr id="4" name="Content Placeholder 3" descr="PlotRootShowerHists_Page_3.png"/>
          <p:cNvPicPr>
            <a:picLocks noGrp="1" noChangeAspect="1"/>
          </p:cNvPicPr>
          <p:nvPr>
            <p:ph idx="1"/>
          </p:nvPr>
        </p:nvPicPr>
        <p:blipFill>
          <a:blip r:embed="rId2" cstate="print"/>
          <a:stretch>
            <a:fillRect/>
          </a:stretch>
        </p:blipFill>
        <p:spPr>
          <a:xfrm>
            <a:off x="2600216" y="1143000"/>
            <a:ext cx="4095967"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59</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MARS Weight and raw fluxes</a:t>
            </a:r>
            <a:endParaRPr lang="en-US" sz="2800" dirty="0"/>
          </a:p>
        </p:txBody>
      </p:sp>
      <p:sp>
        <p:nvSpPr>
          <p:cNvPr id="3" name="Date Placeholder 2"/>
          <p:cNvSpPr>
            <a:spLocks noGrp="1"/>
          </p:cNvSpPr>
          <p:nvPr>
            <p:ph type="dt" sz="half" idx="10"/>
          </p:nvPr>
        </p:nvSpPr>
        <p:spPr/>
        <p:txBody>
          <a:bodyPr/>
          <a:lstStyle/>
          <a:p>
            <a:pPr>
              <a:defRPr/>
            </a:pPr>
            <a:r>
              <a:rPr lang="en-US" smtClean="0"/>
              <a:t>October 7, 2011</a:t>
            </a:r>
            <a:endParaRPr lang="en-US"/>
          </a:p>
        </p:txBody>
      </p:sp>
      <p:sp>
        <p:nvSpPr>
          <p:cNvPr id="5" name="Footer Placeholder 4"/>
          <p:cNvSpPr>
            <a:spLocks noGrp="1"/>
          </p:cNvSpPr>
          <p:nvPr>
            <p:ph type="ftr" sz="quarter" idx="11"/>
          </p:nvPr>
        </p:nvSpPr>
        <p:spPr/>
        <p:txBody>
          <a:bodyPr/>
          <a:lstStyle/>
          <a:p>
            <a:pPr>
              <a:defRPr/>
            </a:pPr>
            <a:r>
              <a:rPr lang="en-US" smtClean="0"/>
              <a:t>Fermilab W&amp;C</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a:t>
            </a:fld>
            <a:endParaRPr lang="en-US"/>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100" y="1143000"/>
            <a:ext cx="5300663" cy="5300663"/>
          </a:xfrm>
        </p:spPr>
      </p:pic>
      <p:graphicFrame>
        <p:nvGraphicFramePr>
          <p:cNvPr id="7" name="Table 6"/>
          <p:cNvGraphicFramePr>
            <a:graphicFrameLocks noGrp="1"/>
          </p:cNvGraphicFramePr>
          <p:nvPr>
            <p:extLst>
              <p:ext uri="{D42A27DB-BD31-4B8C-83A1-F6EECF244321}">
                <p14:modId xmlns:p14="http://schemas.microsoft.com/office/powerpoint/2010/main" val="2211404037"/>
              </p:ext>
            </p:extLst>
          </p:nvPr>
        </p:nvGraphicFramePr>
        <p:xfrm>
          <a:off x="5291528" y="1557978"/>
          <a:ext cx="3627620" cy="2343462"/>
        </p:xfrm>
        <a:graphic>
          <a:graphicData uri="http://schemas.openxmlformats.org/drawingml/2006/table">
            <a:tbl>
              <a:tblPr/>
              <a:tblGrid>
                <a:gridCol w="1124262"/>
                <a:gridCol w="1251679"/>
                <a:gridCol w="1251679"/>
              </a:tblGrid>
              <a:tr h="374754">
                <a:tc>
                  <a:txBody>
                    <a:bodyPr/>
                    <a:lstStyle/>
                    <a:p>
                      <a:r>
                        <a:rPr lang="en-US" dirty="0" smtClean="0"/>
                        <a:t>Particle Type</a:t>
                      </a:r>
                      <a:endParaRPr lang="en-US"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dirty="0" smtClean="0"/>
                        <a:t>Number</a:t>
                      </a:r>
                      <a:r>
                        <a:rPr lang="en-US" baseline="0" dirty="0" smtClean="0"/>
                        <a:t> per crossing</a:t>
                      </a:r>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dirty="0" smtClean="0"/>
                        <a:t>Energy</a:t>
                      </a:r>
                    </a:p>
                    <a:p>
                      <a:r>
                        <a:rPr lang="en-US" dirty="0" smtClean="0"/>
                        <a:t>(</a:t>
                      </a:r>
                      <a:r>
                        <a:rPr lang="en-US" dirty="0" err="1" smtClean="0"/>
                        <a:t>TeV</a:t>
                      </a:r>
                      <a:r>
                        <a:rPr lang="en-US" dirty="0" smtClean="0"/>
                        <a:t>)</a:t>
                      </a:r>
                      <a:endParaRPr lang="en-US"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3222">
                <a:tc>
                  <a:txBody>
                    <a:bodyPr/>
                    <a:lstStyle/>
                    <a:p>
                      <a:r>
                        <a:rPr lang="en-US" sz="1400" dirty="0" smtClean="0"/>
                        <a:t>EM</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t>1.79x10</a:t>
                      </a:r>
                      <a:r>
                        <a:rPr lang="en-US" sz="1600" baseline="30000" dirty="0" smtClean="0"/>
                        <a:t>8</a:t>
                      </a:r>
                      <a:endParaRPr lang="en-US" sz="1600"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t>169.9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400" dirty="0" smtClean="0"/>
                        <a:t>MUONS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t>8021</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t>184.4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400" dirty="0" smtClean="0"/>
                        <a:t>MESONS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t>17589</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t>6.8</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0">
                <a:tc>
                  <a:txBody>
                    <a:bodyPr/>
                    <a:lstStyle/>
                    <a:p>
                      <a:r>
                        <a:rPr lang="en-US" sz="1400" dirty="0" smtClean="0"/>
                        <a:t>BARYONS</a:t>
                      </a:r>
                      <a:endParaRPr lang="en-US"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r>
                        <a:rPr lang="en-US" sz="1600" dirty="0" smtClean="0"/>
                        <a:t>0.409x10</a:t>
                      </a:r>
                      <a:r>
                        <a:rPr lang="en-US" sz="1600" baseline="30000" dirty="0" smtClean="0"/>
                        <a:t>8</a:t>
                      </a:r>
                      <a:endParaRPr lang="en-US" sz="1600" baseline="300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smtClean="0"/>
                        <a:t>177.4</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1" name="TextBox 10"/>
          <p:cNvSpPr txBox="1"/>
          <p:nvPr/>
        </p:nvSpPr>
        <p:spPr>
          <a:xfrm>
            <a:off x="5486400" y="4343400"/>
            <a:ext cx="3429000" cy="1384995"/>
          </a:xfrm>
          <a:prstGeom prst="rect">
            <a:avLst/>
          </a:prstGeom>
          <a:noFill/>
        </p:spPr>
        <p:txBody>
          <a:bodyPr wrap="square" rtlCol="0">
            <a:spAutoFit/>
          </a:bodyPr>
          <a:lstStyle/>
          <a:p>
            <a:r>
              <a:rPr lang="en-US" sz="1400" dirty="0" smtClean="0">
                <a:latin typeface="Times New Roman" pitchFamily="18" charset="0"/>
                <a:cs typeface="Times New Roman" pitchFamily="18" charset="0"/>
              </a:rPr>
              <a:t>Calorimeter with 50%/</a:t>
            </a:r>
            <a:r>
              <a:rPr lang="en-US" sz="1400" dirty="0">
                <a:latin typeface="Times New Roman" pitchFamily="18" charset="0"/>
                <a:cs typeface="Times New Roman" pitchFamily="18" charset="0"/>
              </a:rPr>
              <a:t>√</a:t>
            </a:r>
            <a:r>
              <a:rPr lang="en-US" sz="1400" dirty="0" smtClean="0">
                <a:latin typeface="Times New Roman" pitchFamily="18" charset="0"/>
                <a:cs typeface="Times New Roman" pitchFamily="18" charset="0"/>
              </a:rPr>
              <a:t>(E)  resolution will have fluctuations of </a:t>
            </a:r>
            <a:r>
              <a:rPr lang="en-US" sz="1400" dirty="0" smtClean="0">
                <a:latin typeface="Times New Roman" pitchFamily="18" charset="0"/>
                <a:cs typeface="Times New Roman" pitchFamily="18" charset="0"/>
              </a:rPr>
              <a:t>206 </a:t>
            </a:r>
            <a:r>
              <a:rPr lang="en-US" sz="1400" dirty="0" err="1" smtClean="0">
                <a:latin typeface="Times New Roman" pitchFamily="18" charset="0"/>
                <a:cs typeface="Times New Roman" pitchFamily="18" charset="0"/>
              </a:rPr>
              <a:t>GeV</a:t>
            </a:r>
            <a:r>
              <a:rPr lang="en-US" sz="1400" dirty="0" smtClean="0">
                <a:latin typeface="Times New Roman" pitchFamily="18" charset="0"/>
                <a:cs typeface="Times New Roman" pitchFamily="18" charset="0"/>
              </a:rPr>
              <a:t> in EM and </a:t>
            </a:r>
            <a:r>
              <a:rPr lang="en-US" sz="1400" dirty="0" smtClean="0">
                <a:latin typeface="Times New Roman" pitchFamily="18" charset="0"/>
                <a:cs typeface="Times New Roman" pitchFamily="18" charset="0"/>
              </a:rPr>
              <a:t>211 </a:t>
            </a:r>
            <a:r>
              <a:rPr lang="en-US" sz="1400" dirty="0" err="1" smtClean="0">
                <a:latin typeface="Times New Roman" pitchFamily="18" charset="0"/>
                <a:cs typeface="Times New Roman" pitchFamily="18" charset="0"/>
              </a:rPr>
              <a:t>GeV</a:t>
            </a:r>
            <a:r>
              <a:rPr lang="en-US" sz="1400" dirty="0" smtClean="0">
                <a:latin typeface="Times New Roman" pitchFamily="18" charset="0"/>
                <a:cs typeface="Times New Roman" pitchFamily="18" charset="0"/>
              </a:rPr>
              <a:t> in Baryons alone! Total energy of event is 1500 </a:t>
            </a:r>
            <a:r>
              <a:rPr lang="en-US" sz="1400" dirty="0" err="1" smtClean="0">
                <a:latin typeface="Times New Roman" pitchFamily="18" charset="0"/>
                <a:cs typeface="Times New Roman" pitchFamily="18" charset="0"/>
              </a:rPr>
              <a:t>GeV</a:t>
            </a:r>
            <a:r>
              <a:rPr lang="en-US" sz="1400" dirty="0" smtClean="0">
                <a:latin typeface="Times New Roman" pitchFamily="18" charset="0"/>
                <a:cs typeface="Times New Roman" pitchFamily="18" charset="0"/>
              </a:rPr>
              <a:t>!!</a:t>
            </a:r>
          </a:p>
          <a:p>
            <a:endParaRPr lang="en-US" sz="1400" dirty="0">
              <a:latin typeface="Times New Roman" pitchFamily="18" charset="0"/>
              <a:cs typeface="Times New Roman" pitchFamily="18" charset="0"/>
            </a:endParaRPr>
          </a:p>
          <a:p>
            <a:r>
              <a:rPr lang="en-US" sz="1400" dirty="0" smtClean="0">
                <a:latin typeface="Times New Roman" pitchFamily="18" charset="0"/>
                <a:cs typeface="Times New Roman" pitchFamily="18" charset="0"/>
              </a:rPr>
              <a:t>So some out of box thinking is needed.</a:t>
            </a:r>
            <a:endParaRPr lang="en-US" sz="1400" dirty="0">
              <a:latin typeface="Times New Roman" pitchFamily="18" charset="0"/>
              <a:cs typeface="Times New Roman" pitchFamily="18" charset="0"/>
            </a:endParaRPr>
          </a:p>
        </p:txBody>
      </p:sp>
    </p:spTree>
    <p:extLst>
      <p:ext uri="{BB962C8B-B14F-4D97-AF65-F5344CB8AC3E}">
        <p14:creationId xmlns:p14="http://schemas.microsoft.com/office/powerpoint/2010/main" val="344763537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Momentum Distribution of background</a:t>
            </a:r>
            <a:endParaRPr lang="en-US" dirty="0"/>
          </a:p>
        </p:txBody>
      </p:sp>
      <p:pic>
        <p:nvPicPr>
          <p:cNvPr id="4" name="Content Placeholder 3" descr="PlotRootShowerHists_Page_4.png"/>
          <p:cNvPicPr>
            <a:picLocks noGrp="1" noChangeAspect="1"/>
          </p:cNvPicPr>
          <p:nvPr>
            <p:ph idx="1"/>
          </p:nvPr>
        </p:nvPicPr>
        <p:blipFill>
          <a:blip r:embed="rId2" cstate="print"/>
          <a:stretch>
            <a:fillRect/>
          </a:stretch>
        </p:blipFill>
        <p:spPr>
          <a:xfrm>
            <a:off x="2600216" y="1143000"/>
            <a:ext cx="4095967"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60</a:t>
            </a:fld>
            <a:endParaRPr lang="en-US"/>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Particle composition (Geant3 Id) of background</a:t>
            </a:r>
            <a:endParaRPr lang="en-US" dirty="0"/>
          </a:p>
        </p:txBody>
      </p:sp>
      <p:pic>
        <p:nvPicPr>
          <p:cNvPr id="4" name="Content Placeholder 3" descr="PlotRootShowerHists_Page_5.png"/>
          <p:cNvPicPr>
            <a:picLocks noGrp="1" noChangeAspect="1"/>
          </p:cNvPicPr>
          <p:nvPr>
            <p:ph idx="1"/>
          </p:nvPr>
        </p:nvPicPr>
        <p:blipFill>
          <a:blip r:embed="rId2" cstate="print"/>
          <a:stretch>
            <a:fillRect/>
          </a:stretch>
        </p:blipFill>
        <p:spPr>
          <a:xfrm>
            <a:off x="2600216" y="1143000"/>
            <a:ext cx="4095967"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61</a:t>
            </a:fld>
            <a:endParaRPr 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Signal event WW fusion to Higgs</a:t>
            </a:r>
            <a:endParaRPr lang="en-US" dirty="0"/>
          </a:p>
        </p:txBody>
      </p:sp>
      <p:pic>
        <p:nvPicPr>
          <p:cNvPr id="1027" name="Picture 3" descr="C:\Users\raja\Desktop\Telluride\Movies\SignalHiggsFusion.gif"/>
          <p:cNvPicPr>
            <a:picLocks noGrp="1" noChangeAspect="1" noChangeArrowheads="1" noCrop="1"/>
          </p:cNvPicPr>
          <p:nvPr>
            <p:ph idx="1"/>
          </p:nvPr>
        </p:nvPicPr>
        <p:blipFill>
          <a:blip r:embed="rId2" cstate="print"/>
          <a:srcRect/>
          <a:stretch>
            <a:fillRect/>
          </a:stretch>
        </p:blipFill>
        <p:spPr bwMode="auto">
          <a:xfrm>
            <a:off x="2278063" y="1143000"/>
            <a:ext cx="4738687" cy="5300663"/>
          </a:xfrm>
          <a:prstGeom prst="rect">
            <a:avLst/>
          </a:prstGeom>
          <a:noFill/>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62</a:t>
            </a:fld>
            <a:endParaRPr lang="en-US"/>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Total background In-time hits in Calorimeter layers</a:t>
            </a:r>
            <a:endParaRPr lang="en-US" dirty="0"/>
          </a:p>
        </p:txBody>
      </p:sp>
      <p:sp>
        <p:nvSpPr>
          <p:cNvPr id="5" name="Content Placeholder 4"/>
          <p:cNvSpPr>
            <a:spLocks noGrp="1"/>
          </p:cNvSpPr>
          <p:nvPr>
            <p:ph idx="1"/>
          </p:nvPr>
        </p:nvSpPr>
        <p:spPr>
          <a:xfrm>
            <a:off x="5334000" y="1143000"/>
            <a:ext cx="3200400" cy="5300663"/>
          </a:xfrm>
        </p:spPr>
        <p:txBody>
          <a:bodyPr/>
          <a:lstStyle/>
          <a:p>
            <a:r>
              <a:rPr lang="en-US" sz="2400" dirty="0" smtClean="0"/>
              <a:t>9000 hits total in layer 1.</a:t>
            </a:r>
          </a:p>
          <a:p>
            <a:r>
              <a:rPr lang="en-US" sz="2400" dirty="0" smtClean="0"/>
              <a:t>Number of pixels in layer1= 1.99E9</a:t>
            </a:r>
          </a:p>
          <a:p>
            <a:r>
              <a:rPr lang="en-US" sz="2400" dirty="0" smtClean="0"/>
              <a:t>This is an occupancy of4.5E-6</a:t>
            </a:r>
          </a:p>
          <a:p>
            <a:r>
              <a:rPr lang="en-US" sz="2400" dirty="0" smtClean="0"/>
              <a:t>Total In-time Hits in calorimeter =117931 (mostly in EM layers) </a:t>
            </a:r>
            <a:endParaRPr lang="en-US" sz="2400" dirty="0"/>
          </a:p>
        </p:txBody>
      </p:sp>
      <p:pic>
        <p:nvPicPr>
          <p:cNvPr id="6" name="Content Placeholder 3" descr="CalLyrHitsInTIme.png"/>
          <p:cNvPicPr>
            <a:picLocks noChangeAspect="1"/>
          </p:cNvPicPr>
          <p:nvPr/>
        </p:nvPicPr>
        <p:blipFill>
          <a:blip r:embed="rId2" cstate="print"/>
          <a:stretch>
            <a:fillRect/>
          </a:stretch>
        </p:blipFill>
        <p:spPr bwMode="auto">
          <a:xfrm>
            <a:off x="685800" y="1143000"/>
            <a:ext cx="3886200" cy="50292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7" name="Slide Number Placeholder 6"/>
          <p:cNvSpPr>
            <a:spLocks noGrp="1"/>
          </p:cNvSpPr>
          <p:nvPr>
            <p:ph type="sldNum" sz="quarter" idx="12"/>
          </p:nvPr>
        </p:nvSpPr>
        <p:spPr/>
        <p:txBody>
          <a:bodyPr/>
          <a:lstStyle/>
          <a:p>
            <a:pPr>
              <a:defRPr/>
            </a:pPr>
            <a:fld id="{4BFA3BC1-46F8-407C-A101-FB57A81A404A}" type="slidenum">
              <a:rPr lang="en-US" smtClean="0"/>
              <a:pPr>
                <a:defRPr/>
              </a:pPr>
              <a:t>63</a:t>
            </a:fld>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Can we pattern recognize the event embedded in the remaining background?</a:t>
            </a:r>
            <a:endParaRPr lang="en-US" sz="2800" dirty="0"/>
          </a:p>
        </p:txBody>
      </p:sp>
      <p:sp>
        <p:nvSpPr>
          <p:cNvPr id="3" name="Content Placeholder 2"/>
          <p:cNvSpPr>
            <a:spLocks noGrp="1"/>
          </p:cNvSpPr>
          <p:nvPr>
            <p:ph idx="1"/>
          </p:nvPr>
        </p:nvSpPr>
        <p:spPr/>
        <p:txBody>
          <a:bodyPr/>
          <a:lstStyle/>
          <a:p>
            <a:r>
              <a:rPr lang="en-US" dirty="0" err="1" smtClean="0"/>
              <a:t>Muons</a:t>
            </a:r>
            <a:r>
              <a:rPr lang="en-US" dirty="0" smtClean="0"/>
              <a:t> can be pattern-recognized away.</a:t>
            </a:r>
          </a:p>
          <a:p>
            <a:r>
              <a:rPr lang="en-US" dirty="0" smtClean="0"/>
              <a:t>So can Mesons.</a:t>
            </a:r>
          </a:p>
          <a:p>
            <a:r>
              <a:rPr lang="en-US" dirty="0" smtClean="0"/>
              <a:t>Baryons and EM pose a problem.</a:t>
            </a:r>
          </a:p>
          <a:p>
            <a:r>
              <a:rPr lang="en-US" dirty="0" smtClean="0"/>
              <a:t>Need to superimpose them on the signal.</a:t>
            </a:r>
          </a:p>
          <a:p>
            <a:pPr lvl="1"/>
            <a:r>
              <a:rPr lang="en-US" dirty="0" smtClean="0"/>
              <a:t>My graphics card runs out of memory!!</a:t>
            </a:r>
          </a:p>
          <a:p>
            <a:r>
              <a:rPr lang="en-US" dirty="0" smtClean="0"/>
              <a:t>However, the following observations hold</a:t>
            </a:r>
          </a:p>
          <a:p>
            <a:pPr lvl="1"/>
            <a:r>
              <a:rPr lang="en-US" dirty="0" err="1" smtClean="0"/>
              <a:t>Hadronic</a:t>
            </a:r>
            <a:r>
              <a:rPr lang="en-US" dirty="0" smtClean="0"/>
              <a:t> tracks in calorimeter can be followed even if here are neighboring cloud of uncorrelated hits.</a:t>
            </a:r>
          </a:p>
          <a:p>
            <a:pPr lvl="1"/>
            <a:r>
              <a:rPr lang="en-US" dirty="0" smtClean="0"/>
              <a:t>EM showers will have background superimposed.</a:t>
            </a:r>
          </a:p>
          <a:p>
            <a:pPr lvl="1"/>
            <a:r>
              <a:rPr lang="en-US" dirty="0" smtClean="0"/>
              <a:t>Question—How much?</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64</a:t>
            </a:fld>
            <a:endParaRPr lang="en-US"/>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Moliere Radius analysis</a:t>
            </a:r>
            <a:endParaRPr lang="en-US" dirty="0"/>
          </a:p>
        </p:txBody>
      </p:sp>
      <p:sp>
        <p:nvSpPr>
          <p:cNvPr id="3" name="Content Placeholder 2"/>
          <p:cNvSpPr>
            <a:spLocks noGrp="1"/>
          </p:cNvSpPr>
          <p:nvPr>
            <p:ph idx="1"/>
          </p:nvPr>
        </p:nvSpPr>
        <p:spPr/>
        <p:txBody>
          <a:bodyPr/>
          <a:lstStyle/>
          <a:p>
            <a:r>
              <a:rPr lang="en-US" dirty="0" smtClean="0"/>
              <a:t>Moliere radius of electron in iron =2.7cm.</a:t>
            </a:r>
          </a:p>
          <a:p>
            <a:r>
              <a:rPr lang="en-US" dirty="0" smtClean="0"/>
              <a:t>Look at the part in Z where there is most deposition. </a:t>
            </a:r>
          </a:p>
          <a:p>
            <a:r>
              <a:rPr lang="en-US" dirty="0" smtClean="0"/>
              <a:t>EM showers confined to 100 layers (22 radiation lengths).</a:t>
            </a:r>
          </a:p>
          <a:p>
            <a:r>
              <a:rPr lang="en-US" dirty="0" smtClean="0"/>
              <a:t>Ask how much energy is deposited in an EM shower size volume due to background.</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65</a:t>
            </a:fld>
            <a:endParaRPr lang="en-US"/>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a:t>
            </a:r>
            <a:r>
              <a:rPr lang="en-US" dirty="0" err="1" smtClean="0"/>
              <a:t>GeV</a:t>
            </a:r>
            <a:r>
              <a:rPr lang="en-US" dirty="0" smtClean="0"/>
              <a:t> </a:t>
            </a:r>
            <a:r>
              <a:rPr lang="en-US" dirty="0" err="1" smtClean="0"/>
              <a:t>pion</a:t>
            </a:r>
            <a:r>
              <a:rPr lang="en-US" dirty="0" smtClean="0"/>
              <a:t> in Calorimeter</a:t>
            </a:r>
            <a:endParaRPr lang="en-US" dirty="0"/>
          </a:p>
        </p:txBody>
      </p:sp>
      <p:pic>
        <p:nvPicPr>
          <p:cNvPr id="4" name="Content Placeholder 3" descr="pions100.gif"/>
          <p:cNvPicPr>
            <a:picLocks noGrp="1" noChangeAspect="1"/>
          </p:cNvPicPr>
          <p:nvPr>
            <p:ph idx="1"/>
          </p:nvPr>
        </p:nvPicPr>
        <p:blipFill>
          <a:blip r:embed="rId2" cstate="print"/>
          <a:stretch>
            <a:fillRect/>
          </a:stretch>
        </p:blipFill>
        <p:spPr>
          <a:xfrm>
            <a:off x="533400" y="1219199"/>
            <a:ext cx="6560820" cy="7338060"/>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66</a:t>
            </a:fld>
            <a:endParaRPr lang="en-US"/>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Moliere Radius Analysis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37201256"/>
              </p:ext>
            </p:extLst>
          </p:nvPr>
        </p:nvGraphicFramePr>
        <p:xfrm>
          <a:off x="762000" y="1143000"/>
          <a:ext cx="7772400" cy="4450080"/>
        </p:xfrm>
        <a:graphic>
          <a:graphicData uri="http://schemas.openxmlformats.org/drawingml/2006/table">
            <a:tbl>
              <a:tblPr firstRow="1" bandRow="1">
                <a:tableStyleId>{5C22544A-7EE6-4342-B048-85BDC9FD1C3A}</a:tableStyleId>
              </a:tblPr>
              <a:tblGrid>
                <a:gridCol w="2590800"/>
                <a:gridCol w="2590800"/>
                <a:gridCol w="2590800"/>
              </a:tblGrid>
              <a:tr h="370840">
                <a:tc>
                  <a:txBody>
                    <a:bodyPr/>
                    <a:lstStyle/>
                    <a:p>
                      <a:pPr algn="r" fontAlgn="b"/>
                      <a:r>
                        <a:rPr lang="en-US" sz="1600" b="1" i="0" u="none" strike="noStrike" dirty="0">
                          <a:solidFill>
                            <a:srgbClr val="000000"/>
                          </a:solidFill>
                          <a:latin typeface="Calibri"/>
                        </a:rPr>
                        <a:t>both beams</a:t>
                      </a:r>
                    </a:p>
                  </a:txBody>
                  <a:tcPr marL="9525" marR="9525" marT="9525" marB="0" anchor="b"/>
                </a:tc>
                <a:tc>
                  <a:txBody>
                    <a:bodyPr/>
                    <a:lstStyle/>
                    <a:p>
                      <a:pPr algn="r" fontAlgn="b"/>
                      <a:r>
                        <a:rPr lang="en-US" sz="1600" b="1" i="0" u="none" strike="noStrike">
                          <a:solidFill>
                            <a:srgbClr val="000000"/>
                          </a:solidFill>
                          <a:latin typeface="Calibri"/>
                        </a:rPr>
                        <a:t>In Moliere Volume</a:t>
                      </a:r>
                    </a:p>
                  </a:txBody>
                  <a:tcPr marL="9525" marR="9525" marT="9525" marB="0" anchor="b"/>
                </a:tc>
                <a:tc>
                  <a:txBody>
                    <a:bodyPr/>
                    <a:lstStyle/>
                    <a:p>
                      <a:pPr algn="r" fontAlgn="b"/>
                      <a:r>
                        <a:rPr lang="en-US" sz="1600" b="1" i="0" u="none" strike="noStrike">
                          <a:solidFill>
                            <a:srgbClr val="000000"/>
                          </a:solidFill>
                          <a:latin typeface="Calibri"/>
                        </a:rPr>
                        <a:t>In Time</a:t>
                      </a:r>
                    </a:p>
                  </a:txBody>
                  <a:tcPr marL="9525" marR="9525" marT="9525" marB="0" anchor="b"/>
                </a:tc>
              </a:tr>
              <a:tr h="370840">
                <a:tc>
                  <a:txBody>
                    <a:bodyPr/>
                    <a:lstStyle/>
                    <a:p>
                      <a:pPr algn="l" fontAlgn="b"/>
                      <a:endParaRPr lang="en-US" sz="1600" b="1" i="0" u="none" strike="noStrike" dirty="0">
                        <a:solidFill>
                          <a:srgbClr val="000000"/>
                        </a:solidFill>
                        <a:latin typeface="Calibri"/>
                      </a:endParaRPr>
                    </a:p>
                  </a:txBody>
                  <a:tcPr marL="9525" marR="9525" marT="9525" marB="0" anchor="b"/>
                </a:tc>
                <a:tc>
                  <a:txBody>
                    <a:bodyPr/>
                    <a:lstStyle/>
                    <a:p>
                      <a:pPr algn="r" fontAlgn="b"/>
                      <a:r>
                        <a:rPr lang="en-US" sz="1600" b="1" i="0" u="none" strike="noStrike">
                          <a:solidFill>
                            <a:srgbClr val="000000"/>
                          </a:solidFill>
                          <a:latin typeface="Calibri"/>
                        </a:rPr>
                        <a:t>MeV</a:t>
                      </a:r>
                    </a:p>
                  </a:txBody>
                  <a:tcPr marL="9525" marR="9525" marT="9525" marB="0" anchor="b"/>
                </a:tc>
                <a:tc>
                  <a:txBody>
                    <a:bodyPr/>
                    <a:lstStyle/>
                    <a:p>
                      <a:pPr algn="r" fontAlgn="b"/>
                      <a:r>
                        <a:rPr lang="en-US" sz="1600" b="1" i="0" u="none" strike="noStrike">
                          <a:solidFill>
                            <a:srgbClr val="000000"/>
                          </a:solidFill>
                          <a:latin typeface="Calibri"/>
                        </a:rPr>
                        <a:t>MeV</a:t>
                      </a:r>
                    </a:p>
                  </a:txBody>
                  <a:tcPr marL="9525" marR="9525" marT="9525" marB="0" anchor="b"/>
                </a:tc>
              </a:tr>
              <a:tr h="370840">
                <a:tc>
                  <a:txBody>
                    <a:bodyPr/>
                    <a:lstStyle/>
                    <a:p>
                      <a:pPr algn="l" fontAlgn="b"/>
                      <a:endParaRPr lang="en-US" sz="1600" b="1" i="0" u="none" strike="noStrike" dirty="0">
                        <a:solidFill>
                          <a:srgbClr val="000000"/>
                        </a:solidFill>
                        <a:latin typeface="Calibri"/>
                      </a:endParaRPr>
                    </a:p>
                  </a:txBody>
                  <a:tcPr marL="9525" marR="9525" marT="9525" marB="0" anchor="b"/>
                </a:tc>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endParaRPr lang="en-US" sz="1600" b="1" i="0" u="none" strike="noStrike">
                        <a:solidFill>
                          <a:srgbClr val="000000"/>
                        </a:solidFill>
                        <a:latin typeface="Calibri"/>
                      </a:endParaRPr>
                    </a:p>
                  </a:txBody>
                  <a:tcPr marL="9525" marR="9525" marT="9525" marB="0" anchor="b"/>
                </a:tc>
              </a:tr>
              <a:tr h="370840">
                <a:tc>
                  <a:txBody>
                    <a:bodyPr/>
                    <a:lstStyle/>
                    <a:p>
                      <a:pPr algn="l" fontAlgn="b"/>
                      <a:r>
                        <a:rPr lang="en-US" sz="1600" b="1" i="0" u="none" strike="noStrike" dirty="0">
                          <a:solidFill>
                            <a:srgbClr val="000000"/>
                          </a:solidFill>
                          <a:latin typeface="Calibri"/>
                        </a:rPr>
                        <a:t>EM</a:t>
                      </a:r>
                    </a:p>
                  </a:txBody>
                  <a:tcPr marL="9525" marR="9525" marT="9525" marB="0" anchor="b"/>
                </a:tc>
                <a:tc>
                  <a:txBody>
                    <a:bodyPr/>
                    <a:lstStyle/>
                    <a:p>
                      <a:pPr algn="r" fontAlgn="b"/>
                      <a:r>
                        <a:rPr lang="en-US" sz="1600" b="1" i="0" u="none" strike="noStrike">
                          <a:solidFill>
                            <a:srgbClr val="000000"/>
                          </a:solidFill>
                          <a:latin typeface="Calibri"/>
                        </a:rPr>
                        <a:t>136.42</a:t>
                      </a:r>
                    </a:p>
                  </a:txBody>
                  <a:tcPr marL="9525" marR="9525" marT="9525" marB="0" anchor="b"/>
                </a:tc>
                <a:tc>
                  <a:txBody>
                    <a:bodyPr/>
                    <a:lstStyle/>
                    <a:p>
                      <a:pPr algn="r" fontAlgn="b"/>
                      <a:r>
                        <a:rPr lang="en-US" sz="1600" b="1" i="0" u="none" strike="noStrike">
                          <a:solidFill>
                            <a:srgbClr val="000000"/>
                          </a:solidFill>
                          <a:latin typeface="Calibri"/>
                        </a:rPr>
                        <a:t>57.58</a:t>
                      </a:r>
                    </a:p>
                  </a:txBody>
                  <a:tcPr marL="9525" marR="9525" marT="9525" marB="0" anchor="b"/>
                </a:tc>
              </a:tr>
              <a:tr h="370840">
                <a:tc>
                  <a:txBody>
                    <a:bodyPr/>
                    <a:lstStyle/>
                    <a:p>
                      <a:pPr algn="l" fontAlgn="b"/>
                      <a:endParaRPr lang="en-US" sz="1600" b="1" i="0" u="none" strike="noStrike" dirty="0">
                        <a:solidFill>
                          <a:srgbClr val="000000"/>
                        </a:solidFill>
                        <a:latin typeface="Calibri"/>
                      </a:endParaRP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r>
              <a:tr h="370840">
                <a:tc>
                  <a:txBody>
                    <a:bodyPr/>
                    <a:lstStyle/>
                    <a:p>
                      <a:pPr algn="l" fontAlgn="b"/>
                      <a:r>
                        <a:rPr lang="en-US" sz="1600" b="1" i="0" u="none" strike="noStrike" dirty="0">
                          <a:solidFill>
                            <a:srgbClr val="000000"/>
                          </a:solidFill>
                          <a:latin typeface="Calibri"/>
                        </a:rPr>
                        <a:t>MUONS</a:t>
                      </a:r>
                    </a:p>
                  </a:txBody>
                  <a:tcPr marL="9525" marR="9525" marT="9525" marB="0" anchor="b"/>
                </a:tc>
                <a:tc>
                  <a:txBody>
                    <a:bodyPr/>
                    <a:lstStyle/>
                    <a:p>
                      <a:pPr algn="r" fontAlgn="b"/>
                      <a:r>
                        <a:rPr lang="en-US" sz="1600" b="1" i="0" u="none" strike="noStrike">
                          <a:solidFill>
                            <a:srgbClr val="000000"/>
                          </a:solidFill>
                          <a:latin typeface="Calibri"/>
                        </a:rPr>
                        <a:t>27.28</a:t>
                      </a:r>
                    </a:p>
                  </a:txBody>
                  <a:tcPr marL="9525" marR="9525" marT="9525" marB="0" anchor="b"/>
                </a:tc>
                <a:tc>
                  <a:txBody>
                    <a:bodyPr/>
                    <a:lstStyle/>
                    <a:p>
                      <a:pPr algn="r" fontAlgn="b"/>
                      <a:r>
                        <a:rPr lang="en-US" sz="1600" b="1" i="0" u="none" strike="noStrike">
                          <a:solidFill>
                            <a:srgbClr val="000000"/>
                          </a:solidFill>
                          <a:latin typeface="Calibri"/>
                        </a:rPr>
                        <a:t>0.58</a:t>
                      </a:r>
                    </a:p>
                  </a:txBody>
                  <a:tcPr marL="9525" marR="9525" marT="9525" marB="0" anchor="b"/>
                </a:tc>
              </a:tr>
              <a:tr h="370840">
                <a:tc>
                  <a:txBody>
                    <a:bodyPr/>
                    <a:lstStyle/>
                    <a:p>
                      <a:pPr algn="l" fontAlgn="b"/>
                      <a:endParaRPr lang="en-US" sz="1600" b="1" i="0" u="none" strike="noStrike" dirty="0">
                        <a:solidFill>
                          <a:srgbClr val="000000"/>
                        </a:solidFill>
                        <a:latin typeface="Calibri"/>
                      </a:endParaRP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r>
              <a:tr h="370840">
                <a:tc>
                  <a:txBody>
                    <a:bodyPr/>
                    <a:lstStyle/>
                    <a:p>
                      <a:pPr algn="l" fontAlgn="b"/>
                      <a:r>
                        <a:rPr lang="en-US" sz="1600" b="1" i="0" u="none" strike="noStrike" dirty="0">
                          <a:solidFill>
                            <a:srgbClr val="000000"/>
                          </a:solidFill>
                          <a:latin typeface="Calibri"/>
                        </a:rPr>
                        <a:t>MESONS</a:t>
                      </a:r>
                    </a:p>
                  </a:txBody>
                  <a:tcPr marL="9525" marR="9525" marT="9525" marB="0" anchor="b"/>
                </a:tc>
                <a:tc>
                  <a:txBody>
                    <a:bodyPr/>
                    <a:lstStyle/>
                    <a:p>
                      <a:pPr algn="r" fontAlgn="b"/>
                      <a:r>
                        <a:rPr lang="en-US" sz="1600" b="1" i="0" u="none" strike="noStrike">
                          <a:solidFill>
                            <a:srgbClr val="000000"/>
                          </a:solidFill>
                          <a:latin typeface="Calibri"/>
                        </a:rPr>
                        <a:t>17.05</a:t>
                      </a:r>
                    </a:p>
                  </a:txBody>
                  <a:tcPr marL="9525" marR="9525" marT="9525" marB="0" anchor="b"/>
                </a:tc>
                <a:tc>
                  <a:txBody>
                    <a:bodyPr/>
                    <a:lstStyle/>
                    <a:p>
                      <a:pPr algn="r" fontAlgn="b"/>
                      <a:r>
                        <a:rPr lang="en-US" sz="1600" b="1" i="0" u="none" strike="noStrike">
                          <a:solidFill>
                            <a:srgbClr val="000000"/>
                          </a:solidFill>
                          <a:latin typeface="Calibri"/>
                        </a:rPr>
                        <a:t>3.20</a:t>
                      </a:r>
                    </a:p>
                  </a:txBody>
                  <a:tcPr marL="9525" marR="9525" marT="9525" marB="0" anchor="b"/>
                </a:tc>
              </a:tr>
              <a:tr h="370840">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r>
                        <a:rPr lang="en-US" sz="1600" b="1" i="0" u="none" strike="noStrike" dirty="0">
                          <a:solidFill>
                            <a:srgbClr val="000000"/>
                          </a:solidFill>
                          <a:latin typeface="Calibri"/>
                        </a:rPr>
                        <a:t> </a:t>
                      </a:r>
                    </a:p>
                  </a:txBody>
                  <a:tcPr marL="9525" marR="9525" marT="9525" marB="0" anchor="b"/>
                </a:tc>
                <a:tc>
                  <a:txBody>
                    <a:bodyPr/>
                    <a:lstStyle/>
                    <a:p>
                      <a:pPr algn="l" fontAlgn="b"/>
                      <a:r>
                        <a:rPr lang="en-US" sz="1600" b="1" i="0" u="none" strike="noStrike">
                          <a:solidFill>
                            <a:srgbClr val="000000"/>
                          </a:solidFill>
                          <a:latin typeface="Calibri"/>
                        </a:rPr>
                        <a:t> </a:t>
                      </a:r>
                    </a:p>
                  </a:txBody>
                  <a:tcPr marL="9525" marR="9525" marT="9525" marB="0" anchor="b"/>
                </a:tc>
              </a:tr>
              <a:tr h="370840">
                <a:tc>
                  <a:txBody>
                    <a:bodyPr/>
                    <a:lstStyle/>
                    <a:p>
                      <a:pPr algn="l" fontAlgn="b"/>
                      <a:r>
                        <a:rPr lang="en-US" sz="1600" b="1" i="0" u="none" strike="noStrike">
                          <a:solidFill>
                            <a:srgbClr val="000000"/>
                          </a:solidFill>
                          <a:latin typeface="Calibri"/>
                        </a:rPr>
                        <a:t>BARYONS</a:t>
                      </a:r>
                    </a:p>
                  </a:txBody>
                  <a:tcPr marL="9525" marR="9525" marT="9525" marB="0" anchor="b"/>
                </a:tc>
                <a:tc>
                  <a:txBody>
                    <a:bodyPr/>
                    <a:lstStyle/>
                    <a:p>
                      <a:pPr algn="r" fontAlgn="b"/>
                      <a:r>
                        <a:rPr lang="en-US" sz="1600" b="1" i="0" u="none" strike="noStrike" dirty="0">
                          <a:solidFill>
                            <a:srgbClr val="000000"/>
                          </a:solidFill>
                          <a:latin typeface="Calibri"/>
                        </a:rPr>
                        <a:t>852.62</a:t>
                      </a:r>
                    </a:p>
                  </a:txBody>
                  <a:tcPr marL="9525" marR="9525" marT="9525" marB="0" anchor="b"/>
                </a:tc>
                <a:tc>
                  <a:txBody>
                    <a:bodyPr/>
                    <a:lstStyle/>
                    <a:p>
                      <a:pPr algn="r" fontAlgn="b"/>
                      <a:r>
                        <a:rPr lang="en-US" sz="1600" b="1" i="0" u="none" strike="noStrike">
                          <a:solidFill>
                            <a:srgbClr val="000000"/>
                          </a:solidFill>
                          <a:latin typeface="Calibri"/>
                        </a:rPr>
                        <a:t>39.07</a:t>
                      </a:r>
                    </a:p>
                  </a:txBody>
                  <a:tcPr marL="9525" marR="9525" marT="9525" marB="0" anchor="b"/>
                </a:tc>
              </a:tr>
              <a:tr h="370840">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endParaRPr lang="en-US" sz="1600" b="1" i="0" u="none" strike="noStrike" dirty="0">
                        <a:solidFill>
                          <a:srgbClr val="000000"/>
                        </a:solidFill>
                        <a:latin typeface="Calibri"/>
                      </a:endParaRPr>
                    </a:p>
                  </a:txBody>
                  <a:tcPr marL="9525" marR="9525" marT="9525" marB="0" anchor="b"/>
                </a:tc>
                <a:tc>
                  <a:txBody>
                    <a:bodyPr/>
                    <a:lstStyle/>
                    <a:p>
                      <a:pPr algn="l" fontAlgn="b"/>
                      <a:endParaRPr lang="en-US" sz="1600" b="1" i="0" u="none" strike="noStrike">
                        <a:solidFill>
                          <a:srgbClr val="000000"/>
                        </a:solidFill>
                        <a:latin typeface="Calibri"/>
                      </a:endParaRPr>
                    </a:p>
                  </a:txBody>
                  <a:tcPr marL="9525" marR="9525" marT="9525" marB="0" anchor="b"/>
                </a:tc>
              </a:tr>
              <a:tr h="370840">
                <a:tc>
                  <a:txBody>
                    <a:bodyPr/>
                    <a:lstStyle/>
                    <a:p>
                      <a:pPr algn="l" fontAlgn="b"/>
                      <a:endParaRPr lang="en-US" sz="1600" b="1" i="0" u="none" strike="noStrike">
                        <a:solidFill>
                          <a:srgbClr val="000000"/>
                        </a:solidFill>
                        <a:latin typeface="Calibri"/>
                      </a:endParaRPr>
                    </a:p>
                  </a:txBody>
                  <a:tcPr marL="9525" marR="9525" marT="9525" marB="0" anchor="b"/>
                </a:tc>
                <a:tc>
                  <a:txBody>
                    <a:bodyPr/>
                    <a:lstStyle/>
                    <a:p>
                      <a:pPr algn="l" fontAlgn="b"/>
                      <a:r>
                        <a:rPr lang="en-US" sz="1600" b="1" i="0" u="none" strike="noStrike" dirty="0" smtClean="0">
                          <a:solidFill>
                            <a:srgbClr val="000000"/>
                          </a:solidFill>
                          <a:latin typeface="Calibri"/>
                        </a:rPr>
                        <a:t>                                 Total </a:t>
                      </a:r>
                      <a:r>
                        <a:rPr lang="en-US" sz="1600" b="1" i="0" u="none" strike="noStrike" dirty="0">
                          <a:solidFill>
                            <a:srgbClr val="000000"/>
                          </a:solidFill>
                          <a:latin typeface="Calibri"/>
                        </a:rPr>
                        <a:t>(</a:t>
                      </a:r>
                      <a:r>
                        <a:rPr lang="en-US" sz="1600" b="1" i="0" u="none" strike="noStrike" dirty="0" err="1">
                          <a:solidFill>
                            <a:srgbClr val="000000"/>
                          </a:solidFill>
                          <a:latin typeface="Calibri"/>
                        </a:rPr>
                        <a:t>MeV</a:t>
                      </a:r>
                      <a:r>
                        <a:rPr lang="en-US" sz="1600" b="1" i="0" u="none" strike="noStrike" dirty="0">
                          <a:solidFill>
                            <a:srgbClr val="000000"/>
                          </a:solidFill>
                          <a:latin typeface="Calibri"/>
                        </a:rPr>
                        <a:t>)</a:t>
                      </a:r>
                    </a:p>
                  </a:txBody>
                  <a:tcPr marL="9525" marR="9525" marT="9525" marB="0" anchor="b"/>
                </a:tc>
                <a:tc>
                  <a:txBody>
                    <a:bodyPr/>
                    <a:lstStyle/>
                    <a:p>
                      <a:pPr algn="r" fontAlgn="b"/>
                      <a:r>
                        <a:rPr lang="en-US" sz="1600" b="1" i="0" u="none" strike="noStrike" smtClean="0">
                          <a:solidFill>
                            <a:srgbClr val="000000"/>
                          </a:solidFill>
                          <a:latin typeface="Calibri"/>
                        </a:rPr>
                        <a:t>100.44 ±29</a:t>
                      </a:r>
                      <a:endParaRPr lang="en-US" sz="1600" b="1" i="0" u="none" strike="noStrike" dirty="0">
                        <a:solidFill>
                          <a:srgbClr val="000000"/>
                        </a:solidFill>
                        <a:latin typeface="Calibri"/>
                      </a:endParaRPr>
                    </a:p>
                  </a:txBody>
                  <a:tcPr marL="9525" marR="9525" marT="9525" marB="0" anchor="b"/>
                </a:tc>
              </a:tr>
            </a:tbl>
          </a:graphicData>
        </a:graphic>
      </p:graphicFrame>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67</a:t>
            </a:fld>
            <a:endParaRPr lang="en-US"/>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sz="1600" dirty="0" smtClean="0"/>
              <a:t>We have proposed a highly granular digital pixel calorimeter with a “travelling trigger” that can trigger the individual pixels with a 2 ns gate.</a:t>
            </a:r>
          </a:p>
          <a:p>
            <a:r>
              <a:rPr lang="en-US" sz="1600" dirty="0" smtClean="0"/>
              <a:t>Without travelling trigger, one will need ~30ns gate for all of calorimeter to be alive. So it produces at least a factor of 15 in background reduction.</a:t>
            </a:r>
          </a:p>
          <a:p>
            <a:r>
              <a:rPr lang="en-US" sz="1600" dirty="0" smtClean="0"/>
              <a:t>Resulting Calorimeter is </a:t>
            </a:r>
            <a:r>
              <a:rPr lang="en-US" sz="1600" dirty="0" err="1" smtClean="0"/>
              <a:t>compensatable</a:t>
            </a:r>
            <a:r>
              <a:rPr lang="en-US" sz="1600" dirty="0" smtClean="0"/>
              <a:t> and works.</a:t>
            </a:r>
          </a:p>
          <a:p>
            <a:r>
              <a:rPr lang="en-US" sz="1600" dirty="0" smtClean="0"/>
              <a:t>We have introduced a new compensation scheme—vertex counting. Applicable to </a:t>
            </a:r>
            <a:r>
              <a:rPr lang="en-US" sz="1600" dirty="0" err="1" smtClean="0"/>
              <a:t>LAr</a:t>
            </a:r>
            <a:r>
              <a:rPr lang="en-US" sz="1600" dirty="0" smtClean="0"/>
              <a:t> TPC’s</a:t>
            </a:r>
          </a:p>
          <a:p>
            <a:r>
              <a:rPr lang="en-US" sz="1600" dirty="0" smtClean="0"/>
              <a:t>We have proposed 2 schemes to compensate the calorimeter.</a:t>
            </a:r>
          </a:p>
          <a:p>
            <a:r>
              <a:rPr lang="en-US" sz="1600" dirty="0" smtClean="0"/>
              <a:t>The </a:t>
            </a:r>
            <a:r>
              <a:rPr lang="en-US" sz="1600" dirty="0" err="1" smtClean="0"/>
              <a:t>muon</a:t>
            </a:r>
            <a:r>
              <a:rPr lang="en-US" sz="1600" dirty="0" smtClean="0"/>
              <a:t> collider backgrounds are effectively managed by such a device.</a:t>
            </a:r>
          </a:p>
          <a:p>
            <a:r>
              <a:rPr lang="en-US" sz="1600" dirty="0" smtClean="0"/>
              <a:t>Tracking using similar scheme is possible</a:t>
            </a:r>
          </a:p>
          <a:p>
            <a:r>
              <a:rPr lang="en-US" sz="1600" dirty="0" smtClean="0"/>
              <a:t>There is no separate </a:t>
            </a:r>
            <a:r>
              <a:rPr lang="en-US" sz="1600" dirty="0" err="1" smtClean="0"/>
              <a:t>muon</a:t>
            </a:r>
            <a:r>
              <a:rPr lang="en-US" sz="1600" dirty="0" smtClean="0"/>
              <a:t> system needed for such a detector, since the calorimeter is the </a:t>
            </a:r>
            <a:r>
              <a:rPr lang="en-US" sz="1600" dirty="0" err="1" smtClean="0"/>
              <a:t>muon</a:t>
            </a:r>
            <a:r>
              <a:rPr lang="en-US" sz="1600" dirty="0" smtClean="0"/>
              <a:t> system.</a:t>
            </a:r>
          </a:p>
          <a:p>
            <a:r>
              <a:rPr lang="en-US" sz="1600" dirty="0" smtClean="0"/>
              <a:t>The concepts of particle flow and compensation merge in this approach. If the momentum for a particular charged track is better measured using the magnetic field, then that information is used in conjunction with the calorimeter energy, that is available track by track to get an energy value that is better than both measurements.</a:t>
            </a:r>
          </a:p>
          <a:p>
            <a:r>
              <a:rPr lang="en-US" sz="1600" dirty="0" smtClean="0"/>
              <a:t> The Tungsten cone should be </a:t>
            </a:r>
            <a:r>
              <a:rPr lang="en-US" sz="1600" dirty="0" err="1" smtClean="0"/>
              <a:t>instrumentable</a:t>
            </a:r>
            <a:r>
              <a:rPr lang="en-US" sz="1600" dirty="0" smtClean="0"/>
              <a:t> using the same technology and timing can be used similarly. Needs MARS backgrounds in the cones to estimate signal/noise</a:t>
            </a:r>
            <a:r>
              <a:rPr lang="en-US" sz="1800" dirty="0" smtClean="0"/>
              <a:t>.</a:t>
            </a:r>
            <a:endParaRPr lang="en-US" sz="1800"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68</a:t>
            </a:fld>
            <a:endParaRPr lang="en-US"/>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lstStyle/>
          <a:p>
            <a:r>
              <a:rPr lang="en-US" dirty="0" smtClean="0"/>
              <a:t>Suggestions for implementation</a:t>
            </a:r>
          </a:p>
          <a:p>
            <a:pPr lvl="1"/>
            <a:r>
              <a:rPr lang="en-US" dirty="0" smtClean="0"/>
              <a:t>Silicon Pixels</a:t>
            </a:r>
          </a:p>
          <a:p>
            <a:pPr lvl="1"/>
            <a:r>
              <a:rPr lang="en-US" dirty="0" smtClean="0"/>
              <a:t>Inkjet printing of circuits using materials such as carbon </a:t>
            </a:r>
            <a:r>
              <a:rPr lang="en-US" dirty="0" err="1" smtClean="0"/>
              <a:t>nanotubes</a:t>
            </a:r>
            <a:r>
              <a:rPr lang="en-US" dirty="0" smtClean="0"/>
              <a:t>,  OLED. Being done now.</a:t>
            </a:r>
          </a:p>
          <a:p>
            <a:pPr lvl="1"/>
            <a:r>
              <a:rPr lang="en-US" dirty="0" smtClean="0"/>
              <a:t>Silicon Photomultipliers?</a:t>
            </a:r>
          </a:p>
          <a:p>
            <a:r>
              <a:rPr lang="en-US" dirty="0" smtClean="0"/>
              <a:t>If this technology can be made cheap, one can envisage highly granular magnetized neutrino detectors that can be used for neutrino factory purposes as well as conventional neutrino beams.</a:t>
            </a:r>
            <a:endParaRPr lang="en-US" dirty="0"/>
          </a:p>
        </p:txBody>
      </p:sp>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69</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 light to MARS vertex (ns)</a:t>
            </a:r>
            <a:endParaRPr lang="en-US" dirty="0"/>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7</a:t>
            </a:fld>
            <a:endParaRPr lang="en-US"/>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97868" y="1066800"/>
            <a:ext cx="5300663" cy="5300663"/>
          </a:xfrm>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a:t>
            </a:r>
            <a:r>
              <a:rPr lang="en-US" dirty="0" err="1" smtClean="0"/>
              <a:t>GeV</a:t>
            </a:r>
            <a:r>
              <a:rPr lang="en-US" dirty="0" smtClean="0"/>
              <a:t> </a:t>
            </a:r>
            <a:r>
              <a:rPr lang="en-US" dirty="0" err="1" smtClean="0"/>
              <a:t>pion</a:t>
            </a:r>
            <a:r>
              <a:rPr lang="en-US" dirty="0" smtClean="0"/>
              <a:t> all times. Out of time hits in yellow</a:t>
            </a:r>
            <a:endParaRPr lang="en-US" dirty="0"/>
          </a:p>
        </p:txBody>
      </p:sp>
      <p:pic>
        <p:nvPicPr>
          <p:cNvPr id="4" name="Content Placeholder 3" descr="Pions100AllTimes.png"/>
          <p:cNvPicPr>
            <a:picLocks noGrp="1" noChangeAspect="1"/>
          </p:cNvPicPr>
          <p:nvPr>
            <p:ph idx="1"/>
          </p:nvPr>
        </p:nvPicPr>
        <p:blipFill>
          <a:blip r:embed="rId2" cstate="print"/>
          <a:srcRect r="28899" b="68004"/>
          <a:stretch>
            <a:fillRect/>
          </a:stretch>
        </p:blipFill>
        <p:spPr>
          <a:xfrm>
            <a:off x="838200" y="1828800"/>
            <a:ext cx="7315200" cy="2057400"/>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70</a:t>
            </a:fld>
            <a:endParaRPr lang="en-US"/>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a:t>
            </a:r>
            <a:r>
              <a:rPr lang="en-US" dirty="0" err="1" smtClean="0"/>
              <a:t>GeV</a:t>
            </a:r>
            <a:r>
              <a:rPr lang="en-US" dirty="0" smtClean="0"/>
              <a:t> </a:t>
            </a:r>
            <a:r>
              <a:rPr lang="en-US" dirty="0" err="1" smtClean="0"/>
              <a:t>pion</a:t>
            </a:r>
            <a:r>
              <a:rPr lang="en-US" dirty="0" smtClean="0"/>
              <a:t> enlarged</a:t>
            </a:r>
            <a:endParaRPr lang="en-US" dirty="0"/>
          </a:p>
        </p:txBody>
      </p:sp>
      <p:pic>
        <p:nvPicPr>
          <p:cNvPr id="4" name="Content Placeholder 3" descr="pions100Normal.gif"/>
          <p:cNvPicPr>
            <a:picLocks noGrp="1" noChangeAspect="1"/>
          </p:cNvPicPr>
          <p:nvPr>
            <p:ph idx="1"/>
          </p:nvPr>
        </p:nvPicPr>
        <p:blipFill>
          <a:blip r:embed="rId2" cstate="print"/>
          <a:stretch>
            <a:fillRect/>
          </a:stretch>
        </p:blipFill>
        <p:spPr>
          <a:xfrm>
            <a:off x="1912563" y="1143000"/>
            <a:ext cx="5471273" cy="5300663"/>
          </a:xfrm>
          <a:prstGeom prst="rect">
            <a:avLst/>
          </a:prstGeo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71</a:t>
            </a:fld>
            <a:endParaRPr lang="en-US"/>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a:t>
            </a:r>
            <a:r>
              <a:rPr lang="en-US" dirty="0" err="1" smtClean="0"/>
              <a:t>GeV</a:t>
            </a:r>
            <a:r>
              <a:rPr lang="en-US" dirty="0" smtClean="0"/>
              <a:t> </a:t>
            </a:r>
            <a:r>
              <a:rPr lang="en-US" dirty="0" err="1" smtClean="0"/>
              <a:t>pion</a:t>
            </a:r>
            <a:r>
              <a:rPr lang="en-US" dirty="0" smtClean="0"/>
              <a:t> very enlarged</a:t>
            </a:r>
            <a:endParaRPr lang="en-US" dirty="0"/>
          </a:p>
        </p:txBody>
      </p:sp>
      <p:pic>
        <p:nvPicPr>
          <p:cNvPr id="4" name="Content Placeholder 3" descr="pions100Large.gif"/>
          <p:cNvPicPr>
            <a:picLocks noGrp="1" noChangeAspect="1"/>
          </p:cNvPicPr>
          <p:nvPr>
            <p:ph idx="1"/>
          </p:nvPr>
        </p:nvPicPr>
        <p:blipFill>
          <a:blip r:embed="rId2" cstate="print"/>
          <a:stretch>
            <a:fillRect/>
          </a:stretch>
        </p:blipFill>
        <p:spPr>
          <a:xfrm>
            <a:off x="1912563" y="1143000"/>
            <a:ext cx="5471273"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72</a:t>
            </a:fld>
            <a:endParaRPr lang="en-US"/>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30 </a:t>
            </a:r>
            <a:r>
              <a:rPr lang="en-US" dirty="0" err="1" smtClean="0"/>
              <a:t>GeV</a:t>
            </a:r>
            <a:r>
              <a:rPr lang="en-US" dirty="0" smtClean="0"/>
              <a:t> electron</a:t>
            </a:r>
            <a:endParaRPr lang="en-US" dirty="0"/>
          </a:p>
        </p:txBody>
      </p:sp>
      <p:pic>
        <p:nvPicPr>
          <p:cNvPr id="4" name="Content Placeholder 3" descr="electrons30Large.gif"/>
          <p:cNvPicPr>
            <a:picLocks noGrp="1" noChangeAspect="1"/>
          </p:cNvPicPr>
          <p:nvPr>
            <p:ph idx="1"/>
          </p:nvPr>
        </p:nvPicPr>
        <p:blipFill>
          <a:blip r:embed="rId2" cstate="print"/>
          <a:stretch>
            <a:fillRect/>
          </a:stretch>
        </p:blipFill>
        <p:spPr>
          <a:xfrm>
            <a:off x="1850990" y="1143000"/>
            <a:ext cx="5594419"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73</a:t>
            </a:fld>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100 </a:t>
            </a:r>
            <a:r>
              <a:rPr lang="en-US" dirty="0" err="1" smtClean="0"/>
              <a:t>GeV</a:t>
            </a:r>
            <a:r>
              <a:rPr lang="en-US" dirty="0" smtClean="0"/>
              <a:t> electron</a:t>
            </a:r>
            <a:endParaRPr lang="en-US" dirty="0"/>
          </a:p>
        </p:txBody>
      </p:sp>
      <p:pic>
        <p:nvPicPr>
          <p:cNvPr id="4" name="Content Placeholder 3" descr="electrons100Large.gif"/>
          <p:cNvPicPr>
            <a:picLocks noGrp="1" noChangeAspect="1"/>
          </p:cNvPicPr>
          <p:nvPr>
            <p:ph idx="1"/>
          </p:nvPr>
        </p:nvPicPr>
        <p:blipFill>
          <a:blip r:embed="rId2" cstate="print"/>
          <a:stretch>
            <a:fillRect/>
          </a:stretch>
        </p:blipFill>
        <p:spPr>
          <a:xfrm>
            <a:off x="2114238" y="1143000"/>
            <a:ext cx="5067923" cy="5300663"/>
          </a:xfrm>
        </p:spPr>
      </p:pic>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5" name="Footer Placeholder 4"/>
          <p:cNvSpPr>
            <a:spLocks noGrp="1"/>
          </p:cNvSpPr>
          <p:nvPr>
            <p:ph type="ftr" sz="quarter" idx="11"/>
          </p:nvPr>
        </p:nvSpPr>
        <p:spPr/>
        <p:txBody>
          <a:bodyPr/>
          <a:lstStyle/>
          <a:p>
            <a:pPr>
              <a:defRPr/>
            </a:pPr>
            <a:r>
              <a:rPr lang="en-US" smtClean="0"/>
              <a:t>LCWS11, Granada, Spain</a:t>
            </a:r>
            <a:endParaRPr lang="en-US"/>
          </a:p>
        </p:txBody>
      </p:sp>
      <p:sp>
        <p:nvSpPr>
          <p:cNvPr id="6" name="Slide Number Placeholder 5"/>
          <p:cNvSpPr>
            <a:spLocks noGrp="1"/>
          </p:cNvSpPr>
          <p:nvPr>
            <p:ph type="sldNum" sz="quarter" idx="12"/>
          </p:nvPr>
        </p:nvSpPr>
        <p:spPr/>
        <p:txBody>
          <a:bodyPr/>
          <a:lstStyle/>
          <a:p>
            <a:pPr>
              <a:defRPr/>
            </a:pPr>
            <a:fld id="{4BFA3BC1-46F8-407C-A101-FB57A81A404A}" type="slidenum">
              <a:rPr lang="en-US" smtClean="0"/>
              <a:pPr>
                <a:defRPr/>
              </a:pPr>
              <a:t>74</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latin typeface="Symbol" pitchFamily="18" charset="2"/>
              </a:rPr>
              <a:t>d</a:t>
            </a:r>
            <a:r>
              <a:rPr lang="en-US" sz="2400" dirty="0" smtClean="0"/>
              <a:t> t =(t – </a:t>
            </a:r>
            <a:r>
              <a:rPr lang="en-US" sz="2400" dirty="0" err="1" smtClean="0"/>
              <a:t>tlight</a:t>
            </a:r>
            <a:r>
              <a:rPr lang="en-US" sz="2400" dirty="0" smtClean="0"/>
              <a:t>)(ns) at MARS vertex</a:t>
            </a:r>
            <a:endParaRPr lang="en-US" sz="2400" dirty="0"/>
          </a:p>
        </p:txBody>
      </p:sp>
      <p:sp>
        <p:nvSpPr>
          <p:cNvPr id="3" name="Date Placeholder 2"/>
          <p:cNvSpPr>
            <a:spLocks noGrp="1"/>
          </p:cNvSpPr>
          <p:nvPr>
            <p:ph type="dt" sz="half" idx="10"/>
          </p:nvPr>
        </p:nvSpPr>
        <p:spPr/>
        <p:txBody>
          <a:bodyPr/>
          <a:lstStyle/>
          <a:p>
            <a:pPr>
              <a:defRPr/>
            </a:pPr>
            <a:r>
              <a:rPr lang="en-US" smtClean="0"/>
              <a:t>Sep 28, 2011</a:t>
            </a:r>
            <a:endParaRPr lang="en-US"/>
          </a:p>
        </p:txBody>
      </p:sp>
      <p:sp>
        <p:nvSpPr>
          <p:cNvPr id="4" name="Footer Placeholder 3"/>
          <p:cNvSpPr>
            <a:spLocks noGrp="1"/>
          </p:cNvSpPr>
          <p:nvPr>
            <p:ph type="ftr" sz="quarter" idx="11"/>
          </p:nvPr>
        </p:nvSpPr>
        <p:spPr/>
        <p:txBody>
          <a:bodyPr/>
          <a:lstStyle/>
          <a:p>
            <a:pPr>
              <a:defRPr/>
            </a:pPr>
            <a:r>
              <a:rPr lang="en-US" smtClean="0"/>
              <a:t>LCWS11, Granada, Spain</a:t>
            </a:r>
            <a:endParaRPr lang="en-US"/>
          </a:p>
        </p:txBody>
      </p:sp>
      <p:sp>
        <p:nvSpPr>
          <p:cNvPr id="5" name="Slide Number Placeholder 4"/>
          <p:cNvSpPr>
            <a:spLocks noGrp="1"/>
          </p:cNvSpPr>
          <p:nvPr>
            <p:ph type="sldNum" sz="quarter" idx="12"/>
          </p:nvPr>
        </p:nvSpPr>
        <p:spPr/>
        <p:txBody>
          <a:bodyPr/>
          <a:lstStyle/>
          <a:p>
            <a:pPr>
              <a:defRPr/>
            </a:pPr>
            <a:fld id="{4BFA3BC1-46F8-407C-A101-FB57A81A404A}" type="slidenum">
              <a:rPr lang="en-US" smtClean="0"/>
              <a:pPr>
                <a:defRPr/>
              </a:pPr>
              <a:t>8</a:t>
            </a:fld>
            <a:endParaRPr lang="en-US"/>
          </a:p>
        </p:txBody>
      </p:sp>
      <p:pic>
        <p:nvPicPr>
          <p:cNvPr id="8" name="Content Placeholder 7"/>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997868" y="1143000"/>
            <a:ext cx="5300663" cy="5300663"/>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Theorem I (</a:t>
            </a:r>
            <a:r>
              <a:rPr lang="en-US" dirty="0" err="1" smtClean="0"/>
              <a:t>originaly</a:t>
            </a:r>
            <a:r>
              <a:rPr lang="en-US" dirty="0" smtClean="0"/>
              <a:t> due to Euclid)</a:t>
            </a:r>
            <a:endParaRPr lang="en-US" dirty="0"/>
          </a:p>
        </p:txBody>
      </p:sp>
      <p:sp>
        <p:nvSpPr>
          <p:cNvPr id="3" name="Content Placeholder 2"/>
          <p:cNvSpPr>
            <a:spLocks noGrp="1"/>
          </p:cNvSpPr>
          <p:nvPr>
            <p:ph idx="1"/>
          </p:nvPr>
        </p:nvSpPr>
        <p:spPr>
          <a:xfrm>
            <a:off x="762000" y="1143000"/>
            <a:ext cx="3352800" cy="5300663"/>
          </a:xfrm>
        </p:spPr>
        <p:txBody>
          <a:bodyPr/>
          <a:lstStyle/>
          <a:p>
            <a:r>
              <a:rPr lang="en-US" sz="1800" dirty="0" smtClean="0"/>
              <a:t>If </a:t>
            </a:r>
            <a:r>
              <a:rPr lang="en-US" sz="1800" dirty="0" smtClean="0">
                <a:latin typeface="Symbol" pitchFamily="18" charset="2"/>
              </a:rPr>
              <a:t>d</a:t>
            </a:r>
            <a:r>
              <a:rPr lang="en-US" sz="1800" dirty="0" smtClean="0"/>
              <a:t> t &gt; 2 ns at MARS vertex, that particle and all its showering daughters will always be out of trigger gate at all points in the calorimeter. </a:t>
            </a:r>
          </a:p>
          <a:p>
            <a:r>
              <a:rPr lang="en-US" sz="1800" dirty="0" smtClean="0"/>
              <a:t>Assume all particles at </a:t>
            </a:r>
            <a:r>
              <a:rPr lang="en-US" sz="1800" dirty="0" smtClean="0">
                <a:latin typeface="Symbol" pitchFamily="18" charset="2"/>
              </a:rPr>
              <a:t>b</a:t>
            </a:r>
            <a:r>
              <a:rPr lang="en-US" sz="1800" dirty="0" smtClean="0"/>
              <a:t>=1.  c=1.</a:t>
            </a:r>
          </a:p>
          <a:p>
            <a:r>
              <a:rPr lang="en-US" sz="1800" dirty="0" smtClean="0"/>
              <a:t>If theorem is proven for light, then it is true for all massive particles.</a:t>
            </a:r>
          </a:p>
          <a:p>
            <a:r>
              <a:rPr lang="en-US" sz="1800" dirty="0" smtClean="0"/>
              <a:t>g = gate=2ns.</a:t>
            </a:r>
          </a:p>
          <a:p>
            <a:r>
              <a:rPr lang="en-US" sz="1800" dirty="0" err="1" smtClean="0"/>
              <a:t>t</a:t>
            </a:r>
            <a:r>
              <a:rPr lang="en-US" sz="1800" baseline="-25000" dirty="0" err="1" smtClean="0"/>
              <a:t>M</a:t>
            </a:r>
            <a:r>
              <a:rPr lang="en-US" sz="1800" dirty="0" smtClean="0"/>
              <a:t>= Mars arrival time at M</a:t>
            </a:r>
          </a:p>
          <a:p>
            <a:r>
              <a:rPr lang="en-US" sz="1800" dirty="0" err="1" smtClean="0"/>
              <a:t>t</a:t>
            </a:r>
            <a:r>
              <a:rPr lang="en-US" sz="1800" baseline="-25000" dirty="0" err="1" smtClean="0"/>
              <a:t>P</a:t>
            </a:r>
            <a:r>
              <a:rPr lang="en-US" sz="1800" dirty="0" smtClean="0"/>
              <a:t>=  particle arrival time at P</a:t>
            </a:r>
          </a:p>
          <a:p>
            <a:endParaRPr lang="en-US" sz="2000" dirty="0" smtClean="0"/>
          </a:p>
          <a:p>
            <a:endParaRPr lang="en-US" sz="2000" dirty="0" smtClean="0"/>
          </a:p>
          <a:p>
            <a:endParaRPr lang="en-US" sz="2000" dirty="0"/>
          </a:p>
        </p:txBody>
      </p:sp>
      <p:pic>
        <p:nvPicPr>
          <p:cNvPr id="5" name="Picture 4" descr="Theorem1.png"/>
          <p:cNvPicPr>
            <a:picLocks noChangeAspect="1"/>
          </p:cNvPicPr>
          <p:nvPr/>
        </p:nvPicPr>
        <p:blipFill>
          <a:blip r:embed="rId3" cstate="print"/>
          <a:stretch>
            <a:fillRect/>
          </a:stretch>
        </p:blipFill>
        <p:spPr>
          <a:xfrm>
            <a:off x="4495800" y="990600"/>
            <a:ext cx="3880001" cy="3006667"/>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3697142298"/>
              </p:ext>
            </p:extLst>
          </p:nvPr>
        </p:nvGraphicFramePr>
        <p:xfrm>
          <a:off x="5791200" y="3305175"/>
          <a:ext cx="2668588" cy="3487738"/>
        </p:xfrm>
        <a:graphic>
          <a:graphicData uri="http://schemas.openxmlformats.org/presentationml/2006/ole">
            <mc:AlternateContent xmlns:mc="http://schemas.openxmlformats.org/markup-compatibility/2006">
              <mc:Choice xmlns:v="urn:schemas-microsoft-com:vml" Requires="v">
                <p:oleObj spid="_x0000_s2095" name="Equation" r:id="rId4" imgW="1777680" imgH="2323800" progId="Equation.3">
                  <p:embed/>
                </p:oleObj>
              </mc:Choice>
              <mc:Fallback>
                <p:oleObj name="Equation" r:id="rId4" imgW="1777680" imgH="2323800" progId="Equation.3">
                  <p:embed/>
                  <p:pic>
                    <p:nvPicPr>
                      <p:cNvPr id="0" name="Picture 2"/>
                      <p:cNvPicPr>
                        <a:picLocks noChangeAspect="1" noChangeArrowheads="1"/>
                      </p:cNvPicPr>
                      <p:nvPr/>
                    </p:nvPicPr>
                    <p:blipFill>
                      <a:blip r:embed="rId5"/>
                      <a:srcRect/>
                      <a:stretch>
                        <a:fillRect/>
                      </a:stretch>
                    </p:blipFill>
                    <p:spPr bwMode="auto">
                      <a:xfrm>
                        <a:off x="5791200" y="3305175"/>
                        <a:ext cx="2668588" cy="34877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Date Placeholder 3"/>
          <p:cNvSpPr>
            <a:spLocks noGrp="1"/>
          </p:cNvSpPr>
          <p:nvPr>
            <p:ph type="dt" sz="half" idx="10"/>
          </p:nvPr>
        </p:nvSpPr>
        <p:spPr/>
        <p:txBody>
          <a:bodyPr/>
          <a:lstStyle/>
          <a:p>
            <a:pPr>
              <a:defRPr/>
            </a:pPr>
            <a:r>
              <a:rPr lang="en-US" smtClean="0"/>
              <a:t>Sep 28, 2011</a:t>
            </a:r>
            <a:endParaRPr lang="en-US"/>
          </a:p>
        </p:txBody>
      </p:sp>
      <p:sp>
        <p:nvSpPr>
          <p:cNvPr id="7" name="Footer Placeholder 6"/>
          <p:cNvSpPr>
            <a:spLocks noGrp="1"/>
          </p:cNvSpPr>
          <p:nvPr>
            <p:ph type="ftr" sz="quarter" idx="11"/>
          </p:nvPr>
        </p:nvSpPr>
        <p:spPr/>
        <p:txBody>
          <a:bodyPr/>
          <a:lstStyle/>
          <a:p>
            <a:pPr>
              <a:defRPr/>
            </a:pPr>
            <a:r>
              <a:rPr lang="en-US" smtClean="0"/>
              <a:t>LCWS11, Granada, Spain</a:t>
            </a:r>
            <a:endParaRPr lang="en-US"/>
          </a:p>
        </p:txBody>
      </p:sp>
      <p:sp>
        <p:nvSpPr>
          <p:cNvPr id="8" name="Slide Number Placeholder 7"/>
          <p:cNvSpPr>
            <a:spLocks noGrp="1"/>
          </p:cNvSpPr>
          <p:nvPr>
            <p:ph type="sldNum" sz="quarter" idx="12"/>
          </p:nvPr>
        </p:nvSpPr>
        <p:spPr/>
        <p:txBody>
          <a:bodyPr/>
          <a:lstStyle/>
          <a:p>
            <a:pPr>
              <a:defRPr/>
            </a:pPr>
            <a:fld id="{4BFA3BC1-46F8-407C-A101-FB57A81A404A}" type="slidenum">
              <a:rPr lang="en-US" smtClean="0"/>
              <a:pPr>
                <a:defRPr/>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fontScheme name="Default Design">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FF00CC"/>
            </a:solidFill>
            <a:effectLst/>
            <a:latin typeface="Symbol" pitchFamily="18" charset="2"/>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FF00CC"/>
            </a:solidFill>
            <a:effectLst/>
            <a:latin typeface="Symbol" pitchFamily="18" charset="2"/>
          </a:defRPr>
        </a:defPPr>
      </a:lstStyle>
    </a:lnDef>
  </a:objectDefaults>
  <a:extraClrSchemeLst>
    <a:extraClrScheme>
      <a:clrScheme name="Default Desig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20538</TotalTime>
  <Words>3745</Words>
  <Application>Microsoft Office PowerPoint</Application>
  <PresentationFormat>On-screen Show (4:3)</PresentationFormat>
  <Paragraphs>591</Paragraphs>
  <Slides>74</Slides>
  <Notes>0</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74</vt:i4>
      </vt:variant>
    </vt:vector>
  </HeadingPairs>
  <TitlesOfParts>
    <vt:vector size="77" baseType="lpstr">
      <vt:lpstr>Default Design</vt:lpstr>
      <vt:lpstr>Equation</vt:lpstr>
      <vt:lpstr>Worksheet</vt:lpstr>
      <vt:lpstr> Towards a Compensatable Muon Collider Calorimeter with Manageable Backgrounds  Rajendran Raja Fermilab,   Sep 28,2011</vt:lpstr>
      <vt:lpstr>Muon Collider parameters</vt:lpstr>
      <vt:lpstr>Mars Simulation</vt:lpstr>
      <vt:lpstr>Analysis of MARS backgrounds. Momentum Distributions</vt:lpstr>
      <vt:lpstr>Time at MARS Vertex (after crossing time)</vt:lpstr>
      <vt:lpstr>MARS Weight and raw fluxes</vt:lpstr>
      <vt:lpstr>T light to MARS vertex (ns)</vt:lpstr>
      <vt:lpstr>d t =(t – tlight)(ns) at MARS vertex</vt:lpstr>
      <vt:lpstr>Theorem I (originaly due to Euclid)</vt:lpstr>
      <vt:lpstr>This gets rid of a lot of background!</vt:lpstr>
      <vt:lpstr>Theorem II</vt:lpstr>
      <vt:lpstr>Geant3  Simulation</vt:lpstr>
      <vt:lpstr>Calorimeter—Entirely digital information.</vt:lpstr>
      <vt:lpstr>Travelling trigger– This idea is crucial to all that follows.</vt:lpstr>
      <vt:lpstr>Tracker</vt:lpstr>
      <vt:lpstr>Software</vt:lpstr>
      <vt:lpstr>Geometry with visible 100 GeV pion shower</vt:lpstr>
      <vt:lpstr>TIme of hit vs radial distance from interaction point.</vt:lpstr>
      <vt:lpstr>Time distributions 100 GEV pion hits</vt:lpstr>
      <vt:lpstr>100 GeV pion in calorimeter</vt:lpstr>
      <vt:lpstr>More 100 GeV Pion pictures.</vt:lpstr>
      <vt:lpstr>Electrons in Calorimeter</vt:lpstr>
      <vt:lpstr>Overlap of hits in EM shower in 200mx200m pixel as a function of energy</vt:lpstr>
      <vt:lpstr>Why should such a calorimeter work?</vt:lpstr>
      <vt:lpstr>dE/dx vs b</vt:lpstr>
      <vt:lpstr>dE/dx vs Kinetic Energy</vt:lpstr>
      <vt:lpstr>Time and distance travelled before going out of gate g</vt:lpstr>
      <vt:lpstr>Range vs b</vt:lpstr>
      <vt:lpstr>Range vs kinetic Energy</vt:lpstr>
      <vt:lpstr>Time to stop vs b</vt:lpstr>
      <vt:lpstr>Time to stop vs Kinetic Energy</vt:lpstr>
      <vt:lpstr>Tracking Dimensions and Interactions</vt:lpstr>
      <vt:lpstr>100 GeV pion distributions</vt:lpstr>
      <vt:lpstr>100 GeV pion distributions</vt:lpstr>
      <vt:lpstr>Linearity—Average number of its vs momentum</vt:lpstr>
      <vt:lpstr>Fraction of energy captured vs time cut dt (ns)</vt:lpstr>
      <vt:lpstr>e/p ratios and compensation</vt:lpstr>
      <vt:lpstr>Compensation 101</vt:lpstr>
      <vt:lpstr>Vertex Counting</vt:lpstr>
      <vt:lpstr>Vertex Counting</vt:lpstr>
      <vt:lpstr>Vertex counting—Cut 2</vt:lpstr>
      <vt:lpstr>e/p ratios with and without compensation</vt:lpstr>
      <vt:lpstr>Calorimeter resolutions--Hadrons</vt:lpstr>
      <vt:lpstr>Calorimeter Resolutions--Electrons</vt:lpstr>
      <vt:lpstr>Calibration constants for electrons and pions using density compensation method</vt:lpstr>
      <vt:lpstr>Remaining Backgrounds</vt:lpstr>
      <vt:lpstr>Remaining backgrounds-Calorimeter</vt:lpstr>
      <vt:lpstr>Remaining backgrounds-Tracking</vt:lpstr>
      <vt:lpstr>Baryons all times-Theorem 1-Yellow out of gate.</vt:lpstr>
      <vt:lpstr> Baryons 0 &lt;dt&lt; 2ns</vt:lpstr>
      <vt:lpstr>Mesons all times- Theorem1- yellow out of gate</vt:lpstr>
      <vt:lpstr> Mesons 0 &lt;dt&lt; 2ns</vt:lpstr>
      <vt:lpstr>EM All times-Theorem 1- Yellow out of gate</vt:lpstr>
      <vt:lpstr>EM 0 &lt;dt&lt; 2ns</vt:lpstr>
      <vt:lpstr>Muons All times-Theorem1- Yellow out of gate in calorimeter. Green muon tracks in tracker.</vt:lpstr>
      <vt:lpstr>Muons 0 &lt;dt&lt; 2ns</vt:lpstr>
      <vt:lpstr>Pseudo Rapidity of background</vt:lpstr>
      <vt:lpstr>Azimuthal distribution of background</vt:lpstr>
      <vt:lpstr>Layer in calorimeter of background</vt:lpstr>
      <vt:lpstr>Momentum Distribution of background</vt:lpstr>
      <vt:lpstr>Particle composition (Geant3 Id) of background</vt:lpstr>
      <vt:lpstr>Signal event WW fusion to Higgs</vt:lpstr>
      <vt:lpstr>Total background In-time hits in Calorimeter layers</vt:lpstr>
      <vt:lpstr>Can we pattern recognize the event embedded in the remaining background?</vt:lpstr>
      <vt:lpstr>Moliere Radius analysis</vt:lpstr>
      <vt:lpstr>100 GeV pion in Calorimeter</vt:lpstr>
      <vt:lpstr>Moliere Radius Analysis</vt:lpstr>
      <vt:lpstr>Conclusions</vt:lpstr>
      <vt:lpstr>Conclusions</vt:lpstr>
      <vt:lpstr>100 GeV pion all times. Out of time hits in yellow</vt:lpstr>
      <vt:lpstr>100 GeV pion enlarged</vt:lpstr>
      <vt:lpstr>100 GeV pion very enlarged</vt:lpstr>
      <vt:lpstr>30 GeV electron</vt:lpstr>
      <vt:lpstr>100 GeV electron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ALCPG presentation</dc:title>
  <dc:subject>Fermilab Dec 14 2006</dc:subject>
  <dc:creator>Rajendran Raja</dc:creator>
  <cp:lastModifiedBy>Rajendran Raja x4092 02602N</cp:lastModifiedBy>
  <cp:revision>859</cp:revision>
  <cp:lastPrinted>2001-07-03T04:35:29Z</cp:lastPrinted>
  <dcterms:created xsi:type="dcterms:W3CDTF">1995-05-24T20:16:34Z</dcterms:created>
  <dcterms:modified xsi:type="dcterms:W3CDTF">2011-10-05T17:16:19Z</dcterms:modified>
</cp:coreProperties>
</file>