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4" r:id="rId2"/>
    <p:sldId id="306" r:id="rId3"/>
    <p:sldId id="310" r:id="rId4"/>
    <p:sldId id="339" r:id="rId5"/>
    <p:sldId id="311" r:id="rId6"/>
    <p:sldId id="313" r:id="rId7"/>
    <p:sldId id="314" r:id="rId8"/>
    <p:sldId id="317" r:id="rId9"/>
    <p:sldId id="337" r:id="rId10"/>
    <p:sldId id="341" r:id="rId11"/>
    <p:sldId id="328" r:id="rId12"/>
    <p:sldId id="321" r:id="rId13"/>
    <p:sldId id="323" r:id="rId14"/>
    <p:sldId id="331" r:id="rId15"/>
    <p:sldId id="333" r:id="rId16"/>
    <p:sldId id="324" r:id="rId17"/>
    <p:sldId id="320" r:id="rId18"/>
    <p:sldId id="340" r:id="rId19"/>
    <p:sldId id="342" r:id="rId20"/>
    <p:sldId id="34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udkov" initials="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00" autoAdjust="0"/>
  </p:normalViewPr>
  <p:slideViewPr>
    <p:cSldViewPr>
      <p:cViewPr varScale="1">
        <p:scale>
          <a:sx n="70" d="100"/>
          <a:sy n="70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86CE5-71F3-4E5E-B6B4-F3CFC8FB2954}" type="datetimeFigureOut">
              <a:rPr lang="en-US" smtClean="0"/>
              <a:pPr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15813-6A5B-4142-A255-853D19650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4B3B3-4A2F-45B2-BA9E-18F5C1E20695}" type="datetimeFigureOut">
              <a:rPr lang="en-GB" smtClean="0"/>
              <a:pPr/>
              <a:t>27/09/2011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D1C2C-4324-44D1-AEE4-B0762ED6B5B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CE0B24-1FA6-4A19-A695-DB6473FF2C3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CE0B24-1FA6-4A19-A695-DB6473FF2C3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CE0B24-1FA6-4A19-A695-DB6473FF2C3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Tahoma" pitchFamily="34" charset="0"/>
                </a:rPr>
                <a:t>JINR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51100-2AA0-4222-8F6D-D91B75500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Tahoma" pitchFamily="34" charset="0"/>
                </a:rPr>
                <a:t>JINR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51100-2AA0-4222-8F6D-D91B75500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Tahoma" pitchFamily="34" charset="0"/>
                </a:rPr>
                <a:t>JINR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51100-2AA0-4222-8F6D-D91B75500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/>
          <p:nvPr userDrawn="1"/>
        </p:nvGrpSpPr>
        <p:grpSpPr>
          <a:xfrm>
            <a:off x="0" y="7620"/>
            <a:ext cx="9144000" cy="914400"/>
            <a:chOff x="0" y="7620"/>
            <a:chExt cx="9144000" cy="914400"/>
          </a:xfrm>
        </p:grpSpPr>
        <p:sp>
          <p:nvSpPr>
            <p:cNvPr id="9" name="Title 1"/>
            <p:cNvSpPr txBox="1">
              <a:spLocks/>
            </p:cNvSpPr>
            <p:nvPr userDrawn="1"/>
          </p:nvSpPr>
          <p:spPr bwMode="auto">
            <a:xfrm>
              <a:off x="0" y="205740"/>
              <a:ext cx="914400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75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226820" y="206058"/>
            <a:ext cx="6515100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663" algn="l"/>
                <a:tab pos="4487863" algn="ctr"/>
                <a:tab pos="8882063" algn="r"/>
              </a:tabLst>
              <a:defRPr/>
            </a:pP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28-Sep-2011</a:t>
            </a:r>
            <a:r>
              <a:rPr lang="en-US" sz="1400" b="0" i="0" kern="1200" dirty="0" smtClean="0">
                <a:solidFill>
                  <a:schemeClr val="bg1"/>
                </a:solidFill>
                <a:latin typeface="Tahoma" pitchFamily="34" charset="0"/>
                <a:ea typeface="+mn-ea"/>
                <a:cs typeface="Tahoma" pitchFamily="34" charset="0"/>
              </a:rPr>
              <a:t>	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LCWS11 – WG4 	G. Riddone, </a:t>
            </a: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93663" algn="l"/>
                  <a:tab pos="4487863" algn="ctr"/>
                  <a:tab pos="8882063" algn="r"/>
                </a:tabLst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7710937" y="148087"/>
            <a:ext cx="1333054" cy="668266"/>
            <a:chOff x="7710937" y="148087"/>
            <a:chExt cx="1333054" cy="668266"/>
          </a:xfrm>
        </p:grpSpPr>
        <p:pic>
          <p:nvPicPr>
            <p:cNvPr id="1026" name="Picture 2" descr="G:\Users\s\samosh\Documents\My Pictures\CERNlogo1.gif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10937" y="148087"/>
              <a:ext cx="518663" cy="518663"/>
            </a:xfrm>
            <a:prstGeom prst="rect">
              <a:avLst/>
            </a:prstGeom>
            <a:noFill/>
          </p:spPr>
        </p:pic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65334" y="152397"/>
              <a:ext cx="678657" cy="45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 txBox="1">
              <a:spLocks noChangeArrowheads="1"/>
            </p:cNvSpPr>
            <p:nvPr userDrawn="1"/>
          </p:nvSpPr>
          <p:spPr bwMode="auto">
            <a:xfrm>
              <a:off x="8493125" y="536953"/>
              <a:ext cx="504825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>
                <a:defRPr/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Tahoma" pitchFamily="34" charset="0"/>
                </a:rPr>
                <a:t>JINR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endParaRPr>
            </a:p>
          </p:txBody>
        </p:sp>
      </p:grpSp>
      <p:sp>
        <p:nvSpPr>
          <p:cNvPr id="11" name="TextBox 7"/>
          <p:cNvSpPr txBox="1">
            <a:spLocks noChangeArrowheads="1"/>
          </p:cNvSpPr>
          <p:nvPr userDrawn="1"/>
        </p:nvSpPr>
        <p:spPr bwMode="auto">
          <a:xfrm>
            <a:off x="142875" y="639171"/>
            <a:ext cx="15843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1" dirty="0">
                <a:latin typeface="Times New Roman" pitchFamily="18" charset="0"/>
                <a:cs typeface="Times New Roman" pitchFamily="18" charset="0"/>
              </a:rPr>
              <a:t>Alexandre.Samochkine @ cern.ch</a:t>
            </a:r>
          </a:p>
        </p:txBody>
      </p:sp>
      <p:sp>
        <p:nvSpPr>
          <p:cNvPr id="12" name="Slide Number Placeholder 15"/>
          <p:cNvSpPr txBox="1">
            <a:spLocks/>
          </p:cNvSpPr>
          <p:nvPr userDrawn="1"/>
        </p:nvSpPr>
        <p:spPr bwMode="auto">
          <a:xfrm>
            <a:off x="6980926" y="6465720"/>
            <a:ext cx="212248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051100-2AA0-4222-8F6D-D91B75500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-10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850" y="762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0CC4D7-6F1A-452F-87A6-AD770925B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  <a:prstGeom prst="rect">
            <a:avLst/>
          </a:prstGeom>
        </p:spPr>
        <p:txBody>
          <a:bodyPr anchor="ctr" anchorCtr="0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574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51520" y="2492896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68"/>
                </a:solidFill>
              </a:rPr>
              <a:t>Fully featured accelerating structure </a:t>
            </a:r>
          </a:p>
          <a:p>
            <a:pPr algn="ctr"/>
            <a:r>
              <a:rPr lang="en-US" sz="3200" b="1" dirty="0" smtClean="0">
                <a:solidFill>
                  <a:srgbClr val="003368"/>
                </a:solidFill>
              </a:rPr>
              <a:t>engineering design </a:t>
            </a:r>
          </a:p>
          <a:p>
            <a:pPr algn="ctr"/>
            <a:endParaRPr lang="en-US" sz="3200" b="1" dirty="0" smtClean="0">
              <a:solidFill>
                <a:srgbClr val="003368"/>
              </a:solidFill>
            </a:endParaRPr>
          </a:p>
          <a:p>
            <a:pPr algn="ctr"/>
            <a:r>
              <a:rPr lang="en-US" sz="2400" b="1" i="1" dirty="0" smtClean="0">
                <a:solidFill>
                  <a:srgbClr val="003368"/>
                </a:solidFill>
              </a:rPr>
              <a:t>G. Riddone on behalf of the eng. design team</a:t>
            </a:r>
          </a:p>
          <a:p>
            <a:pPr algn="ctr"/>
            <a:r>
              <a:rPr lang="en-US" sz="2400" b="1" i="1" dirty="0" smtClean="0">
                <a:solidFill>
                  <a:srgbClr val="003368"/>
                </a:solidFill>
              </a:rPr>
              <a:t>(great contribution from </a:t>
            </a:r>
            <a:r>
              <a:rPr lang="en-US" sz="2400" b="1" i="1" u="sng" dirty="0" smtClean="0">
                <a:solidFill>
                  <a:srgbClr val="003368"/>
                </a:solidFill>
              </a:rPr>
              <a:t>A. Solodko</a:t>
            </a:r>
            <a:r>
              <a:rPr lang="en-US" sz="2400" b="1" i="1" dirty="0" smtClean="0">
                <a:solidFill>
                  <a:srgbClr val="003368"/>
                </a:solidFill>
              </a:rPr>
              <a:t>)</a:t>
            </a:r>
          </a:p>
          <a:p>
            <a:pPr algn="ctr"/>
            <a:endParaRPr lang="en-US" sz="2400" b="1" i="1" dirty="0" smtClean="0">
              <a:solidFill>
                <a:srgbClr val="003368"/>
              </a:solidFill>
            </a:endParaRPr>
          </a:p>
          <a:p>
            <a:pPr algn="ctr"/>
            <a:r>
              <a:rPr lang="en-US" sz="2400" b="1" i="1" dirty="0" smtClean="0">
                <a:solidFill>
                  <a:srgbClr val="003368"/>
                </a:solidFill>
              </a:rPr>
              <a:t>28.09.2011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2372" y="1196752"/>
            <a:ext cx="2743764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LCWS11 WG4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7915" t="7494" r="42083" b="8497"/>
          <a:stretch>
            <a:fillRect/>
          </a:stretch>
        </p:blipFill>
        <p:spPr bwMode="auto">
          <a:xfrm>
            <a:off x="107504" y="1628800"/>
            <a:ext cx="150873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Wakefield Monitor Design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319464" y="5157192"/>
            <a:ext cx="435699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b="1" dirty="0" smtClean="0">
                <a:cs typeface="Tahoma" pitchFamily="34" charset="0"/>
              </a:rPr>
              <a:t>  Required tolerances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Waveguide shape tolerance ±10 </a:t>
            </a:r>
            <a:r>
              <a:rPr lang="el-GR" dirty="0" smtClean="0">
                <a:cs typeface="Tahoma" pitchFamily="34" charset="0"/>
              </a:rPr>
              <a:t>μ</a:t>
            </a:r>
            <a:r>
              <a:rPr lang="en-GB" dirty="0" smtClean="0">
                <a:cs typeface="Tahoma" pitchFamily="34" charset="0"/>
              </a:rPr>
              <a:t>m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Waveguide surface roughness Ra 0.1</a:t>
            </a:r>
            <a:r>
              <a:rPr lang="el-GR" dirty="0" smtClean="0">
                <a:cs typeface="Tahoma" pitchFamily="34" charset="0"/>
              </a:rPr>
              <a:t> μ</a:t>
            </a:r>
            <a:r>
              <a:rPr lang="en-GB" dirty="0" smtClean="0">
                <a:cs typeface="Tahoma" pitchFamily="34" charset="0"/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838453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WFM: accuracy of 5 </a:t>
            </a:r>
            <a:r>
              <a:rPr lang="el-GR" dirty="0" smtClean="0">
                <a:latin typeface="Calibri"/>
                <a:cs typeface="Tahoma" pitchFamily="34" charset="0"/>
              </a:rPr>
              <a:t>μ</a:t>
            </a:r>
            <a:r>
              <a:rPr lang="en-GB" dirty="0" smtClean="0">
                <a:latin typeface="Calibri"/>
                <a:cs typeface="Tahoma" pitchFamily="34" charset="0"/>
              </a:rPr>
              <a:t>m;</a:t>
            </a:r>
          </a:p>
          <a:p>
            <a:pPr algn="just"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Four WFM are integrated in the first cell of the second AS.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628800"/>
            <a:ext cx="1440160" cy="180020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619672" y="2492896"/>
            <a:ext cx="2160240" cy="0"/>
          </a:xfrm>
          <a:prstGeom prst="line">
            <a:avLst/>
          </a:prstGeom>
          <a:ln w="12700">
            <a:solidFill>
              <a:schemeClr val="tx2"/>
            </a:solidFill>
            <a:headEnd type="none" w="med" len="med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57"/>
          <p:cNvGrpSpPr/>
          <p:nvPr/>
        </p:nvGrpSpPr>
        <p:grpSpPr>
          <a:xfrm>
            <a:off x="3779913" y="1700808"/>
            <a:ext cx="4896544" cy="3456384"/>
            <a:chOff x="3562530" y="1700808"/>
            <a:chExt cx="4896544" cy="3456384"/>
          </a:xfrm>
        </p:grpSpPr>
        <p:sp>
          <p:nvSpPr>
            <p:cNvPr id="31" name="Rectangle 30"/>
            <p:cNvSpPr/>
            <p:nvPr/>
          </p:nvSpPr>
          <p:spPr>
            <a:xfrm>
              <a:off x="3562530" y="1700808"/>
              <a:ext cx="4896544" cy="3456384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32"/>
            <p:cNvGrpSpPr/>
            <p:nvPr/>
          </p:nvGrpSpPr>
          <p:grpSpPr>
            <a:xfrm>
              <a:off x="3778553" y="1909847"/>
              <a:ext cx="4537863" cy="3103329"/>
              <a:chOff x="204546" y="1412776"/>
              <a:chExt cx="5961727" cy="4077072"/>
            </a:xfrm>
          </p:grpSpPr>
          <p:pic>
            <p:nvPicPr>
              <p:cNvPr id="34" name="Picture 3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47664" y="1412776"/>
                <a:ext cx="3761584" cy="40770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TextBox 53"/>
              <p:cNvSpPr txBox="1">
                <a:spLocks noChangeArrowheads="1"/>
              </p:cNvSpPr>
              <p:nvPr/>
            </p:nvSpPr>
            <p:spPr bwMode="auto">
              <a:xfrm>
                <a:off x="679341" y="2084168"/>
                <a:ext cx="1608238" cy="768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DAMPING MATERIAL</a:t>
                </a: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 bwMode="auto">
              <a:xfrm>
                <a:off x="805846" y="2481986"/>
                <a:ext cx="1173192" cy="143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1979712" y="2483425"/>
                <a:ext cx="720082" cy="44151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53"/>
              <p:cNvSpPr txBox="1">
                <a:spLocks noChangeArrowheads="1"/>
              </p:cNvSpPr>
              <p:nvPr/>
            </p:nvSpPr>
            <p:spPr bwMode="auto">
              <a:xfrm>
                <a:off x="3814976" y="2148451"/>
                <a:ext cx="2349512" cy="4447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WFM WAVEGUIDE</a:t>
                </a:r>
              </a:p>
            </p:txBody>
          </p:sp>
          <p:cxnSp>
            <p:nvCxnSpPr>
              <p:cNvPr id="39" name="Straight Arrow Connector 38"/>
              <p:cNvCxnSpPr/>
              <p:nvPr/>
            </p:nvCxnSpPr>
            <p:spPr bwMode="auto">
              <a:xfrm>
                <a:off x="3922146" y="2565629"/>
                <a:ext cx="2147740" cy="20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 bwMode="auto">
              <a:xfrm rot="10800000" flipV="1">
                <a:off x="3137217" y="2562758"/>
                <a:ext cx="783492" cy="46743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53"/>
              <p:cNvSpPr txBox="1">
                <a:spLocks noChangeArrowheads="1"/>
              </p:cNvSpPr>
              <p:nvPr/>
            </p:nvSpPr>
            <p:spPr bwMode="auto">
              <a:xfrm>
                <a:off x="3514726" y="3324121"/>
                <a:ext cx="2651547" cy="768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>
                    <a:latin typeface="Calibri" pitchFamily="34" charset="0"/>
                  </a:rPr>
                  <a:t>TM-LIKE </a:t>
                </a:r>
              </a:p>
              <a:p>
                <a:pPr algn="r"/>
                <a:r>
                  <a:rPr lang="en-US" sz="1600" b="1" dirty="0">
                    <a:latin typeface="Calibri" pitchFamily="34" charset="0"/>
                  </a:rPr>
                  <a:t>MODE PICK-UP</a:t>
                </a: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 bwMode="auto">
              <a:xfrm>
                <a:off x="4287193" y="3740473"/>
                <a:ext cx="1784477" cy="20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 bwMode="auto">
              <a:xfrm rot="10800000" flipV="1">
                <a:off x="3635897" y="3741910"/>
                <a:ext cx="654170" cy="34505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53"/>
              <p:cNvSpPr txBox="1">
                <a:spLocks noChangeArrowheads="1"/>
              </p:cNvSpPr>
              <p:nvPr/>
            </p:nvSpPr>
            <p:spPr bwMode="auto">
              <a:xfrm>
                <a:off x="204546" y="3503201"/>
                <a:ext cx="2365056" cy="768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Calibri" pitchFamily="34" charset="0"/>
                  </a:rPr>
                  <a:t>TE-LIKE </a:t>
                </a:r>
              </a:p>
              <a:p>
                <a:r>
                  <a:rPr lang="en-US" sz="1600" b="1" dirty="0">
                    <a:latin typeface="Calibri" pitchFamily="34" charset="0"/>
                  </a:rPr>
                  <a:t>MODE PICK-UP</a:t>
                </a:r>
              </a:p>
            </p:txBody>
          </p:sp>
          <p:cxnSp>
            <p:nvCxnSpPr>
              <p:cNvPr id="50" name="Straight Arrow Connector 49"/>
              <p:cNvCxnSpPr/>
              <p:nvPr/>
            </p:nvCxnSpPr>
            <p:spPr bwMode="auto">
              <a:xfrm>
                <a:off x="1996873" y="3865350"/>
                <a:ext cx="761934" cy="20755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 bwMode="auto">
              <a:xfrm>
                <a:off x="299148" y="3863746"/>
                <a:ext cx="1699126" cy="208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31"/>
          <p:cNvGrpSpPr/>
          <p:nvPr/>
        </p:nvGrpSpPr>
        <p:grpSpPr>
          <a:xfrm>
            <a:off x="1259632" y="4077072"/>
            <a:ext cx="2808312" cy="2160240"/>
            <a:chOff x="1331640" y="4077072"/>
            <a:chExt cx="2808312" cy="21602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4413" t="29736" r="40482" b="27059"/>
            <a:stretch>
              <a:fillRect/>
            </a:stretch>
          </p:blipFill>
          <p:spPr bwMode="auto">
            <a:xfrm>
              <a:off x="1331640" y="4077072"/>
              <a:ext cx="2808312" cy="21602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</p:pic>
        <p:sp>
          <p:nvSpPr>
            <p:cNvPr id="43" name="TextBox 42"/>
            <p:cNvSpPr txBox="1"/>
            <p:nvPr/>
          </p:nvSpPr>
          <p:spPr>
            <a:xfrm>
              <a:off x="1386313" y="4077072"/>
              <a:ext cx="27536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 dirty="0" smtClean="0"/>
                <a:t>Custom design of feedthrough</a:t>
              </a:r>
              <a:endParaRPr lang="en-GB" sz="1600" b="1" i="1" dirty="0"/>
            </a:p>
          </p:txBody>
        </p:sp>
        <p:sp>
          <p:nvSpPr>
            <p:cNvPr id="44" name="TextBox 53"/>
            <p:cNvSpPr txBox="1">
              <a:spLocks noChangeArrowheads="1"/>
            </p:cNvSpPr>
            <p:nvPr/>
          </p:nvSpPr>
          <p:spPr bwMode="auto">
            <a:xfrm>
              <a:off x="1331640" y="5652537"/>
              <a:ext cx="186366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 dirty="0" smtClean="0">
                  <a:latin typeface="Calibri" pitchFamily="34" charset="0"/>
                </a:rPr>
                <a:t>ST.STEEL ADAPTER</a:t>
              </a:r>
              <a:endParaRPr lang="en-US" sz="1600" b="1" dirty="0">
                <a:latin typeface="Calibri" pitchFamily="34" charset="0"/>
              </a:endParaRPr>
            </a:p>
            <a:p>
              <a:r>
                <a:rPr lang="en-US" sz="1600" b="1" dirty="0" smtClean="0">
                  <a:latin typeface="Calibri" pitchFamily="34" charset="0"/>
                </a:rPr>
                <a:t>FLANGE</a:t>
              </a:r>
              <a:endParaRPr lang="en-US" sz="1600" b="1" dirty="0">
                <a:latin typeface="Calibri" pitchFamily="34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 bwMode="auto">
            <a:xfrm>
              <a:off x="1436607" y="5964931"/>
              <a:ext cx="1499558" cy="14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 bwMode="auto">
            <a:xfrm flipV="1">
              <a:off x="2936165" y="5724545"/>
              <a:ext cx="339691" cy="2403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Interconnection Design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71600" y="4221088"/>
            <a:ext cx="59046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b="1" dirty="0" smtClean="0">
                <a:cs typeface="Tahoma" pitchFamily="34" charset="0"/>
              </a:rPr>
              <a:t>Requirements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Keeping low pressure 10</a:t>
            </a:r>
            <a:r>
              <a:rPr lang="en-GB" baseline="30000" dirty="0" smtClean="0">
                <a:cs typeface="Tahoma" pitchFamily="34" charset="0"/>
              </a:rPr>
              <a:t>-9</a:t>
            </a:r>
            <a:r>
              <a:rPr lang="en-GB" dirty="0" smtClean="0">
                <a:cs typeface="Tahoma" pitchFamily="34" charset="0"/>
              </a:rPr>
              <a:t>mbar;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Electrical continuity with low impedance;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Damping material must be used to avoid wakefields;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Be flexible;</a:t>
            </a:r>
          </a:p>
          <a:p>
            <a:pPr algn="just"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Be compact.</a:t>
            </a:r>
            <a:endParaRPr lang="en-GB" dirty="0" smtClean="0">
              <a:solidFill>
                <a:srgbClr val="FF0000"/>
              </a:solidFill>
              <a:cs typeface="Tahoma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232386" y="908720"/>
            <a:ext cx="6291942" cy="3383812"/>
            <a:chOff x="255032" y="1259159"/>
            <a:chExt cx="5678095" cy="3053684"/>
          </a:xfrm>
        </p:grpSpPr>
        <p:pic>
          <p:nvPicPr>
            <p:cNvPr id="614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25413" t="10161" r="22081" b="16498"/>
            <a:stretch>
              <a:fillRect/>
            </a:stretch>
          </p:blipFill>
          <p:spPr bwMode="auto">
            <a:xfrm>
              <a:off x="255032" y="1798639"/>
              <a:ext cx="1584176" cy="138301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5982" y="1259159"/>
              <a:ext cx="2527524" cy="2592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3963984" y="3645024"/>
              <a:ext cx="1514262" cy="307777"/>
              <a:chOff x="3923463" y="5693637"/>
              <a:chExt cx="2650779" cy="538635"/>
            </a:xfrm>
          </p:grpSpPr>
          <p:cxnSp>
            <p:nvCxnSpPr>
              <p:cNvPr id="27" name="Straight Arrow Connector 5"/>
              <p:cNvCxnSpPr/>
              <p:nvPr/>
            </p:nvCxnSpPr>
            <p:spPr bwMode="auto">
              <a:xfrm rot="16200000" flipV="1">
                <a:off x="3923520" y="5693580"/>
                <a:ext cx="431747" cy="43186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6"/>
              <p:cNvCxnSpPr/>
              <p:nvPr/>
            </p:nvCxnSpPr>
            <p:spPr bwMode="auto">
              <a:xfrm>
                <a:off x="4355324" y="6125383"/>
                <a:ext cx="1532005" cy="244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7"/>
              <p:cNvSpPr txBox="1">
                <a:spLocks noChangeArrowheads="1"/>
              </p:cNvSpPr>
              <p:nvPr/>
            </p:nvSpPr>
            <p:spPr bwMode="auto">
              <a:xfrm>
                <a:off x="4397659" y="5693637"/>
                <a:ext cx="2176583" cy="538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latin typeface="+mj-lt"/>
                    <a:cs typeface="Arial" pitchFamily="34" charset="0"/>
                  </a:rPr>
                  <a:t>SAS (N+1)</a:t>
                </a:r>
              </a:p>
            </p:txBody>
          </p:sp>
        </p:grpSp>
        <p:grpSp>
          <p:nvGrpSpPr>
            <p:cNvPr id="5" name="Group 72"/>
            <p:cNvGrpSpPr>
              <a:grpSpLocks/>
            </p:cNvGrpSpPr>
            <p:nvPr/>
          </p:nvGrpSpPr>
          <p:grpSpPr bwMode="auto">
            <a:xfrm>
              <a:off x="3672129" y="1300305"/>
              <a:ext cx="2196015" cy="1171991"/>
              <a:chOff x="412067" y="3164023"/>
              <a:chExt cx="8930480" cy="4522798"/>
            </a:xfrm>
          </p:grpSpPr>
          <p:grpSp>
            <p:nvGrpSpPr>
              <p:cNvPr id="7" name="Group 177"/>
              <p:cNvGrpSpPr>
                <a:grpSpLocks/>
              </p:cNvGrpSpPr>
              <p:nvPr/>
            </p:nvGrpSpPr>
            <p:grpSpPr bwMode="auto">
              <a:xfrm>
                <a:off x="412067" y="4106174"/>
                <a:ext cx="8637647" cy="3580647"/>
                <a:chOff x="2619726" y="7207457"/>
                <a:chExt cx="2523601" cy="2228993"/>
              </a:xfrm>
            </p:grpSpPr>
            <p:cxnSp>
              <p:nvCxnSpPr>
                <p:cNvPr id="25" name="Straight Arrow Connector 6"/>
                <p:cNvCxnSpPr/>
                <p:nvPr/>
              </p:nvCxnSpPr>
              <p:spPr>
                <a:xfrm rot="5400000">
                  <a:off x="2033265" y="7793918"/>
                  <a:ext cx="2228993" cy="105607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7"/>
                <p:cNvCxnSpPr/>
                <p:nvPr/>
              </p:nvCxnSpPr>
              <p:spPr>
                <a:xfrm>
                  <a:off x="3675798" y="7207457"/>
                  <a:ext cx="1467529" cy="3815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13"/>
              <p:cNvSpPr txBox="1">
                <a:spLocks noChangeArrowheads="1"/>
              </p:cNvSpPr>
              <p:nvPr/>
            </p:nvSpPr>
            <p:spPr bwMode="auto">
              <a:xfrm>
                <a:off x="3754541" y="3164023"/>
                <a:ext cx="5588006" cy="2019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Calibri" pitchFamily="34" charset="0"/>
                  </a:rPr>
                  <a:t>EDGE WELDED</a:t>
                </a:r>
              </a:p>
              <a:p>
                <a:pPr algn="r"/>
                <a:r>
                  <a:rPr lang="en-US" sz="1600" b="1" dirty="0" smtClean="0">
                    <a:latin typeface="Calibri" pitchFamily="34" charset="0"/>
                  </a:rPr>
                  <a:t>BELLOWS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  <p:grpSp>
          <p:nvGrpSpPr>
            <p:cNvPr id="8" name="Group 50"/>
            <p:cNvGrpSpPr>
              <a:grpSpLocks/>
            </p:cNvGrpSpPr>
            <p:nvPr/>
          </p:nvGrpSpPr>
          <p:grpSpPr bwMode="auto">
            <a:xfrm>
              <a:off x="474568" y="1284839"/>
              <a:ext cx="2892812" cy="879080"/>
              <a:chOff x="3613570" y="5837448"/>
              <a:chExt cx="4817591" cy="1538463"/>
            </a:xfrm>
          </p:grpSpPr>
          <p:sp>
            <p:nvSpPr>
              <p:cNvPr id="20" name="TextBox 6"/>
              <p:cNvSpPr txBox="1">
                <a:spLocks noChangeArrowheads="1"/>
              </p:cNvSpPr>
              <p:nvPr/>
            </p:nvSpPr>
            <p:spPr bwMode="auto">
              <a:xfrm>
                <a:off x="3613570" y="5837448"/>
                <a:ext cx="3585047" cy="923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 smtClean="0">
                    <a:latin typeface="+mj-lt"/>
                    <a:cs typeface="Arial" pitchFamily="34" charset="0"/>
                  </a:rPr>
                  <a:t>QUICK CF CLAMP CHAIN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 smtClean="0">
                    <a:latin typeface="+mj-lt"/>
                    <a:cs typeface="Arial" pitchFamily="34" charset="0"/>
                  </a:rPr>
                  <a:t>XS40 VACOM</a:t>
                </a:r>
                <a:endParaRPr lang="en-US" sz="1600" b="1" dirty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6993193" y="6260033"/>
                <a:ext cx="1437968" cy="111587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3721790" y="6266516"/>
                <a:ext cx="3271401" cy="250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7"/>
            <p:cNvGrpSpPr>
              <a:grpSpLocks/>
            </p:cNvGrpSpPr>
            <p:nvPr/>
          </p:nvGrpSpPr>
          <p:grpSpPr bwMode="auto">
            <a:xfrm>
              <a:off x="1763821" y="2945744"/>
              <a:ext cx="986806" cy="1131322"/>
              <a:chOff x="828144" y="4438035"/>
              <a:chExt cx="1727445" cy="1979907"/>
            </a:xfrm>
          </p:grpSpPr>
          <p:sp>
            <p:nvSpPr>
              <p:cNvPr id="17" name="TextBox 6"/>
              <p:cNvSpPr txBox="1">
                <a:spLocks noChangeArrowheads="1"/>
              </p:cNvSpPr>
              <p:nvPr/>
            </p:nvSpPr>
            <p:spPr bwMode="auto">
              <a:xfrm>
                <a:off x="1010983" y="5879307"/>
                <a:ext cx="1400121" cy="538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latin typeface="+mj-lt"/>
                    <a:cs typeface="Arial" pitchFamily="34" charset="0"/>
                  </a:rPr>
                  <a:t>SAS (N)</a:t>
                </a: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 bwMode="auto">
              <a:xfrm rot="5400000" flipH="1" flipV="1">
                <a:off x="755355" y="4510824"/>
                <a:ext cx="1873023" cy="172744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 bwMode="auto">
              <a:xfrm>
                <a:off x="828144" y="6311058"/>
                <a:ext cx="1367032" cy="158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72"/>
            <p:cNvGrpSpPr>
              <a:grpSpLocks/>
            </p:cNvGrpSpPr>
            <p:nvPr/>
          </p:nvGrpSpPr>
          <p:grpSpPr bwMode="auto">
            <a:xfrm>
              <a:off x="3700142" y="2895603"/>
              <a:ext cx="2232985" cy="706294"/>
              <a:chOff x="-498693" y="3402630"/>
              <a:chExt cx="9080824" cy="2725640"/>
            </a:xfrm>
          </p:grpSpPr>
          <p:grpSp>
            <p:nvGrpSpPr>
              <p:cNvPr id="11" name="Group 177"/>
              <p:cNvGrpSpPr>
                <a:grpSpLocks/>
              </p:cNvGrpSpPr>
              <p:nvPr/>
            </p:nvGrpSpPr>
            <p:grpSpPr bwMode="auto">
              <a:xfrm>
                <a:off x="-498693" y="3402630"/>
                <a:ext cx="8220061" cy="1709595"/>
                <a:chOff x="2353636" y="6769461"/>
                <a:chExt cx="2401598" cy="1064237"/>
              </a:xfrm>
            </p:grpSpPr>
            <p:cxnSp>
              <p:nvCxnSpPr>
                <p:cNvPr id="38" name="Straight Arrow Connector 6"/>
                <p:cNvCxnSpPr/>
                <p:nvPr/>
              </p:nvCxnSpPr>
              <p:spPr>
                <a:xfrm rot="10800000">
                  <a:off x="2353636" y="6769461"/>
                  <a:ext cx="1320755" cy="1062786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7"/>
                <p:cNvCxnSpPr/>
                <p:nvPr/>
              </p:nvCxnSpPr>
              <p:spPr>
                <a:xfrm>
                  <a:off x="3675798" y="7829882"/>
                  <a:ext cx="1079436" cy="3816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none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13"/>
              <p:cNvSpPr txBox="1">
                <a:spLocks noChangeArrowheads="1"/>
              </p:cNvSpPr>
              <p:nvPr/>
            </p:nvSpPr>
            <p:spPr bwMode="auto">
              <a:xfrm>
                <a:off x="4139970" y="4109130"/>
                <a:ext cx="4442161" cy="2019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latin typeface="Calibri" pitchFamily="34" charset="0"/>
                  </a:rPr>
                  <a:t>DAMPING </a:t>
                </a:r>
              </a:p>
              <a:p>
                <a:r>
                  <a:rPr lang="en-US" sz="1600" b="1" dirty="0" smtClean="0">
                    <a:latin typeface="Calibri" pitchFamily="34" charset="0"/>
                  </a:rPr>
                  <a:t>MATERIAL</a:t>
                </a:r>
                <a:endParaRPr lang="en-US" sz="1600" b="1" dirty="0">
                  <a:latin typeface="Calibri" pitchFamily="34" charset="0"/>
                </a:endParaRPr>
              </a:p>
            </p:txBody>
          </p:sp>
        </p:grpSp>
        <p:grpSp>
          <p:nvGrpSpPr>
            <p:cNvPr id="12" name="Group 50"/>
            <p:cNvGrpSpPr>
              <a:grpSpLocks/>
            </p:cNvGrpSpPr>
            <p:nvPr/>
          </p:nvGrpSpPr>
          <p:grpSpPr bwMode="auto">
            <a:xfrm>
              <a:off x="2715448" y="3284988"/>
              <a:ext cx="2242938" cy="1027855"/>
              <a:chOff x="10951390" y="4577252"/>
              <a:chExt cx="3735313" cy="1798834"/>
            </a:xfrm>
          </p:grpSpPr>
          <p:sp>
            <p:nvSpPr>
              <p:cNvPr id="46" name="TextBox 6"/>
              <p:cNvSpPr txBox="1">
                <a:spLocks noChangeArrowheads="1"/>
              </p:cNvSpPr>
              <p:nvPr/>
            </p:nvSpPr>
            <p:spPr bwMode="auto">
              <a:xfrm>
                <a:off x="11101650" y="5837450"/>
                <a:ext cx="3585053" cy="538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 smtClean="0">
                    <a:latin typeface="+mj-lt"/>
                    <a:cs typeface="Arial" pitchFamily="34" charset="0"/>
                  </a:rPr>
                  <a:t>QUICK CF FLANGE</a:t>
                </a:r>
              </a:p>
            </p:txBody>
          </p:sp>
          <p:cxnSp>
            <p:nvCxnSpPr>
              <p:cNvPr id="47" name="Straight Arrow Connector 46"/>
              <p:cNvCxnSpPr/>
              <p:nvPr/>
            </p:nvCxnSpPr>
            <p:spPr bwMode="auto">
              <a:xfrm rot="5400000" flipH="1" flipV="1">
                <a:off x="10708997" y="4836242"/>
                <a:ext cx="1674506" cy="115652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 bwMode="auto">
              <a:xfrm>
                <a:off x="10951390" y="6264068"/>
                <a:ext cx="2653110" cy="250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l="19669" t="34963" r="20318" b="7425"/>
          <a:stretch>
            <a:fillRect/>
          </a:stretch>
        </p:blipFill>
        <p:spPr bwMode="auto">
          <a:xfrm>
            <a:off x="6444208" y="1556792"/>
            <a:ext cx="2160240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5" name="TextBox 64"/>
          <p:cNvSpPr txBox="1"/>
          <p:nvPr/>
        </p:nvSpPr>
        <p:spPr>
          <a:xfrm>
            <a:off x="6444208" y="2329716"/>
            <a:ext cx="2171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Stretched length </a:t>
            </a:r>
            <a:r>
              <a:rPr lang="en-GB" sz="1400" i="1" dirty="0" smtClean="0">
                <a:latin typeface="Calibri"/>
              </a:rPr>
              <a:t>~</a:t>
            </a:r>
            <a:r>
              <a:rPr lang="en-GB" sz="1400" i="1" dirty="0" smtClean="0"/>
              <a:t>+30% </a:t>
            </a:r>
          </a:p>
          <a:p>
            <a:r>
              <a:rPr lang="en-GB" sz="1400" i="1" dirty="0" smtClean="0"/>
              <a:t>Press formed length ~-70%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40152" y="6021288"/>
            <a:ext cx="320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FF0000"/>
                </a:solidFill>
              </a:rPr>
              <a:t>* Agreed with Vacuum Group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Features</a:t>
            </a:r>
            <a:endParaRPr lang="en-GB" dirty="0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73038" y="836712"/>
            <a:ext cx="8791575" cy="3681412"/>
            <a:chOff x="179512" y="1547500"/>
            <a:chExt cx="8791004" cy="36817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1666" b="13324"/>
            <a:stretch>
              <a:fillRect/>
            </a:stretch>
          </p:blipFill>
          <p:spPr bwMode="auto">
            <a:xfrm>
              <a:off x="3773776" y="1556792"/>
              <a:ext cx="4326616" cy="367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6660853" y="1547500"/>
              <a:ext cx="2309663" cy="1017667"/>
              <a:chOff x="2486425" y="1043444"/>
              <a:chExt cx="2309663" cy="1017667"/>
            </a:xfrm>
          </p:grpSpPr>
          <p:sp>
            <p:nvSpPr>
              <p:cNvPr id="17" name="TextBox 4"/>
              <p:cNvSpPr txBox="1">
                <a:spLocks noChangeArrowheads="1"/>
              </p:cNvSpPr>
              <p:nvPr/>
            </p:nvSpPr>
            <p:spPr bwMode="auto">
              <a:xfrm>
                <a:off x="3062651" y="1043444"/>
                <a:ext cx="1733437" cy="369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atin typeface="+mj-lt"/>
                    <a:cs typeface="Arial" pitchFamily="34" charset="0"/>
                  </a:rPr>
                  <a:t>ST.STEEL INSERT</a:t>
                </a: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 bwMode="auto">
              <a:xfrm rot="5400000">
                <a:off x="2481615" y="1408644"/>
                <a:ext cx="657277" cy="64765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 bwMode="auto">
              <a:xfrm>
                <a:off x="3134083" y="1403834"/>
                <a:ext cx="1512790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339959" y="1628468"/>
              <a:ext cx="2736672" cy="1152615"/>
              <a:chOff x="3062075" y="1043112"/>
              <a:chExt cx="2736672" cy="1152615"/>
            </a:xfrm>
          </p:grpSpPr>
          <p:sp>
            <p:nvSpPr>
              <p:cNvPr id="14" name="TextBox 8"/>
              <p:cNvSpPr txBox="1">
                <a:spLocks noChangeArrowheads="1"/>
              </p:cNvSpPr>
              <p:nvPr/>
            </p:nvSpPr>
            <p:spPr bwMode="auto">
              <a:xfrm>
                <a:off x="3062075" y="1043112"/>
                <a:ext cx="1584222" cy="369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atin typeface="+mj-lt"/>
                    <a:cs typeface="Arial" pitchFamily="34" charset="0"/>
                  </a:rPr>
                  <a:t>TUNING STUD</a:t>
                </a: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4646297" y="1403503"/>
                <a:ext cx="1152450" cy="7922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3133508" y="1403503"/>
                <a:ext cx="1512789" cy="158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4135" t="53796" r="57936" b="34262"/>
            <a:stretch>
              <a:fillRect/>
            </a:stretch>
          </p:blipFill>
          <p:spPr bwMode="auto">
            <a:xfrm>
              <a:off x="1907704" y="2564904"/>
              <a:ext cx="1584176" cy="1980220"/>
            </a:xfrm>
            <a:prstGeom prst="rect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4571839" y="4076585"/>
              <a:ext cx="533365" cy="663627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 rot="10800000">
              <a:off x="3492409" y="4379822"/>
              <a:ext cx="107943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>
              <a:off x="179512" y="3782875"/>
              <a:ext cx="2304900" cy="798574"/>
              <a:chOff x="108595" y="5472591"/>
              <a:chExt cx="2304900" cy="798574"/>
            </a:xfrm>
          </p:grpSpPr>
          <p:sp>
            <p:nvSpPr>
              <p:cNvPr id="11" name="TextBox 10"/>
              <p:cNvSpPr txBox="1">
                <a:spLocks noChangeArrowheads="1"/>
              </p:cNvSpPr>
              <p:nvPr/>
            </p:nvSpPr>
            <p:spPr bwMode="auto">
              <a:xfrm>
                <a:off x="108595" y="5625003"/>
                <a:ext cx="1728674" cy="646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atin typeface="+mj-lt"/>
                    <a:cs typeface="Arial" pitchFamily="34" charset="0"/>
                  </a:rPr>
                  <a:t>REFERENCE CONICAL BORE</a:t>
                </a: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 bwMode="auto">
              <a:xfrm flipV="1">
                <a:off x="1689642" y="5472591"/>
                <a:ext cx="723853" cy="47946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0800000">
                <a:off x="180027" y="5948878"/>
                <a:ext cx="151279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Box 19"/>
          <p:cNvSpPr txBox="1"/>
          <p:nvPr/>
        </p:nvSpPr>
        <p:spPr>
          <a:xfrm>
            <a:off x="395536" y="4293096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Placed on the external reference surface of AS;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Stainless steel inserts are brazed to the tuning holes;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8 stainless steel inserts per one AS;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Conical bore on the insert top to provide a reference for the measuring arm;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The recorded coordinates of all points help to determine the AS beam axis and to </a:t>
            </a:r>
            <a:r>
              <a:rPr lang="en-GB" dirty="0" smtClean="0">
                <a:cs typeface="Tahoma" pitchFamily="34" charset="0"/>
              </a:rPr>
              <a:t>align </a:t>
            </a:r>
            <a:r>
              <a:rPr lang="en-GB" dirty="0" smtClean="0">
                <a:cs typeface="Tahoma" pitchFamily="34" charset="0"/>
              </a:rPr>
              <a:t>the AS properly.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/>
          <p:cNvSpPr txBox="1">
            <a:spLocks/>
          </p:cNvSpPr>
          <p:nvPr/>
        </p:nvSpPr>
        <p:spPr>
          <a:xfrm>
            <a:off x="1226820" y="206058"/>
            <a:ext cx="6515100" cy="533082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Super Structure Main Assembly Steps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1520" y="836712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1a. Brazing of the vacuum manifold bodies, cooling adapters and cooling caps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51520" y="836712"/>
            <a:ext cx="3744416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251520" y="3573016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1600" b="1" i="1" dirty="0" smtClean="0"/>
              <a:t>1b. Brazing of the WFM waveguides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51520" y="3573016"/>
            <a:ext cx="3744416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25413" t="15495" r="27915" b="24499"/>
          <a:stretch>
            <a:fillRect/>
          </a:stretch>
        </p:blipFill>
        <p:spPr bwMode="auto">
          <a:xfrm>
            <a:off x="323528" y="1412776"/>
            <a:ext cx="2520280" cy="202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3059832" y="272111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4000" b="1" dirty="0" smtClean="0"/>
              <a:t>x 8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 l="21246" t="31496" r="32082" b="27166"/>
          <a:stretch>
            <a:fillRect/>
          </a:stretch>
        </p:blipFill>
        <p:spPr bwMode="auto">
          <a:xfrm>
            <a:off x="312275" y="3933056"/>
            <a:ext cx="3251613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3059832" y="5517232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4000" b="1" dirty="0" smtClean="0"/>
              <a:t>x 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139952" y="83671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1c. Brazing of the waveguides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139952" y="836712"/>
            <a:ext cx="4752528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/>
          <a:srcRect l="22502" t="21336" r="23325" b="38660"/>
          <a:stretch>
            <a:fillRect/>
          </a:stretch>
        </p:blipFill>
        <p:spPr bwMode="auto">
          <a:xfrm>
            <a:off x="4283967" y="1412776"/>
            <a:ext cx="1656185" cy="76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56"/>
          <p:cNvSpPr txBox="1"/>
          <p:nvPr/>
        </p:nvSpPr>
        <p:spPr>
          <a:xfrm>
            <a:off x="6588224" y="83671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1e. Brazing of the waveguides and RF flanges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956376" y="270892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4000" b="1" dirty="0" smtClean="0"/>
              <a:t>x 8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139952" y="213285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1d. Machining of the waveguides</a:t>
            </a: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print"/>
          <a:srcRect l="30837" t="40004" r="21658" b="29326"/>
          <a:stretch>
            <a:fillRect/>
          </a:stretch>
        </p:blipFill>
        <p:spPr bwMode="auto">
          <a:xfrm>
            <a:off x="6500562" y="1700809"/>
            <a:ext cx="231991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 cstate="print"/>
          <a:srcRect l="11668" t="35497" r="32492" b="29833"/>
          <a:stretch>
            <a:fillRect/>
          </a:stretch>
        </p:blipFill>
        <p:spPr bwMode="auto">
          <a:xfrm>
            <a:off x="4283968" y="2708920"/>
            <a:ext cx="185559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4139952" y="3573016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2. Brazing of the pre-assemblies to the vacuum manifolds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139952" y="3573016"/>
            <a:ext cx="4752528" cy="266429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8" cstate="print"/>
          <a:srcRect l="34581" t="14161" r="27915" b="23165"/>
          <a:stretch>
            <a:fillRect/>
          </a:stretch>
        </p:blipFill>
        <p:spPr bwMode="auto">
          <a:xfrm>
            <a:off x="6536133" y="3861048"/>
            <a:ext cx="206831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Right Arrow 67"/>
          <p:cNvSpPr/>
          <p:nvPr/>
        </p:nvSpPr>
        <p:spPr>
          <a:xfrm rot="2812959">
            <a:off x="3779912" y="3389531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ight Arrow 68"/>
          <p:cNvSpPr/>
          <p:nvPr/>
        </p:nvSpPr>
        <p:spPr>
          <a:xfrm>
            <a:off x="3779912" y="4869160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Arrow 69"/>
          <p:cNvSpPr/>
          <p:nvPr/>
        </p:nvSpPr>
        <p:spPr>
          <a:xfrm rot="5400000">
            <a:off x="8244408" y="3501008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8028384" y="5589240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4000" b="1" dirty="0" smtClean="0"/>
              <a:t>x 8</a:t>
            </a: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9" cstate="print"/>
          <a:srcRect l="40004" t="12001" r="36660" b="11990"/>
          <a:stretch>
            <a:fillRect/>
          </a:stretch>
        </p:blipFill>
        <p:spPr bwMode="auto">
          <a:xfrm>
            <a:off x="5167130" y="4005064"/>
            <a:ext cx="106105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/>
          <p:cNvSpPr txBox="1">
            <a:spLocks/>
          </p:cNvSpPr>
          <p:nvPr/>
        </p:nvSpPr>
        <p:spPr>
          <a:xfrm>
            <a:off x="1226820" y="206058"/>
            <a:ext cx="6515100" cy="533082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Super Structure Main Assembly Steps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72000" y="836712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4. Brazing of the vacuum manifolds and interconnection bellows to the bonded disc’s stack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51520" y="836712"/>
            <a:ext cx="4176464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251520" y="357301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5. Brazing of the two equipped stacks to form a superstructure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572000" y="3573016"/>
            <a:ext cx="4392488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4572000" y="3573016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6. Installation of the silicon carbide damping loads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572000" y="836712"/>
            <a:ext cx="4392488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3" cstate="print"/>
          <a:srcRect l="10412" t="7494" r="17913" b="15164"/>
          <a:stretch>
            <a:fillRect/>
          </a:stretch>
        </p:blipFill>
        <p:spPr bwMode="auto">
          <a:xfrm>
            <a:off x="5148064" y="3861048"/>
            <a:ext cx="34166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Rectangle 36"/>
          <p:cNvSpPr/>
          <p:nvPr/>
        </p:nvSpPr>
        <p:spPr>
          <a:xfrm>
            <a:off x="251520" y="3573016"/>
            <a:ext cx="4176464" cy="266429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251520" y="836712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3. Diffusion bonding of 2 disc’s stacks </a:t>
            </a:r>
          </a:p>
        </p:txBody>
      </p:sp>
      <p:pic>
        <p:nvPicPr>
          <p:cNvPr id="41" name="Picture 1"/>
          <p:cNvPicPr>
            <a:picLocks noChangeAspect="1" noChangeArrowheads="1"/>
          </p:cNvPicPr>
          <p:nvPr/>
        </p:nvPicPr>
        <p:blipFill>
          <a:blip r:embed="rId4" cstate="print"/>
          <a:srcRect l="37504" t="18669" r="45827" b="14657"/>
          <a:stretch>
            <a:fillRect/>
          </a:stretch>
        </p:blipFill>
        <p:spPr bwMode="auto">
          <a:xfrm>
            <a:off x="1115720" y="1124744"/>
            <a:ext cx="936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 cstate="print"/>
          <a:srcRect l="36248" t="12828" r="44583" b="11164"/>
          <a:stretch>
            <a:fillRect/>
          </a:stretch>
        </p:blipFill>
        <p:spPr bwMode="auto">
          <a:xfrm>
            <a:off x="2331645" y="1125072"/>
            <a:ext cx="944211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36" t="8001" r="24158" b="6656"/>
          <a:stretch>
            <a:fillRect/>
          </a:stretch>
        </p:blipFill>
        <p:spPr bwMode="auto">
          <a:xfrm>
            <a:off x="4860032" y="1545882"/>
            <a:ext cx="2004750" cy="19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157" t="6531" r="26648" b="7039"/>
          <a:stretch>
            <a:fillRect/>
          </a:stretch>
        </p:blipFill>
        <p:spPr bwMode="auto">
          <a:xfrm>
            <a:off x="6834154" y="1484784"/>
            <a:ext cx="1986318" cy="19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080" t="8001" r="36249" b="7990"/>
          <a:stretch>
            <a:fillRect/>
          </a:stretch>
        </p:blipFill>
        <p:spPr bwMode="auto">
          <a:xfrm>
            <a:off x="2555776" y="3659753"/>
            <a:ext cx="1800200" cy="257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/>
          <p:cNvSpPr txBox="1">
            <a:spLocks/>
          </p:cNvSpPr>
          <p:nvPr/>
        </p:nvSpPr>
        <p:spPr>
          <a:xfrm>
            <a:off x="1226820" y="206058"/>
            <a:ext cx="6515100" cy="533082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Super Structure Main Assembly Steps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16016" y="1700808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8. Installation of cooling fittings and tubes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716016" y="1700808"/>
            <a:ext cx="4248472" cy="338437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179512" y="1700808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200"/>
              </a:spcAft>
            </a:pPr>
            <a:r>
              <a:rPr lang="en-US" sz="1600" b="1" i="1" dirty="0" smtClean="0"/>
              <a:t>7. EBW of the vacuum manifold covers, vacuum flanges, feedthroughs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79512" y="1700808"/>
            <a:ext cx="4320480" cy="338437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12" t="7494" r="16247" b="7163"/>
          <a:stretch>
            <a:fillRect/>
          </a:stretch>
        </p:blipFill>
        <p:spPr bwMode="auto">
          <a:xfrm>
            <a:off x="4788024" y="2132856"/>
            <a:ext cx="4094999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45" t="6883" r="16108" b="9830"/>
          <a:stretch>
            <a:fillRect/>
          </a:stretch>
        </p:blipFill>
        <p:spPr bwMode="auto">
          <a:xfrm>
            <a:off x="179512" y="2205184"/>
            <a:ext cx="4242326" cy="28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5589240"/>
            <a:ext cx="493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 leak tests and </a:t>
            </a:r>
            <a:r>
              <a:rPr lang="en-US" smtClean="0"/>
              <a:t>alignment verifications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Program. Bonding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25413" t="12828" r="27915" b="17831"/>
          <a:stretch>
            <a:fillRect/>
          </a:stretch>
        </p:blipFill>
        <p:spPr bwMode="auto">
          <a:xfrm>
            <a:off x="1835696" y="1520488"/>
            <a:ext cx="124075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496" y="94442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Option 1:</a:t>
            </a:r>
          </a:p>
          <a:p>
            <a:r>
              <a:rPr lang="en-US" dirty="0" smtClean="0"/>
              <a:t> - 2 sets of regular discs </a:t>
            </a:r>
            <a:r>
              <a:rPr lang="en-US" b="1" u="sng" dirty="0" smtClean="0"/>
              <a:t>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4580" t="14161" r="30415" b="24499"/>
          <a:stretch>
            <a:fillRect/>
          </a:stretch>
        </p:blipFill>
        <p:spPr bwMode="auto">
          <a:xfrm>
            <a:off x="179512" y="1520488"/>
            <a:ext cx="126796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disc stack.jpg"/>
          <p:cNvPicPr>
            <a:picLocks noChangeAspect="1"/>
          </p:cNvPicPr>
          <p:nvPr/>
        </p:nvPicPr>
        <p:blipFill>
          <a:blip r:embed="rId4" cstate="print"/>
          <a:srcRect l="47693" t="33300" r="41983" b="32495"/>
          <a:stretch>
            <a:fillRect/>
          </a:stretch>
        </p:blipFill>
        <p:spPr>
          <a:xfrm>
            <a:off x="6732240" y="909320"/>
            <a:ext cx="2304256" cy="540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96" y="263691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Option 2:  </a:t>
            </a:r>
          </a:p>
          <a:p>
            <a:pPr>
              <a:buFontTx/>
              <a:buChar char="-"/>
            </a:pPr>
            <a:r>
              <a:rPr lang="en-US" dirty="0" smtClean="0"/>
              <a:t> 2 sets of special discs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 l="27914" t="23496" r="32915" b="25832"/>
          <a:stretch>
            <a:fillRect/>
          </a:stretch>
        </p:blipFill>
        <p:spPr bwMode="auto">
          <a:xfrm>
            <a:off x="107504" y="3284984"/>
            <a:ext cx="133578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 cstate="print"/>
          <a:srcRect l="27503" t="17335" r="33326" b="19991"/>
          <a:stretch>
            <a:fillRect/>
          </a:stretch>
        </p:blipFill>
        <p:spPr bwMode="auto">
          <a:xfrm>
            <a:off x="1763688" y="3212976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5496" y="4403149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Option 3:  </a:t>
            </a:r>
          </a:p>
          <a:p>
            <a:pPr>
              <a:buFontTx/>
              <a:buChar char="-"/>
            </a:pPr>
            <a:r>
              <a:rPr lang="en-US" dirty="0" smtClean="0"/>
              <a:t> 2 sets of special discs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/>
          <a:srcRect l="27914" t="19495" r="31248" b="19165"/>
          <a:stretch>
            <a:fillRect/>
          </a:stretch>
        </p:blipFill>
        <p:spPr bwMode="auto">
          <a:xfrm>
            <a:off x="179512" y="5049480"/>
            <a:ext cx="1368152" cy="12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503" t="14668" r="30826" b="13324"/>
          <a:stretch>
            <a:fillRect/>
          </a:stretch>
        </p:blipFill>
        <p:spPr bwMode="auto">
          <a:xfrm>
            <a:off x="1835696" y="4981492"/>
            <a:ext cx="1296144" cy="139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9" cstate="print"/>
          <a:srcRect l="23336" t="12001" r="9963" b="53195"/>
          <a:stretch>
            <a:fillRect/>
          </a:stretch>
        </p:blipFill>
        <p:spPr bwMode="auto">
          <a:xfrm>
            <a:off x="3131840" y="3284984"/>
            <a:ext cx="3672408" cy="119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0" cstate="print"/>
          <a:srcRect l="27503" t="14668" r="17491" b="51857"/>
          <a:stretch>
            <a:fillRect/>
          </a:stretch>
        </p:blipFill>
        <p:spPr bwMode="auto">
          <a:xfrm>
            <a:off x="3131840" y="4905464"/>
            <a:ext cx="359703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/>
          <a:srcRect l="12912" t="22162" r="12913" b="40500"/>
          <a:stretch>
            <a:fillRect/>
          </a:stretch>
        </p:blipFill>
        <p:spPr bwMode="auto">
          <a:xfrm>
            <a:off x="3280191" y="1514570"/>
            <a:ext cx="3452050" cy="10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 32"/>
          <p:cNvGrpSpPr/>
          <p:nvPr/>
        </p:nvGrpSpPr>
        <p:grpSpPr>
          <a:xfrm>
            <a:off x="6732240" y="1124744"/>
            <a:ext cx="2051358" cy="4896544"/>
            <a:chOff x="6732240" y="1124744"/>
            <a:chExt cx="2051358" cy="4896544"/>
          </a:xfrm>
        </p:grpSpPr>
        <p:sp>
          <p:nvSpPr>
            <p:cNvPr id="24" name="Oval 23"/>
            <p:cNvSpPr/>
            <p:nvPr/>
          </p:nvSpPr>
          <p:spPr>
            <a:xfrm>
              <a:off x="6732240" y="1124744"/>
              <a:ext cx="1800200" cy="72008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6732240" y="5301208"/>
              <a:ext cx="1800200" cy="72008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8748464" y="1484784"/>
              <a:ext cx="1588" cy="4176464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4" idx="6"/>
            </p:cNvCxnSpPr>
            <p:nvPr/>
          </p:nvCxnSpPr>
          <p:spPr>
            <a:xfrm>
              <a:off x="8532440" y="1484784"/>
              <a:ext cx="216024" cy="1588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532440" y="5659660"/>
              <a:ext cx="216024" cy="1588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6993557" y="3520731"/>
              <a:ext cx="32723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 smtClean="0">
                  <a:solidFill>
                    <a:schemeClr val="accent2"/>
                  </a:solidFill>
                </a:rPr>
                <a:t>Could be the problem regions for bonding</a:t>
              </a:r>
              <a:endParaRPr lang="en-GB" sz="1400" b="1" i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11760" y="7554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i="1" dirty="0" smtClean="0">
                <a:cs typeface="Tahoma" pitchFamily="34" charset="0"/>
              </a:rPr>
              <a:t>This will be done before for TD26 CC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Program. Brazing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76470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Option 1</a:t>
            </a:r>
            <a:r>
              <a:rPr lang="en-US" sz="1600" b="1" u="sng" dirty="0" smtClean="0"/>
              <a:t>: </a:t>
            </a:r>
            <a:r>
              <a:rPr lang="en-US" sz="1600" i="1" dirty="0" smtClean="0"/>
              <a:t>(hard to realize in a real structure)</a:t>
            </a:r>
            <a:r>
              <a:rPr lang="en-US" sz="1600" b="1" u="sng" dirty="0" smtClean="0"/>
              <a:t> </a:t>
            </a:r>
            <a:endParaRPr lang="en-US" sz="1600" b="1" u="sng" dirty="0" smtClean="0"/>
          </a:p>
          <a:p>
            <a:r>
              <a:rPr lang="fr-FR" sz="1600" dirty="0" smtClean="0"/>
              <a:t>Ni, Cu, Au</a:t>
            </a:r>
            <a:endParaRPr lang="en-US" sz="1600" b="1" u="sn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5496" y="2124145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Option 2:</a:t>
            </a:r>
            <a:r>
              <a:rPr lang="en-US" sz="1600" b="1" dirty="0" smtClean="0"/>
              <a:t> </a:t>
            </a:r>
            <a:r>
              <a:rPr lang="en-US" sz="1600" i="1" dirty="0" smtClean="0"/>
              <a:t>(hard to realize in a real structure)  </a:t>
            </a:r>
          </a:p>
          <a:p>
            <a:r>
              <a:rPr lang="fr-FR" sz="1600" dirty="0" smtClean="0"/>
              <a:t>Ag 10 microns</a:t>
            </a:r>
            <a:endParaRPr lang="en-US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496" y="328498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Option 3:</a:t>
            </a:r>
            <a:r>
              <a:rPr lang="en-US" sz="1600" b="1" dirty="0" smtClean="0"/>
              <a:t> </a:t>
            </a:r>
            <a:r>
              <a:rPr lang="en-US" sz="1600" i="1" dirty="0" smtClean="0"/>
              <a:t>(hard to realize in a real structure)</a:t>
            </a:r>
            <a:r>
              <a:rPr lang="en-US" sz="1600" b="1" u="sng" dirty="0" smtClean="0"/>
              <a:t> </a:t>
            </a:r>
          </a:p>
          <a:p>
            <a:r>
              <a:rPr lang="fr-FR" sz="1600" dirty="0" smtClean="0"/>
              <a:t>Ag 15 microns</a:t>
            </a:r>
            <a:endParaRPr lang="en-US" sz="1600" dirty="0" smtClean="0"/>
          </a:p>
        </p:txBody>
      </p:sp>
      <p:grpSp>
        <p:nvGrpSpPr>
          <p:cNvPr id="33" name="Group 32"/>
          <p:cNvGrpSpPr/>
          <p:nvPr/>
        </p:nvGrpSpPr>
        <p:grpSpPr>
          <a:xfrm>
            <a:off x="1619672" y="2348879"/>
            <a:ext cx="4248467" cy="861266"/>
            <a:chOff x="2123729" y="3022960"/>
            <a:chExt cx="5029200" cy="1049583"/>
          </a:xfrm>
        </p:grpSpPr>
        <p:sp>
          <p:nvSpPr>
            <p:cNvPr id="18" name="Rectangle 17"/>
            <p:cNvSpPr/>
            <p:nvPr/>
          </p:nvSpPr>
          <p:spPr>
            <a:xfrm>
              <a:off x="2123729" y="3186916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Connecteur droit 6"/>
            <p:cNvCxnSpPr/>
            <p:nvPr/>
          </p:nvCxnSpPr>
          <p:spPr>
            <a:xfrm>
              <a:off x="2123729" y="3491716"/>
              <a:ext cx="1524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10800000">
              <a:off x="2123729" y="3724985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ZoneTexte 13"/>
            <p:cNvSpPr txBox="1"/>
            <p:nvPr/>
          </p:nvSpPr>
          <p:spPr>
            <a:xfrm>
              <a:off x="4117350" y="3022960"/>
              <a:ext cx="2895600" cy="375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accent6"/>
                  </a:solidFill>
                </a:rPr>
                <a:t>copper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  <p:sp>
          <p:nvSpPr>
            <p:cNvPr id="22" name="ZoneTexte 14"/>
            <p:cNvSpPr txBox="1"/>
            <p:nvPr/>
          </p:nvSpPr>
          <p:spPr>
            <a:xfrm>
              <a:off x="4117350" y="3697470"/>
              <a:ext cx="2895600" cy="375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accent6"/>
                  </a:solidFill>
                </a:rPr>
                <a:t>copper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  <p:sp>
          <p:nvSpPr>
            <p:cNvPr id="23" name="ZoneTexte 15"/>
            <p:cNvSpPr txBox="1"/>
            <p:nvPr/>
          </p:nvSpPr>
          <p:spPr>
            <a:xfrm>
              <a:off x="4333529" y="3360112"/>
              <a:ext cx="2819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</a:t>
              </a:r>
            </a:p>
          </p:txBody>
        </p:sp>
        <p:sp>
          <p:nvSpPr>
            <p:cNvPr id="24" name="ZoneTexte 16"/>
            <p:cNvSpPr txBox="1"/>
            <p:nvPr/>
          </p:nvSpPr>
          <p:spPr>
            <a:xfrm>
              <a:off x="4131204" y="3373969"/>
              <a:ext cx="2819400" cy="375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Silver</a:t>
              </a:r>
              <a:r>
                <a:rPr lang="fr-FR" sz="1400" dirty="0" smtClean="0"/>
                <a:t> 10 </a:t>
              </a:r>
              <a:r>
                <a:rPr lang="fr-FR" sz="1400" dirty="0" err="1" smtClean="0"/>
                <a:t>um</a:t>
              </a:r>
              <a:r>
                <a:rPr lang="fr-FR" sz="1400" dirty="0" smtClean="0"/>
                <a:t> on one </a:t>
              </a:r>
              <a:r>
                <a:rPr lang="fr-FR" sz="1400" dirty="0" err="1" smtClean="0"/>
                <a:t>disk</a:t>
              </a:r>
              <a:endParaRPr lang="fr-FR" sz="1400" dirty="0" smtClean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619672" y="3717030"/>
            <a:ext cx="4292264" cy="883844"/>
            <a:chOff x="2123728" y="5022391"/>
            <a:chExt cx="4974436" cy="1024315"/>
          </a:xfrm>
        </p:grpSpPr>
        <p:sp>
          <p:nvSpPr>
            <p:cNvPr id="25" name="Rectangle 24"/>
            <p:cNvSpPr/>
            <p:nvPr/>
          </p:nvSpPr>
          <p:spPr>
            <a:xfrm>
              <a:off x="2123728" y="5067344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Connecteur droit 6"/>
            <p:cNvCxnSpPr/>
            <p:nvPr/>
          </p:nvCxnSpPr>
          <p:spPr>
            <a:xfrm>
              <a:off x="2123728" y="5372144"/>
              <a:ext cx="1524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 rot="10800000">
              <a:off x="2123728" y="5606557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13"/>
            <p:cNvSpPr txBox="1"/>
            <p:nvPr/>
          </p:nvSpPr>
          <p:spPr>
            <a:xfrm>
              <a:off x="4202564" y="5022391"/>
              <a:ext cx="2895600" cy="356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accent6"/>
                  </a:solidFill>
                </a:rPr>
                <a:t>copper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  <p:sp>
          <p:nvSpPr>
            <p:cNvPr id="29" name="ZoneTexte 14"/>
            <p:cNvSpPr txBox="1"/>
            <p:nvPr/>
          </p:nvSpPr>
          <p:spPr>
            <a:xfrm>
              <a:off x="4202564" y="5690014"/>
              <a:ext cx="2895600" cy="356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</a:t>
              </a:r>
              <a:r>
                <a:rPr lang="fr-FR" sz="1400" dirty="0" err="1" smtClean="0">
                  <a:solidFill>
                    <a:schemeClr val="accent6"/>
                  </a:solidFill>
                </a:rPr>
                <a:t>copper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  <p:sp>
          <p:nvSpPr>
            <p:cNvPr id="30" name="ZoneTexte 15"/>
            <p:cNvSpPr txBox="1"/>
            <p:nvPr/>
          </p:nvSpPr>
          <p:spPr>
            <a:xfrm>
              <a:off x="4202564" y="5356205"/>
              <a:ext cx="2819400" cy="356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Silver</a:t>
              </a:r>
              <a:r>
                <a:rPr lang="fr-FR" sz="1400" dirty="0" smtClean="0"/>
                <a:t> 15 </a:t>
              </a:r>
              <a:r>
                <a:rPr lang="fr-FR" sz="1400" dirty="0" err="1" smtClean="0"/>
                <a:t>um</a:t>
              </a:r>
              <a:r>
                <a:rPr lang="fr-FR" sz="1400" dirty="0" smtClean="0"/>
                <a:t> on one </a:t>
              </a:r>
              <a:r>
                <a:rPr lang="fr-FR" sz="1400" dirty="0" err="1" smtClean="0"/>
                <a:t>disk</a:t>
              </a:r>
              <a:endParaRPr lang="fr-FR" sz="1400" dirty="0" smtClean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619673" y="1032991"/>
            <a:ext cx="4176463" cy="1171873"/>
            <a:chOff x="2123729" y="1052736"/>
            <a:chExt cx="4916810" cy="1496857"/>
          </a:xfrm>
        </p:grpSpPr>
        <p:sp>
          <p:nvSpPr>
            <p:cNvPr id="7" name="Rectangle 6"/>
            <p:cNvSpPr/>
            <p:nvPr/>
          </p:nvSpPr>
          <p:spPr>
            <a:xfrm>
              <a:off x="2123729" y="1099592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2123729" y="1404392"/>
              <a:ext cx="1524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eur droit 9"/>
            <p:cNvCxnSpPr/>
            <p:nvPr/>
          </p:nvCxnSpPr>
          <p:spPr>
            <a:xfrm>
              <a:off x="2123729" y="1480592"/>
              <a:ext cx="1524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Connecteur droit 10"/>
            <p:cNvCxnSpPr/>
            <p:nvPr/>
          </p:nvCxnSpPr>
          <p:spPr>
            <a:xfrm>
              <a:off x="2123729" y="1556792"/>
              <a:ext cx="152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 rot="10800000">
              <a:off x="2123729" y="2124908"/>
              <a:ext cx="1524000" cy="304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15"/>
            <p:cNvCxnSpPr/>
            <p:nvPr/>
          </p:nvCxnSpPr>
          <p:spPr>
            <a:xfrm rot="10800000">
              <a:off x="2123729" y="2124908"/>
              <a:ext cx="1524000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necteur droit 16"/>
            <p:cNvCxnSpPr/>
            <p:nvPr/>
          </p:nvCxnSpPr>
          <p:spPr>
            <a:xfrm rot="10800000">
              <a:off x="2123729" y="2048708"/>
              <a:ext cx="1524000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Connecteur droit 17"/>
            <p:cNvCxnSpPr/>
            <p:nvPr/>
          </p:nvCxnSpPr>
          <p:spPr>
            <a:xfrm rot="10800000">
              <a:off x="2123729" y="1972508"/>
              <a:ext cx="152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ZoneTexte 25"/>
            <p:cNvSpPr txBox="1"/>
            <p:nvPr/>
          </p:nvSpPr>
          <p:spPr>
            <a:xfrm>
              <a:off x="4137771" y="2156463"/>
              <a:ext cx="2895600" cy="393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Copper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  <p:sp>
          <p:nvSpPr>
            <p:cNvPr id="17" name="ZoneTexte 27"/>
            <p:cNvSpPr txBox="1"/>
            <p:nvPr/>
          </p:nvSpPr>
          <p:spPr>
            <a:xfrm>
              <a:off x="4137771" y="1328668"/>
              <a:ext cx="2819401" cy="94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Nickel </a:t>
              </a:r>
              <a:r>
                <a:rPr lang="fr-FR" sz="1400" dirty="0" smtClean="0"/>
                <a:t>4 </a:t>
              </a:r>
              <a:r>
                <a:rPr lang="fr-FR" sz="1400" dirty="0" err="1" smtClean="0"/>
                <a:t>um</a:t>
              </a:r>
              <a:endParaRPr lang="fr-FR" sz="1400" dirty="0" smtClean="0"/>
            </a:p>
            <a:p>
              <a:r>
                <a:rPr lang="fr-FR" sz="1400" dirty="0" smtClean="0">
                  <a:solidFill>
                    <a:schemeClr val="accent2">
                      <a:lumMod val="75000"/>
                    </a:schemeClr>
                  </a:solidFill>
                </a:rPr>
                <a:t>Copper 15 </a:t>
              </a:r>
              <a:r>
                <a:rPr lang="fr-FR" sz="1400" dirty="0" err="1" smtClean="0">
                  <a:solidFill>
                    <a:schemeClr val="accent2">
                      <a:lumMod val="75000"/>
                    </a:schemeClr>
                  </a:solidFill>
                </a:rPr>
                <a:t>um</a:t>
              </a:r>
              <a:endParaRPr lang="fr-FR" sz="14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r>
                <a:rPr lang="fr-FR" sz="1400" dirty="0" smtClean="0">
                  <a:solidFill>
                    <a:srgbClr val="FF0000"/>
                  </a:solidFill>
                </a:rPr>
                <a:t>Gold 15 </a:t>
              </a:r>
              <a:r>
                <a:rPr lang="fr-FR" sz="1400" dirty="0" err="1" smtClean="0">
                  <a:solidFill>
                    <a:srgbClr val="FF0000"/>
                  </a:solidFill>
                </a:rPr>
                <a:t>um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25"/>
            <p:cNvSpPr txBox="1"/>
            <p:nvPr/>
          </p:nvSpPr>
          <p:spPr>
            <a:xfrm>
              <a:off x="4144939" y="1052736"/>
              <a:ext cx="2895600" cy="393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>
                  <a:solidFill>
                    <a:schemeClr val="accent6"/>
                  </a:solidFill>
                </a:rPr>
                <a:t>Disk</a:t>
              </a:r>
              <a:r>
                <a:rPr lang="fr-FR" sz="1400" dirty="0" smtClean="0">
                  <a:solidFill>
                    <a:schemeClr val="accent6"/>
                  </a:solidFill>
                </a:rPr>
                <a:t> Copper </a:t>
              </a:r>
              <a:endParaRPr lang="fr-FR" sz="14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335688" y="60212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FF0000"/>
                </a:solidFill>
              </a:rPr>
              <a:t>* Courtesy of Serge Lebet</a:t>
            </a:r>
          </a:p>
        </p:txBody>
      </p:sp>
      <p:pic>
        <p:nvPicPr>
          <p:cNvPr id="38" name="Picture 37" descr="joint manifol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310" t="38739" r="40310" b="37479"/>
          <a:stretch>
            <a:fillRect/>
          </a:stretch>
        </p:blipFill>
        <p:spPr>
          <a:xfrm>
            <a:off x="5724128" y="2056529"/>
            <a:ext cx="3312368" cy="2875134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6588224" y="1484784"/>
            <a:ext cx="2016224" cy="3979604"/>
            <a:chOff x="6588224" y="1484784"/>
            <a:chExt cx="2016224" cy="3979604"/>
          </a:xfrm>
        </p:grpSpPr>
        <p:sp>
          <p:nvSpPr>
            <p:cNvPr id="39" name="Oval 38"/>
            <p:cNvSpPr/>
            <p:nvPr/>
          </p:nvSpPr>
          <p:spPr>
            <a:xfrm>
              <a:off x="6948264" y="2780928"/>
              <a:ext cx="864096" cy="21602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/>
            <p:cNvSpPr/>
            <p:nvPr/>
          </p:nvSpPr>
          <p:spPr>
            <a:xfrm>
              <a:off x="6948264" y="3861048"/>
              <a:ext cx="864096" cy="21602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7416316" y="3320988"/>
              <a:ext cx="864096" cy="21602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6408204" y="3320988"/>
              <a:ext cx="864096" cy="21602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0800000">
              <a:off x="6588224" y="5229200"/>
              <a:ext cx="1872208" cy="1588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6263394" y="4401902"/>
              <a:ext cx="1153716" cy="504056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732240" y="4941168"/>
              <a:ext cx="15138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 smtClean="0">
                  <a:solidFill>
                    <a:schemeClr val="accent2"/>
                  </a:solidFill>
                </a:rPr>
                <a:t>Could be </a:t>
              </a:r>
              <a:r>
                <a:rPr lang="en-GB" sz="1400" b="1" i="1" dirty="0" smtClean="0">
                  <a:solidFill>
                    <a:schemeClr val="accent2"/>
                  </a:solidFill>
                </a:rPr>
                <a:t>a critical</a:t>
              </a:r>
              <a:endParaRPr lang="en-GB" sz="1400" b="1" i="1" dirty="0" smtClean="0">
                <a:solidFill>
                  <a:schemeClr val="accent2"/>
                </a:solidFill>
              </a:endParaRPr>
            </a:p>
            <a:p>
              <a:r>
                <a:rPr lang="en-GB" sz="1400" b="1" i="1" dirty="0" smtClean="0">
                  <a:solidFill>
                    <a:schemeClr val="accent2"/>
                  </a:solidFill>
                </a:rPr>
                <a:t>region </a:t>
              </a:r>
              <a:r>
                <a:rPr lang="en-GB" sz="1400" b="1" i="1" dirty="0" smtClean="0">
                  <a:solidFill>
                    <a:schemeClr val="accent2"/>
                  </a:solidFill>
                </a:rPr>
                <a:t>for brazing</a:t>
              </a:r>
              <a:endParaRPr lang="en-GB" sz="1400" b="1" i="1" dirty="0">
                <a:solidFill>
                  <a:schemeClr val="accent2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>
              <a:off x="6011366" y="4437906"/>
              <a:ext cx="1369740" cy="216024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0800000">
              <a:off x="6732240" y="1772816"/>
              <a:ext cx="1872208" cy="1588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7597130" y="2133650"/>
              <a:ext cx="1366564" cy="648072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660232" y="1484784"/>
              <a:ext cx="15843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 smtClean="0">
                  <a:solidFill>
                    <a:schemeClr val="accent2"/>
                  </a:solidFill>
                </a:rPr>
                <a:t>Could be </a:t>
              </a:r>
              <a:r>
                <a:rPr lang="en-GB" sz="1400" b="1" i="1" dirty="0" smtClean="0">
                  <a:solidFill>
                    <a:schemeClr val="accent2"/>
                  </a:solidFill>
                </a:rPr>
                <a:t>a</a:t>
              </a:r>
              <a:r>
                <a:rPr lang="en-GB" sz="1400" b="1" i="1" dirty="0" smtClean="0">
                  <a:solidFill>
                    <a:schemeClr val="accent2"/>
                  </a:solidFill>
                </a:rPr>
                <a:t> critical </a:t>
              </a:r>
              <a:endParaRPr lang="en-GB" sz="1400" b="1" i="1" dirty="0" smtClean="0">
                <a:solidFill>
                  <a:schemeClr val="accent2"/>
                </a:solidFill>
              </a:endParaRPr>
            </a:p>
            <a:p>
              <a:r>
                <a:rPr lang="en-GB" sz="1400" b="1" i="1" dirty="0" smtClean="0">
                  <a:solidFill>
                    <a:schemeClr val="accent2"/>
                  </a:solidFill>
                </a:rPr>
                <a:t>region </a:t>
              </a:r>
              <a:r>
                <a:rPr lang="en-GB" sz="1400" b="1" i="1" dirty="0" smtClean="0">
                  <a:solidFill>
                    <a:schemeClr val="accent2"/>
                  </a:solidFill>
                </a:rPr>
                <a:t>for brazing</a:t>
              </a:r>
              <a:endParaRPr lang="en-GB" sz="1400" b="1" i="1" dirty="0">
                <a:solidFill>
                  <a:schemeClr val="accent2"/>
                </a:solidFill>
              </a:endParaRPr>
            </a:p>
          </p:txBody>
        </p:sp>
        <p:cxnSp>
          <p:nvCxnSpPr>
            <p:cNvPr id="56" name="Straight Arrow Connector 55"/>
            <p:cNvCxnSpPr>
              <a:stCxn id="39" idx="6"/>
            </p:cNvCxnSpPr>
            <p:nvPr/>
          </p:nvCxnSpPr>
          <p:spPr>
            <a:xfrm flipV="1">
              <a:off x="7812360" y="1774404"/>
              <a:ext cx="792088" cy="1114536"/>
            </a:xfrm>
            <a:prstGeom prst="straightConnector1">
              <a:avLst/>
            </a:prstGeom>
            <a:ln>
              <a:headEnd type="stealth" w="med" len="sm"/>
              <a:tailEnd type="non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5496" y="450912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Option 4:</a:t>
            </a:r>
            <a:r>
              <a:rPr lang="en-US" sz="1600" b="1" dirty="0" smtClean="0"/>
              <a:t> </a:t>
            </a:r>
            <a:r>
              <a:rPr lang="en-US" sz="1600" i="1" dirty="0" smtClean="0"/>
              <a:t>(already validated for couplers and cooling circuits)</a:t>
            </a:r>
            <a:r>
              <a:rPr lang="en-US" sz="1600" b="1" u="sng" dirty="0" smtClean="0"/>
              <a:t> </a:t>
            </a:r>
          </a:p>
          <a:p>
            <a:r>
              <a:rPr lang="fr-FR" sz="1600" dirty="0" smtClean="0"/>
              <a:t>Au/Cu 50/50 foil, h=0.05mm</a:t>
            </a:r>
            <a:endParaRPr lang="en-US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5090" y="4788725"/>
            <a:ext cx="1114822" cy="159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ZoneTexte 13"/>
          <p:cNvSpPr txBox="1"/>
          <p:nvPr/>
        </p:nvSpPr>
        <p:spPr>
          <a:xfrm>
            <a:off x="3851920" y="5013176"/>
            <a:ext cx="249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accent6"/>
                </a:solidFill>
              </a:rPr>
              <a:t>Disk</a:t>
            </a:r>
            <a:r>
              <a:rPr lang="fr-FR" sz="1400" dirty="0" smtClean="0">
                <a:solidFill>
                  <a:schemeClr val="accent6"/>
                </a:solidFill>
              </a:rPr>
              <a:t> </a:t>
            </a:r>
            <a:r>
              <a:rPr lang="fr-FR" sz="1400" dirty="0" err="1" smtClean="0">
                <a:solidFill>
                  <a:schemeClr val="accent6"/>
                </a:solidFill>
              </a:rPr>
              <a:t>copper</a:t>
            </a:r>
            <a:endParaRPr lang="fr-FR" sz="1400" dirty="0">
              <a:solidFill>
                <a:schemeClr val="accent6"/>
              </a:solidFill>
            </a:endParaRPr>
          </a:p>
        </p:txBody>
      </p:sp>
      <p:sp>
        <p:nvSpPr>
          <p:cNvPr id="52" name="ZoneTexte 14"/>
          <p:cNvSpPr txBox="1"/>
          <p:nvPr/>
        </p:nvSpPr>
        <p:spPr>
          <a:xfrm>
            <a:off x="3851920" y="5881346"/>
            <a:ext cx="249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accent6"/>
                </a:solidFill>
              </a:rPr>
              <a:t>Disk</a:t>
            </a:r>
            <a:r>
              <a:rPr lang="fr-FR" sz="1400" dirty="0" smtClean="0">
                <a:solidFill>
                  <a:schemeClr val="accent6"/>
                </a:solidFill>
              </a:rPr>
              <a:t> </a:t>
            </a:r>
            <a:r>
              <a:rPr lang="fr-FR" sz="1400" dirty="0" err="1" smtClean="0">
                <a:solidFill>
                  <a:schemeClr val="accent6"/>
                </a:solidFill>
              </a:rPr>
              <a:t>copper</a:t>
            </a:r>
            <a:endParaRPr lang="fr-FR" sz="1400" dirty="0">
              <a:solidFill>
                <a:schemeClr val="accent6"/>
              </a:solidFill>
            </a:endParaRPr>
          </a:p>
        </p:txBody>
      </p:sp>
      <p:sp>
        <p:nvSpPr>
          <p:cNvPr id="57" name="ZoneTexte 15"/>
          <p:cNvSpPr txBox="1"/>
          <p:nvPr/>
        </p:nvSpPr>
        <p:spPr>
          <a:xfrm>
            <a:off x="3851920" y="5445224"/>
            <a:ext cx="2432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Au/Cu foil</a:t>
            </a:r>
          </a:p>
        </p:txBody>
      </p:sp>
      <p:pic>
        <p:nvPicPr>
          <p:cNvPr id="58" name="Image 3" descr="DSC04983.JPG"/>
          <p:cNvPicPr>
            <a:picLocks noChangeAspect="1"/>
          </p:cNvPicPr>
          <p:nvPr/>
        </p:nvPicPr>
        <p:blipFill>
          <a:blip r:embed="rId4" cstate="print"/>
          <a:srcRect l="71000" r="4430" b="33657"/>
          <a:stretch>
            <a:fillRect/>
          </a:stretch>
        </p:blipFill>
        <p:spPr>
          <a:xfrm rot="16200000">
            <a:off x="721668" y="4471020"/>
            <a:ext cx="1198240" cy="2426568"/>
          </a:xfrm>
          <a:prstGeom prst="rect">
            <a:avLst/>
          </a:prstGeom>
        </p:spPr>
      </p:pic>
      <p:pic>
        <p:nvPicPr>
          <p:cNvPr id="2051" name="Picture 3" descr="F:\DCIM\100MEDIA\IMAG6411.jpg"/>
          <p:cNvPicPr>
            <a:picLocks noChangeAspect="1" noChangeArrowheads="1"/>
          </p:cNvPicPr>
          <p:nvPr/>
        </p:nvPicPr>
        <p:blipFill>
          <a:blip r:embed="rId5" cstate="print"/>
          <a:srcRect l="29938" t="12000" r="18568" b="12000"/>
          <a:stretch>
            <a:fillRect/>
          </a:stretch>
        </p:blipFill>
        <p:spPr bwMode="auto">
          <a:xfrm>
            <a:off x="3419872" y="2565104"/>
            <a:ext cx="2036843" cy="1800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323528" y="1412776"/>
            <a:ext cx="849694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AutoNum type="arabicPeriod"/>
            </a:pPr>
            <a:r>
              <a:rPr lang="en-US" sz="2400" dirty="0" smtClean="0"/>
              <a:t>Engineering design under completion</a:t>
            </a:r>
          </a:p>
          <a:p>
            <a:pPr marL="342900" indent="-342900">
              <a:spcAft>
                <a:spcPts val="1800"/>
              </a:spcAft>
              <a:buAutoNum type="arabicPeriod"/>
            </a:pPr>
            <a:r>
              <a:rPr lang="en-US" sz="2400" dirty="0" smtClean="0"/>
              <a:t>It is foreseen to order fully equipped SASs to be tested in CLEX modules (June 2012)</a:t>
            </a:r>
          </a:p>
          <a:p>
            <a:pPr marL="342900" indent="-342900">
              <a:spcAft>
                <a:spcPts val="1800"/>
              </a:spcAft>
              <a:buAutoNum type="arabicPeriod"/>
            </a:pPr>
            <a:r>
              <a:rPr lang="en-US" sz="2400" dirty="0" smtClean="0"/>
              <a:t>A “version” for the stand-alone test stand will also be needed</a:t>
            </a:r>
          </a:p>
          <a:p>
            <a:pPr marL="342900" indent="-342900">
              <a:spcAft>
                <a:spcPts val="1800"/>
              </a:spcAft>
              <a:buAutoNum type="arabicPeriod"/>
            </a:pPr>
            <a:r>
              <a:rPr lang="en-US" sz="2400" dirty="0" smtClean="0"/>
              <a:t>First time we develop a fully equipped accelerating structure: main assembly steps under validation with mock-ups to be installed in dedicated modules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Workpackage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+mn-lt"/>
                <a:cs typeface="Tahoma" pitchFamily="34" charset="0"/>
              </a:rPr>
              <a:t>Contents</a:t>
            </a:r>
            <a:endParaRPr lang="en-US" dirty="0">
              <a:latin typeface="+mn-lt"/>
              <a:cs typeface="Tahom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0810" y="1229265"/>
            <a:ext cx="5627374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dirty="0" smtClean="0"/>
              <a:t>Introduction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Mechanical Design of Copper Discs and Compact Couplers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Mechanical Design of Vacuum Manifolds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Wake Field Monitor Design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Interconnection Design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Alignment Features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Super Structure Main Assembly Steps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Dedicated Tests 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Conclusions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88640"/>
            <a:ext cx="8637587" cy="636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56962" y="5517232"/>
            <a:ext cx="359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L</a:t>
            </a:r>
            <a:r>
              <a:rPr lang="en-GB" sz="2400" b="1" baseline="-25000" dirty="0" smtClean="0"/>
              <a:t>SAS</a:t>
            </a:r>
            <a:r>
              <a:rPr lang="en-GB" sz="2400" b="1" dirty="0" smtClean="0"/>
              <a:t>=502.5mm (1/4L</a:t>
            </a:r>
            <a:r>
              <a:rPr lang="en-GB" sz="2400" b="1" baseline="-25000" dirty="0" smtClean="0"/>
              <a:t>MODULE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7504" y="918880"/>
            <a:ext cx="896448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b="1" i="1" dirty="0" smtClean="0"/>
              <a:t>1. Each Accelerating Structure consists of: </a:t>
            </a:r>
          </a:p>
          <a:p>
            <a:pPr marL="1440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 26 regular cells with four damping waveguides</a:t>
            </a:r>
          </a:p>
          <a:p>
            <a:pPr marL="144000">
              <a:buFont typeface="Wingdings" pitchFamily="2" charset="2"/>
              <a:buChar char="Ø"/>
            </a:pPr>
            <a:r>
              <a:rPr lang="en-US" dirty="0" smtClean="0"/>
              <a:t> 2 compact coupler cells with two damping waveguides and other two opposite waveguides for WR90 connections</a:t>
            </a:r>
          </a:p>
          <a:p>
            <a:pPr>
              <a:spcBef>
                <a:spcPts val="1200"/>
              </a:spcBef>
            </a:pPr>
            <a:r>
              <a:rPr lang="en-US" b="1" i="1" dirty="0" smtClean="0"/>
              <a:t>2. 4 WFMs are integrated in the first cell of the second AS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2555776" y="2348880"/>
            <a:ext cx="6264696" cy="4032448"/>
            <a:chOff x="2771800" y="2348881"/>
            <a:chExt cx="6264696" cy="4032448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DEADA"/>
                </a:clrFrom>
                <a:clrTo>
                  <a:srgbClr val="FDEA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14540" y="2348881"/>
              <a:ext cx="6221956" cy="4032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Arrow Connector 6"/>
            <p:cNvCxnSpPr/>
            <p:nvPr/>
          </p:nvCxnSpPr>
          <p:spPr bwMode="auto">
            <a:xfrm rot="10800000">
              <a:off x="4989961" y="5581651"/>
              <a:ext cx="1676398" cy="40481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7"/>
            <p:cNvCxnSpPr/>
            <p:nvPr/>
          </p:nvCxnSpPr>
          <p:spPr bwMode="auto">
            <a:xfrm>
              <a:off x="6660232" y="5982806"/>
              <a:ext cx="223224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13"/>
            <p:cNvSpPr txBox="1">
              <a:spLocks noChangeArrowheads="1"/>
            </p:cNvSpPr>
            <p:nvPr/>
          </p:nvSpPr>
          <p:spPr bwMode="auto">
            <a:xfrm>
              <a:off x="6734323" y="5661248"/>
              <a:ext cx="20861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itchFamily="34" charset="0"/>
                </a:rPr>
                <a:t>COMPACT COUPLER</a:t>
              </a:r>
              <a:endParaRPr lang="en-US" b="1" dirty="0">
                <a:latin typeface="Calibri" pitchFamily="34" charset="0"/>
              </a:endParaRPr>
            </a:p>
          </p:txBody>
        </p:sp>
        <p:cxnSp>
          <p:nvCxnSpPr>
            <p:cNvPr id="8" name="Straight Arrow Connector 6"/>
            <p:cNvCxnSpPr/>
            <p:nvPr/>
          </p:nvCxnSpPr>
          <p:spPr bwMode="auto">
            <a:xfrm rot="16200000" flipV="1">
              <a:off x="5811492" y="5136357"/>
              <a:ext cx="1362075" cy="3381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6"/>
            <p:cNvCxnSpPr/>
            <p:nvPr/>
          </p:nvCxnSpPr>
          <p:spPr bwMode="auto">
            <a:xfrm rot="16200000" flipV="1">
              <a:off x="5930556" y="5245893"/>
              <a:ext cx="1338262" cy="12382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6"/>
            <p:cNvCxnSpPr/>
            <p:nvPr/>
          </p:nvCxnSpPr>
          <p:spPr bwMode="auto">
            <a:xfrm rot="16200000" flipV="1">
              <a:off x="7508359" y="4597097"/>
              <a:ext cx="2048162" cy="72008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7"/>
            <p:cNvCxnSpPr/>
            <p:nvPr/>
          </p:nvCxnSpPr>
          <p:spPr bwMode="auto">
            <a:xfrm>
              <a:off x="2838195" y="3717032"/>
              <a:ext cx="797701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2771800" y="3419708"/>
              <a:ext cx="7585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itchFamily="34" charset="0"/>
                </a:rPr>
                <a:t>WR90</a:t>
              </a:r>
              <a:endParaRPr lang="en-US" b="1" dirty="0">
                <a:latin typeface="Calibri" pitchFamily="34" charset="0"/>
              </a:endParaRPr>
            </a:p>
          </p:txBody>
        </p:sp>
        <p:cxnSp>
          <p:nvCxnSpPr>
            <p:cNvPr id="13" name="Straight Arrow Connector 6"/>
            <p:cNvCxnSpPr/>
            <p:nvPr/>
          </p:nvCxnSpPr>
          <p:spPr bwMode="auto">
            <a:xfrm flipV="1">
              <a:off x="3635894" y="3068960"/>
              <a:ext cx="864098" cy="6480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6"/>
            <p:cNvCxnSpPr/>
            <p:nvPr/>
          </p:nvCxnSpPr>
          <p:spPr bwMode="auto">
            <a:xfrm flipV="1">
              <a:off x="3635896" y="3501008"/>
              <a:ext cx="1296144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6"/>
            <p:cNvCxnSpPr/>
            <p:nvPr/>
          </p:nvCxnSpPr>
          <p:spPr bwMode="auto">
            <a:xfrm rot="5400000">
              <a:off x="3059832" y="4077072"/>
              <a:ext cx="936104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7"/>
            <p:cNvCxnSpPr/>
            <p:nvPr/>
          </p:nvCxnSpPr>
          <p:spPr bwMode="auto">
            <a:xfrm>
              <a:off x="5397635" y="3109030"/>
              <a:ext cx="797701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3"/>
            <p:cNvSpPr txBox="1">
              <a:spLocks noChangeArrowheads="1"/>
            </p:cNvSpPr>
            <p:nvPr/>
          </p:nvSpPr>
          <p:spPr bwMode="auto">
            <a:xfrm>
              <a:off x="5597756" y="2780928"/>
              <a:ext cx="7024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Calibri" pitchFamily="34" charset="0"/>
                </a:rPr>
                <a:t>WFM</a:t>
              </a:r>
              <a:endParaRPr lang="en-US" b="1" dirty="0">
                <a:latin typeface="Calibri" pitchFamily="34" charset="0"/>
              </a:endParaRPr>
            </a:p>
          </p:txBody>
        </p:sp>
        <p:cxnSp>
          <p:nvCxnSpPr>
            <p:cNvPr id="20" name="Straight Arrow Connector 6"/>
            <p:cNvCxnSpPr/>
            <p:nvPr/>
          </p:nvCxnSpPr>
          <p:spPr bwMode="auto">
            <a:xfrm rot="16200000" flipH="1">
              <a:off x="5204653" y="3306670"/>
              <a:ext cx="647027" cy="2538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10800000" flipV="1">
              <a:off x="4348166" y="3192956"/>
              <a:ext cx="4184275" cy="2412506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 rot="19732372">
              <a:off x="7681212" y="3115661"/>
              <a:ext cx="10052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BEAM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DIRECTION</a:t>
              </a:r>
              <a:endParaRPr lang="en-US" sz="1400" b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444208" y="3068960"/>
              <a:ext cx="890885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1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st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860032" y="3973126"/>
              <a:ext cx="962123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2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nd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252" y="206058"/>
            <a:ext cx="6515100" cy="533082"/>
          </a:xfrm>
        </p:spPr>
        <p:txBody>
          <a:bodyPr/>
          <a:lstStyle/>
          <a:p>
            <a:r>
              <a:rPr lang="en-GB" dirty="0" smtClean="0"/>
              <a:t>Engineering Design Overview</a:t>
            </a:r>
            <a:endParaRPr lang="en-GB" dirty="0"/>
          </a:p>
        </p:txBody>
      </p:sp>
      <p:grpSp>
        <p:nvGrpSpPr>
          <p:cNvPr id="98" name="Group 97"/>
          <p:cNvGrpSpPr/>
          <p:nvPr/>
        </p:nvGrpSpPr>
        <p:grpSpPr>
          <a:xfrm>
            <a:off x="734076" y="746398"/>
            <a:ext cx="6225785" cy="4392488"/>
            <a:chOff x="1383164" y="764704"/>
            <a:chExt cx="6225785" cy="4392488"/>
          </a:xfrm>
        </p:grpSpPr>
        <p:pic>
          <p:nvPicPr>
            <p:cNvPr id="38" name="Picture 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83164" y="764704"/>
              <a:ext cx="5958937" cy="422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9" name="Straight Arrow Connector 38"/>
            <p:cNvCxnSpPr/>
            <p:nvPr/>
          </p:nvCxnSpPr>
          <p:spPr>
            <a:xfrm rot="10800000" flipV="1">
              <a:off x="2843812" y="1700807"/>
              <a:ext cx="4217569" cy="2431703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 rot="19732372">
              <a:off x="6240161" y="1634943"/>
              <a:ext cx="100527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BEAM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DIRECTION</a:t>
              </a:r>
              <a:endParaRPr lang="en-US" sz="1400" b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32040" y="1959223"/>
              <a:ext cx="890885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1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st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511080" y="2780928"/>
              <a:ext cx="962123" cy="461665"/>
            </a:xfrm>
            <a:prstGeom prst="rect">
              <a:avLst/>
            </a:prstGeom>
            <a:noFill/>
            <a:scene3d>
              <a:camera prst="orthographicFront">
                <a:rot lat="0" lon="0" rev="1719998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2</a:t>
              </a:r>
              <a:r>
                <a:rPr lang="en-GB" sz="2400" b="1" baseline="30000" dirty="0" smtClean="0">
                  <a:solidFill>
                    <a:srgbClr val="0000FF"/>
                  </a:solidFill>
                </a:rPr>
                <a:t>nd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 AS</a:t>
              </a:r>
              <a:endParaRPr lang="en-GB" sz="24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3491880" y="3933056"/>
              <a:ext cx="1728192" cy="10212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911304" y="3207271"/>
              <a:ext cx="1471971" cy="86980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5103751" y="4025066"/>
              <a:ext cx="1268449" cy="91610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 rot="19457977">
              <a:off x="5031255" y="4247915"/>
              <a:ext cx="1231427" cy="33855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/>
                <a:t>243.701 mm</a:t>
              </a:r>
              <a:endParaRPr lang="en-GB" sz="1600" i="1" dirty="0"/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3203848" y="3933056"/>
              <a:ext cx="2071616" cy="122413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 rot="19457977">
              <a:off x="6585912" y="3455826"/>
              <a:ext cx="10230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/>
                <a:t>502.5 mm</a:t>
              </a:r>
              <a:endParaRPr lang="en-GB" sz="1600" i="1" dirty="0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0" y="795626"/>
            <a:ext cx="6982744" cy="4400842"/>
            <a:chOff x="-148767" y="814738"/>
            <a:chExt cx="9419379" cy="5780351"/>
          </a:xfrm>
        </p:grpSpPr>
        <p:pic>
          <p:nvPicPr>
            <p:cNvPr id="100" name="Picture 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6771" t="903" r="-10410" b="-5154"/>
            <a:stretch>
              <a:fillRect/>
            </a:stretch>
          </p:blipFill>
          <p:spPr bwMode="auto">
            <a:xfrm>
              <a:off x="-148767" y="814738"/>
              <a:ext cx="9419379" cy="578035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01" name="TextBox 28"/>
            <p:cNvSpPr txBox="1">
              <a:spLocks noChangeArrowheads="1"/>
            </p:cNvSpPr>
            <p:nvPr/>
          </p:nvSpPr>
          <p:spPr bwMode="auto">
            <a:xfrm flipH="1">
              <a:off x="582062" y="5671894"/>
              <a:ext cx="1686342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COOLING TUBE</a:t>
              </a:r>
            </a:p>
          </p:txBody>
        </p:sp>
        <p:cxnSp>
          <p:nvCxnSpPr>
            <p:cNvPr id="102" name="Straight Connector 101"/>
            <p:cNvCxnSpPr/>
            <p:nvPr/>
          </p:nvCxnSpPr>
          <p:spPr bwMode="auto">
            <a:xfrm>
              <a:off x="654332" y="6006457"/>
              <a:ext cx="2292351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TextBox 37"/>
            <p:cNvSpPr txBox="1">
              <a:spLocks noChangeArrowheads="1"/>
            </p:cNvSpPr>
            <p:nvPr/>
          </p:nvSpPr>
          <p:spPr bwMode="auto">
            <a:xfrm>
              <a:off x="6470259" y="1053365"/>
              <a:ext cx="2285410" cy="672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/>
                <a:t>VACUUM MANIFOLD </a:t>
              </a:r>
            </a:p>
            <a:p>
              <a:pPr algn="r"/>
              <a:r>
                <a:rPr lang="en-GB" sz="1400" b="1" dirty="0" smtClean="0"/>
                <a:t>&amp; COOLING </a:t>
              </a:r>
              <a:r>
                <a:rPr lang="en-GB" sz="1400" b="1" dirty="0"/>
                <a:t>SYSTEM</a:t>
              </a:r>
            </a:p>
          </p:txBody>
        </p:sp>
        <p:cxnSp>
          <p:nvCxnSpPr>
            <p:cNvPr id="104" name="Straight Connector 103"/>
            <p:cNvCxnSpPr/>
            <p:nvPr/>
          </p:nvCxnSpPr>
          <p:spPr bwMode="auto">
            <a:xfrm>
              <a:off x="6379182" y="1369715"/>
              <a:ext cx="2232025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TextBox 42"/>
            <p:cNvSpPr txBox="1">
              <a:spLocks noChangeArrowheads="1"/>
            </p:cNvSpPr>
            <p:nvPr/>
          </p:nvSpPr>
          <p:spPr bwMode="auto">
            <a:xfrm flipH="1">
              <a:off x="323528" y="5219887"/>
              <a:ext cx="193642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COOLING FITTING</a:t>
              </a: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95520" y="5534797"/>
              <a:ext cx="2220912" cy="0"/>
            </a:xfrm>
            <a:prstGeom prst="line">
              <a:avLst/>
            </a:prstGeom>
            <a:ln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Box 52"/>
            <p:cNvSpPr txBox="1">
              <a:spLocks noChangeArrowheads="1"/>
            </p:cNvSpPr>
            <p:nvPr/>
          </p:nvSpPr>
          <p:spPr bwMode="auto">
            <a:xfrm>
              <a:off x="7164288" y="4509120"/>
              <a:ext cx="1429174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WAVEGUIDE</a:t>
              </a:r>
            </a:p>
          </p:txBody>
        </p:sp>
        <p:cxnSp>
          <p:nvCxnSpPr>
            <p:cNvPr id="108" name="Straight Connector 107"/>
            <p:cNvCxnSpPr/>
            <p:nvPr/>
          </p:nvCxnSpPr>
          <p:spPr bwMode="auto">
            <a:xfrm>
              <a:off x="6660232" y="4840740"/>
              <a:ext cx="1799747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9" name="TextBox 54"/>
            <p:cNvSpPr txBox="1">
              <a:spLocks noChangeArrowheads="1"/>
            </p:cNvSpPr>
            <p:nvPr/>
          </p:nvSpPr>
          <p:spPr bwMode="auto">
            <a:xfrm flipH="1">
              <a:off x="34627" y="4715831"/>
              <a:ext cx="2104814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INTERCONNECTION</a:t>
              </a:r>
            </a:p>
          </p:txBody>
        </p:sp>
        <p:cxnSp>
          <p:nvCxnSpPr>
            <p:cNvPr id="110" name="Straight Connector 109"/>
            <p:cNvCxnSpPr/>
            <p:nvPr/>
          </p:nvCxnSpPr>
          <p:spPr bwMode="auto">
            <a:xfrm>
              <a:off x="106065" y="5030001"/>
              <a:ext cx="2665735" cy="0"/>
            </a:xfrm>
            <a:prstGeom prst="line">
              <a:avLst/>
            </a:prstGeom>
            <a:ln>
              <a:headEnd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TextBox 56"/>
            <p:cNvSpPr txBox="1">
              <a:spLocks noChangeArrowheads="1"/>
            </p:cNvSpPr>
            <p:nvPr/>
          </p:nvSpPr>
          <p:spPr bwMode="auto">
            <a:xfrm flipH="1">
              <a:off x="5652119" y="5228941"/>
              <a:ext cx="199791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WFM WAVEGUIDE</a:t>
              </a:r>
            </a:p>
          </p:txBody>
        </p:sp>
        <p:sp>
          <p:nvSpPr>
            <p:cNvPr id="112" name="TextBox 57"/>
            <p:cNvSpPr txBox="1">
              <a:spLocks noChangeArrowheads="1"/>
            </p:cNvSpPr>
            <p:nvPr/>
          </p:nvSpPr>
          <p:spPr bwMode="auto">
            <a:xfrm>
              <a:off x="2195735" y="980728"/>
              <a:ext cx="2373137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 dirty="0"/>
                <a:t>VACUUM FLANGE </a:t>
              </a:r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>
              <a:off x="2266255" y="1314599"/>
              <a:ext cx="2017713" cy="0"/>
            </a:xfrm>
            <a:prstGeom prst="line">
              <a:avLst/>
            </a:prstGeom>
            <a:ln>
              <a:head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 bwMode="auto">
            <a:xfrm rot="5400000" flipH="1" flipV="1">
              <a:off x="5036096" y="5180533"/>
              <a:ext cx="766762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 bwMode="auto">
            <a:xfrm>
              <a:off x="5419477" y="5563914"/>
              <a:ext cx="210485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TextBox 62"/>
            <p:cNvSpPr txBox="1">
              <a:spLocks noChangeArrowheads="1"/>
            </p:cNvSpPr>
            <p:nvPr/>
          </p:nvSpPr>
          <p:spPr bwMode="auto">
            <a:xfrm>
              <a:off x="4860032" y="5949280"/>
              <a:ext cx="2211062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/>
                <a:t>BONDED </a:t>
              </a:r>
              <a:r>
                <a:rPr lang="en-GB" sz="1400" b="1" dirty="0" smtClean="0"/>
                <a:t>DISC </a:t>
              </a:r>
              <a:r>
                <a:rPr lang="en-GB" sz="1400" b="1" dirty="0"/>
                <a:t>STACK</a:t>
              </a:r>
            </a:p>
          </p:txBody>
        </p:sp>
        <p:cxnSp>
          <p:nvCxnSpPr>
            <p:cNvPr id="117" name="Straight Connector 116"/>
            <p:cNvCxnSpPr/>
            <p:nvPr/>
          </p:nvCxnSpPr>
          <p:spPr bwMode="auto">
            <a:xfrm rot="5400000">
              <a:off x="3265613" y="5173363"/>
              <a:ext cx="2192582" cy="0"/>
            </a:xfrm>
            <a:prstGeom prst="line">
              <a:avLst/>
            </a:prstGeom>
            <a:ln>
              <a:head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 bwMode="auto">
            <a:xfrm>
              <a:off x="4355554" y="6261716"/>
              <a:ext cx="25927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 bwMode="auto">
            <a:xfrm rot="5400000" flipH="1" flipV="1">
              <a:off x="3928291" y="1668150"/>
              <a:ext cx="720348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TextBox 72"/>
            <p:cNvSpPr txBox="1">
              <a:spLocks noChangeArrowheads="1"/>
            </p:cNvSpPr>
            <p:nvPr/>
          </p:nvSpPr>
          <p:spPr bwMode="auto">
            <a:xfrm>
              <a:off x="683568" y="1619487"/>
              <a:ext cx="1797000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b="1" dirty="0"/>
                <a:t>RF FLANGE </a:t>
              </a:r>
            </a:p>
          </p:txBody>
        </p:sp>
        <p:cxnSp>
          <p:nvCxnSpPr>
            <p:cNvPr id="121" name="Straight Connector 120"/>
            <p:cNvCxnSpPr/>
            <p:nvPr/>
          </p:nvCxnSpPr>
          <p:spPr bwMode="auto">
            <a:xfrm>
              <a:off x="777020" y="1917700"/>
              <a:ext cx="1701800" cy="0"/>
            </a:xfrm>
            <a:prstGeom prst="line">
              <a:avLst/>
            </a:prstGeom>
            <a:ln>
              <a:headEnd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TextBox 76"/>
            <p:cNvSpPr txBox="1">
              <a:spLocks noChangeArrowheads="1"/>
            </p:cNvSpPr>
            <p:nvPr/>
          </p:nvSpPr>
          <p:spPr bwMode="auto">
            <a:xfrm>
              <a:off x="7193471" y="2060849"/>
              <a:ext cx="1416069" cy="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/>
                <a:t>ALIGNMENT</a:t>
              </a:r>
            </a:p>
          </p:txBody>
        </p:sp>
        <p:cxnSp>
          <p:nvCxnSpPr>
            <p:cNvPr id="123" name="Straight Connector 122"/>
            <p:cNvCxnSpPr/>
            <p:nvPr/>
          </p:nvCxnSpPr>
          <p:spPr bwMode="auto">
            <a:xfrm>
              <a:off x="6588224" y="2376517"/>
              <a:ext cx="19494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 bwMode="auto">
            <a:xfrm rot="5400000" flipH="1" flipV="1">
              <a:off x="6412805" y="2553524"/>
              <a:ext cx="360363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 bwMode="auto">
            <a:xfrm rot="5400000" flipH="1" flipV="1">
              <a:off x="6069619" y="1677690"/>
              <a:ext cx="622300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rot="10800000">
              <a:off x="1541068" y="2584691"/>
              <a:ext cx="576262" cy="504825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6"/>
            <p:cNvSpPr txBox="1">
              <a:spLocks noChangeArrowheads="1"/>
            </p:cNvSpPr>
            <p:nvPr/>
          </p:nvSpPr>
          <p:spPr bwMode="auto">
            <a:xfrm rot="2513153">
              <a:off x="1264843" y="2602284"/>
              <a:ext cx="1279525" cy="59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i="1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VACUUM  PORT</a:t>
              </a:r>
            </a:p>
          </p:txBody>
        </p:sp>
        <p:cxnSp>
          <p:nvCxnSpPr>
            <p:cNvPr id="128" name="Straight Arrow Connector 127"/>
            <p:cNvCxnSpPr/>
            <p:nvPr/>
          </p:nvCxnSpPr>
          <p:spPr bwMode="auto">
            <a:xfrm rot="10800000">
              <a:off x="3419473" y="1484419"/>
              <a:ext cx="576263" cy="504825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6"/>
            <p:cNvSpPr txBox="1">
              <a:spLocks noChangeArrowheads="1"/>
            </p:cNvSpPr>
            <p:nvPr/>
          </p:nvSpPr>
          <p:spPr bwMode="auto">
            <a:xfrm rot="2513153">
              <a:off x="3143248" y="1502013"/>
              <a:ext cx="1279525" cy="59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i="1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VACUUM  PORT</a:t>
              </a:r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 rot="10800000" flipV="1">
              <a:off x="7236297" y="5185188"/>
              <a:ext cx="1655299" cy="954387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"/>
            <p:cNvSpPr txBox="1">
              <a:spLocks noChangeArrowheads="1"/>
            </p:cNvSpPr>
            <p:nvPr/>
          </p:nvSpPr>
          <p:spPr bwMode="auto">
            <a:xfrm rot="19732372">
              <a:off x="7658552" y="5307351"/>
              <a:ext cx="10052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BEAM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DIRECTION</a:t>
              </a:r>
              <a:endParaRPr lang="en-US" sz="1400" b="1" dirty="0">
                <a:solidFill>
                  <a:srgbClr val="0000FF"/>
                </a:solidFill>
                <a:latin typeface="Calibri" pitchFamily="34" charset="0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486916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cs typeface="Tahoma" pitchFamily="34" charset="0"/>
              </a:rPr>
              <a:t> Compact coupler design (already in TD26 CC);</a:t>
            </a:r>
          </a:p>
          <a:p>
            <a:pPr lvl="0"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cs typeface="Tahoma" pitchFamily="34" charset="0"/>
              </a:rPr>
              <a:t> The body of an AS formed by high-precision copper discs joint by diffusion bonding at 1040 °C;</a:t>
            </a:r>
          </a:p>
          <a:p>
            <a:pPr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cs typeface="Tahoma" pitchFamily="34" charset="0"/>
              </a:rPr>
              <a:t> Two AS are brazed together to form a superstructure (SAS);</a:t>
            </a:r>
          </a:p>
          <a:p>
            <a:pPr lvl="0"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cs typeface="Tahoma" pitchFamily="34" charset="0"/>
              </a:rPr>
              <a:t> The SAS has 8 vacuum manifolds and 4 Wakefield Monitor (WFM) waveguides;</a:t>
            </a:r>
          </a:p>
          <a:p>
            <a:pPr lvl="0" algn="just" fontAlgn="base">
              <a:spcBef>
                <a:spcPct val="0"/>
              </a:spcBef>
              <a:buFont typeface="Wingdings" pitchFamily="2" charset="2"/>
              <a:buChar char="Ø"/>
            </a:pPr>
            <a:r>
              <a:rPr lang="en-GB" sz="1600" dirty="0" smtClean="0">
                <a:cs typeface="Tahoma" pitchFamily="34" charset="0"/>
              </a:rPr>
              <a:t> The cooling system is integrated into the vacuum manifolds in order to provide a more compact technical solution.</a:t>
            </a:r>
          </a:p>
        </p:txBody>
      </p:sp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169" t="22669" r="9990" b="15991"/>
          <a:stretch>
            <a:fillRect/>
          </a:stretch>
        </p:blipFill>
        <p:spPr bwMode="auto">
          <a:xfrm>
            <a:off x="6567365" y="2204864"/>
            <a:ext cx="2469131" cy="143772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Mechanical Design of Copper Discs and Compact Couplers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23528" y="764704"/>
            <a:ext cx="2376264" cy="5616624"/>
            <a:chOff x="683568" y="764704"/>
            <a:chExt cx="2376264" cy="5616624"/>
          </a:xfrm>
        </p:grpSpPr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2" cstate="print"/>
            <a:srcRect l="10001" t="15752" r="63764" b="14658"/>
            <a:stretch>
              <a:fillRect/>
            </a:stretch>
          </p:blipFill>
          <p:spPr bwMode="auto">
            <a:xfrm>
              <a:off x="684213" y="2442740"/>
              <a:ext cx="2375619" cy="3938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580" t="15495" r="26248" b="27167"/>
            <a:stretch>
              <a:fillRect/>
            </a:stretch>
          </p:blipFill>
          <p:spPr bwMode="auto">
            <a:xfrm>
              <a:off x="755576" y="1110754"/>
              <a:ext cx="2087563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83568" y="764704"/>
              <a:ext cx="22317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Compact Coupler Cell</a:t>
              </a:r>
              <a:endParaRPr lang="en-GB" b="1" i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59832" y="764704"/>
            <a:ext cx="2941062" cy="5616624"/>
            <a:chOff x="3059832" y="764704"/>
            <a:chExt cx="2941062" cy="5616624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248" t="23495" r="27914" b="28499"/>
            <a:stretch>
              <a:fillRect/>
            </a:stretch>
          </p:blipFill>
          <p:spPr bwMode="auto">
            <a:xfrm>
              <a:off x="3419401" y="1123454"/>
              <a:ext cx="2160588" cy="141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059832" y="764704"/>
              <a:ext cx="2941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Cell with Alignment Features</a:t>
              </a:r>
              <a:endParaRPr lang="en-GB" b="1" i="1" dirty="0"/>
            </a:p>
          </p:txBody>
        </p:sp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8622" t="15752" r="32750" b="14658"/>
            <a:stretch>
              <a:fillRect/>
            </a:stretch>
          </p:blipFill>
          <p:spPr bwMode="auto">
            <a:xfrm>
              <a:off x="3275856" y="2442740"/>
              <a:ext cx="2592288" cy="3938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16"/>
          <p:cNvGrpSpPr/>
          <p:nvPr/>
        </p:nvGrpSpPr>
        <p:grpSpPr>
          <a:xfrm>
            <a:off x="6443340" y="764704"/>
            <a:ext cx="2305124" cy="5616624"/>
            <a:chOff x="6227689" y="764704"/>
            <a:chExt cx="2305124" cy="5616624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168" t="22668" r="28325" b="26659"/>
            <a:stretch>
              <a:fillRect/>
            </a:stretch>
          </p:blipFill>
          <p:spPr bwMode="auto">
            <a:xfrm>
              <a:off x="6227689" y="1125042"/>
              <a:ext cx="2160587" cy="143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628961" y="764704"/>
              <a:ext cx="1327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Regular Cell</a:t>
              </a:r>
              <a:endParaRPr lang="en-GB" b="1" i="1" dirty="0"/>
            </a:p>
          </p:txBody>
        </p:sp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226" t="15752" r="3323" b="14658"/>
            <a:stretch>
              <a:fillRect/>
            </a:stretch>
          </p:blipFill>
          <p:spPr bwMode="auto">
            <a:xfrm>
              <a:off x="6228184" y="2442740"/>
              <a:ext cx="2304629" cy="3938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Mechanical Design of Copper Discs and Compact Couplers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893951" y="837272"/>
            <a:ext cx="7134433" cy="5040000"/>
            <a:chOff x="893951" y="837272"/>
            <a:chExt cx="7134433" cy="5040000"/>
          </a:xfrm>
        </p:grpSpPr>
        <p:pic>
          <p:nvPicPr>
            <p:cNvPr id="3" name="Picture 2" descr="disc drw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3951" y="837272"/>
              <a:ext cx="7134433" cy="50400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702969" y="1097756"/>
              <a:ext cx="345282" cy="92869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115616" y="2879799"/>
              <a:ext cx="963215" cy="315839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596147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cs typeface="Tahoma" pitchFamily="34" charset="0"/>
              </a:rPr>
              <a:t>• Cell shape accuracy 0.005 mm • Flatness accuracy 0.001 mm • Cell shape roughness Ra 0.025 </a:t>
            </a:r>
            <a:r>
              <a:rPr lang="el-GR" sz="1600" dirty="0" smtClean="0">
                <a:cs typeface="Tahoma" pitchFamily="34" charset="0"/>
              </a:rPr>
              <a:t>μ</a:t>
            </a:r>
            <a:r>
              <a:rPr lang="en-GB" sz="1600" dirty="0" smtClean="0">
                <a:cs typeface="Tahoma" pitchFamily="34" charset="0"/>
              </a:rPr>
              <a:t>m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4" y="1129630"/>
            <a:ext cx="2592288" cy="178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Design of Vacuum Manifolds</a:t>
            </a:r>
            <a:endParaRPr lang="en-GB" dirty="0"/>
          </a:p>
        </p:txBody>
      </p:sp>
      <p:grpSp>
        <p:nvGrpSpPr>
          <p:cNvPr id="105" name="Group 104"/>
          <p:cNvGrpSpPr/>
          <p:nvPr/>
        </p:nvGrpSpPr>
        <p:grpSpPr>
          <a:xfrm>
            <a:off x="35498" y="2087220"/>
            <a:ext cx="1312242" cy="616044"/>
            <a:chOff x="35498" y="2087220"/>
            <a:chExt cx="1312242" cy="616044"/>
          </a:xfrm>
        </p:grpSpPr>
        <p:sp>
          <p:nvSpPr>
            <p:cNvPr id="5" name="TextBox 13"/>
            <p:cNvSpPr txBox="1">
              <a:spLocks noChangeArrowheads="1"/>
            </p:cNvSpPr>
            <p:nvPr/>
          </p:nvSpPr>
          <p:spPr bwMode="auto">
            <a:xfrm>
              <a:off x="35498" y="2087220"/>
              <a:ext cx="7409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1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6" name="Straight Arrow Connector 6"/>
            <p:cNvCxnSpPr/>
            <p:nvPr/>
          </p:nvCxnSpPr>
          <p:spPr bwMode="auto">
            <a:xfrm flipV="1">
              <a:off x="795340" y="2209750"/>
              <a:ext cx="536302" cy="13942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47342" y="2346280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6"/>
            <p:cNvCxnSpPr/>
            <p:nvPr/>
          </p:nvCxnSpPr>
          <p:spPr bwMode="auto">
            <a:xfrm>
              <a:off x="788196" y="2344415"/>
              <a:ext cx="559544" cy="3588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2339756" y="913606"/>
            <a:ext cx="936102" cy="936104"/>
            <a:chOff x="2339756" y="913606"/>
            <a:chExt cx="936102" cy="936104"/>
          </a:xfrm>
        </p:grpSpPr>
        <p:cxnSp>
          <p:nvCxnSpPr>
            <p:cNvPr id="76" name="Straight Arrow Connector 6"/>
            <p:cNvCxnSpPr/>
            <p:nvPr/>
          </p:nvCxnSpPr>
          <p:spPr bwMode="auto">
            <a:xfrm rot="16200000" flipH="1">
              <a:off x="2208673" y="1502605"/>
              <a:ext cx="668858" cy="25352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2555211" y="913606"/>
              <a:ext cx="7206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2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523606" y="1183208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6"/>
            <p:cNvCxnSpPr/>
            <p:nvPr/>
          </p:nvCxnSpPr>
          <p:spPr bwMode="auto">
            <a:xfrm rot="5400000">
              <a:off x="2172671" y="1347937"/>
              <a:ext cx="524842" cy="1906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1835698" y="2353766"/>
            <a:ext cx="1080118" cy="554578"/>
            <a:chOff x="1835698" y="2353766"/>
            <a:chExt cx="1080118" cy="554578"/>
          </a:xfrm>
        </p:grpSpPr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2195169" y="2569790"/>
              <a:ext cx="7206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3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163564" y="2839392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6"/>
            <p:cNvCxnSpPr/>
            <p:nvPr/>
          </p:nvCxnSpPr>
          <p:spPr bwMode="auto">
            <a:xfrm rot="16200000" flipV="1">
              <a:off x="1761407" y="2428057"/>
              <a:ext cx="483270" cy="3346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2555778" y="1993727"/>
            <a:ext cx="1080118" cy="554578"/>
            <a:chOff x="2555778" y="1993727"/>
            <a:chExt cx="1080118" cy="554578"/>
          </a:xfrm>
        </p:grpSpPr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2915249" y="2209751"/>
              <a:ext cx="7206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4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883644" y="2479353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6"/>
            <p:cNvCxnSpPr/>
            <p:nvPr/>
          </p:nvCxnSpPr>
          <p:spPr bwMode="auto">
            <a:xfrm rot="16200000" flipV="1">
              <a:off x="2481487" y="2068018"/>
              <a:ext cx="483270" cy="3346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323529" y="1273646"/>
            <a:ext cx="1008113" cy="792087"/>
            <a:chOff x="323529" y="1273646"/>
            <a:chExt cx="1008113" cy="792087"/>
          </a:xfrm>
        </p:grpSpPr>
        <p:sp>
          <p:nvSpPr>
            <p:cNvPr id="67" name="TextBox 13"/>
            <p:cNvSpPr txBox="1">
              <a:spLocks noChangeArrowheads="1"/>
            </p:cNvSpPr>
            <p:nvPr/>
          </p:nvSpPr>
          <p:spPr bwMode="auto">
            <a:xfrm>
              <a:off x="323529" y="1273646"/>
              <a:ext cx="7206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5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35373" y="1532706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"/>
            <p:cNvCxnSpPr/>
            <p:nvPr/>
          </p:nvCxnSpPr>
          <p:spPr bwMode="auto">
            <a:xfrm rot="16200000" flipH="1">
              <a:off x="937417" y="1671509"/>
              <a:ext cx="533777" cy="2546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1017094" y="908720"/>
            <a:ext cx="1008113" cy="792087"/>
            <a:chOff x="1017094" y="908720"/>
            <a:chExt cx="1008113" cy="792087"/>
          </a:xfrm>
        </p:grpSpPr>
        <p:sp>
          <p:nvSpPr>
            <p:cNvPr id="70" name="TextBox 13"/>
            <p:cNvSpPr txBox="1">
              <a:spLocks noChangeArrowheads="1"/>
            </p:cNvSpPr>
            <p:nvPr/>
          </p:nvSpPr>
          <p:spPr bwMode="auto">
            <a:xfrm>
              <a:off x="1017094" y="908720"/>
              <a:ext cx="7206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latin typeface="Calibri" pitchFamily="34" charset="0"/>
                </a:rPr>
                <a:t>Type 6</a:t>
              </a:r>
              <a:endParaRPr lang="en-US" sz="1600" i="1" dirty="0">
                <a:latin typeface="Calibri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1128938" y="1167780"/>
              <a:ext cx="648072" cy="0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6"/>
            <p:cNvCxnSpPr/>
            <p:nvPr/>
          </p:nvCxnSpPr>
          <p:spPr bwMode="auto">
            <a:xfrm rot="16200000" flipH="1">
              <a:off x="1630982" y="1306583"/>
              <a:ext cx="533777" cy="2546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3563888" y="837293"/>
            <a:ext cx="2943306" cy="2456402"/>
            <a:chOff x="3563888" y="837293"/>
            <a:chExt cx="2943306" cy="2456402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247" t="18162" r="27915" b="23165"/>
            <a:stretch>
              <a:fillRect/>
            </a:stretch>
          </p:blipFill>
          <p:spPr bwMode="auto">
            <a:xfrm>
              <a:off x="3860943" y="897070"/>
              <a:ext cx="2088232" cy="1875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" name="TextBox 81"/>
            <p:cNvSpPr txBox="1"/>
            <p:nvPr/>
          </p:nvSpPr>
          <p:spPr>
            <a:xfrm>
              <a:off x="3563888" y="2708920"/>
              <a:ext cx="29433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GB" sz="1600" dirty="0" smtClean="0"/>
                <a:t> Interface for WFM WG</a:t>
              </a:r>
            </a:p>
            <a:p>
              <a:pPr>
                <a:buFontTx/>
                <a:buChar char="-"/>
              </a:pPr>
              <a:r>
                <a:rPr lang="en-GB" sz="1600" dirty="0" smtClean="0"/>
                <a:t> Interface for supporting system </a:t>
              </a:r>
              <a:endParaRPr lang="en-GB" sz="16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23036" y="837293"/>
              <a:ext cx="809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1</a:t>
              </a:r>
              <a:endParaRPr lang="en-GB" b="1" i="1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509902" y="836712"/>
            <a:ext cx="2454588" cy="2088232"/>
            <a:chOff x="6509902" y="836712"/>
            <a:chExt cx="2454588" cy="2088232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246" t="8827" r="27915" b="15164"/>
            <a:stretch>
              <a:fillRect/>
            </a:stretch>
          </p:blipFill>
          <p:spPr bwMode="auto">
            <a:xfrm>
              <a:off x="6509902" y="836712"/>
              <a:ext cx="2454588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" name="TextBox 86"/>
            <p:cNvSpPr txBox="1"/>
            <p:nvPr/>
          </p:nvSpPr>
          <p:spPr>
            <a:xfrm>
              <a:off x="7077544" y="836712"/>
              <a:ext cx="806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2</a:t>
              </a:r>
              <a:endParaRPr lang="en-GB" b="1" i="1" dirty="0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134" y="3491716"/>
            <a:ext cx="2178610" cy="2612032"/>
            <a:chOff x="-36512" y="3491716"/>
            <a:chExt cx="2178610" cy="2612032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580" t="17335" r="31248" b="21325"/>
            <a:stretch>
              <a:fillRect/>
            </a:stretch>
          </p:blipFill>
          <p:spPr bwMode="auto">
            <a:xfrm>
              <a:off x="143509" y="3933056"/>
              <a:ext cx="1908211" cy="1656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Box 88"/>
            <p:cNvSpPr txBox="1"/>
            <p:nvPr/>
          </p:nvSpPr>
          <p:spPr>
            <a:xfrm>
              <a:off x="-36512" y="5518973"/>
              <a:ext cx="21786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GB" sz="1600" dirty="0" smtClean="0"/>
                <a:t> Interface for WFM WG</a:t>
              </a:r>
            </a:p>
            <a:p>
              <a:pPr>
                <a:buFontTx/>
                <a:buChar char="-"/>
              </a:pPr>
              <a:r>
                <a:rPr lang="en-GB" sz="1600" dirty="0" smtClean="0"/>
                <a:t> Interface for WG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23528" y="3491716"/>
              <a:ext cx="806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3</a:t>
              </a:r>
              <a:endParaRPr lang="en-GB" b="1" i="1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382369" y="3491716"/>
            <a:ext cx="2045615" cy="2364070"/>
            <a:chOff x="2310361" y="3491716"/>
            <a:chExt cx="2045615" cy="2364070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669" t="16002" r="29992" b="18658"/>
            <a:stretch>
              <a:fillRect/>
            </a:stretch>
          </p:blipFill>
          <p:spPr bwMode="auto">
            <a:xfrm>
              <a:off x="2310361" y="3789040"/>
              <a:ext cx="2045615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TextBox 92"/>
            <p:cNvSpPr txBox="1"/>
            <p:nvPr/>
          </p:nvSpPr>
          <p:spPr>
            <a:xfrm>
              <a:off x="2312019" y="5517232"/>
              <a:ext cx="204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GB" sz="1600" dirty="0" smtClean="0"/>
                <a:t> Interface for WG (x2)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672059" y="3491716"/>
              <a:ext cx="806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4</a:t>
              </a:r>
              <a:endParaRPr lang="en-GB" b="1" i="1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499992" y="3491716"/>
            <a:ext cx="2178610" cy="2889612"/>
            <a:chOff x="4481622" y="3491716"/>
            <a:chExt cx="2178610" cy="2889612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 l="24580" t="8001" r="24581" b="15991"/>
            <a:stretch>
              <a:fillRect/>
            </a:stretch>
          </p:blipFill>
          <p:spPr bwMode="auto">
            <a:xfrm>
              <a:off x="4553630" y="3620776"/>
              <a:ext cx="2106602" cy="1968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" name="TextBox 97"/>
            <p:cNvSpPr txBox="1"/>
            <p:nvPr/>
          </p:nvSpPr>
          <p:spPr>
            <a:xfrm>
              <a:off x="4481622" y="5550331"/>
              <a:ext cx="21786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GB" sz="1600" dirty="0" smtClean="0"/>
                <a:t> Interface for WFM WG</a:t>
              </a:r>
            </a:p>
            <a:p>
              <a:pPr>
                <a:buFontTx/>
                <a:buChar char="-"/>
              </a:pPr>
              <a:r>
                <a:rPr lang="en-GB" sz="1600" dirty="0" smtClean="0"/>
                <a:t> Interface for WG</a:t>
              </a:r>
            </a:p>
            <a:p>
              <a:pPr>
                <a:buFontTx/>
                <a:buChar char="-"/>
              </a:pPr>
              <a:r>
                <a:rPr lang="en-GB" sz="1600" dirty="0" smtClean="0"/>
                <a:t> Pumping the SAS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894618" y="3491716"/>
              <a:ext cx="806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5</a:t>
              </a:r>
              <a:endParaRPr lang="en-GB" b="1" i="1" dirty="0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6804248" y="3429000"/>
            <a:ext cx="2301125" cy="2745015"/>
            <a:chOff x="6807379" y="3429000"/>
            <a:chExt cx="2301125" cy="2745015"/>
          </a:xfrm>
        </p:grpSpPr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747" t="18162" r="35415" b="20498"/>
            <a:stretch>
              <a:fillRect/>
            </a:stretch>
          </p:blipFill>
          <p:spPr bwMode="auto">
            <a:xfrm>
              <a:off x="6807379" y="3429000"/>
              <a:ext cx="2301125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1" name="TextBox 100"/>
            <p:cNvSpPr txBox="1"/>
            <p:nvPr/>
          </p:nvSpPr>
          <p:spPr>
            <a:xfrm>
              <a:off x="6948264" y="5589240"/>
              <a:ext cx="2043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GB" sz="1600" dirty="0" smtClean="0"/>
                <a:t> Interface for WG (x2)</a:t>
              </a:r>
            </a:p>
            <a:p>
              <a:pPr>
                <a:buFontTx/>
                <a:buChar char="-"/>
              </a:pPr>
              <a:r>
                <a:rPr lang="en-GB" sz="1600" dirty="0" smtClean="0"/>
                <a:t> Pumping the SAS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126866" y="3491716"/>
              <a:ext cx="806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 smtClean="0"/>
                <a:t>Type 6</a:t>
              </a:r>
              <a:endParaRPr lang="en-GB" b="1" i="1" dirty="0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of Vacuum Manifolds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1342509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cs typeface="Tahoma" pitchFamily="34" charset="0"/>
              </a:rPr>
              <a:t>• Waveguide shape accuracy 0.02 mm </a:t>
            </a:r>
          </a:p>
          <a:p>
            <a:r>
              <a:rPr lang="en-GB" dirty="0" smtClean="0">
                <a:cs typeface="Tahoma" pitchFamily="34" charset="0"/>
              </a:rPr>
              <a:t>• Waveguide surface roughness Ra 0.1 </a:t>
            </a:r>
            <a:r>
              <a:rPr lang="el-GR" dirty="0" smtClean="0">
                <a:cs typeface="Tahoma" pitchFamily="34" charset="0"/>
              </a:rPr>
              <a:t>μ</a:t>
            </a:r>
            <a:r>
              <a:rPr lang="en-GB" dirty="0" smtClean="0">
                <a:cs typeface="Tahoma" pitchFamily="34" charset="0"/>
              </a:rPr>
              <a:t>m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170" t="12001" r="29968" b="26659"/>
          <a:stretch>
            <a:fillRect/>
          </a:stretch>
        </p:blipFill>
        <p:spPr bwMode="auto">
          <a:xfrm>
            <a:off x="272286" y="963307"/>
            <a:ext cx="2859554" cy="268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2697015" y="2996952"/>
            <a:ext cx="6123457" cy="3240360"/>
            <a:chOff x="3331995" y="2996952"/>
            <a:chExt cx="5632493" cy="2980556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10002" t="14668" r="4990" b="13324"/>
            <a:stretch>
              <a:fillRect/>
            </a:stretch>
          </p:blipFill>
          <p:spPr bwMode="auto">
            <a:xfrm>
              <a:off x="3331995" y="2996952"/>
              <a:ext cx="5632493" cy="2980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373975" y="4019171"/>
              <a:ext cx="1213299" cy="693314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of Vacuum Manifolds</a:t>
            </a:r>
            <a:endParaRPr lang="en-GB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496" y="764704"/>
            <a:ext cx="9108504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cs typeface="Tahoma" pitchFamily="34" charset="0"/>
              </a:rPr>
              <a:t>The vacuum manifolds combine a number of functions:</a:t>
            </a:r>
          </a:p>
          <a:p>
            <a:pPr marL="180000" lvl="0" indent="119063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GB" dirty="0" smtClean="0">
                <a:cs typeface="Tahoma" pitchFamily="34" charset="0"/>
              </a:rPr>
              <a:t> </a:t>
            </a:r>
            <a:r>
              <a:rPr lang="en-GB" b="1" dirty="0" smtClean="0">
                <a:cs typeface="Tahoma" pitchFamily="34" charset="0"/>
              </a:rPr>
              <a:t>Damping.</a:t>
            </a:r>
            <a:r>
              <a:rPr lang="en-GB" dirty="0" smtClean="0">
                <a:cs typeface="Tahoma" pitchFamily="34" charset="0"/>
              </a:rPr>
              <a:t> Silicon carbide absorbers are fixed inside </a:t>
            </a:r>
            <a:r>
              <a:rPr lang="en-GB" dirty="0" smtClean="0">
                <a:cs typeface="Tahoma" pitchFamily="34" charset="0"/>
              </a:rPr>
              <a:t>each </a:t>
            </a:r>
            <a:r>
              <a:rPr lang="en-GB" dirty="0" smtClean="0">
                <a:cs typeface="Tahoma" pitchFamily="34" charset="0"/>
              </a:rPr>
              <a:t>manifold for effective damping of HOMs.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5496" y="1691516"/>
            <a:ext cx="9047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0000" marR="0" lvl="0" indent="1190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GB" b="1" dirty="0" smtClean="0">
                <a:cs typeface="Tahoma" pitchFamily="34" charset="0"/>
              </a:rPr>
              <a:t> Vacuum pumping. </a:t>
            </a:r>
            <a:r>
              <a:rPr lang="en-GB" dirty="0" smtClean="0"/>
              <a:t>Two of the eight vacuum manifolds are equipped with vacuum flanges. 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5496" y="2060848"/>
            <a:ext cx="9108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0000" marR="0" lvl="0" indent="1190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GB" dirty="0" smtClean="0">
                <a:cs typeface="Tahoma" pitchFamily="34" charset="0"/>
              </a:rPr>
              <a:t> </a:t>
            </a:r>
            <a:r>
              <a:rPr lang="en-GB" b="1" dirty="0" smtClean="0">
                <a:cs typeface="Tahoma" pitchFamily="34" charset="0"/>
              </a:rPr>
              <a:t>Cooling. </a:t>
            </a:r>
            <a:r>
              <a:rPr lang="en-GB" dirty="0" smtClean="0"/>
              <a:t>Two internal cooling channels for the water flow are presented in each manifold.</a:t>
            </a:r>
          </a:p>
        </p:txBody>
      </p:sp>
      <p:grpSp>
        <p:nvGrpSpPr>
          <p:cNvPr id="3" name="Group 43"/>
          <p:cNvGrpSpPr/>
          <p:nvPr/>
        </p:nvGrpSpPr>
        <p:grpSpPr>
          <a:xfrm>
            <a:off x="755576" y="2380533"/>
            <a:ext cx="7848872" cy="3974547"/>
            <a:chOff x="755576" y="2380533"/>
            <a:chExt cx="7848872" cy="3974547"/>
          </a:xfrm>
        </p:grpSpPr>
        <p:grpSp>
          <p:nvGrpSpPr>
            <p:cNvPr id="4" name="Group 41"/>
            <p:cNvGrpSpPr/>
            <p:nvPr/>
          </p:nvGrpSpPr>
          <p:grpSpPr>
            <a:xfrm>
              <a:off x="755576" y="2380533"/>
              <a:ext cx="5832648" cy="3974547"/>
              <a:chOff x="1331640" y="2380533"/>
              <a:chExt cx="5832648" cy="3974547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245" t="7494" r="17913" b="7723"/>
              <a:stretch>
                <a:fillRect/>
              </a:stretch>
            </p:blipFill>
            <p:spPr bwMode="auto">
              <a:xfrm>
                <a:off x="1331640" y="2380533"/>
                <a:ext cx="5688632" cy="39745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Box 6"/>
              <p:cNvSpPr txBox="1">
                <a:spLocks noChangeArrowheads="1"/>
              </p:cNvSpPr>
              <p:nvPr/>
            </p:nvSpPr>
            <p:spPr bwMode="auto">
              <a:xfrm>
                <a:off x="5076230" y="5826750"/>
                <a:ext cx="208805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 smtClean="0">
                    <a:latin typeface="+mj-lt"/>
                    <a:cs typeface="Arial" pitchFamily="34" charset="0"/>
                  </a:rPr>
                  <a:t>DAMPING MATERIAL</a:t>
                </a:r>
                <a:endParaRPr lang="en-US" sz="1600" b="1" dirty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15" name="Straight Arrow Connector 3"/>
              <p:cNvCxnSpPr/>
              <p:nvPr/>
            </p:nvCxnSpPr>
            <p:spPr bwMode="auto">
              <a:xfrm rot="5400000" flipH="1" flipV="1">
                <a:off x="4743115" y="5716451"/>
                <a:ext cx="748184" cy="6171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4"/>
              <p:cNvCxnSpPr/>
              <p:nvPr/>
            </p:nvCxnSpPr>
            <p:spPr bwMode="auto">
              <a:xfrm>
                <a:off x="5076056" y="6126669"/>
                <a:ext cx="1872208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6"/>
              <p:cNvSpPr txBox="1">
                <a:spLocks noChangeArrowheads="1"/>
              </p:cNvSpPr>
              <p:nvPr/>
            </p:nvSpPr>
            <p:spPr bwMode="auto">
              <a:xfrm>
                <a:off x="1547664" y="2924944"/>
                <a:ext cx="180002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 dirty="0" smtClean="0">
                    <a:latin typeface="+mj-lt"/>
                    <a:cs typeface="Arial" pitchFamily="34" charset="0"/>
                  </a:rPr>
                  <a:t>CORNER SUPPORT</a:t>
                </a:r>
                <a:endParaRPr lang="en-US" sz="1600" b="1" dirty="0">
                  <a:latin typeface="+mj-lt"/>
                  <a:cs typeface="Arial" pitchFamily="34" charset="0"/>
                </a:endParaRPr>
              </a:p>
            </p:txBody>
          </p:sp>
          <p:cxnSp>
            <p:nvCxnSpPr>
              <p:cNvPr id="27" name="Straight Arrow Connector 3"/>
              <p:cNvCxnSpPr/>
              <p:nvPr/>
            </p:nvCxnSpPr>
            <p:spPr bwMode="auto">
              <a:xfrm rot="10800000">
                <a:off x="4159250" y="6038850"/>
                <a:ext cx="908050" cy="889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"/>
              <p:cNvCxnSpPr/>
              <p:nvPr/>
            </p:nvCxnSpPr>
            <p:spPr bwMode="auto">
              <a:xfrm rot="16200000" flipH="1">
                <a:off x="3114676" y="3355973"/>
                <a:ext cx="831848" cy="53340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4"/>
              <p:cNvCxnSpPr/>
              <p:nvPr/>
            </p:nvCxnSpPr>
            <p:spPr bwMode="auto">
              <a:xfrm>
                <a:off x="1619672" y="3214564"/>
                <a:ext cx="1656184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915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1670" t="20002" r="29159" b="18658"/>
            <a:stretch>
              <a:fillRect/>
            </a:stretch>
          </p:blipFill>
          <p:spPr bwMode="auto">
            <a:xfrm flipH="1">
              <a:off x="6660232" y="3284984"/>
              <a:ext cx="1944216" cy="1902850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</p:pic>
        <p:sp>
          <p:nvSpPr>
            <p:cNvPr id="31" name="Rectangle 30"/>
            <p:cNvSpPr/>
            <p:nvPr/>
          </p:nvSpPr>
          <p:spPr>
            <a:xfrm>
              <a:off x="3635896" y="3717032"/>
              <a:ext cx="504056" cy="648072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4139952" y="3933056"/>
              <a:ext cx="2520280" cy="0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6"/>
            <p:cNvSpPr txBox="1">
              <a:spLocks noChangeArrowheads="1"/>
            </p:cNvSpPr>
            <p:nvPr/>
          </p:nvSpPr>
          <p:spPr bwMode="auto">
            <a:xfrm>
              <a:off x="6210795" y="2564904"/>
              <a:ext cx="160156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stealth" w="lg" len="lg"/>
            </a:ln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 smtClean="0">
                  <a:latin typeface="+mj-lt"/>
                  <a:cs typeface="Arial" pitchFamily="34" charset="0"/>
                </a:rPr>
                <a:t>VENTED SCREW</a:t>
              </a:r>
              <a:endParaRPr lang="en-US" sz="16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38" name="Straight Arrow Connector 3"/>
            <p:cNvCxnSpPr/>
            <p:nvPr/>
          </p:nvCxnSpPr>
          <p:spPr bwMode="auto">
            <a:xfrm rot="16200000" flipH="1">
              <a:off x="7438876" y="3127524"/>
              <a:ext cx="872234" cy="30678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4"/>
            <p:cNvCxnSpPr/>
            <p:nvPr/>
          </p:nvCxnSpPr>
          <p:spPr bwMode="auto">
            <a:xfrm>
              <a:off x="6300192" y="2851348"/>
              <a:ext cx="1422771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50"/>
          <p:cNvGrpSpPr/>
          <p:nvPr/>
        </p:nvGrpSpPr>
        <p:grpSpPr>
          <a:xfrm>
            <a:off x="749052" y="2369468"/>
            <a:ext cx="8127776" cy="3974547"/>
            <a:chOff x="1334468" y="2378720"/>
            <a:chExt cx="8127776" cy="3974547"/>
          </a:xfrm>
        </p:grpSpPr>
        <p:grpSp>
          <p:nvGrpSpPr>
            <p:cNvPr id="6" name="Group 62"/>
            <p:cNvGrpSpPr/>
            <p:nvPr/>
          </p:nvGrpSpPr>
          <p:grpSpPr>
            <a:xfrm>
              <a:off x="1334468" y="2378720"/>
              <a:ext cx="5688632" cy="3974547"/>
              <a:chOff x="1331640" y="2380533"/>
              <a:chExt cx="5688632" cy="3974547"/>
            </a:xfrm>
          </p:grpSpPr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245" t="7494" r="17913" b="7723"/>
              <a:stretch>
                <a:fillRect/>
              </a:stretch>
            </p:blipFill>
            <p:spPr bwMode="auto">
              <a:xfrm>
                <a:off x="1331640" y="2380533"/>
                <a:ext cx="5688632" cy="39745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55" name="Straight Arrow Connector 54"/>
              <p:cNvCxnSpPr/>
              <p:nvPr/>
            </p:nvCxnSpPr>
            <p:spPr bwMode="auto">
              <a:xfrm rot="10800000">
                <a:off x="2195337" y="3068595"/>
                <a:ext cx="576263" cy="504825"/>
              </a:xfrm>
              <a:prstGeom prst="straightConnector1">
                <a:avLst/>
              </a:prstGeom>
              <a:ln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6"/>
              <p:cNvSpPr txBox="1">
                <a:spLocks noChangeArrowheads="1"/>
              </p:cNvSpPr>
              <p:nvPr/>
            </p:nvSpPr>
            <p:spPr bwMode="auto">
              <a:xfrm rot="2513153">
                <a:off x="1919112" y="3120983"/>
                <a:ext cx="1279525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i="1" dirty="0">
                    <a:solidFill>
                      <a:schemeClr val="accent1"/>
                    </a:solidFill>
                    <a:latin typeface="+mj-lt"/>
                    <a:cs typeface="Arial" pitchFamily="34" charset="0"/>
                  </a:rPr>
                  <a:t>VACUUM  PORT</a:t>
                </a:r>
              </a:p>
            </p:txBody>
          </p:sp>
          <p:cxnSp>
            <p:nvCxnSpPr>
              <p:cNvPr id="57" name="Straight Arrow Connector 56"/>
              <p:cNvCxnSpPr/>
              <p:nvPr/>
            </p:nvCxnSpPr>
            <p:spPr bwMode="auto">
              <a:xfrm rot="10800000">
                <a:off x="4427585" y="2584690"/>
                <a:ext cx="576263" cy="504825"/>
              </a:xfrm>
              <a:prstGeom prst="straightConnector1">
                <a:avLst/>
              </a:prstGeom>
              <a:ln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6"/>
              <p:cNvSpPr txBox="1">
                <a:spLocks noChangeArrowheads="1"/>
              </p:cNvSpPr>
              <p:nvPr/>
            </p:nvSpPr>
            <p:spPr bwMode="auto">
              <a:xfrm rot="2513153">
                <a:off x="4151360" y="2637078"/>
                <a:ext cx="1279525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i="1" dirty="0">
                    <a:solidFill>
                      <a:schemeClr val="accent1"/>
                    </a:solidFill>
                    <a:latin typeface="+mj-lt"/>
                    <a:cs typeface="Arial" pitchFamily="34" charset="0"/>
                  </a:rPr>
                  <a:t>VACUUM  PORT</a:t>
                </a: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7020272" y="2420888"/>
              <a:ext cx="2441972" cy="381642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10605" y="2368352"/>
            <a:ext cx="8424936" cy="3974547"/>
            <a:chOff x="467544" y="2380533"/>
            <a:chExt cx="8424936" cy="3974547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3982" t="27670" r="29737" b="17294"/>
            <a:stretch>
              <a:fillRect/>
            </a:stretch>
          </p:blipFill>
          <p:spPr bwMode="auto">
            <a:xfrm>
              <a:off x="6660232" y="4149080"/>
              <a:ext cx="2232248" cy="20779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245" t="7494" r="17913" b="7723"/>
            <a:stretch>
              <a:fillRect/>
            </a:stretch>
          </p:blipFill>
          <p:spPr bwMode="auto">
            <a:xfrm>
              <a:off x="697887" y="2380533"/>
              <a:ext cx="5688632" cy="3974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28"/>
            <p:cNvSpPr txBox="1">
              <a:spLocks noChangeArrowheads="1"/>
            </p:cNvSpPr>
            <p:nvPr/>
          </p:nvSpPr>
          <p:spPr bwMode="auto">
            <a:xfrm flipH="1">
              <a:off x="467544" y="6008100"/>
              <a:ext cx="147521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1" dirty="0"/>
                <a:t>COOLING TUBE</a:t>
              </a: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>
              <a:off x="583078" y="6262818"/>
              <a:ext cx="1699358" cy="0"/>
            </a:xfrm>
            <a:prstGeom prst="line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2"/>
            <p:cNvSpPr txBox="1">
              <a:spLocks noChangeArrowheads="1"/>
            </p:cNvSpPr>
            <p:nvPr/>
          </p:nvSpPr>
          <p:spPr bwMode="auto">
            <a:xfrm flipH="1">
              <a:off x="623328" y="4869160"/>
              <a:ext cx="102476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1" dirty="0"/>
                <a:t>COOLING </a:t>
              </a:r>
              <a:endParaRPr lang="en-GB" sz="1600" b="1" dirty="0" smtClean="0"/>
            </a:p>
            <a:p>
              <a:r>
                <a:rPr lang="en-GB" sz="1600" b="1" dirty="0" smtClean="0"/>
                <a:t>FITTING</a:t>
              </a:r>
              <a:endParaRPr lang="en-GB" sz="1600" b="1" dirty="0"/>
            </a:p>
          </p:txBody>
        </p:sp>
        <p:cxnSp>
          <p:nvCxnSpPr>
            <p:cNvPr id="43" name="Straight Connector 42"/>
            <p:cNvCxnSpPr/>
            <p:nvPr/>
          </p:nvCxnSpPr>
          <p:spPr bwMode="auto">
            <a:xfrm>
              <a:off x="711992" y="5162156"/>
              <a:ext cx="126772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2"/>
            <p:cNvSpPr txBox="1">
              <a:spLocks noChangeArrowheads="1"/>
            </p:cNvSpPr>
            <p:nvPr/>
          </p:nvSpPr>
          <p:spPr bwMode="auto">
            <a:xfrm flipH="1">
              <a:off x="5205753" y="5660108"/>
              <a:ext cx="102476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b="1" dirty="0"/>
                <a:t>COOLING </a:t>
              </a:r>
              <a:endParaRPr lang="en-GB" sz="1600" b="1" dirty="0" smtClean="0"/>
            </a:p>
            <a:p>
              <a:r>
                <a:rPr lang="en-GB" sz="1600" b="1" dirty="0" smtClean="0"/>
                <a:t>CHANNEL</a:t>
              </a:r>
              <a:endParaRPr lang="en-GB" sz="1600" b="1" dirty="0"/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5301865" y="5953104"/>
              <a:ext cx="998327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3"/>
            <p:cNvCxnSpPr/>
            <p:nvPr/>
          </p:nvCxnSpPr>
          <p:spPr bwMode="auto">
            <a:xfrm flipV="1">
              <a:off x="6444208" y="5641504"/>
              <a:ext cx="1094904" cy="3077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3"/>
            <p:cNvCxnSpPr/>
            <p:nvPr/>
          </p:nvCxnSpPr>
          <p:spPr bwMode="auto">
            <a:xfrm flipV="1">
              <a:off x="6289378" y="5949280"/>
              <a:ext cx="1018926" cy="392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6361</TotalTime>
  <Words>1056</Words>
  <Application>Microsoft Office PowerPoint</Application>
  <PresentationFormat>On-screen Show (4:3)</PresentationFormat>
  <Paragraphs>217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Contents</vt:lpstr>
      <vt:lpstr>Introduction</vt:lpstr>
      <vt:lpstr>Engineering Design Overview</vt:lpstr>
      <vt:lpstr>Mechanical Design of Copper Discs and Compact Couplers</vt:lpstr>
      <vt:lpstr>Mechanical Design of Copper Discs and Compact Couplers</vt:lpstr>
      <vt:lpstr>Mechanical Design of Vacuum Manifolds</vt:lpstr>
      <vt:lpstr>Mechanical Design of Vacuum Manifolds</vt:lpstr>
      <vt:lpstr>Mechanical Design of Vacuum Manifolds</vt:lpstr>
      <vt:lpstr>Wakefield Monitor Design</vt:lpstr>
      <vt:lpstr>Interconnection Design</vt:lpstr>
      <vt:lpstr>Alignment Features</vt:lpstr>
      <vt:lpstr>Slide 13</vt:lpstr>
      <vt:lpstr>Slide 14</vt:lpstr>
      <vt:lpstr>Slide 15</vt:lpstr>
      <vt:lpstr>Test Program. Bonding</vt:lpstr>
      <vt:lpstr>Test Program. Brazing</vt:lpstr>
      <vt:lpstr>Conclusions</vt:lpstr>
      <vt:lpstr>Slide 19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dgudkov</dc:creator>
  <cp:lastModifiedBy>riddone germana</cp:lastModifiedBy>
  <cp:revision>662</cp:revision>
  <dcterms:created xsi:type="dcterms:W3CDTF">2011-02-15T10:29:58Z</dcterms:created>
  <dcterms:modified xsi:type="dcterms:W3CDTF">2011-09-27T17:27:50Z</dcterms:modified>
</cp:coreProperties>
</file>