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76" r:id="rId2"/>
    <p:sldId id="304" r:id="rId3"/>
    <p:sldId id="313" r:id="rId4"/>
    <p:sldId id="310" r:id="rId5"/>
    <p:sldId id="311" r:id="rId6"/>
    <p:sldId id="307" r:id="rId7"/>
    <p:sldId id="312" r:id="rId8"/>
    <p:sldId id="315" r:id="rId9"/>
    <p:sldId id="305" r:id="rId10"/>
    <p:sldId id="306" r:id="rId11"/>
    <p:sldId id="308" r:id="rId12"/>
    <p:sldId id="316" r:id="rId13"/>
    <p:sldId id="317" r:id="rId14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44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0AD98A2-E108-47C1-939E-3A68B4DFE34C}" type="datetimeFigureOut">
              <a:rPr lang="en-US"/>
              <a:pPr>
                <a:defRPr/>
              </a:pPr>
              <a:t>9/27/2011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89A367D-1B9A-4539-BEDD-458B151811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DC852-DB81-41A4-BD81-200440B69A1D}" type="datetimeFigureOut">
              <a:rPr lang="en-US"/>
              <a:pPr>
                <a:defRPr/>
              </a:pPr>
              <a:t>9/27/2011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F4B05-BAE8-44AE-91F8-33F684BEED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B4648-D3BB-4C5D-A223-7906E1AC853D}" type="datetimeFigureOut">
              <a:rPr lang="en-US"/>
              <a:pPr>
                <a:defRPr/>
              </a:pPr>
              <a:t>9/27/2011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B3E00-11EF-43A8-B850-7F4827CB26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3E563-9840-45FA-94A9-BCBAA3917E60}" type="datetimeFigureOut">
              <a:rPr lang="en-US"/>
              <a:pPr>
                <a:defRPr/>
              </a:pPr>
              <a:t>9/27/2011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BB172-82D8-498E-BA5F-8DD27FC273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9896E-464F-4A90-9577-D483253D562A}" type="datetimeFigureOut">
              <a:rPr lang="en-US"/>
              <a:pPr>
                <a:defRPr/>
              </a:pPr>
              <a:t>9/27/2011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1C3B5-8AD0-4FD2-9068-072FB8BA48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2F13E-B91E-40A8-B436-54E4B89571BC}" type="datetimeFigureOut">
              <a:rPr lang="en-US"/>
              <a:pPr>
                <a:defRPr/>
              </a:pPr>
              <a:t>9/27/2011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F6327-7BA0-429C-A0DD-EC970B289C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D0F08-F000-4459-893A-D6F87D78E54C}" type="datetimeFigureOut">
              <a:rPr lang="en-US"/>
              <a:pPr>
                <a:defRPr/>
              </a:pPr>
              <a:t>9/27/2011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2AB55-148A-4AFD-AEE3-810214B5F7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4D4E9-6872-442C-8888-AF598FEB2372}" type="datetimeFigureOut">
              <a:rPr lang="en-US"/>
              <a:pPr>
                <a:defRPr/>
              </a:pPr>
              <a:t>9/27/2011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7A5DF-00D6-4883-BCFA-1D85E883E4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47E51-3EE5-4AD1-BAB3-95AB40BE9FA9}" type="datetimeFigureOut">
              <a:rPr lang="en-US"/>
              <a:pPr>
                <a:defRPr/>
              </a:pPr>
              <a:t>9/27/2011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C6548-3D07-4774-9D18-69C8BA77F2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12E99-5B92-4AB6-867E-444DD1384CEA}" type="datetimeFigureOut">
              <a:rPr lang="en-US"/>
              <a:pPr>
                <a:defRPr/>
              </a:pPr>
              <a:t>9/27/2011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C7C9B-B9B8-458F-A021-17207AEFD12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E334A-F46E-4B89-8C13-3EEE065277A4}" type="datetimeFigureOut">
              <a:rPr lang="en-US"/>
              <a:pPr>
                <a:defRPr/>
              </a:pPr>
              <a:t>9/27/2011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398EE-4C74-4C38-9EC6-CDCAF41B6C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81E9D-34B1-4751-AEF7-02E486323CAA}" type="datetimeFigureOut">
              <a:rPr lang="en-US"/>
              <a:pPr>
                <a:defRPr/>
              </a:pPr>
              <a:t>9/27/2011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B5E74-F005-496F-8818-AE57FF7709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7850406-9E0B-42E7-B2F0-BD2EE309ECD6}" type="datetimeFigureOut">
              <a:rPr lang="en-US"/>
              <a:pPr>
                <a:defRPr/>
              </a:pPr>
              <a:t>9/27/2011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5B3DA81-7C65-49F0-B443-EABD143DCF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1692275" y="4149725"/>
            <a:ext cx="5638800" cy="457200"/>
          </a:xfrm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smtClean="0">
                <a:solidFill>
                  <a:schemeClr val="tx2"/>
                </a:solidFill>
                <a:latin typeface="Comic Sans MS" pitchFamily="66" charset="0"/>
              </a:rPr>
              <a:t>H. MAINAUD DURAND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smtClean="0">
                <a:solidFill>
                  <a:schemeClr val="tx2"/>
                </a:solidFill>
                <a:latin typeface="Comic Sans MS" pitchFamily="66" charset="0"/>
              </a:rPr>
              <a:t>on behalf of the CLIC active pre-alignment team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400" smtClean="0">
              <a:solidFill>
                <a:schemeClr val="tx2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smtClean="0">
                <a:solidFill>
                  <a:schemeClr val="tx2"/>
                </a:solidFill>
                <a:latin typeface="Comic Sans MS" pitchFamily="66" charset="0"/>
              </a:rPr>
              <a:t>with 3D views and data from Juha Kemppinen and Raphaël Leuxe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1989138"/>
            <a:ext cx="7210425" cy="1470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2"/>
                </a:solidFill>
                <a:latin typeface="Comic Sans MS" pitchFamily="66" charset="0"/>
                <a:ea typeface="+mn-ea"/>
                <a:cs typeface="+mn-cs"/>
              </a:rPr>
              <a:t>Development and qualification of cam movers for the micrometric re-adjustment of CLIC Main Beam quadrupoles</a:t>
            </a:r>
            <a:endParaRPr lang="en-US" sz="2800" b="1" dirty="0">
              <a:solidFill>
                <a:schemeClr val="tx2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4339" name="Picture 9" descr="clic-logo2010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33375"/>
            <a:ext cx="1071562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549275"/>
            <a:ext cx="2262187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fld id="{5A25CB22-D232-47F4-B1EC-C76368D770CE}" type="slidenum">
              <a:rPr lang="fr-FR"/>
              <a:pPr algn="l">
                <a:defRPr/>
              </a:pPr>
              <a:t>10</a:t>
            </a:fld>
            <a:endParaRPr lang="fr-FR" dirty="0"/>
          </a:p>
        </p:txBody>
      </p:sp>
      <p:sp>
        <p:nvSpPr>
          <p:cNvPr id="23554" name="Text Box 3"/>
          <p:cNvSpPr txBox="1">
            <a:spLocks noChangeArrowheads="1"/>
          </p:cNvSpPr>
          <p:nvPr/>
        </p:nvSpPr>
        <p:spPr bwMode="auto">
          <a:xfrm>
            <a:off x="0" y="228600"/>
            <a:ext cx="4267200" cy="369888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2"/>
                </a:solidFill>
                <a:latin typeface="Comic Sans MS" pitchFamily="66" charset="0"/>
              </a:rPr>
              <a:t>Validation of 5 DOF</a:t>
            </a:r>
          </a:p>
        </p:txBody>
      </p:sp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0" y="908050"/>
            <a:ext cx="8991600" cy="339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657225" algn="just">
              <a:spcBef>
                <a:spcPct val="50000"/>
              </a:spcBef>
            </a:pPr>
            <a:r>
              <a:rPr lang="en-US" sz="1600" b="1" u="sng">
                <a:solidFill>
                  <a:schemeClr val="tx2"/>
                </a:solidFill>
                <a:latin typeface="Comic Sans MS" pitchFamily="66" charset="0"/>
              </a:rPr>
              <a:t>Description of the 5 DOF  mock-up</a:t>
            </a:r>
          </a:p>
        </p:txBody>
      </p:sp>
      <p:pic>
        <p:nvPicPr>
          <p:cNvPr id="23556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01463" y="14274800"/>
            <a:ext cx="6784975" cy="319563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3557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760200" y="19891375"/>
            <a:ext cx="674687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276475"/>
            <a:ext cx="9144000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333375"/>
            <a:ext cx="2849563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fld id="{3AC24CE9-7272-497F-8A70-48F3A436A08F}" type="slidenum">
              <a:rPr lang="fr-FR"/>
              <a:pPr algn="l">
                <a:defRPr/>
              </a:pPr>
              <a:t>11</a:t>
            </a:fld>
            <a:endParaRPr lang="fr-FR" dirty="0"/>
          </a:p>
        </p:txBody>
      </p:sp>
      <p:sp>
        <p:nvSpPr>
          <p:cNvPr id="24578" name="Text Box 3"/>
          <p:cNvSpPr txBox="1">
            <a:spLocks noChangeArrowheads="1"/>
          </p:cNvSpPr>
          <p:nvPr/>
        </p:nvSpPr>
        <p:spPr bwMode="auto">
          <a:xfrm>
            <a:off x="0" y="228600"/>
            <a:ext cx="4267200" cy="369888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2"/>
                </a:solidFill>
                <a:latin typeface="Comic Sans MS" pitchFamily="66" charset="0"/>
              </a:rPr>
              <a:t>Validation on a 5 DOF setup</a:t>
            </a:r>
          </a:p>
        </p:txBody>
      </p:sp>
      <p:sp>
        <p:nvSpPr>
          <p:cNvPr id="24579" name="Text Box 5"/>
          <p:cNvSpPr txBox="1">
            <a:spLocks noChangeArrowheads="1"/>
          </p:cNvSpPr>
          <p:nvPr/>
        </p:nvSpPr>
        <p:spPr bwMode="auto">
          <a:xfrm>
            <a:off x="0" y="1052513"/>
            <a:ext cx="8991600" cy="338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657225" algn="just">
              <a:spcBef>
                <a:spcPct val="50000"/>
              </a:spcBef>
            </a:pPr>
            <a:r>
              <a:rPr lang="en-US" sz="1600" b="1" u="sng">
                <a:solidFill>
                  <a:schemeClr val="tx2"/>
                </a:solidFill>
                <a:latin typeface="Comic Sans MS" pitchFamily="66" charset="0"/>
              </a:rPr>
              <a:t>Latest results</a:t>
            </a:r>
          </a:p>
        </p:txBody>
      </p:sp>
      <p:pic>
        <p:nvPicPr>
          <p:cNvPr id="24580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01463" y="14274800"/>
            <a:ext cx="6784975" cy="319563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4581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760200" y="19891375"/>
            <a:ext cx="674687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304800" y="1628775"/>
            <a:ext cx="8839200" cy="498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Blank assembly of the setup</a:t>
            </a:r>
          </a:p>
          <a:p>
            <a:pPr marL="457200" indent="-457200"/>
            <a:endParaRPr lang="en-US" sz="1400" u="sng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/>
            <a:r>
              <a:rPr lang="en-US" sz="1400" u="sng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Resolution of displacements:</a:t>
            </a:r>
          </a:p>
          <a:p>
            <a:pPr marL="457200" indent="-457200"/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According to the manufacturer, the cam mover’s movement resolution is 3.8’’. Based on this, the 5 DOF setup theoretical resolution in translations  is below 1µm and in rotations below 1µrad.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The cam movers were not calibrated before the blank assembly of the 5 DOF setup so the control algorithm could not be fully exploited. Therefore it was not possible to test the resolution of re-adjustment of all translations and rotations separately.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First tests do however indicate that the re-adjustment resolution of translations are below 2 µm.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But area very noisy: standard deviation of WPS measurements ~ 1.3 </a:t>
            </a:r>
            <a:r>
              <a:rPr lang="en-US" sz="1400">
                <a:solidFill>
                  <a:schemeClr val="tx2"/>
                </a:solidFill>
                <a:cs typeface="Arial" charset="0"/>
                <a:sym typeface="Wingdings" pitchFamily="2" charset="2"/>
              </a:rPr>
              <a:t>μm.</a:t>
            </a: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</a:t>
            </a:r>
          </a:p>
          <a:p>
            <a:pPr marL="457200" indent="-457200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/>
            <a:r>
              <a:rPr lang="en-US" sz="1400" u="sng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Eigen frequencies measurements:</a:t>
            </a:r>
          </a:p>
          <a:p>
            <a:pPr marL="457200" indent="-457200"/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The measurements took place before concrete is added around the plates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Several natural frequencies were measured below 50 Hz, coming from the mechanical plates and their anchoring screws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 RMS integrated level close to 9 nm at 1 Hz was computed; this confirmed that the area is too noisy for our measurements.</a:t>
            </a:r>
          </a:p>
          <a:p>
            <a:pPr marL="457200" indent="-457200"/>
            <a:endParaRPr lang="en-US" sz="1400" b="1" i="1">
              <a:latin typeface="Calibri" pitchFamily="34" charset="0"/>
            </a:endParaRPr>
          </a:p>
          <a:p>
            <a:pPr marL="457200" indent="-457200"/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/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fld id="{BEDD6A41-88B3-479C-998E-FE9DD32CAEDA}" type="slidenum">
              <a:rPr lang="fr-FR"/>
              <a:pPr algn="l">
                <a:defRPr/>
              </a:pPr>
              <a:t>12</a:t>
            </a:fld>
            <a:endParaRPr lang="fr-FR" dirty="0"/>
          </a:p>
        </p:txBody>
      </p:sp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0" y="228600"/>
            <a:ext cx="4267200" cy="369888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>
                <a:solidFill>
                  <a:schemeClr val="tx2"/>
                </a:solidFill>
                <a:latin typeface="Comic Sans MS" pitchFamily="66" charset="0"/>
              </a:rPr>
              <a:t>Validation on a 5 DOF mock-up</a:t>
            </a:r>
            <a:endParaRPr lang="en-US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5603" name="Text Box 5"/>
          <p:cNvSpPr txBox="1">
            <a:spLocks noChangeArrowheads="1"/>
          </p:cNvSpPr>
          <p:nvPr/>
        </p:nvSpPr>
        <p:spPr bwMode="auto">
          <a:xfrm>
            <a:off x="0" y="836613"/>
            <a:ext cx="8991600" cy="338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657225" algn="just">
              <a:spcBef>
                <a:spcPct val="50000"/>
              </a:spcBef>
            </a:pPr>
            <a:r>
              <a:rPr lang="en-US" sz="1600" b="1" u="sng">
                <a:solidFill>
                  <a:schemeClr val="tx2"/>
                </a:solidFill>
                <a:latin typeface="Comic Sans MS" pitchFamily="66" charset="0"/>
              </a:rPr>
              <a:t>Next steps:</a:t>
            </a:r>
          </a:p>
        </p:txBody>
      </p:sp>
      <p:pic>
        <p:nvPicPr>
          <p:cNvPr id="2560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01463" y="14274800"/>
            <a:ext cx="6784975" cy="319563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5605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760200" y="19891375"/>
            <a:ext cx="674687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Rectangle 7"/>
          <p:cNvSpPr>
            <a:spLocks noChangeArrowheads="1"/>
          </p:cNvSpPr>
          <p:nvPr/>
        </p:nvSpPr>
        <p:spPr bwMode="auto">
          <a:xfrm>
            <a:off x="304800" y="1412875"/>
            <a:ext cx="8839200" cy="562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Find a new area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Calibration of cam movers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Remounting of 5 DOF setup, with higher rigidity of mechanical plates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Determination of the first resonant frequencies of the support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Validation of re-adjustment algorithm based on PSI/SLS algorithms (A. Streun)</a:t>
            </a:r>
          </a:p>
          <a:p>
            <a:pPr marL="457200" indent="-457200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Develop more compact cam movers for shorter MB quadrupoles</a:t>
            </a:r>
          </a:p>
          <a:p>
            <a:pPr marL="457200" indent="-457200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Extrapolation at MDI case, where 6 motorized DOF are needed</a:t>
            </a:r>
          </a:p>
          <a:p>
            <a:pPr marL="457200" indent="-457200"/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/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	</a:t>
            </a:r>
          </a:p>
        </p:txBody>
      </p:sp>
      <p:pic>
        <p:nvPicPr>
          <p:cNvPr id="25607" name="Content Placeholder 7" descr="CLIC Alignement Cam Movers Type 1 - 11.jpg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395288" y="3213100"/>
            <a:ext cx="3829050" cy="2662238"/>
          </a:xfrm>
        </p:spPr>
      </p:pic>
      <p:pic>
        <p:nvPicPr>
          <p:cNvPr id="2560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80063" y="3284538"/>
            <a:ext cx="1987550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ight Arrow 11"/>
          <p:cNvSpPr/>
          <p:nvPr/>
        </p:nvSpPr>
        <p:spPr>
          <a:xfrm>
            <a:off x="3995738" y="4292600"/>
            <a:ext cx="576262" cy="215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fld id="{E29E02EE-8DDF-4EEB-A4C3-06F49C14409F}" type="slidenum">
              <a:rPr lang="fr-FR"/>
              <a:pPr algn="l">
                <a:defRPr/>
              </a:pPr>
              <a:t>13</a:t>
            </a:fld>
            <a:endParaRPr lang="fr-FR" dirty="0"/>
          </a:p>
        </p:txBody>
      </p:sp>
      <p:sp>
        <p:nvSpPr>
          <p:cNvPr id="26626" name="Text Box 3"/>
          <p:cNvSpPr txBox="1">
            <a:spLocks noChangeArrowheads="1"/>
          </p:cNvSpPr>
          <p:nvPr/>
        </p:nvSpPr>
        <p:spPr bwMode="auto">
          <a:xfrm>
            <a:off x="0" y="228600"/>
            <a:ext cx="4267200" cy="369888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>
                <a:solidFill>
                  <a:schemeClr val="tx2"/>
                </a:solidFill>
                <a:latin typeface="Comic Sans MS" pitchFamily="66" charset="0"/>
              </a:rPr>
              <a:t>Summary</a:t>
            </a:r>
            <a:endParaRPr lang="en-US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26627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01463" y="14274800"/>
            <a:ext cx="6784975" cy="319563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6628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760200" y="19891375"/>
            <a:ext cx="674687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Rectangle 7"/>
          <p:cNvSpPr>
            <a:spLocks noChangeArrowheads="1"/>
          </p:cNvSpPr>
          <p:nvPr/>
        </p:nvSpPr>
        <p:spPr bwMode="auto">
          <a:xfrm>
            <a:off x="304800" y="1412875"/>
            <a:ext cx="88392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Eccentric cam movers proposed for the adjustment of the MB quadrupoles of CLIC.</a:t>
            </a:r>
          </a:p>
          <a:p>
            <a:pPr marL="457200" indent="-457200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Cam movers from SLS were considered as a starting point and upgraded</a:t>
            </a:r>
          </a:p>
          <a:p>
            <a:pPr marL="457200" indent="-457200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Tests of repeatability performed on 1 DOF setup were successfull (repeatability &lt; 0.5 μm over the full stroke)</a:t>
            </a:r>
          </a:p>
          <a:p>
            <a:pPr marL="457200" indent="-457200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 blank assembly of a 5 DOF mock-up was performed</a:t>
            </a:r>
          </a:p>
          <a:p>
            <a:pPr marL="457200" indent="-457200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After calibration of the cam movers, 5 DOF mock-up will be re-assembled in a more quiet area</a:t>
            </a:r>
          </a:p>
          <a:p>
            <a:pPr marL="457200" indent="-457200"/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/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fld id="{EAF17CAC-3C57-4BCA-9846-258365307E46}" type="slidenum">
              <a:rPr lang="fr-FR"/>
              <a:pPr algn="l">
                <a:defRPr/>
              </a:pPr>
              <a:t>2</a:t>
            </a:fld>
            <a:endParaRPr lang="fr-FR" dirty="0"/>
          </a:p>
        </p:txBody>
      </p:sp>
      <p:sp>
        <p:nvSpPr>
          <p:cNvPr id="25603" name="TextBox 5"/>
          <p:cNvSpPr txBox="1">
            <a:spLocks noChangeArrowheads="1"/>
          </p:cNvSpPr>
          <p:nvPr/>
        </p:nvSpPr>
        <p:spPr bwMode="auto">
          <a:xfrm>
            <a:off x="1524000" y="990600"/>
            <a:ext cx="6934200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2"/>
                </a:solidFill>
                <a:latin typeface="Comic Sans MS" pitchFamily="66" charset="0"/>
              </a:rPr>
              <a:t>SUMMARY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2"/>
              </a:solidFill>
              <a:latin typeface="Comic Sans MS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2"/>
              </a:solidFill>
              <a:latin typeface="Comic Sans MS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chemeClr val="tx2"/>
              </a:solidFill>
              <a:latin typeface="Comic Sans MS" pitchFamily="66" charset="0"/>
            </a:endParaRPr>
          </a:p>
          <a:p>
            <a:pPr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600" dirty="0">
                <a:solidFill>
                  <a:schemeClr val="tx2"/>
                </a:solidFill>
                <a:latin typeface="Comic Sans MS" pitchFamily="66" charset="0"/>
              </a:rPr>
              <a:t> Why cam movers?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n-US" sz="1600" b="1" dirty="0">
              <a:solidFill>
                <a:schemeClr val="tx2"/>
              </a:solidFill>
              <a:latin typeface="Comic Sans MS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n-US" sz="1600" b="1" dirty="0">
              <a:solidFill>
                <a:schemeClr val="tx2"/>
              </a:solidFill>
              <a:latin typeface="Comic Sans MS" pitchFamily="66" charset="0"/>
            </a:endParaRPr>
          </a:p>
          <a:p>
            <a:pPr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600" dirty="0">
                <a:solidFill>
                  <a:schemeClr val="tx2"/>
                </a:solidFill>
                <a:latin typeface="Comic Sans MS" pitchFamily="66" charset="0"/>
              </a:rPr>
              <a:t> Validation of cam movers on a 1 DOF setup</a:t>
            </a:r>
          </a:p>
          <a:p>
            <a:pPr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n-US" sz="1600" dirty="0">
              <a:solidFill>
                <a:schemeClr val="tx2"/>
              </a:solidFill>
              <a:latin typeface="Comic Sans MS" pitchFamily="66" charset="0"/>
            </a:endParaRPr>
          </a:p>
          <a:p>
            <a:pPr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n-US" sz="1600" dirty="0">
              <a:solidFill>
                <a:schemeClr val="tx2"/>
              </a:solidFill>
              <a:latin typeface="Comic Sans MS" pitchFamily="66" charset="0"/>
            </a:endParaRPr>
          </a:p>
          <a:p>
            <a:pPr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sz="1600" dirty="0">
                <a:solidFill>
                  <a:schemeClr val="tx2"/>
                </a:solidFill>
                <a:latin typeface="Comic Sans MS" pitchFamily="66" charset="0"/>
              </a:rPr>
              <a:t> Validation of cam movers on a 5 DOF mock-up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chemeClr val="tx2"/>
              </a:solidFill>
              <a:latin typeface="Comic Sans MS" pitchFamily="66" charset="0"/>
            </a:endParaRP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chemeClr val="tx2"/>
              </a:solidFill>
              <a:latin typeface="Comic Sans MS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n-US" sz="1600" dirty="0">
              <a:solidFill>
                <a:schemeClr val="tx2"/>
              </a:solidFill>
              <a:latin typeface="Comic Sans MS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n-US" sz="1600" dirty="0">
              <a:solidFill>
                <a:schemeClr val="tx2"/>
              </a:solidFill>
              <a:latin typeface="Comic Sans MS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2"/>
                </a:solidFill>
                <a:latin typeface="Comic Sans MS" pitchFamily="66" charset="0"/>
              </a:rPr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fld id="{C1D21FF4-BBDF-4F3E-9FE1-0F127E20EB8D}" type="slidenum">
              <a:rPr lang="fr-FR"/>
              <a:pPr algn="l">
                <a:defRPr/>
              </a:pPr>
              <a:t>3</a:t>
            </a:fld>
            <a:endParaRPr lang="fr-FR" dirty="0"/>
          </a:p>
        </p:txBody>
      </p:sp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0" y="228600"/>
            <a:ext cx="4267200" cy="369888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2"/>
                </a:solidFill>
                <a:latin typeface="Comic Sans MS" pitchFamily="66" charset="0"/>
              </a:rPr>
              <a:t>Why cam movers?</a:t>
            </a: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0" y="981075"/>
            <a:ext cx="1258888" cy="338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657225" algn="just">
              <a:spcBef>
                <a:spcPct val="50000"/>
              </a:spcBef>
            </a:pPr>
            <a:r>
              <a:rPr lang="en-US" sz="1600" b="1" u="sng">
                <a:solidFill>
                  <a:schemeClr val="tx2"/>
                </a:solidFill>
                <a:latin typeface="Comic Sans MS" pitchFamily="66" charset="0"/>
              </a:rPr>
              <a:t>Context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539750" y="1662113"/>
            <a:ext cx="8208963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~ 4000 quadrupoles in Main Linac (and ~ 100 in BDS) to steer the beam</a:t>
            </a:r>
          </a:p>
          <a:p>
            <a:pPr marL="457200" indent="-457200" algn="just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MB quad:</a:t>
            </a:r>
          </a:p>
          <a:p>
            <a:pPr marL="914400" lvl="1" indent="-457200" algn="just">
              <a:buFont typeface="Arial" charset="0"/>
              <a:buChar char="•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Length : 420 mm to 1915 mm.</a:t>
            </a:r>
          </a:p>
          <a:p>
            <a:pPr marL="914400" lvl="1" indent="-457200" algn="just">
              <a:buFont typeface="Arial" charset="0"/>
              <a:buChar char="•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Weight : 300 kg to 800 kg</a:t>
            </a:r>
          </a:p>
          <a:p>
            <a:pPr marL="457200" indent="-457200" algn="just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 algn="just"/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	</a:t>
            </a:r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3246438"/>
            <a:ext cx="3313113" cy="288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4787900" y="3246438"/>
            <a:ext cx="4176713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In order to reach CLIC target luminosity:</a:t>
            </a:r>
          </a:p>
          <a:p>
            <a:pPr marL="914400" lvl="1" indent="-457200" algn="just">
              <a:buFont typeface="Arial" charset="0"/>
              <a:buChar char="•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BPM based alignment requires an active pre-alignment of the MB quad along 5 DOF with a precision and accuracy of 17 </a:t>
            </a:r>
            <a:r>
              <a:rPr lang="el-GR" sz="1400">
                <a:solidFill>
                  <a:schemeClr val="tx2"/>
                </a:solidFill>
                <a:cs typeface="Arial" charset="0"/>
                <a:sym typeface="Wingdings" pitchFamily="2" charset="2"/>
              </a:rPr>
              <a:t>μ</a:t>
            </a:r>
            <a:r>
              <a:rPr lang="fr-CH" sz="1400">
                <a:solidFill>
                  <a:schemeClr val="tx2"/>
                </a:solidFill>
                <a:cs typeface="Arial" charset="0"/>
                <a:sym typeface="Wingdings" pitchFamily="2" charset="2"/>
              </a:rPr>
              <a:t>m</a:t>
            </a:r>
          </a:p>
          <a:p>
            <a:pPr marL="914400" lvl="1" indent="-457200" algn="just">
              <a:buFont typeface="Arial" charset="0"/>
              <a:buChar char="•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Each MB quad must be stabilized to 1 nm in vertical and 40 nm in horizontal  requires high stiffness (&gt;100 Hz) from the re-adjustment system</a:t>
            </a:r>
          </a:p>
          <a:p>
            <a:pPr marL="914400" lvl="1" indent="-457200" algn="just"/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3492500" y="5661025"/>
            <a:ext cx="12954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fr-CH" sz="12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(F. Lackner)</a:t>
            </a:r>
            <a:endParaRPr lang="en-US" sz="12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/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	</a:t>
            </a:r>
          </a:p>
        </p:txBody>
      </p:sp>
      <p:pic>
        <p:nvPicPr>
          <p:cNvPr id="16392" name="Picture 8" descr="clic-logo2010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43888" y="115888"/>
            <a:ext cx="712787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971550" y="4868863"/>
            <a:ext cx="4032250" cy="5048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394" name="Text Box 5"/>
          <p:cNvSpPr txBox="1">
            <a:spLocks noChangeArrowheads="1"/>
          </p:cNvSpPr>
          <p:nvPr/>
        </p:nvSpPr>
        <p:spPr bwMode="auto">
          <a:xfrm>
            <a:off x="-107950" y="4941888"/>
            <a:ext cx="1258888" cy="338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657225" algn="just">
              <a:spcBef>
                <a:spcPct val="50000"/>
              </a:spcBef>
            </a:pPr>
            <a:r>
              <a:rPr lang="en-US" sz="1600">
                <a:solidFill>
                  <a:srgbClr val="FF0000"/>
                </a:solidFill>
                <a:latin typeface="Comic Sans MS" pitchFamily="66" charset="0"/>
              </a:rPr>
              <a:t>Beam off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fld id="{52CB810A-04AD-4215-8E55-F450FFBEBFD7}" type="slidenum">
              <a:rPr lang="fr-FR"/>
              <a:pPr algn="l">
                <a:defRPr/>
              </a:pPr>
              <a:t>4</a:t>
            </a:fld>
            <a:endParaRPr lang="fr-FR" dirty="0"/>
          </a:p>
        </p:txBody>
      </p:sp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0" y="228600"/>
            <a:ext cx="4267200" cy="369888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2"/>
                </a:solidFill>
                <a:latin typeface="Comic Sans MS" pitchFamily="66" charset="0"/>
              </a:rPr>
              <a:t>Why cam movers?</a:t>
            </a: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0" y="947738"/>
            <a:ext cx="2555875" cy="338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657225" algn="just">
              <a:spcBef>
                <a:spcPct val="50000"/>
              </a:spcBef>
            </a:pPr>
            <a:r>
              <a:rPr lang="en-US" sz="1600" b="1" u="sng">
                <a:solidFill>
                  <a:schemeClr val="tx2"/>
                </a:solidFill>
                <a:latin typeface="Comic Sans MS" pitchFamily="66" charset="0"/>
              </a:rPr>
              <a:t>Technical requirements</a:t>
            </a:r>
          </a:p>
        </p:txBody>
      </p:sp>
      <p:sp>
        <p:nvSpPr>
          <p:cNvPr id="17412" name="Rectangle 8"/>
          <p:cNvSpPr>
            <a:spLocks noChangeArrowheads="1"/>
          </p:cNvSpPr>
          <p:nvPr/>
        </p:nvSpPr>
        <p:spPr bwMode="auto">
          <a:xfrm>
            <a:off x="900113" y="1341438"/>
            <a:ext cx="7416800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Providing rigid support, low vertical dimension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High first eigen frequency of supporting structure : &gt; 100 Hz</a:t>
            </a:r>
            <a:endParaRPr lang="en-US" sz="1400">
              <a:solidFill>
                <a:schemeClr val="tx2"/>
              </a:solidFill>
              <a:cs typeface="Arial" charset="0"/>
              <a:sym typeface="Wingdings" pitchFamily="2" charset="2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Simple kinematics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Low friction in contact points</a:t>
            </a:r>
          </a:p>
          <a:p>
            <a:pPr marL="457200" indent="-457200" algn="just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Stroke: ± 3 mm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Repeatability &lt; 1 </a:t>
            </a:r>
            <a:r>
              <a:rPr lang="en-US" sz="1400">
                <a:solidFill>
                  <a:schemeClr val="tx2"/>
                </a:solidFill>
                <a:cs typeface="Arial" charset="0"/>
                <a:sym typeface="Wingdings" pitchFamily="2" charset="2"/>
              </a:rPr>
              <a:t>μm</a:t>
            </a: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914400" lvl="1" indent="-457200" algn="just"/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0" y="3500438"/>
            <a:ext cx="2411413" cy="339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657225" algn="just">
              <a:spcBef>
                <a:spcPct val="50000"/>
              </a:spcBef>
            </a:pPr>
            <a:r>
              <a:rPr lang="en-US" sz="1600" b="1" u="sng">
                <a:solidFill>
                  <a:schemeClr val="tx2"/>
                </a:solidFill>
                <a:latin typeface="Comic Sans MS" pitchFamily="66" charset="0"/>
              </a:rPr>
              <a:t>Solutions considered</a:t>
            </a:r>
          </a:p>
        </p:txBody>
      </p:sp>
      <p:sp>
        <p:nvSpPr>
          <p:cNvPr id="17414" name="Rectangle 10"/>
          <p:cNvSpPr>
            <a:spLocks noChangeArrowheads="1"/>
          </p:cNvSpPr>
          <p:nvPr/>
        </p:nvSpPr>
        <p:spPr bwMode="auto">
          <a:xfrm>
            <a:off x="107950" y="3860800"/>
            <a:ext cx="9036050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 algn="just"/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 algn="just"/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Hexapod structures, based on linear actuation	Low rigidity, low eigen frequency</a:t>
            </a:r>
          </a:p>
          <a:p>
            <a:pPr marL="457200" indent="-457200" algn="just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 algn="just"/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Wedge system				Larger contact surface  higher contact friction</a:t>
            </a:r>
          </a:p>
          <a:p>
            <a:pPr marL="457200" indent="-457200" algn="just"/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 algn="just"/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Cam based repositioning systems			Chosen for further studies</a:t>
            </a:r>
          </a:p>
          <a:p>
            <a:pPr marL="457200" indent="-457200" algn="just"/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 algn="just"/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 algn="just"/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	Cam based solutions in work or in study in other labs (Diamond, SLAC [LCLS], PSI [SLS],…), but not with these requirements.</a:t>
            </a:r>
          </a:p>
          <a:p>
            <a:pPr marL="914400" lvl="1" indent="-457200" algn="just"/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fld id="{6949A148-73DA-4376-B758-40F936DA54A0}" type="slidenum">
              <a:rPr lang="fr-FR"/>
              <a:pPr algn="l">
                <a:defRPr/>
              </a:pPr>
              <a:t>5</a:t>
            </a:fld>
            <a:endParaRPr lang="fr-FR" dirty="0"/>
          </a:p>
        </p:txBody>
      </p:sp>
      <p:sp>
        <p:nvSpPr>
          <p:cNvPr id="18434" name="Text Box 3"/>
          <p:cNvSpPr txBox="1">
            <a:spLocks noChangeArrowheads="1"/>
          </p:cNvSpPr>
          <p:nvPr/>
        </p:nvSpPr>
        <p:spPr bwMode="auto">
          <a:xfrm>
            <a:off x="0" y="228600"/>
            <a:ext cx="4267200" cy="369888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2"/>
                </a:solidFill>
                <a:latin typeface="Comic Sans MS" pitchFamily="66" charset="0"/>
              </a:rPr>
              <a:t>Why cam movers?</a:t>
            </a: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0" y="1196975"/>
            <a:ext cx="8991600" cy="338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657225" algn="just">
              <a:spcBef>
                <a:spcPct val="50000"/>
              </a:spcBef>
            </a:pPr>
            <a:r>
              <a:rPr lang="en-US" sz="1600" b="1" u="sng">
                <a:solidFill>
                  <a:schemeClr val="tx2"/>
                </a:solidFill>
                <a:latin typeface="Comic Sans MS" pitchFamily="66" charset="0"/>
              </a:rPr>
              <a:t>Cam movers</a:t>
            </a:r>
          </a:p>
        </p:txBody>
      </p:sp>
      <p:pic>
        <p:nvPicPr>
          <p:cNvPr id="1843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1268413"/>
            <a:ext cx="1782763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8" descr="eccentricit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484313"/>
            <a:ext cx="2552700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3284538"/>
            <a:ext cx="3527425" cy="331311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8439" name="Rectangle 6"/>
          <p:cNvSpPr>
            <a:spLocks noChangeArrowheads="1"/>
          </p:cNvSpPr>
          <p:nvPr/>
        </p:nvSpPr>
        <p:spPr bwMode="auto">
          <a:xfrm>
            <a:off x="4284663" y="3284538"/>
            <a:ext cx="4319587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/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Configuration:</a:t>
            </a:r>
          </a:p>
          <a:p>
            <a:pPr marL="457200" indent="-457200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5 cam movers in order to provide 5 DOF</a:t>
            </a:r>
          </a:p>
          <a:p>
            <a:pPr marL="457200" indent="-457200" algn="just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 kinematic mount interface below the common support of MB quad support providing a unique solution of interface: spheres in contact with cone, conical chamfer and flat plane</a:t>
            </a:r>
          </a:p>
          <a:p>
            <a:pPr marL="457200" indent="-457200" algn="just"/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4 interfaces with ground for higher stiffness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fld id="{9D439E20-3DD9-4E28-AB81-FC3A1D7476EB}" type="slidenum">
              <a:rPr lang="fr-FR"/>
              <a:pPr algn="l">
                <a:defRPr/>
              </a:pPr>
              <a:t>6</a:t>
            </a:fld>
            <a:endParaRPr lang="fr-FR" dirty="0"/>
          </a:p>
        </p:txBody>
      </p:sp>
      <p:sp>
        <p:nvSpPr>
          <p:cNvPr id="19458" name="Text Box 3"/>
          <p:cNvSpPr txBox="1">
            <a:spLocks noChangeArrowheads="1"/>
          </p:cNvSpPr>
          <p:nvPr/>
        </p:nvSpPr>
        <p:spPr bwMode="auto">
          <a:xfrm>
            <a:off x="0" y="228600"/>
            <a:ext cx="4267200" cy="369888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2"/>
                </a:solidFill>
                <a:latin typeface="Comic Sans MS" pitchFamily="66" charset="0"/>
              </a:rPr>
              <a:t>Why cam movers?</a:t>
            </a:r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0" y="908050"/>
            <a:ext cx="8991600" cy="339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657225" algn="just">
              <a:spcBef>
                <a:spcPct val="50000"/>
              </a:spcBef>
            </a:pPr>
            <a:r>
              <a:rPr lang="en-US" sz="1600" b="1" u="sng">
                <a:solidFill>
                  <a:schemeClr val="tx2"/>
                </a:solidFill>
                <a:latin typeface="Comic Sans MS" pitchFamily="66" charset="0"/>
              </a:rPr>
              <a:t>Cam movers</a:t>
            </a:r>
          </a:p>
        </p:txBody>
      </p:sp>
      <p:pic>
        <p:nvPicPr>
          <p:cNvPr id="19460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701463" y="14274800"/>
            <a:ext cx="6784975" cy="3195638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9461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760200" y="19891375"/>
            <a:ext cx="674687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Rectangle 20"/>
          <p:cNvSpPr>
            <a:spLocks noChangeArrowheads="1"/>
          </p:cNvSpPr>
          <p:nvPr/>
        </p:nvSpPr>
        <p:spPr bwMode="auto">
          <a:xfrm>
            <a:off x="0" y="1844675"/>
            <a:ext cx="1295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Cam movers </a:t>
            </a:r>
          </a:p>
          <a:p>
            <a:pPr marL="457200" indent="-457200" algn="ctr"/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from SLS	</a:t>
            </a:r>
          </a:p>
        </p:txBody>
      </p:sp>
      <p:sp>
        <p:nvSpPr>
          <p:cNvPr id="19463" name="Rectangle 21"/>
          <p:cNvSpPr>
            <a:spLocks noChangeArrowheads="1"/>
          </p:cNvSpPr>
          <p:nvPr/>
        </p:nvSpPr>
        <p:spPr bwMode="auto">
          <a:xfrm>
            <a:off x="1619250" y="1844675"/>
            <a:ext cx="266541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Upgraded SLS cam movers:</a:t>
            </a:r>
          </a:p>
          <a:p>
            <a:pPr marL="457200" indent="-457200" algn="ctr"/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(optimization of clearances</a:t>
            </a:r>
          </a:p>
          <a:p>
            <a:pPr marL="457200" indent="-457200" algn="ctr"/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and links between parts)</a:t>
            </a:r>
          </a:p>
          <a:p>
            <a:pPr marL="457200" indent="-457200"/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	</a:t>
            </a:r>
          </a:p>
        </p:txBody>
      </p:sp>
      <p:sp>
        <p:nvSpPr>
          <p:cNvPr id="19464" name="Rectangle 22"/>
          <p:cNvSpPr>
            <a:spLocks noChangeArrowheads="1"/>
          </p:cNvSpPr>
          <p:nvPr/>
        </p:nvSpPr>
        <p:spPr bwMode="auto">
          <a:xfrm>
            <a:off x="4787900" y="1844675"/>
            <a:ext cx="4356100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Cam movers from ZTS vvu Kosice:</a:t>
            </a:r>
          </a:p>
          <a:p>
            <a:pPr marL="457200" indent="-457200">
              <a:buFont typeface="Arial" charset="0"/>
              <a:buChar char="•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 more rigid structure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Higher gear ratio (Worm gearbox ratio = 60, bearing reducer ratio = 85) 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Different worm gear and stepper motor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The stepper motor and the worm gear unit are coupled to the cam shaft via a zero backlash bearing reducer instead of a planetary gear</a:t>
            </a:r>
          </a:p>
          <a:p>
            <a:pPr marL="457200" indent="-457200" algn="just">
              <a:buFont typeface="Arial" charset="0"/>
              <a:buChar char="•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A high resolution absolute rotary angle encoder from Renishaw is directly mounted on the cam shaft</a:t>
            </a:r>
          </a:p>
          <a:p>
            <a:pPr marL="457200" indent="-457200">
              <a:buFont typeface="Arial" charset="0"/>
              <a:buChar char="•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/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	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1258888" y="2133600"/>
            <a:ext cx="288925" cy="142875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>
            <a:off x="4284663" y="2133600"/>
            <a:ext cx="287337" cy="142875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9467" name="Content Placeholder 6" descr="Kuva nuolilla.JPG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68313" y="2997200"/>
            <a:ext cx="3887787" cy="2511425"/>
          </a:xfrm>
        </p:spPr>
      </p:pic>
      <p:sp>
        <p:nvSpPr>
          <p:cNvPr id="19468" name="Rectangle 16"/>
          <p:cNvSpPr>
            <a:spLocks noChangeArrowheads="1"/>
          </p:cNvSpPr>
          <p:nvPr/>
        </p:nvSpPr>
        <p:spPr bwMode="auto">
          <a:xfrm>
            <a:off x="1042988" y="5589588"/>
            <a:ext cx="30241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Cam movers from SLS	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908175" y="1412875"/>
            <a:ext cx="1871663" cy="3079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[1 DOF mock-up]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076825" y="1412875"/>
            <a:ext cx="1871663" cy="3079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[5 DOF mock-up]</a:t>
            </a:r>
          </a:p>
        </p:txBody>
      </p:sp>
      <p:pic>
        <p:nvPicPr>
          <p:cNvPr id="19471" name="Content Placeholder 6" descr="P101000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35600" y="4581525"/>
            <a:ext cx="3168650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fld id="{1AEE8F09-DA83-4821-8978-8EC575CA2F89}" type="slidenum">
              <a:rPr lang="fr-FR"/>
              <a:pPr algn="l">
                <a:defRPr/>
              </a:pPr>
              <a:t>7</a:t>
            </a:fld>
            <a:endParaRPr lang="fr-FR" dirty="0"/>
          </a:p>
        </p:txBody>
      </p:sp>
      <p:sp>
        <p:nvSpPr>
          <p:cNvPr id="20482" name="Text Box 3"/>
          <p:cNvSpPr txBox="1">
            <a:spLocks noChangeArrowheads="1"/>
          </p:cNvSpPr>
          <p:nvPr/>
        </p:nvSpPr>
        <p:spPr bwMode="auto">
          <a:xfrm>
            <a:off x="0" y="228600"/>
            <a:ext cx="4267200" cy="369888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2"/>
                </a:solidFill>
                <a:latin typeface="Comic Sans MS" pitchFamily="66" charset="0"/>
              </a:rPr>
              <a:t>Validation on 1 DOF mock-up</a:t>
            </a:r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0" y="1092200"/>
            <a:ext cx="8991600" cy="338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657225" algn="just">
              <a:spcBef>
                <a:spcPct val="50000"/>
              </a:spcBef>
            </a:pPr>
            <a:r>
              <a:rPr lang="en-US" sz="1600" b="1" u="sng">
                <a:solidFill>
                  <a:schemeClr val="tx2"/>
                </a:solidFill>
                <a:latin typeface="Comic Sans MS" pitchFamily="66" charset="0"/>
              </a:rPr>
              <a:t>1 DOF mock-up</a:t>
            </a:r>
          </a:p>
        </p:txBody>
      </p:sp>
      <p:pic>
        <p:nvPicPr>
          <p:cNvPr id="20484" name="Picture 4" descr="Mock-up nuolill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636838"/>
            <a:ext cx="5143500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323850" y="1628775"/>
            <a:ext cx="6624638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Cam mover repeatability on full stroke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Effect of bearing and outer ring shape on cam mover repeatability</a:t>
            </a:r>
          </a:p>
          <a:p>
            <a:pPr marL="457200" indent="-457200" algn="just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 algn="just"/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	</a:t>
            </a:r>
          </a:p>
        </p:txBody>
      </p:sp>
      <p:pic>
        <p:nvPicPr>
          <p:cNvPr id="20486" name="Picture 7" descr="Measurement_layou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3357563"/>
            <a:ext cx="233203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fld id="{D6427D47-72C3-47AE-A8B2-00EF940F51FC}" type="slidenum">
              <a:rPr lang="fr-FR"/>
              <a:pPr algn="l">
                <a:defRPr/>
              </a:pPr>
              <a:t>8</a:t>
            </a:fld>
            <a:endParaRPr lang="fr-FR" dirty="0"/>
          </a:p>
        </p:txBody>
      </p:sp>
      <p:sp>
        <p:nvSpPr>
          <p:cNvPr id="21506" name="Text Box 3"/>
          <p:cNvSpPr txBox="1">
            <a:spLocks noChangeArrowheads="1"/>
          </p:cNvSpPr>
          <p:nvPr/>
        </p:nvSpPr>
        <p:spPr bwMode="auto">
          <a:xfrm>
            <a:off x="0" y="228600"/>
            <a:ext cx="4267200" cy="369888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>
                <a:solidFill>
                  <a:schemeClr val="tx2"/>
                </a:solidFill>
                <a:latin typeface="Comic Sans MS" pitchFamily="66" charset="0"/>
              </a:rPr>
              <a:t>Validation on 1 DOF mock-up</a:t>
            </a:r>
            <a:endParaRPr lang="en-US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0" y="1092200"/>
            <a:ext cx="8991600" cy="338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657225" algn="just">
              <a:spcBef>
                <a:spcPct val="50000"/>
              </a:spcBef>
            </a:pPr>
            <a:r>
              <a:rPr lang="en-US" sz="1600" b="1" u="sng">
                <a:solidFill>
                  <a:schemeClr val="tx2"/>
                </a:solidFill>
                <a:latin typeface="Comic Sans MS" pitchFamily="66" charset="0"/>
              </a:rPr>
              <a:t>Tests &amp; results on 1 DOF mock-up</a:t>
            </a:r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0" y="1628775"/>
            <a:ext cx="4248150" cy="392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Repeatability test:</a:t>
            </a:r>
          </a:p>
          <a:p>
            <a:pPr marL="457200" indent="-457200" algn="just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 algn="just"/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	 Cycling the plate 10 times between upper and lower position. Within each cycle, the plate was stopped 20 times to measure the vertical position with capacitive sensors (DOMS).</a:t>
            </a:r>
          </a:p>
          <a:p>
            <a:pPr marL="457200" indent="-457200" algn="just"/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Hysteresis ~50</a:t>
            </a:r>
            <a:r>
              <a:rPr lang="en-US" sz="1400">
                <a:solidFill>
                  <a:schemeClr val="tx2"/>
                </a:solidFill>
                <a:cs typeface="Arial" charset="0"/>
                <a:sym typeface="Wingdings" pitchFamily="2" charset="2"/>
              </a:rPr>
              <a:t>μm</a:t>
            </a:r>
          </a:p>
          <a:p>
            <a:pPr marL="457200" indent="-457200" algn="just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cs typeface="Arial" charset="0"/>
              <a:sym typeface="Wingdings" pitchFamily="2" charset="2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Repeatability is  better when the cam is driven upwards than downwards</a:t>
            </a:r>
          </a:p>
          <a:p>
            <a:pPr marL="457200" indent="-457200" algn="just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Measurement of the 1st eigen frequency did not succeed.</a:t>
            </a:r>
          </a:p>
          <a:p>
            <a:pPr marL="457200" indent="-457200" algn="just">
              <a:buFont typeface="Wingdings" pitchFamily="2" charset="2"/>
              <a:buChar char="ü"/>
            </a:pPr>
            <a:endParaRPr lang="en-US" sz="140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  <a:p>
            <a:pPr marL="457200" indent="-457200" algn="just"/>
            <a:r>
              <a:rPr lang="en-US" sz="140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	</a:t>
            </a:r>
          </a:p>
        </p:txBody>
      </p:sp>
      <p:pic>
        <p:nvPicPr>
          <p:cNvPr id="21509" name="Picture 6" descr="0-9Msteps_26062010_maybe_ria_col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1557338"/>
            <a:ext cx="4986337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2708275"/>
            <a:ext cx="6084887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fld id="{4F685239-3B96-410F-A8BC-9F3A905B81DB}" type="slidenum">
              <a:rPr lang="fr-FR"/>
              <a:pPr algn="l">
                <a:defRPr/>
              </a:pPr>
              <a:t>9</a:t>
            </a:fld>
            <a:endParaRPr lang="fr-FR" dirty="0"/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0" y="228600"/>
            <a:ext cx="4267200" cy="369888"/>
          </a:xfrm>
          <a:prstGeom prst="rect">
            <a:avLst/>
          </a:prstGeom>
          <a:solidFill>
            <a:srgbClr val="EAAF4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2"/>
                </a:solidFill>
                <a:latin typeface="Comic Sans MS" pitchFamily="66" charset="0"/>
              </a:rPr>
              <a:t>Validation on a 5 DOF</a:t>
            </a:r>
          </a:p>
        </p:txBody>
      </p:sp>
      <p:sp>
        <p:nvSpPr>
          <p:cNvPr id="22532" name="Text Box 5"/>
          <p:cNvSpPr txBox="1">
            <a:spLocks noChangeArrowheads="1"/>
          </p:cNvSpPr>
          <p:nvPr/>
        </p:nvSpPr>
        <p:spPr bwMode="auto">
          <a:xfrm>
            <a:off x="0" y="1047750"/>
            <a:ext cx="8991600" cy="338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657225" algn="just">
              <a:spcBef>
                <a:spcPct val="50000"/>
              </a:spcBef>
            </a:pPr>
            <a:r>
              <a:rPr lang="en-US" sz="1600" b="1" u="sng">
                <a:solidFill>
                  <a:schemeClr val="tx2"/>
                </a:solidFill>
                <a:latin typeface="Comic Sans MS" pitchFamily="66" charset="0"/>
              </a:rPr>
              <a:t>From the concept to the reality</a:t>
            </a:r>
          </a:p>
        </p:txBody>
      </p:sp>
      <p:pic>
        <p:nvPicPr>
          <p:cNvPr id="2253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1512888"/>
            <a:ext cx="3529012" cy="214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50825" y="2663825"/>
            <a:ext cx="4033838" cy="9366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Down Arrow 9"/>
          <p:cNvSpPr/>
          <p:nvPr/>
        </p:nvSpPr>
        <p:spPr>
          <a:xfrm rot="18483122">
            <a:off x="4572794" y="3759994"/>
            <a:ext cx="284163" cy="504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1644</TotalTime>
  <Words>804</Words>
  <Application>Microsoft Office PowerPoint</Application>
  <PresentationFormat>On-screen Show (4:3)</PresentationFormat>
  <Paragraphs>187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Comic Sans MS</vt:lpstr>
      <vt:lpstr>Wingdings</vt:lpstr>
      <vt:lpstr>Office Theme</vt:lpstr>
      <vt:lpstr>Development and qualification of cam movers for the micrometric re-adjustment of CLIC Main Beam quadrupoles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hmainaud</dc:creator>
  <cp:lastModifiedBy>NICE</cp:lastModifiedBy>
  <cp:revision>170</cp:revision>
  <dcterms:created xsi:type="dcterms:W3CDTF">2011-07-11T05:58:13Z</dcterms:created>
  <dcterms:modified xsi:type="dcterms:W3CDTF">2011-09-27T06:42:33Z</dcterms:modified>
</cp:coreProperties>
</file>