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57" r:id="rId5"/>
    <p:sldId id="259" r:id="rId6"/>
    <p:sldId id="263" r:id="rId7"/>
    <p:sldId id="260" r:id="rId8"/>
    <p:sldId id="261" r:id="rId9"/>
    <p:sldId id="266" r:id="rId10"/>
    <p:sldId id="267" r:id="rId11"/>
    <p:sldId id="268" r:id="rId12"/>
    <p:sldId id="269" r:id="rId13"/>
    <p:sldId id="272" r:id="rId14"/>
    <p:sldId id="283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68" autoAdjust="0"/>
    <p:restoredTop sz="94660"/>
  </p:normalViewPr>
  <p:slideViewPr>
    <p:cSldViewPr>
      <p:cViewPr varScale="1">
        <p:scale>
          <a:sx n="103" d="100"/>
          <a:sy n="103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RF kicks in the CLIC accelerating structures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dirty="0" smtClean="0"/>
              <a:t>. Grudiev</a:t>
            </a:r>
            <a:endParaRPr lang="en-GB" dirty="0" smtClean="0"/>
          </a:p>
          <a:p>
            <a:r>
              <a:rPr lang="en-GB" dirty="0" smtClean="0"/>
              <a:t>29</a:t>
            </a:r>
            <a:r>
              <a:rPr lang="en-GB" dirty="0" smtClean="0"/>
              <a:t>.09.2011</a:t>
            </a:r>
            <a:endParaRPr lang="en-GB" dirty="0" smtClean="0"/>
          </a:p>
          <a:p>
            <a:r>
              <a:rPr lang="en-GB" dirty="0" smtClean="0"/>
              <a:t>LCWS11, Granada, September 2011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r>
              <a:rPr lang="en-GB" sz="3200" dirty="0" err="1" smtClean="0"/>
              <a:t>Quadrupolar</a:t>
            </a:r>
            <a:r>
              <a:rPr lang="en-GB" sz="3200" dirty="0" smtClean="0"/>
              <a:t> kick comparison to CLIC magnetic quads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9144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Quadrupolar</a:t>
            </a:r>
            <a:r>
              <a:rPr lang="en-GB" sz="1600" dirty="0" smtClean="0"/>
              <a:t> focusing from the quads:</a:t>
            </a:r>
            <a:endParaRPr lang="en-GB" sz="1600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4953000" y="1295400"/>
          <a:ext cx="3886200" cy="563563"/>
        </p:xfrm>
        <a:graphic>
          <a:graphicData uri="http://schemas.openxmlformats.org/presentationml/2006/ole">
            <p:oleObj spid="_x0000_s40966" name="Equation" r:id="rId3" imgW="3327120" imgH="482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3000" y="19050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Equating the </a:t>
            </a:r>
            <a:r>
              <a:rPr lang="en-GB" sz="1600" dirty="0" err="1" smtClean="0"/>
              <a:t>quadrupolar</a:t>
            </a:r>
            <a:r>
              <a:rPr lang="en-GB" sz="1600" dirty="0" smtClean="0"/>
              <a:t> kicks Effective gradient of the RF quads is introduced:</a:t>
            </a:r>
            <a:endParaRPr lang="en-GB" sz="1600" dirty="0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5126038" y="2438400"/>
          <a:ext cx="3005137" cy="588963"/>
        </p:xfrm>
        <a:graphic>
          <a:graphicData uri="http://schemas.openxmlformats.org/presentationml/2006/ole">
            <p:oleObj spid="_x0000_s40967" name="Equation" r:id="rId4" imgW="2006280" imgH="39348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53000" y="3124200"/>
            <a:ext cx="3962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comparison, in main beam quads, peak magnetic gradient is 150 T/m, which is about factor </a:t>
            </a:r>
            <a:r>
              <a:rPr lang="en-GB" b="1" dirty="0" smtClean="0">
                <a:solidFill>
                  <a:srgbClr val="FF0000"/>
                </a:solidFill>
              </a:rPr>
              <a:t>150</a:t>
            </a:r>
            <a:r>
              <a:rPr lang="en-GB" sz="1600" dirty="0" smtClean="0"/>
              <a:t>=150/[2.5e-4*</a:t>
            </a:r>
            <a:r>
              <a:rPr lang="en-GB" sz="1600" dirty="0" err="1" smtClean="0"/>
              <a:t>sqrt</a:t>
            </a:r>
            <a:r>
              <a:rPr lang="en-GB" sz="1600" dirty="0" smtClean="0"/>
              <a:t>(61.3MW/4W)] </a:t>
            </a:r>
            <a:r>
              <a:rPr lang="en-GB" sz="1600" b="1" dirty="0" smtClean="0"/>
              <a:t>higher</a:t>
            </a:r>
            <a:r>
              <a:rPr lang="en-GB" sz="1600" dirty="0" smtClean="0"/>
              <a:t> than in RF quad of the Input coupler cell of the AS at the nominal gradient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953000" y="4419600"/>
            <a:ext cx="4038600" cy="2062103"/>
            <a:chOff x="4953000" y="4549676"/>
            <a:chExt cx="4038600" cy="2062103"/>
          </a:xfrm>
        </p:grpSpPr>
        <p:sp>
          <p:nvSpPr>
            <p:cNvPr id="16" name="TextBox 15"/>
            <p:cNvSpPr txBox="1"/>
            <p:nvPr/>
          </p:nvSpPr>
          <p:spPr>
            <a:xfrm>
              <a:off x="4953000" y="4549676"/>
              <a:ext cx="40386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Integrated RF quad strength in 2 coupler cell for the input power of 61.3 MW:</a:t>
              </a:r>
            </a:p>
            <a:p>
              <a:r>
                <a:rPr lang="en-GB" sz="1400" dirty="0" smtClean="0"/>
                <a:t>Input:  </a:t>
              </a:r>
            </a:p>
            <a:p>
              <a:r>
                <a:rPr lang="en-GB" sz="1400" dirty="0" smtClean="0"/>
                <a:t>(PW):       -0.0065 - 0.0033i [T]</a:t>
              </a:r>
            </a:p>
            <a:p>
              <a:r>
                <a:rPr lang="en-GB" sz="1400" dirty="0" smtClean="0"/>
                <a:t>(Lorenz): -0.0066 - 0.0033i [T]</a:t>
              </a:r>
            </a:p>
            <a:p>
              <a:r>
                <a:rPr lang="en-GB" sz="1400" dirty="0" smtClean="0"/>
                <a:t>Output:  </a:t>
              </a:r>
            </a:p>
            <a:p>
              <a:r>
                <a:rPr lang="en-GB" sz="1400" dirty="0" smtClean="0"/>
                <a:t>(PW):        0.0032 - 0.0105i [T]</a:t>
              </a:r>
            </a:p>
            <a:p>
              <a:r>
                <a:rPr lang="en-GB" sz="1400" dirty="0" smtClean="0"/>
                <a:t>(Lorenz):  0.0030 - 0.0106i [T]</a:t>
              </a:r>
            </a:p>
            <a:p>
              <a:r>
                <a:rPr lang="en-GB" sz="1600" dirty="0" smtClean="0"/>
                <a:t>Compare to MB quad of 25cm: 150/4=37.5 [T]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96200" y="5562600"/>
              <a:ext cx="652743" cy="3693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5500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8" idx="2"/>
            </p:cNvCxnSpPr>
            <p:nvPr/>
          </p:nvCxnSpPr>
          <p:spPr>
            <a:xfrm rot="16200000" flipH="1">
              <a:off x="7967058" y="5987446"/>
              <a:ext cx="393462" cy="28243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8" idx="1"/>
            </p:cNvCxnSpPr>
            <p:nvPr/>
          </p:nvCxnSpPr>
          <p:spPr>
            <a:xfrm rot="10800000">
              <a:off x="6248400" y="5410200"/>
              <a:ext cx="1447800" cy="33706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print"/>
          <a:srcRect b="9655"/>
          <a:stretch>
            <a:fillRect/>
          </a:stretch>
        </p:blipFill>
        <p:spPr bwMode="auto">
          <a:xfrm>
            <a:off x="-152400" y="685800"/>
            <a:ext cx="518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6" cstate="print"/>
          <a:srcRect b="10345"/>
          <a:stretch>
            <a:fillRect/>
          </a:stretch>
        </p:blipFill>
        <p:spPr bwMode="auto">
          <a:xfrm>
            <a:off x="-152401" y="2667000"/>
            <a:ext cx="522146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2400" y="4648200"/>
            <a:ext cx="522146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Octupolar</a:t>
            </a:r>
            <a:r>
              <a:rPr lang="en-GB" dirty="0" smtClean="0"/>
              <a:t> kick comparison Panofsky-Wenzel and Lorenz</a:t>
            </a:r>
            <a:endParaRPr lang="en-GB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219200"/>
            <a:ext cx="48768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2192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Octupolar</a:t>
            </a:r>
            <a:r>
              <a:rPr lang="en-GB" sz="2800" dirty="0" smtClean="0"/>
              <a:t> kick comparison to CLIC magnetic </a:t>
            </a:r>
            <a:r>
              <a:rPr lang="en-GB" sz="2800" dirty="0" err="1" smtClean="0"/>
              <a:t>octupoles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9144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Octupolar</a:t>
            </a:r>
            <a:r>
              <a:rPr lang="en-GB" sz="1600" dirty="0" smtClean="0"/>
              <a:t> focusing from magnetic </a:t>
            </a:r>
            <a:r>
              <a:rPr lang="en-GB" sz="1600" dirty="0" err="1" smtClean="0"/>
              <a:t>octupoles</a:t>
            </a:r>
            <a:r>
              <a:rPr lang="en-GB" sz="1600" dirty="0" smtClean="0"/>
              <a:t>:</a:t>
            </a:r>
            <a:endParaRPr lang="en-GB" sz="1600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4924425" y="1295400"/>
          <a:ext cx="3944938" cy="563563"/>
        </p:xfrm>
        <a:graphic>
          <a:graphicData uri="http://schemas.openxmlformats.org/presentationml/2006/ole">
            <p:oleObj spid="_x0000_s44034" name="Equation" r:id="rId3" imgW="3377880" imgH="482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3000" y="1905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Equating the </a:t>
            </a:r>
            <a:r>
              <a:rPr lang="en-GB" sz="1600" dirty="0" err="1" smtClean="0"/>
              <a:t>octupolar</a:t>
            </a:r>
            <a:r>
              <a:rPr lang="en-GB" sz="1600" dirty="0" smtClean="0"/>
              <a:t> kicks Effective </a:t>
            </a:r>
            <a:r>
              <a:rPr lang="en-GB" sz="1600" dirty="0" err="1" smtClean="0"/>
              <a:t>octupolar</a:t>
            </a:r>
            <a:r>
              <a:rPr lang="en-GB" sz="1600" dirty="0" smtClean="0"/>
              <a:t> gradient of the RF </a:t>
            </a:r>
            <a:r>
              <a:rPr lang="en-GB" sz="1600" dirty="0" err="1" smtClean="0"/>
              <a:t>octupoles</a:t>
            </a:r>
            <a:r>
              <a:rPr lang="en-GB" sz="1600" dirty="0" smtClean="0"/>
              <a:t> is introduced:</a:t>
            </a:r>
            <a:endParaRPr lang="en-GB" sz="1600" dirty="0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5087938" y="2438400"/>
          <a:ext cx="3081337" cy="588963"/>
        </p:xfrm>
        <a:graphic>
          <a:graphicData uri="http://schemas.openxmlformats.org/presentationml/2006/ole">
            <p:oleObj spid="_x0000_s44035" name="Equation" r:id="rId4" imgW="2057400" imgH="39348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53000" y="31242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comparison, typical value of magnetic </a:t>
            </a:r>
            <a:r>
              <a:rPr lang="en-GB" sz="1600" dirty="0" err="1" smtClean="0"/>
              <a:t>octupolar</a:t>
            </a:r>
            <a:r>
              <a:rPr lang="en-GB" sz="1600" dirty="0" smtClean="0"/>
              <a:t> gradient of 10</a:t>
            </a:r>
            <a:r>
              <a:rPr lang="en-GB" sz="1600" baseline="30000" dirty="0" smtClean="0"/>
              <a:t>6</a:t>
            </a:r>
            <a:r>
              <a:rPr lang="en-GB" sz="1600" dirty="0" smtClean="0"/>
              <a:t> T/m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(pole field: 1T, bore radius: 10mm) is about factor </a:t>
            </a:r>
            <a:r>
              <a:rPr lang="en-GB" sz="1600" b="1" dirty="0" smtClean="0"/>
              <a:t>2.5</a:t>
            </a:r>
            <a:r>
              <a:rPr lang="en-GB" sz="1600" baseline="30000" dirty="0" smtClean="0"/>
              <a:t> </a:t>
            </a:r>
            <a:r>
              <a:rPr lang="en-GB" sz="1600" dirty="0" smtClean="0"/>
              <a:t>= 10</a:t>
            </a:r>
            <a:r>
              <a:rPr lang="en-GB" sz="1600" baseline="30000" dirty="0" smtClean="0"/>
              <a:t>6 </a:t>
            </a:r>
            <a:r>
              <a:rPr lang="en-GB" sz="1600" dirty="0" smtClean="0"/>
              <a:t>/[100*</a:t>
            </a:r>
            <a:r>
              <a:rPr lang="en-GB" sz="1600" dirty="0" err="1" smtClean="0"/>
              <a:t>sqrt</a:t>
            </a:r>
            <a:r>
              <a:rPr lang="en-GB" sz="1600" dirty="0" smtClean="0"/>
              <a:t>(61.3MW/4W)] </a:t>
            </a:r>
            <a:r>
              <a:rPr lang="en-GB" sz="1600" b="1" dirty="0" smtClean="0"/>
              <a:t>higher</a:t>
            </a:r>
            <a:r>
              <a:rPr lang="en-GB" sz="1600" dirty="0" smtClean="0"/>
              <a:t> than in RF </a:t>
            </a:r>
            <a:r>
              <a:rPr lang="en-GB" sz="1600" dirty="0" err="1" smtClean="0"/>
              <a:t>octupole</a:t>
            </a:r>
            <a:r>
              <a:rPr lang="en-GB" sz="1600" dirty="0" smtClean="0"/>
              <a:t> of AS at the nominal acc. gradient</a:t>
            </a:r>
          </a:p>
        </p:txBody>
      </p:sp>
      <p:grpSp>
        <p:nvGrpSpPr>
          <p:cNvPr id="3" name="Group 29"/>
          <p:cNvGrpSpPr/>
          <p:nvPr/>
        </p:nvGrpSpPr>
        <p:grpSpPr>
          <a:xfrm>
            <a:off x="4953000" y="4495800"/>
            <a:ext cx="4038600" cy="1692771"/>
            <a:chOff x="4953000" y="4549676"/>
            <a:chExt cx="4038600" cy="1692771"/>
          </a:xfrm>
        </p:grpSpPr>
        <p:sp>
          <p:nvSpPr>
            <p:cNvPr id="16" name="TextBox 15"/>
            <p:cNvSpPr txBox="1"/>
            <p:nvPr/>
          </p:nvSpPr>
          <p:spPr>
            <a:xfrm>
              <a:off x="4953000" y="4549676"/>
              <a:ext cx="40386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Integrated RF </a:t>
              </a:r>
              <a:r>
                <a:rPr lang="en-GB" sz="1400" dirty="0" err="1" smtClean="0"/>
                <a:t>octupolar</a:t>
              </a:r>
              <a:r>
                <a:rPr lang="en-GB" sz="1400" dirty="0" smtClean="0"/>
                <a:t> strength in AS for the input power of 61.3 MW:</a:t>
              </a:r>
            </a:p>
            <a:p>
              <a:r>
                <a:rPr lang="en-GB" sz="1400" dirty="0" smtClean="0"/>
                <a:t>(PW):      -316  +79404i [T/m</a:t>
              </a:r>
              <a:r>
                <a:rPr lang="en-GB" sz="1400" baseline="30000" dirty="0" smtClean="0"/>
                <a:t>2</a:t>
              </a:r>
              <a:r>
                <a:rPr lang="en-GB" sz="1400" dirty="0" smtClean="0"/>
                <a:t>]</a:t>
              </a:r>
            </a:p>
            <a:p>
              <a:r>
                <a:rPr lang="en-GB" sz="1400" dirty="0" smtClean="0"/>
                <a:t>(Lorenz):-</a:t>
              </a:r>
              <a:r>
                <a:rPr lang="en-GB" sz="1400" smtClean="0"/>
                <a:t>145  </a:t>
              </a:r>
              <a:r>
                <a:rPr lang="en-GB" sz="1400" dirty="0" smtClean="0"/>
                <a:t>+</a:t>
              </a:r>
              <a:r>
                <a:rPr lang="en-GB" sz="1400" smtClean="0"/>
                <a:t>79333i </a:t>
              </a:r>
              <a:r>
                <a:rPr lang="en-GB" sz="1400" dirty="0" smtClean="0"/>
                <a:t>[T/m</a:t>
              </a:r>
              <a:r>
                <a:rPr lang="en-GB" sz="1400" baseline="30000" dirty="0" smtClean="0"/>
                <a:t>2</a:t>
              </a:r>
              <a:r>
                <a:rPr lang="en-GB" sz="1400" dirty="0" smtClean="0"/>
                <a:t>]</a:t>
              </a:r>
            </a:p>
            <a:p>
              <a:endParaRPr lang="en-GB" sz="1600" dirty="0" smtClean="0"/>
            </a:p>
            <a:p>
              <a:r>
                <a:rPr lang="en-GB" sz="1600" dirty="0" smtClean="0"/>
                <a:t>Compare to typical </a:t>
              </a:r>
              <a:r>
                <a:rPr lang="en-GB" sz="1600" dirty="0" err="1" smtClean="0"/>
                <a:t>octupole</a:t>
              </a:r>
              <a:r>
                <a:rPr lang="en-GB" sz="1600" dirty="0" smtClean="0"/>
                <a:t> of 25mm length: 10</a:t>
              </a:r>
              <a:r>
                <a:rPr lang="en-GB" sz="1600" baseline="30000" dirty="0" smtClean="0"/>
                <a:t>6 </a:t>
              </a:r>
              <a:r>
                <a:rPr lang="en-GB" sz="1600" dirty="0" smtClean="0"/>
                <a:t>/4=2.5e5 [T/m</a:t>
              </a:r>
              <a:r>
                <a:rPr lang="en-GB" sz="1600" baseline="30000" dirty="0" smtClean="0"/>
                <a:t>2</a:t>
              </a:r>
              <a:r>
                <a:rPr lang="en-GB" sz="1600" dirty="0" smtClean="0"/>
                <a:t>]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96200" y="5083076"/>
              <a:ext cx="301686" cy="3693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3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8" idx="2"/>
            </p:cNvCxnSpPr>
            <p:nvPr/>
          </p:nvCxnSpPr>
          <p:spPr>
            <a:xfrm rot="5400000">
              <a:off x="6698989" y="4849422"/>
              <a:ext cx="545069" cy="175104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8" idx="1"/>
            </p:cNvCxnSpPr>
            <p:nvPr/>
          </p:nvCxnSpPr>
          <p:spPr>
            <a:xfrm rot="10800000">
              <a:off x="6400800" y="5235476"/>
              <a:ext cx="1295400" cy="3226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print"/>
          <a:srcRect b="10714"/>
          <a:stretch>
            <a:fillRect/>
          </a:stretch>
        </p:blipFill>
        <p:spPr bwMode="auto">
          <a:xfrm>
            <a:off x="-152400" y="762000"/>
            <a:ext cx="533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6" cstate="print"/>
          <a:srcRect b="10714"/>
          <a:stretch>
            <a:fillRect/>
          </a:stretch>
        </p:blipFill>
        <p:spPr bwMode="auto">
          <a:xfrm>
            <a:off x="-152400" y="2667000"/>
            <a:ext cx="533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2400" y="4572000"/>
            <a:ext cx="5334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037514" y="6248400"/>
            <a:ext cx="19634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r>
              <a:rPr lang="en-GB" dirty="0" smtClean="0"/>
              <a:t>trong RF </a:t>
            </a:r>
            <a:r>
              <a:rPr lang="en-GB" dirty="0" err="1" smtClean="0"/>
              <a:t>octupole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123362" y="0"/>
            <a:ext cx="3484605" cy="6858000"/>
            <a:chOff x="123362" y="0"/>
            <a:chExt cx="3484605" cy="6858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3362" y="0"/>
              <a:ext cx="348460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>
            <a:xfrm rot="5400000">
              <a:off x="762000" y="1219200"/>
              <a:ext cx="914400" cy="91440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46106" y="12954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5400000">
              <a:off x="1562100" y="2095500"/>
              <a:ext cx="11430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057400" y="1905000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idw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6510" y="381000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idw</a:t>
              </a:r>
              <a:r>
                <a:rPr lang="en-GB" dirty="0" smtClean="0"/>
                <a:t>/2</a:t>
              </a:r>
              <a:endParaRPr lang="en-GB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762000" y="685800"/>
              <a:ext cx="6096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62000" y="3429000"/>
              <a:ext cx="6096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62000" y="3124200"/>
              <a:ext cx="730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ipw</a:t>
              </a:r>
              <a:r>
                <a:rPr lang="en-GB" dirty="0" smtClean="0"/>
                <a:t>/2</a:t>
              </a:r>
              <a:endParaRPr lang="en-GB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895600" y="5791200"/>
            <a:ext cx="5985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idw</a:t>
            </a:r>
            <a:r>
              <a:rPr lang="en-GB" dirty="0" smtClean="0"/>
              <a:t> = </a:t>
            </a:r>
            <a:r>
              <a:rPr lang="en-GB" dirty="0" err="1" smtClean="0"/>
              <a:t>ipw</a:t>
            </a:r>
            <a:endParaRPr lang="en-GB" dirty="0" smtClean="0"/>
          </a:p>
          <a:p>
            <a:r>
              <a:rPr lang="en-GB" dirty="0" smtClean="0"/>
              <a:t>b=8.6528mm and </a:t>
            </a:r>
            <a:r>
              <a:rPr lang="en-GB" dirty="0" err="1" smtClean="0"/>
              <a:t>ipw</a:t>
            </a:r>
            <a:r>
              <a:rPr lang="en-GB" dirty="0" smtClean="0"/>
              <a:t>=</a:t>
            </a:r>
            <a:r>
              <a:rPr lang="en-GB" dirty="0" err="1" smtClean="0"/>
              <a:t>idw</a:t>
            </a:r>
            <a:r>
              <a:rPr lang="en-GB" dirty="0" smtClean="0"/>
              <a:t>=7.81mm are matching parameters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0811" r="962"/>
          <a:stretch>
            <a:fillRect/>
          </a:stretch>
        </p:blipFill>
        <p:spPr bwMode="auto">
          <a:xfrm>
            <a:off x="3886200" y="1524000"/>
            <a:ext cx="5105400" cy="408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7391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Compact Coupler with Single Feed</a:t>
            </a:r>
            <a:r>
              <a:rPr lang="en-GB" dirty="0" smtClean="0"/>
              <a:t>, </a:t>
            </a:r>
            <a:r>
              <a:rPr lang="en-GB" dirty="0" smtClean="0"/>
              <a:t>geometry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315200" cy="838200"/>
          </a:xfrm>
        </p:spPr>
        <p:txBody>
          <a:bodyPr>
            <a:noAutofit/>
          </a:bodyPr>
          <a:lstStyle/>
          <a:p>
            <a:r>
              <a:rPr lang="en-GB" sz="2800" dirty="0" smtClean="0"/>
              <a:t>Alternative layout of CLIC SAS based on compact coupler with single feed (CCSF)</a:t>
            </a:r>
            <a:endParaRPr lang="en-GB" sz="2800" dirty="0"/>
          </a:p>
        </p:txBody>
      </p:sp>
      <p:grpSp>
        <p:nvGrpSpPr>
          <p:cNvPr id="6" name="Group 24"/>
          <p:cNvGrpSpPr/>
          <p:nvPr/>
        </p:nvGrpSpPr>
        <p:grpSpPr>
          <a:xfrm>
            <a:off x="4419600" y="1600200"/>
            <a:ext cx="4191000" cy="2743200"/>
            <a:chOff x="1295400" y="1447800"/>
            <a:chExt cx="4191000" cy="2743200"/>
          </a:xfrm>
        </p:grpSpPr>
        <p:sp>
          <p:nvSpPr>
            <p:cNvPr id="3" name="Rectangle 2"/>
            <p:cNvSpPr/>
            <p:nvPr/>
          </p:nvSpPr>
          <p:spPr>
            <a:xfrm>
              <a:off x="1295400" y="2895600"/>
              <a:ext cx="2057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AS1</a:t>
              </a:r>
              <a:endParaRPr lang="en-GB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429000" y="2895600"/>
              <a:ext cx="2057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AS2</a:t>
              </a:r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1143000" y="2590800"/>
              <a:ext cx="4572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95400" y="2438400"/>
              <a:ext cx="685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2400300" y="1714500"/>
              <a:ext cx="685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3238500" y="3695700"/>
              <a:ext cx="533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81200" y="2133600"/>
              <a:ext cx="838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Hybrid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400" y="2438400"/>
              <a:ext cx="7620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752600" y="16764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5029200" y="37338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  <p:sp>
          <p:nvSpPr>
            <p:cNvPr id="18" name="U-Turn Arrow 17"/>
            <p:cNvSpPr/>
            <p:nvPr/>
          </p:nvSpPr>
          <p:spPr>
            <a:xfrm rot="5400000">
              <a:off x="2781300" y="2933700"/>
              <a:ext cx="1600200" cy="609600"/>
            </a:xfrm>
            <a:prstGeom prst="uturnArrow">
              <a:avLst>
                <a:gd name="adj1" fmla="val 25991"/>
                <a:gd name="adj2" fmla="val 25000"/>
                <a:gd name="adj3" fmla="val 23611"/>
                <a:gd name="adj4" fmla="val 43750"/>
                <a:gd name="adj5" fmla="val 7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" name="Up Arrow 19"/>
            <p:cNvSpPr/>
            <p:nvPr/>
          </p:nvSpPr>
          <p:spPr>
            <a:xfrm>
              <a:off x="3429000" y="2971800"/>
              <a:ext cx="1524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Up Arrow 20"/>
            <p:cNvSpPr/>
            <p:nvPr/>
          </p:nvSpPr>
          <p:spPr>
            <a:xfrm flipV="1">
              <a:off x="1295400" y="2971800"/>
              <a:ext cx="1524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Up Arrow 21"/>
            <p:cNvSpPr/>
            <p:nvPr/>
          </p:nvSpPr>
          <p:spPr>
            <a:xfrm>
              <a:off x="3200400" y="3048000"/>
              <a:ext cx="152400" cy="2286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Up Arrow 22"/>
            <p:cNvSpPr/>
            <p:nvPr/>
          </p:nvSpPr>
          <p:spPr>
            <a:xfrm flipV="1">
              <a:off x="5334000" y="3124200"/>
              <a:ext cx="152400" cy="228600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2895600" y="2438400"/>
              <a:ext cx="685800" cy="228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Load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343400" y="39624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Advantages: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No splitters (</a:t>
            </a:r>
            <a:r>
              <a:rPr lang="en-GB" dirty="0" err="1" smtClean="0"/>
              <a:t>HOMagic</a:t>
            </a:r>
            <a:r>
              <a:rPr lang="en-GB" dirty="0" smtClean="0"/>
              <a:t>-T)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3 loads per SAS instead of 5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less waveguides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group delay difference between two AS can be adjusted to 0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more space for input/output waveguide connection to the AS</a:t>
            </a:r>
            <a:endParaRPr lang="en-GB" dirty="0"/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990600"/>
            <a:ext cx="3603392" cy="3670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" name="TextBox 68"/>
          <p:cNvSpPr txBox="1"/>
          <p:nvPr/>
        </p:nvSpPr>
        <p:spPr>
          <a:xfrm>
            <a:off x="2209800" y="1295400"/>
            <a:ext cx="1602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Baseline layout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96000" y="990600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Alternative layout:</a:t>
            </a:r>
          </a:p>
          <a:p>
            <a:pPr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 Input</a:t>
            </a:r>
            <a:r>
              <a:rPr lang="en-GB" sz="1600" dirty="0" smtClean="0"/>
              <a:t> and </a:t>
            </a:r>
            <a:r>
              <a:rPr lang="en-GB" sz="1600" b="1" dirty="0" smtClean="0"/>
              <a:t>Output</a:t>
            </a:r>
            <a:r>
              <a:rPr lang="en-GB" sz="1600" dirty="0" smtClean="0"/>
              <a:t> kicks are compensated independently within one SAS = AS1 – AS2</a:t>
            </a:r>
            <a:endParaRPr lang="en-GB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381000" y="990600"/>
            <a:ext cx="20056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Image courtesy of A. </a:t>
            </a:r>
            <a:r>
              <a:rPr lang="en-GB" sz="1100" dirty="0" err="1" smtClean="0"/>
              <a:t>Samoshkin</a:t>
            </a:r>
            <a:endParaRPr lang="en-GB" sz="1100" dirty="0" smtClean="0"/>
          </a:p>
        </p:txBody>
      </p:sp>
      <p:sp>
        <p:nvSpPr>
          <p:cNvPr id="72" name="Rectangle 71"/>
          <p:cNvSpPr/>
          <p:nvPr/>
        </p:nvSpPr>
        <p:spPr>
          <a:xfrm>
            <a:off x="4267200" y="990600"/>
            <a:ext cx="4572000" cy="533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Multipole</a:t>
            </a:r>
            <a:r>
              <a:rPr lang="en-GB" dirty="0" smtClean="0"/>
              <a:t> expansion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429000" y="1303338"/>
          <a:ext cx="4583112" cy="4945062"/>
        </p:xfrm>
        <a:graphic>
          <a:graphicData uri="http://schemas.openxmlformats.org/presentationml/2006/ole">
            <p:oleObj spid="_x0000_s46082" name="Equation" r:id="rId3" imgW="2895480" imgH="312408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8643" y="1455003"/>
            <a:ext cx="294035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Accelerating gradient:</a:t>
            </a:r>
          </a:p>
          <a:p>
            <a:r>
              <a:rPr lang="en-GB" sz="2400" dirty="0" err="1" smtClean="0"/>
              <a:t>Multipole</a:t>
            </a:r>
            <a:r>
              <a:rPr lang="en-GB" sz="2400" dirty="0" smtClean="0"/>
              <a:t> expansion:</a:t>
            </a:r>
          </a:p>
          <a:p>
            <a:endParaRPr lang="en-GB" sz="2400" dirty="0" smtClean="0"/>
          </a:p>
          <a:p>
            <a:r>
              <a:rPr lang="en-GB" sz="2400" dirty="0" smtClean="0"/>
              <a:t>Monopole:</a:t>
            </a:r>
          </a:p>
          <a:p>
            <a:endParaRPr lang="en-GB" sz="2400" dirty="0" smtClean="0"/>
          </a:p>
          <a:p>
            <a:r>
              <a:rPr lang="en-GB" sz="2400" dirty="0" smtClean="0"/>
              <a:t>Dipole: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Quadrupole</a:t>
            </a:r>
            <a:r>
              <a:rPr lang="en-GB" sz="2400" dirty="0" smtClean="0"/>
              <a:t>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Sextupole</a:t>
            </a:r>
            <a:r>
              <a:rPr lang="en-GB" sz="2400" dirty="0" smtClean="0"/>
              <a:t>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Octupole</a:t>
            </a:r>
            <a:r>
              <a:rPr lang="en-GB" sz="2400" dirty="0" smtClean="0"/>
              <a:t>:</a:t>
            </a:r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781800" y="1295400"/>
            <a:ext cx="21691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Due to the symmetry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rot="10800000" flipV="1">
            <a:off x="6172200" y="1480066"/>
            <a:ext cx="609600" cy="5011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10400" y="2971800"/>
            <a:ext cx="1905000" cy="120032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main disadvantage is the presence of the RF dipolar kick 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0800000">
            <a:off x="6553200" y="3352800"/>
            <a:ext cx="4572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GB" dirty="0" err="1" smtClean="0"/>
              <a:t>Multipole</a:t>
            </a:r>
            <a:r>
              <a:rPr lang="en-GB" dirty="0" smtClean="0"/>
              <a:t> </a:t>
            </a:r>
            <a:r>
              <a:rPr lang="en-GB" dirty="0" smtClean="0"/>
              <a:t>coordinate system</a:t>
            </a:r>
            <a:endParaRPr lang="en-GB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199281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/>
          <p:nvPr/>
        </p:nvGrpSpPr>
        <p:grpSpPr>
          <a:xfrm>
            <a:off x="1828800" y="3124200"/>
            <a:ext cx="4791075" cy="3257550"/>
            <a:chOff x="76200" y="990600"/>
            <a:chExt cx="8372475" cy="546735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76200" y="990600"/>
              <a:ext cx="3114675" cy="546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00400" y="990600"/>
              <a:ext cx="5248275" cy="546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ight Arrow 9"/>
            <p:cNvSpPr/>
            <p:nvPr/>
          </p:nvSpPr>
          <p:spPr>
            <a:xfrm>
              <a:off x="2145792" y="5638800"/>
              <a:ext cx="978408" cy="48463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r=0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1981200" y="2895600"/>
              <a:ext cx="1130808" cy="48463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solidFill>
                    <a:schemeClr val="tx1"/>
                  </a:solidFill>
                </a:rPr>
                <a:t>r=2mm</a:t>
              </a:r>
              <a:endParaRPr lang="en-GB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1923804" y="4267200"/>
              <a:ext cx="1188204" cy="48463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solidFill>
                    <a:schemeClr val="tx1"/>
                  </a:solidFill>
                </a:rPr>
                <a:t>r=1mm</a:t>
              </a:r>
              <a:endParaRPr lang="en-GB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Sun 12"/>
            <p:cNvSpPr/>
            <p:nvPr/>
          </p:nvSpPr>
          <p:spPr>
            <a:xfrm>
              <a:off x="3124200" y="3048000"/>
              <a:ext cx="152400" cy="152400"/>
            </a:xfrm>
            <a:prstGeom prst="su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un 13"/>
            <p:cNvSpPr/>
            <p:nvPr/>
          </p:nvSpPr>
          <p:spPr>
            <a:xfrm>
              <a:off x="3124200" y="4419600"/>
              <a:ext cx="152400" cy="152400"/>
            </a:xfrm>
            <a:prstGeom prst="su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21"/>
            <p:cNvGrpSpPr/>
            <p:nvPr/>
          </p:nvGrpSpPr>
          <p:grpSpPr>
            <a:xfrm>
              <a:off x="3657600" y="3276600"/>
              <a:ext cx="2362200" cy="2667000"/>
              <a:chOff x="3657600" y="3276600"/>
              <a:chExt cx="2362200" cy="2667000"/>
            </a:xfrm>
          </p:grpSpPr>
          <p:sp>
            <p:nvSpPr>
              <p:cNvPr id="26" name="Sun 10"/>
              <p:cNvSpPr/>
              <p:nvPr/>
            </p:nvSpPr>
            <p:spPr>
              <a:xfrm>
                <a:off x="4191000" y="3276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Sun 11"/>
              <p:cNvSpPr/>
              <p:nvPr/>
            </p:nvSpPr>
            <p:spPr>
              <a:xfrm>
                <a:off x="5029200" y="3886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Sun 27"/>
              <p:cNvSpPr/>
              <p:nvPr/>
            </p:nvSpPr>
            <p:spPr>
              <a:xfrm>
                <a:off x="56388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Sun 28"/>
              <p:cNvSpPr/>
              <p:nvPr/>
            </p:nvSpPr>
            <p:spPr>
              <a:xfrm>
                <a:off x="3657600" y="45720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Sun 29"/>
              <p:cNvSpPr/>
              <p:nvPr/>
            </p:nvSpPr>
            <p:spPr>
              <a:xfrm>
                <a:off x="40386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Sun 30"/>
              <p:cNvSpPr/>
              <p:nvPr/>
            </p:nvSpPr>
            <p:spPr>
              <a:xfrm>
                <a:off x="4343400" y="52578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Sun 31"/>
              <p:cNvSpPr/>
              <p:nvPr/>
            </p:nvSpPr>
            <p:spPr>
              <a:xfrm>
                <a:off x="44958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Sun 32"/>
              <p:cNvSpPr/>
              <p:nvPr/>
            </p:nvSpPr>
            <p:spPr>
              <a:xfrm>
                <a:off x="58674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Sun 15"/>
            <p:cNvSpPr/>
            <p:nvPr/>
          </p:nvSpPr>
          <p:spPr>
            <a:xfrm>
              <a:off x="3124200" y="5791200"/>
              <a:ext cx="152400" cy="152400"/>
            </a:xfrm>
            <a:prstGeom prst="su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22"/>
            <p:cNvGrpSpPr/>
            <p:nvPr/>
          </p:nvGrpSpPr>
          <p:grpSpPr>
            <a:xfrm flipH="1">
              <a:off x="381000" y="3276600"/>
              <a:ext cx="2362200" cy="2667000"/>
              <a:chOff x="3657600" y="3276600"/>
              <a:chExt cx="2362200" cy="2667000"/>
            </a:xfrm>
          </p:grpSpPr>
          <p:sp>
            <p:nvSpPr>
              <p:cNvPr id="18" name="Sun 17"/>
              <p:cNvSpPr/>
              <p:nvPr/>
            </p:nvSpPr>
            <p:spPr>
              <a:xfrm>
                <a:off x="4191000" y="3276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Sun 18"/>
              <p:cNvSpPr/>
              <p:nvPr/>
            </p:nvSpPr>
            <p:spPr>
              <a:xfrm>
                <a:off x="5029200" y="3886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Sun 19"/>
              <p:cNvSpPr/>
              <p:nvPr/>
            </p:nvSpPr>
            <p:spPr>
              <a:xfrm>
                <a:off x="56388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Sun 20"/>
              <p:cNvSpPr/>
              <p:nvPr/>
            </p:nvSpPr>
            <p:spPr>
              <a:xfrm>
                <a:off x="3657600" y="45720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Sun 21"/>
              <p:cNvSpPr/>
              <p:nvPr/>
            </p:nvSpPr>
            <p:spPr>
              <a:xfrm>
                <a:off x="40386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Sun 22"/>
              <p:cNvSpPr/>
              <p:nvPr/>
            </p:nvSpPr>
            <p:spPr>
              <a:xfrm>
                <a:off x="4343400" y="52578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Sun 23"/>
              <p:cNvSpPr/>
              <p:nvPr/>
            </p:nvSpPr>
            <p:spPr>
              <a:xfrm>
                <a:off x="44958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Sun 24"/>
              <p:cNvSpPr/>
              <p:nvPr/>
            </p:nvSpPr>
            <p:spPr>
              <a:xfrm>
                <a:off x="58674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" name="Circular Arrow 7"/>
          <p:cNvSpPr/>
          <p:nvPr/>
        </p:nvSpPr>
        <p:spPr>
          <a:xfrm flipH="1">
            <a:off x="1600200" y="3886200"/>
            <a:ext cx="4038600" cy="4419600"/>
          </a:xfrm>
          <a:prstGeom prst="circularArrow">
            <a:avLst>
              <a:gd name="adj1" fmla="val 2503"/>
              <a:gd name="adj2" fmla="val 1142319"/>
              <a:gd name="adj3" fmla="val 20490527"/>
              <a:gd name="adj4" fmla="val 10830836"/>
              <a:gd name="adj5" fmla="val 4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72200" y="60960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657600" y="32004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Multipoles</a:t>
            </a:r>
            <a:r>
              <a:rPr lang="en-GB" dirty="0" smtClean="0"/>
              <a:t> in Input </a:t>
            </a:r>
            <a:r>
              <a:rPr lang="en-GB" dirty="0" smtClean="0"/>
              <a:t>CCSF </a:t>
            </a:r>
            <a:r>
              <a:rPr lang="en-GB" dirty="0" smtClean="0"/>
              <a:t>at 2 W</a:t>
            </a:r>
            <a:endParaRPr lang="en-GB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399" y="296228"/>
            <a:ext cx="4800600" cy="686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8600"/>
            <a:ext cx="4905602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Multipoles</a:t>
            </a:r>
            <a:r>
              <a:rPr lang="en-GB" dirty="0" smtClean="0"/>
              <a:t> in Output </a:t>
            </a:r>
            <a:r>
              <a:rPr lang="en-GB" dirty="0" smtClean="0"/>
              <a:t>CCSF </a:t>
            </a:r>
            <a:r>
              <a:rPr lang="en-GB" dirty="0" smtClean="0"/>
              <a:t>at 2 W</a:t>
            </a:r>
            <a:endParaRPr lang="en-GB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03" y="381000"/>
            <a:ext cx="4677103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860" y="304800"/>
            <a:ext cx="50047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RF kicks </a:t>
            </a:r>
            <a:r>
              <a:rPr lang="en-GB" sz="3200" dirty="0" smtClean="0"/>
              <a:t>from Panofsky-Wenzel theorem and from Lorenz force</a:t>
            </a:r>
            <a:endParaRPr lang="en-GB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338637" y="1066800"/>
          <a:ext cx="4424363" cy="1557338"/>
        </p:xfrm>
        <a:graphic>
          <a:graphicData uri="http://schemas.openxmlformats.org/presentationml/2006/ole">
            <p:oleObj spid="_x0000_s47106" name="Equation" r:id="rId3" imgW="3936960" imgH="13842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1219200"/>
            <a:ext cx="330584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Panofsky-Wenzel theorem:</a:t>
            </a:r>
          </a:p>
          <a:p>
            <a:endParaRPr lang="en-GB" sz="1600" dirty="0" smtClean="0"/>
          </a:p>
          <a:p>
            <a:r>
              <a:rPr lang="en-GB" sz="1600" dirty="0" smtClean="0"/>
              <a:t>Gives an expression for</a:t>
            </a:r>
          </a:p>
          <a:p>
            <a:endParaRPr lang="en-GB" sz="1600" dirty="0" smtClean="0"/>
          </a:p>
          <a:p>
            <a:r>
              <a:rPr lang="en-GB" sz="1600" dirty="0" smtClean="0"/>
              <a:t>Dipolar kick from accelerating </a:t>
            </a:r>
            <a:r>
              <a:rPr lang="en-GB" sz="1600" dirty="0" err="1" smtClean="0"/>
              <a:t>rf</a:t>
            </a:r>
            <a:r>
              <a:rPr lang="en-GB" sz="1600" dirty="0" smtClean="0"/>
              <a:t> field: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Lorenz force: </a:t>
            </a:r>
          </a:p>
          <a:p>
            <a:endParaRPr lang="en-GB" sz="1600" dirty="0" smtClean="0"/>
          </a:p>
          <a:p>
            <a:r>
              <a:rPr lang="en-GB" sz="1600" dirty="0" smtClean="0"/>
              <a:t>Transverse kick directly from Lorenz: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Dipolar </a:t>
            </a:r>
            <a:r>
              <a:rPr lang="en-GB" sz="1600" smtClean="0"/>
              <a:t>kick directly from Lorenz:</a:t>
            </a:r>
            <a:endParaRPr lang="en-GB" sz="1600" dirty="0" smtClean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300538" y="2895600"/>
          <a:ext cx="4081462" cy="2049463"/>
        </p:xfrm>
        <a:graphic>
          <a:graphicData uri="http://schemas.openxmlformats.org/presentationml/2006/ole">
            <p:oleObj spid="_x0000_s47107" name="Equation" r:id="rId4" imgW="3492360" imgH="1752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6857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sz="2400" dirty="0" smtClean="0"/>
              <a:t>RF kicks in the CLIC baseline accelerating structure: TD26_CC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dirty="0" smtClean="0"/>
              <a:t>RF kicks in an alternative with single feed compact couplers</a:t>
            </a:r>
            <a:endParaRPr lang="en-GB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3350" y="-10072"/>
            <a:ext cx="5505450" cy="442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415565"/>
            <a:ext cx="7010400" cy="244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914400"/>
          </a:xfrm>
        </p:spPr>
        <p:txBody>
          <a:bodyPr>
            <a:noAutofit/>
          </a:bodyPr>
          <a:lstStyle/>
          <a:p>
            <a:r>
              <a:rPr lang="en-GB" sz="3200" dirty="0" smtClean="0"/>
              <a:t>Dipolar kick on crest </a:t>
            </a:r>
            <a:br>
              <a:rPr lang="en-GB" sz="3200" dirty="0" smtClean="0"/>
            </a:br>
            <a:r>
              <a:rPr lang="en-GB" sz="3200" dirty="0" smtClean="0"/>
              <a:t>in the Input CCSF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107993" y="4495800"/>
            <a:ext cx="22072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 Real </a:t>
            </a:r>
            <a:r>
              <a:rPr lang="en-GB" dirty="0" err="1" smtClean="0"/>
              <a:t>Poynting</a:t>
            </a:r>
            <a:r>
              <a:rPr lang="en-GB" dirty="0" smtClean="0"/>
              <a:t> vector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838200"/>
            <a:ext cx="381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Dipolar kick for particle on crest is mostly magnetic (-Z</a:t>
            </a:r>
            <a:r>
              <a:rPr lang="en-GB" baseline="-25000" dirty="0" smtClean="0"/>
              <a:t>0</a:t>
            </a:r>
            <a:r>
              <a:rPr lang="en-GB" dirty="0" smtClean="0"/>
              <a:t>H</a:t>
            </a:r>
            <a:r>
              <a:rPr lang="en-GB" baseline="-25000" dirty="0" smtClean="0"/>
              <a:t>y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err="1" smtClean="0"/>
              <a:t>H</a:t>
            </a:r>
            <a:r>
              <a:rPr lang="en-GB" baseline="-25000" dirty="0" err="1" smtClean="0"/>
              <a:t>y</a:t>
            </a:r>
            <a:r>
              <a:rPr lang="en-GB" dirty="0" smtClean="0"/>
              <a:t> is needed to let power flow cross the middle plane: </a:t>
            </a:r>
            <a:r>
              <a:rPr lang="en-GB" dirty="0" err="1" smtClean="0"/>
              <a:t>H</a:t>
            </a:r>
            <a:r>
              <a:rPr lang="en-GB" baseline="-25000" dirty="0" err="1" smtClean="0"/>
              <a:t>y</a:t>
            </a:r>
            <a:r>
              <a:rPr lang="en-GB" dirty="0" smtClean="0"/>
              <a:t> x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z</a:t>
            </a:r>
            <a:r>
              <a:rPr lang="en-GB" dirty="0" smtClean="0"/>
              <a:t>, that is why it is in phase with accelerating field </a:t>
            </a:r>
            <a:r>
              <a:rPr lang="en-GB" dirty="0" err="1" smtClean="0"/>
              <a:t>Ez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kick is proportional to the input power (fixed) divided by </a:t>
            </a:r>
            <a:r>
              <a:rPr lang="en-GB" dirty="0" err="1" smtClean="0"/>
              <a:t>Ez</a:t>
            </a:r>
            <a:r>
              <a:rPr lang="en-GB" dirty="0" smtClean="0"/>
              <a:t> (fixed) and by the  cell radius (more or less fixed by the cell frequency)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sign is given by the direction of the power flow. It is asymmetric in the input/output couplers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b="1" dirty="0" smtClean="0"/>
              <a:t>There is not a lot we can do here! </a:t>
            </a:r>
            <a:endParaRPr lang="en-GB" b="1" dirty="0"/>
          </a:p>
        </p:txBody>
      </p:sp>
      <p:grpSp>
        <p:nvGrpSpPr>
          <p:cNvPr id="3" name="Group 8"/>
          <p:cNvGrpSpPr/>
          <p:nvPr/>
        </p:nvGrpSpPr>
        <p:grpSpPr>
          <a:xfrm>
            <a:off x="4648200" y="2590800"/>
            <a:ext cx="1676400" cy="369332"/>
            <a:chOff x="4572000" y="2971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5105400" y="2971800"/>
              <a:ext cx="856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-2.56 V</a:t>
              </a:r>
              <a:endParaRPr lang="en-GB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52400" y="4572000"/>
            <a:ext cx="2286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Dipolar kick on crest</a:t>
            </a:r>
          </a:p>
          <a:p>
            <a:r>
              <a:rPr lang="en-GB" dirty="0" smtClean="0"/>
              <a:t>P-W:     -14171 V</a:t>
            </a:r>
          </a:p>
          <a:p>
            <a:r>
              <a:rPr lang="en-GB" dirty="0" smtClean="0"/>
              <a:t>Lorenz: -14173 V </a:t>
            </a:r>
          </a:p>
          <a:p>
            <a:endParaRPr lang="en-GB" sz="1000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Kt/</a:t>
            </a:r>
            <a:r>
              <a:rPr lang="en-GB" b="1" dirty="0" err="1" smtClean="0">
                <a:solidFill>
                  <a:srgbClr val="FF0000"/>
                </a:solidFill>
              </a:rPr>
              <a:t>Kz</a:t>
            </a:r>
            <a:r>
              <a:rPr lang="en-GB" b="1" dirty="0" smtClean="0">
                <a:solidFill>
                  <a:srgbClr val="FF0000"/>
                </a:solidFill>
              </a:rPr>
              <a:t> ~ 14kV/23MV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           ~ 6e-4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1931" y="685800"/>
            <a:ext cx="530352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Dipolar kick 90</a:t>
            </a:r>
            <a:r>
              <a:rPr lang="en-GB" baseline="30000" dirty="0" smtClean="0"/>
              <a:t>o</a:t>
            </a:r>
            <a:r>
              <a:rPr lang="en-GB" dirty="0" smtClean="0"/>
              <a:t> off </a:t>
            </a:r>
            <a:r>
              <a:rPr lang="en-GB" dirty="0" smtClean="0"/>
              <a:t>crest in the </a:t>
            </a:r>
            <a:r>
              <a:rPr lang="en-GB" dirty="0" smtClean="0"/>
              <a:t>input </a:t>
            </a:r>
            <a:r>
              <a:rPr lang="en-GB" dirty="0" smtClean="0"/>
              <a:t>CCSF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838200"/>
            <a:ext cx="419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Dipolar kick for particle 90</a:t>
            </a:r>
            <a:r>
              <a:rPr lang="en-GB" baseline="30000" dirty="0" smtClean="0"/>
              <a:t>o</a:t>
            </a:r>
            <a:r>
              <a:rPr lang="en-GB" dirty="0" smtClean="0"/>
              <a:t> off crest is again mostly magnetic (-Z</a:t>
            </a:r>
            <a:r>
              <a:rPr lang="en-GB" baseline="-25000" dirty="0" smtClean="0"/>
              <a:t>0</a:t>
            </a:r>
            <a:r>
              <a:rPr lang="en-GB" dirty="0" smtClean="0"/>
              <a:t>H</a:t>
            </a:r>
            <a:r>
              <a:rPr lang="en-GB" baseline="-25000" dirty="0" smtClean="0"/>
              <a:t>y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err="1" smtClean="0"/>
              <a:t>H</a:t>
            </a:r>
            <a:r>
              <a:rPr lang="en-GB" baseline="-25000" dirty="0" err="1" smtClean="0"/>
              <a:t>y</a:t>
            </a:r>
            <a:r>
              <a:rPr lang="en-GB" dirty="0" smtClean="0"/>
              <a:t> comes from the offset of the EM field centre with respect to the beam axis, that is why it is in phase with H</a:t>
            </a:r>
            <a:r>
              <a:rPr lang="el-GR" baseline="-25000" dirty="0" smtClean="0"/>
              <a:t>φ</a:t>
            </a:r>
            <a:r>
              <a:rPr lang="en-GB" dirty="0" smtClean="0"/>
              <a:t> and 90</a:t>
            </a:r>
            <a:r>
              <a:rPr lang="en-GB" baseline="30000" dirty="0" smtClean="0"/>
              <a:t>o</a:t>
            </a:r>
            <a:r>
              <a:rPr lang="en-GB" dirty="0" smtClean="0"/>
              <a:t> out of phase with the accelerating field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z</a:t>
            </a:r>
            <a:endParaRPr lang="en-GB" baseline="-250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kick is proportional to the accelerating field (fixed) and the offset between the beam and EM field axis (can be optimized),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sign depends on the sign of the accelerating field and of the offset. It is symmetric in input/output couplers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b="1" dirty="0" smtClean="0"/>
              <a:t>This kick can be optimized down to zero if necessary! </a:t>
            </a:r>
            <a:endParaRPr lang="en-GB" b="1" dirty="0"/>
          </a:p>
        </p:txBody>
      </p:sp>
      <p:grpSp>
        <p:nvGrpSpPr>
          <p:cNvPr id="3" name="Group 10"/>
          <p:cNvGrpSpPr/>
          <p:nvPr/>
        </p:nvGrpSpPr>
        <p:grpSpPr>
          <a:xfrm>
            <a:off x="4724400" y="4114800"/>
            <a:ext cx="1676400" cy="369332"/>
            <a:chOff x="4572000" y="2971800"/>
            <a:chExt cx="1676400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5105400" y="2971800"/>
              <a:ext cx="856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-0.26 V</a:t>
              </a:r>
              <a:endParaRPr lang="en-GB" b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04800" y="52578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 Input </a:t>
            </a:r>
            <a:r>
              <a:rPr lang="en-GB" dirty="0" smtClean="0"/>
              <a:t>CCSF at 2W,</a:t>
            </a:r>
            <a:r>
              <a:rPr lang="en-GB" dirty="0" smtClean="0"/>
              <a:t> </a:t>
            </a:r>
            <a:r>
              <a:rPr lang="en-GB" dirty="0" smtClean="0"/>
              <a:t>on crest </a:t>
            </a:r>
            <a:r>
              <a:rPr lang="en-GB" dirty="0" smtClean="0"/>
              <a:t>kick of 2.56 </a:t>
            </a:r>
            <a:r>
              <a:rPr lang="en-GB" dirty="0" smtClean="0"/>
              <a:t>V is already much </a:t>
            </a:r>
            <a:r>
              <a:rPr lang="en-GB" dirty="0" smtClean="0"/>
              <a:t>larger (x10) </a:t>
            </a:r>
            <a:r>
              <a:rPr lang="en-GB" dirty="0" smtClean="0"/>
              <a:t>than 90</a:t>
            </a:r>
            <a:r>
              <a:rPr lang="en-GB" baseline="30000" dirty="0" smtClean="0"/>
              <a:t>o</a:t>
            </a:r>
            <a:r>
              <a:rPr lang="en-GB" dirty="0" smtClean="0"/>
              <a:t> off crest kick </a:t>
            </a:r>
            <a:r>
              <a:rPr lang="en-GB" dirty="0" smtClean="0"/>
              <a:t>0.26 </a:t>
            </a:r>
            <a:r>
              <a:rPr lang="en-GB" dirty="0" smtClean="0"/>
              <a:t>V due to very high degree of symmetry of the EM field. Still can be fine tuned if necessary.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51054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Dipolar kick 90</a:t>
            </a:r>
            <a:r>
              <a:rPr lang="en-GB" baseline="30000" dirty="0" smtClean="0"/>
              <a:t>o</a:t>
            </a:r>
            <a:r>
              <a:rPr lang="en-GB" dirty="0" smtClean="0"/>
              <a:t> off crest</a:t>
            </a:r>
          </a:p>
          <a:p>
            <a:r>
              <a:rPr lang="en-GB" dirty="0" smtClean="0"/>
              <a:t>P-W:     -1425 V</a:t>
            </a:r>
          </a:p>
          <a:p>
            <a:r>
              <a:rPr lang="en-GB" dirty="0" smtClean="0"/>
              <a:t>Lorenz: -1424 V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Dipolar </a:t>
            </a:r>
            <a:r>
              <a:rPr lang="en-GB" dirty="0" smtClean="0"/>
              <a:t>kicks </a:t>
            </a:r>
            <a:r>
              <a:rPr lang="en-GB" dirty="0" smtClean="0"/>
              <a:t>in the Output </a:t>
            </a:r>
            <a:r>
              <a:rPr lang="en-GB" dirty="0" smtClean="0"/>
              <a:t>CCSF</a:t>
            </a:r>
            <a:endParaRPr lang="en-GB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45529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838200"/>
            <a:ext cx="45339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4876800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Unloaded output power is 26.6 MW</a:t>
            </a:r>
          </a:p>
          <a:p>
            <a:r>
              <a:rPr lang="en-GB" dirty="0" smtClean="0"/>
              <a:t>Dipolar kick:</a:t>
            </a:r>
          </a:p>
          <a:p>
            <a:r>
              <a:rPr lang="en-GB" dirty="0" smtClean="0"/>
              <a:t>P-W:      -6470 +1095i V</a:t>
            </a:r>
          </a:p>
          <a:p>
            <a:r>
              <a:rPr lang="en-GB" dirty="0" smtClean="0"/>
              <a:t>Lorenz: -6481 +1089i V </a:t>
            </a:r>
            <a:endParaRPr lang="en-GB" dirty="0"/>
          </a:p>
        </p:txBody>
      </p:sp>
      <p:grpSp>
        <p:nvGrpSpPr>
          <p:cNvPr id="3" name="Group 5"/>
          <p:cNvGrpSpPr/>
          <p:nvPr/>
        </p:nvGrpSpPr>
        <p:grpSpPr>
          <a:xfrm>
            <a:off x="2667000" y="3886200"/>
            <a:ext cx="1676400" cy="369332"/>
            <a:chOff x="4572000" y="2971800"/>
            <a:chExt cx="1676400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5105400" y="2971800"/>
              <a:ext cx="785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1.77 V</a:t>
              </a:r>
              <a:endParaRPr lang="en-GB" b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8"/>
          <p:cNvGrpSpPr/>
          <p:nvPr/>
        </p:nvGrpSpPr>
        <p:grpSpPr>
          <a:xfrm>
            <a:off x="7010400" y="3962400"/>
            <a:ext cx="1676400" cy="369332"/>
            <a:chOff x="4572000" y="2971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5105400" y="2971800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0.3 V</a:t>
              </a:r>
              <a:endParaRPr lang="en-GB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572000" y="3276600"/>
              <a:ext cx="1676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4724400" y="4876800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Loaded output power is 10.0 MW</a:t>
            </a:r>
          </a:p>
          <a:p>
            <a:r>
              <a:rPr lang="en-GB" dirty="0" smtClean="0"/>
              <a:t>Dipolar kick:</a:t>
            </a:r>
          </a:p>
          <a:p>
            <a:r>
              <a:rPr lang="en-GB" dirty="0" smtClean="0"/>
              <a:t>P-W:      -3967 +671i V</a:t>
            </a:r>
          </a:p>
          <a:p>
            <a:r>
              <a:rPr lang="en-GB" dirty="0" smtClean="0"/>
              <a:t>Lorenz: -3974 +668i V 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33400"/>
            <a:ext cx="47148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3400"/>
            <a:ext cx="47244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Quadrupolar</a:t>
            </a:r>
            <a:r>
              <a:rPr lang="en-GB" sz="2800" dirty="0" smtClean="0"/>
              <a:t> and </a:t>
            </a:r>
            <a:r>
              <a:rPr lang="en-GB" sz="2800" dirty="0" err="1" smtClean="0"/>
              <a:t>sextupolar</a:t>
            </a:r>
            <a:r>
              <a:rPr lang="en-GB" sz="2800" dirty="0" smtClean="0"/>
              <a:t> kicks in the Input </a:t>
            </a:r>
            <a:r>
              <a:rPr lang="en-GB" sz="2800" dirty="0" smtClean="0"/>
              <a:t>CCSF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951274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Integrated </a:t>
            </a:r>
            <a:r>
              <a:rPr lang="en-GB" dirty="0" err="1" smtClean="0"/>
              <a:t>quadrupolar</a:t>
            </a:r>
            <a:r>
              <a:rPr lang="en-GB" dirty="0" smtClean="0"/>
              <a:t> kick from P-W:</a:t>
            </a:r>
          </a:p>
          <a:p>
            <a:r>
              <a:rPr lang="en-GB" dirty="0" smtClean="0"/>
              <a:t> </a:t>
            </a:r>
            <a:r>
              <a:rPr lang="en-GB" b="1" dirty="0" smtClean="0"/>
              <a:t>-0.0064 - 0.0009i [T] </a:t>
            </a:r>
            <a:r>
              <a:rPr lang="en-GB" dirty="0" smtClean="0"/>
              <a:t>(1st)</a:t>
            </a:r>
          </a:p>
          <a:p>
            <a:r>
              <a:rPr lang="en-GB" b="1" dirty="0" smtClean="0"/>
              <a:t>  0.0063 - 0.0009i [T] </a:t>
            </a:r>
            <a:r>
              <a:rPr lang="en-GB" dirty="0" smtClean="0"/>
              <a:t>(2nd)</a:t>
            </a:r>
          </a:p>
          <a:p>
            <a:r>
              <a:rPr lang="en-GB" dirty="0" smtClean="0"/>
              <a:t>Real part is very close to the CCDF</a:t>
            </a:r>
          </a:p>
          <a:p>
            <a:r>
              <a:rPr lang="en-GB" dirty="0" smtClean="0"/>
              <a:t>Imaginary part is 3-4 times smaller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143000" y="762000"/>
            <a:ext cx="5334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67200" y="609600"/>
            <a:ext cx="16002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81600" y="4951274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Integrated </a:t>
            </a:r>
            <a:r>
              <a:rPr lang="en-GB" dirty="0" err="1" smtClean="0"/>
              <a:t>sextupolar</a:t>
            </a:r>
            <a:r>
              <a:rPr lang="en-GB" dirty="0" smtClean="0"/>
              <a:t> kick from P-W:</a:t>
            </a:r>
          </a:p>
          <a:p>
            <a:r>
              <a:rPr lang="en-GB" dirty="0" smtClean="0"/>
              <a:t> </a:t>
            </a:r>
            <a:r>
              <a:rPr lang="en-GB" b="1" dirty="0" smtClean="0"/>
              <a:t>-0.82 - 0.11i [T/m] </a:t>
            </a:r>
            <a:r>
              <a:rPr lang="en-GB" dirty="0" smtClean="0"/>
              <a:t>(1st)</a:t>
            </a:r>
          </a:p>
          <a:p>
            <a:r>
              <a:rPr lang="en-GB" b="1" dirty="0" smtClean="0"/>
              <a:t>  0.92 - 0.14i [T/m] </a:t>
            </a:r>
            <a:r>
              <a:rPr lang="en-GB" dirty="0" smtClean="0"/>
              <a:t>(2nd)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762000" y="4419600"/>
          <a:ext cx="3005137" cy="588963"/>
        </p:xfrm>
        <a:graphic>
          <a:graphicData uri="http://schemas.openxmlformats.org/presentationml/2006/ole">
            <p:oleObj spid="_x0000_s48130" name="Equation" r:id="rId5" imgW="2006280" imgH="39348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5448300" y="4419600"/>
          <a:ext cx="3081338" cy="588963"/>
        </p:xfrm>
        <a:graphic>
          <a:graphicData uri="http://schemas.openxmlformats.org/presentationml/2006/ole">
            <p:oleObj spid="_x0000_s48131" name="Equation" r:id="rId6" imgW="20574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Quadrupolar</a:t>
            </a:r>
            <a:r>
              <a:rPr lang="en-GB" sz="2800" dirty="0" smtClean="0"/>
              <a:t> and </a:t>
            </a:r>
            <a:r>
              <a:rPr lang="en-GB" sz="2800" dirty="0" err="1" smtClean="0"/>
              <a:t>sextupolar</a:t>
            </a:r>
            <a:r>
              <a:rPr lang="en-GB" sz="2800" dirty="0" smtClean="0"/>
              <a:t> kicks in the Output </a:t>
            </a:r>
            <a:r>
              <a:rPr lang="en-GB" sz="2800" dirty="0" smtClean="0"/>
              <a:t>CCSF</a:t>
            </a:r>
            <a:endParaRPr lang="en-GB" sz="2800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143000" y="762000"/>
            <a:ext cx="5334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5200" y="609600"/>
            <a:ext cx="2667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6291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850" y="762000"/>
            <a:ext cx="46291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57200" y="4648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nominal input power : 61.3 MW</a:t>
            </a:r>
          </a:p>
          <a:p>
            <a:r>
              <a:rPr lang="en-GB" dirty="0" smtClean="0"/>
              <a:t>Unloaded output power is 26.6 MW</a:t>
            </a:r>
          </a:p>
          <a:p>
            <a:r>
              <a:rPr lang="en-GB" dirty="0" err="1" smtClean="0"/>
              <a:t>Quadrupolar</a:t>
            </a:r>
            <a:r>
              <a:rPr lang="en-GB" dirty="0" smtClean="0"/>
              <a:t> kick:  0.0030 + 0.0004i [T]</a:t>
            </a:r>
          </a:p>
          <a:p>
            <a:r>
              <a:rPr lang="en-GB" dirty="0" err="1" smtClean="0"/>
              <a:t>Sextupolar</a:t>
            </a:r>
            <a:r>
              <a:rPr lang="en-GB" dirty="0" smtClean="0"/>
              <a:t> kick:      0.38 + 0.01i [T/m]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4648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</a:p>
          <a:p>
            <a:r>
              <a:rPr lang="en-GB" dirty="0" smtClean="0"/>
              <a:t>Loaded output power is 10 MW</a:t>
            </a:r>
          </a:p>
          <a:p>
            <a:r>
              <a:rPr lang="en-GB" dirty="0" err="1" smtClean="0"/>
              <a:t>Quadrupolar</a:t>
            </a:r>
            <a:r>
              <a:rPr lang="en-GB" dirty="0" smtClean="0"/>
              <a:t> kick:  0.0018 + 0.0002i [T]</a:t>
            </a:r>
          </a:p>
          <a:p>
            <a:r>
              <a:rPr lang="en-GB" dirty="0" err="1" smtClean="0"/>
              <a:t>Sextupolar</a:t>
            </a:r>
            <a:r>
              <a:rPr lang="en-GB" dirty="0" smtClean="0"/>
              <a:t> kick:      0.23 + 0.006i [T/m]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943600"/>
            <a:ext cx="83058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Typical magnetic </a:t>
            </a:r>
            <a:r>
              <a:rPr lang="en-GB" dirty="0" err="1" smtClean="0"/>
              <a:t>sextupolar</a:t>
            </a:r>
            <a:r>
              <a:rPr lang="en-GB" dirty="0" smtClean="0"/>
              <a:t> gradient: (1T pole filed, 10 mm bore radius) =&gt; 10000 T/m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RF </a:t>
            </a:r>
            <a:r>
              <a:rPr lang="en-GB" dirty="0" err="1" smtClean="0"/>
              <a:t>sextupolar</a:t>
            </a:r>
            <a:r>
              <a:rPr lang="en-GB" dirty="0" smtClean="0"/>
              <a:t> gradient for 61.3 MW reaches </a:t>
            </a:r>
            <a:r>
              <a:rPr lang="en-GB" dirty="0" smtClean="0"/>
              <a:t>~0.03*4000 </a:t>
            </a:r>
            <a:r>
              <a:rPr lang="en-GB" dirty="0" smtClean="0"/>
              <a:t>= 120 T/m</a:t>
            </a:r>
            <a:r>
              <a:rPr lang="en-GB" baseline="30000" dirty="0" smtClean="0"/>
              <a:t>2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696200" y="6336268"/>
            <a:ext cx="685800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~100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8001006" y="6183868"/>
            <a:ext cx="38094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 flipV="1">
            <a:off x="6934200" y="6412478"/>
            <a:ext cx="762000" cy="1084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7533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TD26_vg1p8_CC geometry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Mesh convergence study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3652837" cy="257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1066800"/>
            <a:ext cx="2120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mesh refinement</a:t>
            </a:r>
          </a:p>
          <a:p>
            <a:r>
              <a:rPr lang="en-GB" dirty="0" err="1" smtClean="0"/>
              <a:t>Ntetr</a:t>
            </a:r>
            <a:r>
              <a:rPr lang="en-GB" dirty="0" smtClean="0"/>
              <a:t> = 271962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1504" y="1066800"/>
            <a:ext cx="367857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00600" y="1066800"/>
            <a:ext cx="2335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1mm mesh refinement</a:t>
            </a:r>
          </a:p>
          <a:p>
            <a:r>
              <a:rPr lang="en-GB" dirty="0" err="1" smtClean="0"/>
              <a:t>Ntetr</a:t>
            </a:r>
            <a:r>
              <a:rPr lang="en-GB" dirty="0" smtClean="0"/>
              <a:t> = 341774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564" y="3733799"/>
            <a:ext cx="3678576" cy="259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5800" y="3733800"/>
            <a:ext cx="2509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0.7mm mesh refinement</a:t>
            </a:r>
          </a:p>
          <a:p>
            <a:r>
              <a:rPr lang="en-GB" dirty="0" err="1" smtClean="0"/>
              <a:t>Ntetr</a:t>
            </a:r>
            <a:r>
              <a:rPr lang="en-GB" dirty="0" smtClean="0"/>
              <a:t> = 425854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743326"/>
            <a:ext cx="3665049" cy="258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800600" y="3733800"/>
            <a:ext cx="2509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0.5mm mesh refinement</a:t>
            </a:r>
          </a:p>
          <a:p>
            <a:r>
              <a:rPr lang="en-GB" dirty="0" err="1" smtClean="0"/>
              <a:t>Ntetr</a:t>
            </a:r>
            <a:r>
              <a:rPr lang="en-GB" dirty="0" smtClean="0"/>
              <a:t> = 828290</a:t>
            </a:r>
          </a:p>
          <a:p>
            <a:r>
              <a:rPr lang="en-GB" dirty="0" smtClean="0"/>
              <a:t>Final mesh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68" y="647700"/>
            <a:ext cx="8337507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1447800" y="152400"/>
            <a:ext cx="7000875" cy="6705600"/>
            <a:chOff x="1447800" y="152400"/>
            <a:chExt cx="7000875" cy="6705600"/>
          </a:xfrm>
        </p:grpSpPr>
        <p:grpSp>
          <p:nvGrpSpPr>
            <p:cNvPr id="20" name="Group 19"/>
            <p:cNvGrpSpPr/>
            <p:nvPr/>
          </p:nvGrpSpPr>
          <p:grpSpPr>
            <a:xfrm>
              <a:off x="3429000" y="152400"/>
              <a:ext cx="5019675" cy="4419600"/>
              <a:chOff x="1981200" y="990600"/>
              <a:chExt cx="6467475" cy="5467350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43200" y="990600"/>
                <a:ext cx="5705475" cy="546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ight Arrow 6"/>
              <p:cNvSpPr/>
              <p:nvPr/>
            </p:nvSpPr>
            <p:spPr>
              <a:xfrm>
                <a:off x="2145792" y="5638800"/>
                <a:ext cx="978408" cy="484632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tx1"/>
                    </a:solidFill>
                  </a:rPr>
                  <a:t>r=0</a:t>
                </a:r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ight Arrow 7"/>
              <p:cNvSpPr/>
              <p:nvPr/>
            </p:nvSpPr>
            <p:spPr>
              <a:xfrm>
                <a:off x="1981200" y="2895600"/>
                <a:ext cx="1130808" cy="484632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tx1"/>
                    </a:solidFill>
                  </a:rPr>
                  <a:t>r=2mm</a:t>
                </a:r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2057400" y="4267200"/>
                <a:ext cx="1054608" cy="484632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tx1"/>
                    </a:solidFill>
                  </a:rPr>
                  <a:t>r=1mm</a:t>
                </a:r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Sun 9"/>
              <p:cNvSpPr/>
              <p:nvPr/>
            </p:nvSpPr>
            <p:spPr>
              <a:xfrm>
                <a:off x="3124200" y="30480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Sun 10"/>
              <p:cNvSpPr/>
              <p:nvPr/>
            </p:nvSpPr>
            <p:spPr>
              <a:xfrm>
                <a:off x="4191000" y="3276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Sun 11"/>
              <p:cNvSpPr/>
              <p:nvPr/>
            </p:nvSpPr>
            <p:spPr>
              <a:xfrm>
                <a:off x="5029200" y="3886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Sun 12"/>
              <p:cNvSpPr/>
              <p:nvPr/>
            </p:nvSpPr>
            <p:spPr>
              <a:xfrm>
                <a:off x="56388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Sun 13"/>
              <p:cNvSpPr/>
              <p:nvPr/>
            </p:nvSpPr>
            <p:spPr>
              <a:xfrm>
                <a:off x="3124200" y="4419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Sun 14"/>
              <p:cNvSpPr/>
              <p:nvPr/>
            </p:nvSpPr>
            <p:spPr>
              <a:xfrm>
                <a:off x="3657600" y="45720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Sun 15"/>
              <p:cNvSpPr/>
              <p:nvPr/>
            </p:nvSpPr>
            <p:spPr>
              <a:xfrm>
                <a:off x="4038600" y="48006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Sun 16"/>
              <p:cNvSpPr/>
              <p:nvPr/>
            </p:nvSpPr>
            <p:spPr>
              <a:xfrm>
                <a:off x="4343400" y="52578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Sun 17"/>
              <p:cNvSpPr/>
              <p:nvPr/>
            </p:nvSpPr>
            <p:spPr>
              <a:xfrm>
                <a:off x="44958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Sun 18"/>
              <p:cNvSpPr/>
              <p:nvPr/>
            </p:nvSpPr>
            <p:spPr>
              <a:xfrm>
                <a:off x="5867400" y="5791200"/>
                <a:ext cx="152400" cy="152400"/>
              </a:xfrm>
              <a:prstGeom prst="su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Circular Arrow 20"/>
            <p:cNvSpPr/>
            <p:nvPr/>
          </p:nvSpPr>
          <p:spPr>
            <a:xfrm rot="5400000" flipH="1">
              <a:off x="1447800" y="1371600"/>
              <a:ext cx="5486400" cy="5486400"/>
            </a:xfrm>
            <a:prstGeom prst="circularArrow">
              <a:avLst>
                <a:gd name="adj1" fmla="val 1224"/>
                <a:gd name="adj2" fmla="val 494984"/>
                <a:gd name="adj3" fmla="val 20858294"/>
                <a:gd name="adj4" fmla="val 16178375"/>
                <a:gd name="adj5" fmla="val 254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GB" dirty="0" smtClean="0"/>
              <a:t>Where it is calculated ?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Multipole</a:t>
            </a:r>
            <a:r>
              <a:rPr lang="en-GB" dirty="0" smtClean="0"/>
              <a:t> expansion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429000" y="1303338"/>
          <a:ext cx="4583112" cy="4945062"/>
        </p:xfrm>
        <a:graphic>
          <a:graphicData uri="http://schemas.openxmlformats.org/presentationml/2006/ole">
            <p:oleObj spid="_x0000_s20482" name="Equation" r:id="rId3" imgW="2895480" imgH="312408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8643" y="1455003"/>
            <a:ext cx="294035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Accelerating gradient:</a:t>
            </a:r>
          </a:p>
          <a:p>
            <a:r>
              <a:rPr lang="en-GB" sz="2400" dirty="0" err="1" smtClean="0"/>
              <a:t>Multipole</a:t>
            </a:r>
            <a:r>
              <a:rPr lang="en-GB" sz="2400" dirty="0" smtClean="0"/>
              <a:t> expansion:</a:t>
            </a:r>
          </a:p>
          <a:p>
            <a:endParaRPr lang="en-GB" sz="2400" dirty="0" smtClean="0"/>
          </a:p>
          <a:p>
            <a:r>
              <a:rPr lang="en-GB" sz="2400" dirty="0" smtClean="0"/>
              <a:t>Monopole:</a:t>
            </a:r>
          </a:p>
          <a:p>
            <a:endParaRPr lang="en-GB" sz="2400" dirty="0" smtClean="0"/>
          </a:p>
          <a:p>
            <a:r>
              <a:rPr lang="en-GB" sz="2400" dirty="0" smtClean="0"/>
              <a:t>Dipole: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Quadrupole</a:t>
            </a:r>
            <a:r>
              <a:rPr lang="en-GB" sz="2400" dirty="0" smtClean="0"/>
              <a:t>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Sextupole</a:t>
            </a:r>
            <a:r>
              <a:rPr lang="en-GB" sz="2400" dirty="0" smtClean="0"/>
              <a:t>: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Octupole</a:t>
            </a:r>
            <a:r>
              <a:rPr lang="en-GB" sz="2400" dirty="0" smtClean="0"/>
              <a:t>:</a:t>
            </a:r>
          </a:p>
          <a:p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6172200" y="1295400"/>
            <a:ext cx="2778720" cy="685800"/>
            <a:chOff x="6172200" y="1295400"/>
            <a:chExt cx="2778720" cy="685800"/>
          </a:xfrm>
        </p:grpSpPr>
        <p:sp>
          <p:nvSpPr>
            <p:cNvPr id="5" name="TextBox 4"/>
            <p:cNvSpPr txBox="1"/>
            <p:nvPr/>
          </p:nvSpPr>
          <p:spPr>
            <a:xfrm>
              <a:off x="6781800" y="1295400"/>
              <a:ext cx="216912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Due to the symmetry</a:t>
              </a:r>
              <a:endParaRPr lang="en-GB" dirty="0"/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rot="10800000" flipV="1">
              <a:off x="6172200" y="1480066"/>
              <a:ext cx="609600" cy="5011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6553200" y="2743200"/>
            <a:ext cx="1828800" cy="685800"/>
            <a:chOff x="6172200" y="1295400"/>
            <a:chExt cx="1828800" cy="685800"/>
          </a:xfrm>
        </p:grpSpPr>
        <p:sp>
          <p:nvSpPr>
            <p:cNvPr id="10" name="TextBox 9"/>
            <p:cNvSpPr txBox="1"/>
            <p:nvPr/>
          </p:nvSpPr>
          <p:spPr>
            <a:xfrm>
              <a:off x="6781800" y="1295400"/>
              <a:ext cx="1219200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Due to the symmetry</a:t>
              </a:r>
              <a:endParaRPr lang="en-GB" dirty="0"/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>
            <a:xfrm rot="10800000" flipV="1">
              <a:off x="6172200" y="1618566"/>
              <a:ext cx="609600" cy="3626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553200" y="4343400"/>
            <a:ext cx="1828800" cy="685800"/>
            <a:chOff x="6172200" y="1295400"/>
            <a:chExt cx="1828800" cy="685800"/>
          </a:xfrm>
        </p:grpSpPr>
        <p:sp>
          <p:nvSpPr>
            <p:cNvPr id="13" name="TextBox 12"/>
            <p:cNvSpPr txBox="1"/>
            <p:nvPr/>
          </p:nvSpPr>
          <p:spPr>
            <a:xfrm>
              <a:off x="6781800" y="1295400"/>
              <a:ext cx="1219200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Due to the symmetry</a:t>
              </a:r>
              <a:endParaRPr lang="en-GB" dirty="0"/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rot="10800000" flipV="1">
              <a:off x="6172200" y="1618566"/>
              <a:ext cx="609600" cy="3626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1287"/>
            <a:ext cx="5143412" cy="664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"/>
            <a:ext cx="4800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609600"/>
          </a:xfrm>
        </p:spPr>
        <p:txBody>
          <a:bodyPr>
            <a:noAutofit/>
          </a:bodyPr>
          <a:lstStyle/>
          <a:p>
            <a:r>
              <a:rPr lang="en-GB" sz="3200" dirty="0" smtClean="0"/>
              <a:t>Different </a:t>
            </a:r>
            <a:r>
              <a:rPr lang="en-GB" sz="3200" dirty="0" err="1" smtClean="0"/>
              <a:t>multipoles</a:t>
            </a:r>
            <a:r>
              <a:rPr lang="en-GB" sz="3200" dirty="0" smtClean="0"/>
              <a:t> for P</a:t>
            </a:r>
            <a:r>
              <a:rPr lang="en-GB" sz="3200" baseline="-25000" dirty="0" smtClean="0"/>
              <a:t>in</a:t>
            </a:r>
            <a:r>
              <a:rPr lang="en-GB" sz="3200" dirty="0" smtClean="0"/>
              <a:t> = 4 W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6400800"/>
            <a:ext cx="786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loaded conditions, this distributions must be multiplied with 1-z/0.25*75/120 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err="1" smtClean="0"/>
              <a:t>Multipolar</a:t>
            </a:r>
            <a:r>
              <a:rPr lang="en-GB" sz="3200" dirty="0" smtClean="0"/>
              <a:t> focusing in AS </a:t>
            </a:r>
            <a:endParaRPr lang="en-GB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668838" y="1066800"/>
          <a:ext cx="3690937" cy="2571750"/>
        </p:xfrm>
        <a:graphic>
          <a:graphicData uri="http://schemas.openxmlformats.org/presentationml/2006/ole">
            <p:oleObj spid="_x0000_s17410" name="Equation" r:id="rId3" imgW="3390840" imgH="236196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1191161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Panofsky-Wenzel theorem: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Gives an expression for </a:t>
            </a:r>
            <a:r>
              <a:rPr lang="en-GB" sz="1600" dirty="0" err="1" smtClean="0"/>
              <a:t>multipolar</a:t>
            </a:r>
            <a:r>
              <a:rPr lang="en-GB" sz="1600" dirty="0" smtClean="0"/>
              <a:t> focusing</a:t>
            </a:r>
          </a:p>
          <a:p>
            <a:r>
              <a:rPr lang="en-GB" sz="1600" dirty="0" smtClean="0"/>
              <a:t>From the RF accelerating field:</a:t>
            </a:r>
          </a:p>
          <a:p>
            <a:r>
              <a:rPr lang="en-GB" sz="1600" dirty="0" err="1" smtClean="0"/>
              <a:t>Quadrupolar</a:t>
            </a:r>
            <a:r>
              <a:rPr lang="en-GB" sz="1600" dirty="0" smtClean="0"/>
              <a:t> focusing :</a:t>
            </a:r>
          </a:p>
          <a:p>
            <a:endParaRPr lang="en-GB" sz="1600" dirty="0" smtClean="0"/>
          </a:p>
          <a:p>
            <a:r>
              <a:rPr lang="en-GB" sz="1600" dirty="0" err="1" smtClean="0"/>
              <a:t>Octipolar</a:t>
            </a:r>
            <a:r>
              <a:rPr lang="en-GB" sz="1600" dirty="0" smtClean="0"/>
              <a:t> focusing: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846255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Lorenz force:</a:t>
            </a:r>
          </a:p>
          <a:p>
            <a:r>
              <a:rPr lang="en-GB" sz="1600" dirty="0" smtClean="0"/>
              <a:t>Gives an expression for kick directly from the </a:t>
            </a:r>
            <a:r>
              <a:rPr lang="en-GB" sz="1600" dirty="0" smtClean="0"/>
              <a:t>RF </a:t>
            </a:r>
            <a:r>
              <a:rPr lang="en-GB" sz="1600" dirty="0" smtClean="0"/>
              <a:t>fields:</a:t>
            </a:r>
          </a:p>
          <a:p>
            <a:endParaRPr lang="en-GB" sz="1600" dirty="0" smtClean="0"/>
          </a:p>
          <a:p>
            <a:r>
              <a:rPr lang="en-GB" sz="1600" dirty="0" smtClean="0"/>
              <a:t>Which can be decomposed into </a:t>
            </a:r>
            <a:r>
              <a:rPr lang="en-GB" sz="1600" dirty="0" err="1" smtClean="0"/>
              <a:t>multipoles</a:t>
            </a:r>
            <a:r>
              <a:rPr lang="en-GB" sz="1600" dirty="0" smtClean="0"/>
              <a:t>:</a:t>
            </a:r>
          </a:p>
          <a:p>
            <a:r>
              <a:rPr lang="en-GB" sz="1600" dirty="0" err="1" smtClean="0"/>
              <a:t>Quadrupolar</a:t>
            </a:r>
            <a:r>
              <a:rPr lang="en-GB" sz="1600" dirty="0" smtClean="0"/>
              <a:t>:</a:t>
            </a:r>
          </a:p>
          <a:p>
            <a:endParaRPr lang="en-GB" sz="1600" dirty="0" smtClean="0"/>
          </a:p>
          <a:p>
            <a:r>
              <a:rPr lang="en-GB" sz="1600" dirty="0" err="1" smtClean="0"/>
              <a:t>Octupolar</a:t>
            </a:r>
            <a:r>
              <a:rPr lang="en-GB" sz="1600" dirty="0" smtClean="0"/>
              <a:t>:</a:t>
            </a:r>
          </a:p>
          <a:p>
            <a:endParaRPr lang="en-GB" sz="1600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652962" y="3849687"/>
          <a:ext cx="3576638" cy="2627313"/>
        </p:xfrm>
        <a:graphic>
          <a:graphicData uri="http://schemas.openxmlformats.org/presentationml/2006/ole">
            <p:oleObj spid="_x0000_s17411" name="Equation" r:id="rId4" imgW="3060360" imgH="22478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Quadrupolar</a:t>
            </a:r>
            <a:r>
              <a:rPr lang="en-GB" dirty="0" smtClean="0"/>
              <a:t> kick comparison Panofsky-Wenzel and Lorenz</a:t>
            </a:r>
            <a:endParaRPr lang="en-GB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990600"/>
            <a:ext cx="49530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990600"/>
            <a:ext cx="52578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11498</TotalTime>
  <Words>1234</Words>
  <Application>Microsoft Office PowerPoint</Application>
  <PresentationFormat>On-screen Show (4:3)</PresentationFormat>
  <Paragraphs>208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RF kicks in the CLIC accelerating structures</vt:lpstr>
      <vt:lpstr>Outline</vt:lpstr>
      <vt:lpstr>TD26_vg1p8_CC geometry</vt:lpstr>
      <vt:lpstr>Mesh convergence study</vt:lpstr>
      <vt:lpstr>Where it is calculated ?</vt:lpstr>
      <vt:lpstr>Multipole expansion</vt:lpstr>
      <vt:lpstr>Different multipoles for Pin = 4 W</vt:lpstr>
      <vt:lpstr>Multipolar focusing in AS </vt:lpstr>
      <vt:lpstr>Quadrupolar kick comparison Panofsky-Wenzel and Lorenz</vt:lpstr>
      <vt:lpstr>Quadrupolar kick comparison to CLIC magnetic quads</vt:lpstr>
      <vt:lpstr>Octupolar kick comparison Panofsky-Wenzel and Lorenz</vt:lpstr>
      <vt:lpstr>Octupolar kick comparison to CLIC magnetic octupoles</vt:lpstr>
      <vt:lpstr>Compact Coupler with Single Feed, geometry</vt:lpstr>
      <vt:lpstr>Alternative layout of CLIC SAS based on compact coupler with single feed (CCSF)</vt:lpstr>
      <vt:lpstr>Multipole expansion</vt:lpstr>
      <vt:lpstr>Multipole coordinate system</vt:lpstr>
      <vt:lpstr>Multipoles in Input CCSF at 2 W</vt:lpstr>
      <vt:lpstr>Multipoles in Output CCSF at 2 W</vt:lpstr>
      <vt:lpstr>RF kicks from Panofsky-Wenzel theorem and from Lorenz force</vt:lpstr>
      <vt:lpstr>Dipolar kick on crest  in the Input CCSF</vt:lpstr>
      <vt:lpstr>Dipolar kick 90o off crest in the input CCSF</vt:lpstr>
      <vt:lpstr>Dipolar kicks in the Output CCSF</vt:lpstr>
      <vt:lpstr>Quadrupolar and sextupolar kicks in the Input CCSF</vt:lpstr>
      <vt:lpstr>Quadrupolar and sextupolar kicks in the Output CCSF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Multipoles of the fundamental accelerating field at 11.994 GHz in TD26_vg1p8_CC CLIC baseline</dc:title>
  <dc:creator>Alexej Grudiev</dc:creator>
  <cp:lastModifiedBy>grudiev</cp:lastModifiedBy>
  <cp:revision>313</cp:revision>
  <dcterms:created xsi:type="dcterms:W3CDTF">2006-08-16T00:00:00Z</dcterms:created>
  <dcterms:modified xsi:type="dcterms:W3CDTF">2011-09-23T12:24:34Z</dcterms:modified>
</cp:coreProperties>
</file>