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334" r:id="rId3"/>
    <p:sldId id="335" r:id="rId4"/>
    <p:sldId id="336" r:id="rId5"/>
    <p:sldId id="331" r:id="rId6"/>
    <p:sldId id="332" r:id="rId7"/>
    <p:sldId id="333" r:id="rId8"/>
    <p:sldId id="324" r:id="rId9"/>
    <p:sldId id="325" r:id="rId10"/>
    <p:sldId id="330" r:id="rId11"/>
  </p:sldIdLst>
  <p:sldSz cx="9144000" cy="6858000" type="screen4x3"/>
  <p:notesSz cx="6858000" cy="9144000"/>
  <p:defaultTextStyle>
    <a:defPPr>
      <a:defRPr lang="en-US"/>
    </a:defPPr>
    <a:lvl1pPr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4572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2pPr>
    <a:lvl3pPr marL="9144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3pPr>
    <a:lvl4pPr marL="13716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4pPr>
    <a:lvl5pPr marL="1828800" algn="l" rtl="0" eaLnBrk="0" fontAlgn="ctr" hangingPunct="0">
      <a:spcBef>
        <a:spcPct val="0"/>
      </a:spcBef>
      <a:spcAft>
        <a:spcPct val="0"/>
      </a:spcAft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5pPr>
    <a:lvl6pPr marL="22860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6pPr>
    <a:lvl7pPr marL="27432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7pPr>
    <a:lvl8pPr marL="32004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8pPr>
    <a:lvl9pPr marL="3657600" algn="l" defTabSz="457200" rtl="0" eaLnBrk="1" latinLnBrk="0" hangingPunct="1">
      <a:defRPr sz="36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9DA2B"/>
    <a:srgbClr val="23346C"/>
    <a:srgbClr val="CCFF33"/>
    <a:srgbClr val="339966"/>
    <a:srgbClr val="6600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05" autoAdjust="0"/>
    <p:restoredTop sz="94700" autoAdjust="0"/>
  </p:normalViewPr>
  <p:slideViewPr>
    <p:cSldViewPr>
      <p:cViewPr>
        <p:scale>
          <a:sx n="125" d="100"/>
          <a:sy n="125" d="100"/>
        </p:scale>
        <p:origin x="-148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72"/>
    </p:cViewPr>
  </p:sorterViewPr>
  <p:notesViewPr>
    <p:cSldViewPr>
      <p:cViewPr varScale="1">
        <p:scale>
          <a:sx n="56" d="100"/>
          <a:sy n="56" d="100"/>
        </p:scale>
        <p:origin x="-1296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6C599F-1906-634B-B5E7-8B7579564151}" type="datetimeFigureOut">
              <a:rPr lang="en-US" smtClean="0"/>
              <a:t>9/26/11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40BE7-2D83-0941-9588-B36A506D67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735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base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base">
              <a:defRPr sz="1200"/>
            </a:lvl1pPr>
          </a:lstStyle>
          <a:p>
            <a:fld id="{B0E32CA1-22D7-4345-AF15-A2C07990A7F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9308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Arial Unicode MS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Arial Unicode MS" charset="0"/>
        <a:cs typeface="Arial Unicode MS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7C255B-886D-4943-9562-B7B1F7D22887}" type="slidenum">
              <a:rPr lang="en-US"/>
              <a:pPr/>
              <a:t>1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half" idx="2"/>
          </p:nvPr>
        </p:nvSpPr>
        <p:spPr>
          <a:xfrm>
            <a:off x="0" y="6248400"/>
            <a:ext cx="33528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September 27, 2011        LCWS11</a:t>
            </a:r>
            <a:endParaRPr lang="en-US" dirty="0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6096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590800" cy="609600"/>
          </a:xfrm>
        </p:spPr>
        <p:txBody>
          <a:bodyPr/>
          <a:lstStyle>
            <a:lvl1pPr>
              <a:defRPr/>
            </a:lvl1pPr>
          </a:lstStyle>
          <a:p>
            <a:fld id="{D18CAAE2-3562-3E46-970B-F2B7BC63F330}" type="slidenum">
              <a:rPr lang="en-US"/>
              <a:pPr/>
              <a:t>‹#›</a:t>
            </a:fld>
            <a:endParaRPr lang="en-US" dirty="0"/>
          </a:p>
        </p:txBody>
      </p:sp>
      <p:pic>
        <p:nvPicPr>
          <p:cNvPr id="102407" name="Picture 7" descr="N:\Fermi\ILCRedesign\ilccolor.tif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08" name="Picture 8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09" name="Text Box 9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0" name="Text Box 10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2411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pic>
        <p:nvPicPr>
          <p:cNvPr id="102412" name="Picture 12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80AB30-6CCA-5844-B34D-F761DDEEFB7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958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324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324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1D64E8-BD90-DC4F-A9C6-C3A09A4B60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8154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CE4F39-439C-1A4F-8186-77CDE8E773E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907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38849-A12B-3E44-8A36-0142A3AC6C1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140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90600"/>
            <a:ext cx="38100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DDC161-E7B6-F041-992E-A5D351F94C8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82969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A34524-47C3-AA47-BF13-CE52E99C67A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629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D24C71-324D-8E4E-8FA4-47956857AB4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455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D4D091-D681-7B42-B4BF-08F1F30E2B4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2124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8752EE-42EB-9C44-BCC5-1DCC7191C81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413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0231C-B916-434E-B4CA-6AD5FBBDE5F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3932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400800"/>
            <a:ext cx="3200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base">
              <a:defRPr sz="1400"/>
            </a:lvl1pPr>
          </a:lstStyle>
          <a:p>
            <a:r>
              <a:rPr lang="en-US" smtClean="0"/>
              <a:t>September 27, 2011        LCWS11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24600"/>
            <a:ext cx="2895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defRPr sz="1600" b="1">
                <a:solidFill>
                  <a:srgbClr val="23346C"/>
                </a:solidFill>
              </a:defRPr>
            </a:lvl1pPr>
          </a:lstStyle>
          <a:p>
            <a:r>
              <a:rPr lang="en-US" dirty="0" smtClean="0"/>
              <a:t>Central Region Joint Session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259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base">
              <a:defRPr sz="1400"/>
            </a:lvl1pPr>
          </a:lstStyle>
          <a:p>
            <a:fld id="{EE3C039A-BA73-F34A-8E79-943FEB38567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39" name="Picture 15" descr="N:\Fermi\ILCRedesign\ilccolor.tif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2400"/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pic>
        <p:nvPicPr>
          <p:cNvPr id="1045" name="Picture 21" descr="C:\Documents and Settings\kevin\My Documents\1024_greendot_divider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ＭＳ Ｐゴシック" charset="0"/>
          <a:cs typeface="Arial Unicode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Arial Unicode MS" charset="0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 Unicode MS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September 27, 2011        LCWS11</a:t>
            </a:r>
            <a:endParaRPr lang="en-US" dirty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Central Region Joint Session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DCDEBBAE-0267-FC40-A8E8-8E61501518D9}" type="slidenum">
              <a:rPr lang="en-US"/>
              <a:pPr/>
              <a:t>1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1524000"/>
            <a:ext cx="8839200" cy="1600200"/>
          </a:xfrm>
        </p:spPr>
        <p:txBody>
          <a:bodyPr/>
          <a:lstStyle/>
          <a:p>
            <a:r>
              <a:rPr lang="en-US" b="1" dirty="0" smtClean="0"/>
              <a:t>Central Region Sessions</a:t>
            </a:r>
            <a:endParaRPr lang="en-US" b="1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114800"/>
            <a:ext cx="6400800" cy="1752600"/>
          </a:xfrm>
        </p:spPr>
        <p:txBody>
          <a:bodyPr/>
          <a:lstStyle/>
          <a:p>
            <a:r>
              <a:rPr lang="en-US" dirty="0" smtClean="0"/>
              <a:t>Mark Palmer</a:t>
            </a:r>
            <a:endParaRPr lang="en-US" dirty="0"/>
          </a:p>
          <a:p>
            <a:r>
              <a:rPr lang="en-US" dirty="0" smtClean="0"/>
              <a:t>Cornell University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 for Today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334000"/>
          </a:xfrm>
        </p:spPr>
        <p:txBody>
          <a:bodyPr/>
          <a:lstStyle/>
          <a:p>
            <a:r>
              <a:rPr lang="en-US" dirty="0" smtClean="0"/>
              <a:t>Set up naming conventions in preparation for Baseline Review in DESY</a:t>
            </a:r>
          </a:p>
          <a:p>
            <a:r>
              <a:rPr lang="en-US" dirty="0" smtClean="0"/>
              <a:t>Review status of lattices and verify handoff points</a:t>
            </a:r>
          </a:p>
          <a:p>
            <a:r>
              <a:rPr lang="en-US" dirty="0" smtClean="0"/>
              <a:t>Review CFS plans and constraints</a:t>
            </a:r>
          </a:p>
          <a:p>
            <a:r>
              <a:rPr lang="en-US" dirty="0" smtClean="0"/>
              <a:t>Review outstanding questions</a:t>
            </a:r>
          </a:p>
          <a:p>
            <a:pPr lvl="1"/>
            <a:r>
              <a:rPr lang="en-US" dirty="0" smtClean="0"/>
              <a:t>In particular, identify what validations are required in preparation for the review next month at DESY</a:t>
            </a:r>
          </a:p>
          <a:p>
            <a:pPr lvl="1"/>
            <a:r>
              <a:rPr lang="en-US" dirty="0" smtClean="0"/>
              <a:t>Check on interference issues in this complicated region</a:t>
            </a:r>
          </a:p>
          <a:p>
            <a:pPr lvl="1"/>
            <a:r>
              <a:rPr lang="en-US" dirty="0" smtClean="0"/>
              <a:t>Identify any items that we have not yet addressed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174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/>
          <p:cNvSpPr/>
          <p:nvPr/>
        </p:nvSpPr>
        <p:spPr bwMode="auto">
          <a:xfrm>
            <a:off x="5638800" y="3276600"/>
            <a:ext cx="3352800" cy="152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42" name="Rectangle 41"/>
          <p:cNvSpPr/>
          <p:nvPr/>
        </p:nvSpPr>
        <p:spPr bwMode="auto">
          <a:xfrm>
            <a:off x="76200" y="1783080"/>
            <a:ext cx="5486400" cy="9144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Central Region - Transition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691896" y="1828800"/>
            <a:ext cx="28956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17" name="Group 16"/>
          <p:cNvGrpSpPr/>
          <p:nvPr/>
        </p:nvGrpSpPr>
        <p:grpSpPr>
          <a:xfrm>
            <a:off x="3581400" y="1828800"/>
            <a:ext cx="545592" cy="79248"/>
            <a:chOff x="5733288" y="1947672"/>
            <a:chExt cx="545592" cy="79248"/>
          </a:xfrm>
        </p:grpSpPr>
        <p:cxnSp>
          <p:nvCxnSpPr>
            <p:cNvPr id="12" name="Straight Connector 11"/>
            <p:cNvCxnSpPr/>
            <p:nvPr/>
          </p:nvCxnSpPr>
          <p:spPr bwMode="auto">
            <a:xfrm>
              <a:off x="5733288" y="1947672"/>
              <a:ext cx="365760" cy="3657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15" name="Straight Connector 14"/>
            <p:cNvCxnSpPr/>
            <p:nvPr/>
          </p:nvCxnSpPr>
          <p:spPr bwMode="auto">
            <a:xfrm>
              <a:off x="6096000" y="1981200"/>
              <a:ext cx="182880" cy="4572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26" name="Group 25"/>
          <p:cNvGrpSpPr/>
          <p:nvPr/>
        </p:nvGrpSpPr>
        <p:grpSpPr>
          <a:xfrm rot="10800000" flipV="1">
            <a:off x="152400" y="1828801"/>
            <a:ext cx="539496" cy="76200"/>
            <a:chOff x="5733288" y="1947672"/>
            <a:chExt cx="545592" cy="79248"/>
          </a:xfrm>
        </p:grpSpPr>
        <p:cxnSp>
          <p:nvCxnSpPr>
            <p:cNvPr id="27" name="Straight Connector 26"/>
            <p:cNvCxnSpPr/>
            <p:nvPr/>
          </p:nvCxnSpPr>
          <p:spPr bwMode="auto">
            <a:xfrm>
              <a:off x="5733288" y="1947672"/>
              <a:ext cx="365760" cy="36576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28" name="Straight Connector 27"/>
            <p:cNvCxnSpPr/>
            <p:nvPr/>
          </p:nvCxnSpPr>
          <p:spPr bwMode="auto">
            <a:xfrm>
              <a:off x="6096000" y="1981200"/>
              <a:ext cx="182880" cy="4572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chemeClr val="accent1">
                  <a:lumMod val="75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cxnSp>
        <p:nvCxnSpPr>
          <p:cNvPr id="30" name="Straight Connector 29"/>
          <p:cNvCxnSpPr/>
          <p:nvPr/>
        </p:nvCxnSpPr>
        <p:spPr bwMode="auto">
          <a:xfrm>
            <a:off x="2148840" y="1676400"/>
            <a:ext cx="0" cy="3048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Arc 30"/>
          <p:cNvSpPr>
            <a:spLocks noChangeAspect="1"/>
          </p:cNvSpPr>
          <p:nvPr/>
        </p:nvSpPr>
        <p:spPr bwMode="auto">
          <a:xfrm rot="19022026">
            <a:off x="5074920" y="2221992"/>
            <a:ext cx="548640" cy="548640"/>
          </a:xfrm>
          <a:prstGeom prst="arc">
            <a:avLst>
              <a:gd name="adj1" fmla="val 19783921"/>
              <a:gd name="adj2" fmla="val 0"/>
            </a:avLst>
          </a:prstGeom>
          <a:noFill/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cxnSp>
        <p:nvCxnSpPr>
          <p:cNvPr id="32" name="Straight Connector 31"/>
          <p:cNvCxnSpPr>
            <a:cxnSpLocks noChangeAspect="1"/>
          </p:cNvCxnSpPr>
          <p:nvPr/>
        </p:nvCxnSpPr>
        <p:spPr bwMode="auto">
          <a:xfrm rot="1560000">
            <a:off x="5394960" y="2587752"/>
            <a:ext cx="1373124" cy="40386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3" name="Arc 32"/>
          <p:cNvSpPr>
            <a:spLocks noChangeAspect="1"/>
          </p:cNvSpPr>
          <p:nvPr/>
        </p:nvSpPr>
        <p:spPr bwMode="auto">
          <a:xfrm rot="8140314">
            <a:off x="6528816" y="2798064"/>
            <a:ext cx="548640" cy="548640"/>
          </a:xfrm>
          <a:prstGeom prst="arc">
            <a:avLst>
              <a:gd name="adj1" fmla="val 19050253"/>
              <a:gd name="adj2" fmla="val 0"/>
            </a:avLst>
          </a:prstGeom>
          <a:noFill/>
          <a:ln w="38100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cxnSp>
        <p:nvCxnSpPr>
          <p:cNvPr id="39" name="Straight Connector 38"/>
          <p:cNvCxnSpPr/>
          <p:nvPr/>
        </p:nvCxnSpPr>
        <p:spPr bwMode="auto">
          <a:xfrm rot="840000">
            <a:off x="4094429" y="2070911"/>
            <a:ext cx="13716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1" name="Straight Connector 40"/>
          <p:cNvCxnSpPr/>
          <p:nvPr/>
        </p:nvCxnSpPr>
        <p:spPr bwMode="auto">
          <a:xfrm>
            <a:off x="6784848" y="3346704"/>
            <a:ext cx="2057400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4" name="TextBox 43"/>
          <p:cNvSpPr txBox="1"/>
          <p:nvPr/>
        </p:nvSpPr>
        <p:spPr>
          <a:xfrm>
            <a:off x="3886200" y="1524000"/>
            <a:ext cx="1661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DR </a:t>
            </a:r>
            <a:r>
              <a:rPr lang="en-US" sz="1400" dirty="0" err="1" smtClean="0"/>
              <a:t>Inj</a:t>
            </a:r>
            <a:r>
              <a:rPr lang="en-US" sz="1400" dirty="0" smtClean="0"/>
              <a:t>/Ext Straight</a:t>
            </a:r>
            <a:endParaRPr lang="en-US" sz="1400" dirty="0"/>
          </a:p>
        </p:txBody>
      </p:sp>
      <p:cxnSp>
        <p:nvCxnSpPr>
          <p:cNvPr id="46" name="Straight Arrow Connector 45"/>
          <p:cNvCxnSpPr/>
          <p:nvPr/>
        </p:nvCxnSpPr>
        <p:spPr bwMode="auto">
          <a:xfrm flipH="1">
            <a:off x="2133600" y="1219200"/>
            <a:ext cx="7620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0" name="TextBox 49"/>
          <p:cNvSpPr txBox="1"/>
          <p:nvPr/>
        </p:nvSpPr>
        <p:spPr>
          <a:xfrm>
            <a:off x="2819400" y="1063823"/>
            <a:ext cx="9730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Mid-plane</a:t>
            </a:r>
            <a:endParaRPr lang="en-US" sz="1400" dirty="0"/>
          </a:p>
        </p:txBody>
      </p:sp>
      <p:cxnSp>
        <p:nvCxnSpPr>
          <p:cNvPr id="51" name="Straight Arrow Connector 50"/>
          <p:cNvCxnSpPr/>
          <p:nvPr/>
        </p:nvCxnSpPr>
        <p:spPr bwMode="auto">
          <a:xfrm flipV="1">
            <a:off x="2514600" y="1905000"/>
            <a:ext cx="1371600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5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3" name="TextBox 52"/>
          <p:cNvSpPr txBox="1"/>
          <p:nvPr/>
        </p:nvSpPr>
        <p:spPr>
          <a:xfrm>
            <a:off x="1600200" y="2438400"/>
            <a:ext cx="185800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Section A:</a:t>
            </a:r>
          </a:p>
          <a:p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Injection/Extraction</a:t>
            </a:r>
            <a:b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lines to/from the DR.</a:t>
            </a:r>
          </a:p>
          <a:p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Horizontal bend only.</a:t>
            </a:r>
          </a:p>
          <a:p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Approx. 30m long.  </a:t>
            </a:r>
          </a:p>
          <a:p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Exit angle approx. 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/>
            </a:r>
            <a:br>
              <a:rPr lang="en-US" sz="1400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accent1">
                    <a:lumMod val="50000"/>
                  </a:schemeClr>
                </a:solidFill>
              </a:rPr>
              <a:t>243mrad = 13.9deg</a:t>
            </a:r>
            <a:endParaRPr lang="en-US" sz="1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 bwMode="auto">
          <a:xfrm flipV="1">
            <a:off x="4267200" y="2057400"/>
            <a:ext cx="4572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>
                <a:lumMod val="75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5" name="TextBox 54"/>
          <p:cNvSpPr txBox="1"/>
          <p:nvPr/>
        </p:nvSpPr>
        <p:spPr>
          <a:xfrm>
            <a:off x="3630717" y="2514600"/>
            <a:ext cx="2063774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Section B: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Vertical manipulation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section for positron and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electron injection and </a:t>
            </a:r>
            <a:b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positron extraction.  No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horizontal changes!</a:t>
            </a:r>
          </a:p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</a:rPr>
              <a:t>Nominal 75m length.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57" name="Straight Arrow Connector 56"/>
          <p:cNvCxnSpPr/>
          <p:nvPr/>
        </p:nvCxnSpPr>
        <p:spPr bwMode="auto">
          <a:xfrm flipH="1">
            <a:off x="5562600" y="1752600"/>
            <a:ext cx="5334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59" name="TextBox 58"/>
          <p:cNvSpPr txBox="1"/>
          <p:nvPr/>
        </p:nvSpPr>
        <p:spPr>
          <a:xfrm>
            <a:off x="6033917" y="1447800"/>
            <a:ext cx="21956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6600"/>
                </a:solidFill>
              </a:rPr>
              <a:t>Section C:</a:t>
            </a:r>
            <a:br>
              <a:rPr lang="en-US" sz="1400" dirty="0" smtClean="0">
                <a:solidFill>
                  <a:srgbClr val="FF6600"/>
                </a:solidFill>
              </a:rPr>
            </a:br>
            <a:r>
              <a:rPr lang="en-US" sz="1400" dirty="0" smtClean="0">
                <a:solidFill>
                  <a:srgbClr val="FF6600"/>
                </a:solidFill>
              </a:rPr>
              <a:t>Horizontal arc of ~26 </a:t>
            </a:r>
            <a:r>
              <a:rPr lang="en-US" sz="1400" dirty="0" err="1" smtClean="0">
                <a:solidFill>
                  <a:srgbClr val="FF6600"/>
                </a:solidFill>
              </a:rPr>
              <a:t>deg</a:t>
            </a:r>
            <a:endParaRPr lang="en-US" sz="1400" dirty="0">
              <a:solidFill>
                <a:srgbClr val="FF6600"/>
              </a:solidFill>
            </a:endParaRPr>
          </a:p>
        </p:txBody>
      </p:sp>
      <p:cxnSp>
        <p:nvCxnSpPr>
          <p:cNvPr id="60" name="Straight Arrow Connector 59"/>
          <p:cNvCxnSpPr/>
          <p:nvPr/>
        </p:nvCxnSpPr>
        <p:spPr bwMode="auto">
          <a:xfrm flipH="1">
            <a:off x="6019800" y="2209800"/>
            <a:ext cx="533400" cy="457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2" name="TextBox 61"/>
          <p:cNvSpPr txBox="1"/>
          <p:nvPr/>
        </p:nvSpPr>
        <p:spPr>
          <a:xfrm>
            <a:off x="6491117" y="1991380"/>
            <a:ext cx="2580091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Section D: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Straight containing energy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compressor.   Length to be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set by the separation between</a:t>
            </a:r>
            <a:br>
              <a:rPr lang="en-US" sz="1400" dirty="0" smtClean="0">
                <a:solidFill>
                  <a:srgbClr val="FF0000"/>
                </a:solidFill>
              </a:rPr>
            </a:br>
            <a:r>
              <a:rPr lang="en-US" sz="1400" dirty="0" smtClean="0">
                <a:solidFill>
                  <a:srgbClr val="FF0000"/>
                </a:solidFill>
              </a:rPr>
              <a:t>DR and main tunnels.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838199" y="3581162"/>
            <a:ext cx="257991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Section E:</a:t>
            </a:r>
          </a:p>
          <a:p>
            <a:r>
              <a:rPr lang="en-US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39.5deg (5 x 7.9deg) arc for </a:t>
            </a:r>
            <a:br>
              <a:rPr lang="en-US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</a:br>
            <a:r>
              <a:rPr lang="en-US" sz="14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spin rotation of injected beam</a:t>
            </a:r>
            <a:r>
              <a:rPr lang="en-US" sz="1400" dirty="0">
                <a:solidFill>
                  <a:schemeClr val="accent1">
                    <a:lumMod val="50000"/>
                  </a:schemeClr>
                </a:solidFill>
              </a:rPr>
              <a:t>.</a:t>
            </a:r>
            <a:endParaRPr lang="en-US" sz="1400" dirty="0" smtClean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64" name="Straight Arrow Connector 63"/>
          <p:cNvCxnSpPr/>
          <p:nvPr/>
        </p:nvCxnSpPr>
        <p:spPr bwMode="auto">
          <a:xfrm flipV="1">
            <a:off x="6477000" y="3352800"/>
            <a:ext cx="228600" cy="304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accent2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66" name="Straight Arrow Connector 65"/>
          <p:cNvCxnSpPr/>
          <p:nvPr/>
        </p:nvCxnSpPr>
        <p:spPr bwMode="auto">
          <a:xfrm>
            <a:off x="8458200" y="3200400"/>
            <a:ext cx="381000" cy="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8" name="TextBox 67"/>
          <p:cNvSpPr txBox="1"/>
          <p:nvPr/>
        </p:nvSpPr>
        <p:spPr>
          <a:xfrm>
            <a:off x="7239000" y="3045023"/>
            <a:ext cx="12558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To ML Tunnel</a:t>
            </a:r>
            <a:endParaRPr lang="en-US" sz="1400" dirty="0"/>
          </a:p>
        </p:txBody>
      </p:sp>
      <p:sp>
        <p:nvSpPr>
          <p:cNvPr id="69" name="Oval 68"/>
          <p:cNvSpPr/>
          <p:nvPr/>
        </p:nvSpPr>
        <p:spPr bwMode="auto">
          <a:xfrm>
            <a:off x="76200" y="1600200"/>
            <a:ext cx="4038600" cy="4572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  <a:cs typeface="Arial Unicode MS" charset="0"/>
            </a:endParaRPr>
          </a:p>
        </p:txBody>
      </p:sp>
      <p:cxnSp>
        <p:nvCxnSpPr>
          <p:cNvPr id="71" name="Straight Arrow Connector 70"/>
          <p:cNvCxnSpPr/>
          <p:nvPr/>
        </p:nvCxnSpPr>
        <p:spPr bwMode="auto">
          <a:xfrm>
            <a:off x="1371600" y="2057400"/>
            <a:ext cx="457200" cy="2971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grpSp>
        <p:nvGrpSpPr>
          <p:cNvPr id="79" name="Group 78"/>
          <p:cNvGrpSpPr/>
          <p:nvPr/>
        </p:nvGrpSpPr>
        <p:grpSpPr>
          <a:xfrm>
            <a:off x="1590015" y="5105400"/>
            <a:ext cx="3850665" cy="161512"/>
            <a:chOff x="1590015" y="5105400"/>
            <a:chExt cx="3850665" cy="161512"/>
          </a:xfrm>
        </p:grpSpPr>
        <p:cxnSp>
          <p:nvCxnSpPr>
            <p:cNvPr id="73" name="Straight Connector 72"/>
            <p:cNvCxnSpPr/>
            <p:nvPr/>
          </p:nvCxnSpPr>
          <p:spPr bwMode="auto">
            <a:xfrm>
              <a:off x="1600200" y="5105400"/>
              <a:ext cx="384048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4" name="Straight Connector 73"/>
            <p:cNvCxnSpPr/>
            <p:nvPr/>
          </p:nvCxnSpPr>
          <p:spPr bwMode="auto">
            <a:xfrm rot="20760000">
              <a:off x="1590015" y="5188356"/>
              <a:ext cx="6858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6" name="Straight Connector 75"/>
            <p:cNvCxnSpPr/>
            <p:nvPr/>
          </p:nvCxnSpPr>
          <p:spPr bwMode="auto">
            <a:xfrm rot="840000">
              <a:off x="4734585" y="5188356"/>
              <a:ext cx="6858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77" name="Straight Connector 76"/>
            <p:cNvCxnSpPr/>
            <p:nvPr/>
          </p:nvCxnSpPr>
          <p:spPr bwMode="auto">
            <a:xfrm rot="19920000">
              <a:off x="1600248" y="5190713"/>
              <a:ext cx="304799" cy="7619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grpSp>
        <p:nvGrpSpPr>
          <p:cNvPr id="80" name="Group 79"/>
          <p:cNvGrpSpPr>
            <a:grpSpLocks/>
          </p:cNvGrpSpPr>
          <p:nvPr/>
        </p:nvGrpSpPr>
        <p:grpSpPr>
          <a:xfrm flipH="1">
            <a:off x="1865376" y="5105400"/>
            <a:ext cx="3849624" cy="164593"/>
            <a:chOff x="1590015" y="5105399"/>
            <a:chExt cx="3850665" cy="161513"/>
          </a:xfrm>
        </p:grpSpPr>
        <p:cxnSp>
          <p:nvCxnSpPr>
            <p:cNvPr id="81" name="Straight Connector 80"/>
            <p:cNvCxnSpPr/>
            <p:nvPr/>
          </p:nvCxnSpPr>
          <p:spPr bwMode="auto">
            <a:xfrm>
              <a:off x="1600200" y="5105399"/>
              <a:ext cx="384048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2" name="Straight Connector 81"/>
            <p:cNvCxnSpPr/>
            <p:nvPr/>
          </p:nvCxnSpPr>
          <p:spPr bwMode="auto">
            <a:xfrm rot="20760000">
              <a:off x="1590015" y="5188356"/>
              <a:ext cx="6858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3" name="Straight Connector 82"/>
            <p:cNvCxnSpPr/>
            <p:nvPr/>
          </p:nvCxnSpPr>
          <p:spPr bwMode="auto">
            <a:xfrm rot="840000">
              <a:off x="4734585" y="5188356"/>
              <a:ext cx="685800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  <p:cxnSp>
          <p:nvCxnSpPr>
            <p:cNvPr id="84" name="Straight Connector 83"/>
            <p:cNvCxnSpPr/>
            <p:nvPr/>
          </p:nvCxnSpPr>
          <p:spPr bwMode="auto">
            <a:xfrm rot="19920000">
              <a:off x="1600248" y="5190713"/>
              <a:ext cx="304799" cy="76199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stealth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cxnSp>
      </p:grpSp>
      <p:sp>
        <p:nvSpPr>
          <p:cNvPr id="86" name="TextBox 85"/>
          <p:cNvSpPr txBox="1"/>
          <p:nvPr/>
        </p:nvSpPr>
        <p:spPr>
          <a:xfrm>
            <a:off x="2057400" y="4721423"/>
            <a:ext cx="5009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Relative Injection &amp; Extraction Locations:  </a:t>
            </a:r>
            <a:r>
              <a:rPr lang="en-US" sz="1400" dirty="0" smtClean="0">
                <a:solidFill>
                  <a:srgbClr val="FF0000"/>
                </a:solidFill>
              </a:rPr>
              <a:t>e+ = red,</a:t>
            </a:r>
            <a:r>
              <a:rPr lang="en-US" sz="1400" dirty="0" smtClean="0">
                <a:solidFill>
                  <a:srgbClr val="0000FF"/>
                </a:solidFill>
              </a:rPr>
              <a:t> e- = blue</a:t>
            </a:r>
            <a:endParaRPr lang="en-US" sz="1400" dirty="0"/>
          </a:p>
        </p:txBody>
      </p:sp>
      <p:sp>
        <p:nvSpPr>
          <p:cNvPr id="87" name="TextBox 86"/>
          <p:cNvSpPr txBox="1"/>
          <p:nvPr/>
        </p:nvSpPr>
        <p:spPr>
          <a:xfrm>
            <a:off x="990600" y="5334000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PLTR</a:t>
            </a:r>
            <a:endParaRPr lang="en-US" sz="1400" dirty="0"/>
          </a:p>
        </p:txBody>
      </p:sp>
      <p:sp>
        <p:nvSpPr>
          <p:cNvPr id="88" name="TextBox 87"/>
          <p:cNvSpPr txBox="1"/>
          <p:nvPr/>
        </p:nvSpPr>
        <p:spPr>
          <a:xfrm>
            <a:off x="5614893" y="5334000"/>
            <a:ext cx="6335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</a:t>
            </a:r>
            <a:r>
              <a:rPr lang="en-US" sz="1400" dirty="0" smtClean="0"/>
              <a:t>LTR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67384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848600" cy="914400"/>
          </a:xfrm>
        </p:spPr>
        <p:txBody>
          <a:bodyPr/>
          <a:lstStyle/>
          <a:p>
            <a:r>
              <a:rPr lang="en-US" sz="3200" dirty="0" smtClean="0"/>
              <a:t>Updated CFS Drawing of Central Region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4C71-324D-8E4E-8FA4-47956857AB4B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4058" b="5959"/>
          <a:stretch/>
        </p:blipFill>
        <p:spPr>
          <a:xfrm>
            <a:off x="0" y="914400"/>
            <a:ext cx="9144000" cy="5350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360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295400" y="0"/>
            <a:ext cx="7696200" cy="914400"/>
          </a:xfrm>
        </p:spPr>
        <p:txBody>
          <a:bodyPr/>
          <a:lstStyle/>
          <a:p>
            <a:r>
              <a:rPr lang="en-US" dirty="0" smtClean="0"/>
              <a:t>Nick’s Summary from Last WebEx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13, 2011 WebEx Discussion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Global Design Effort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DDC161-E7B6-F041-992E-A5D351F94C8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6200" y="1080730"/>
            <a:ext cx="8894733" cy="48628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har char="1"/>
            </a:pP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Extraction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angles/geometry from DR: Need to be fixed ASAP so RTML/sources can proceed with design work, especially give the proposed timeline </a:t>
            </a: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/>
            </a:r>
            <a:br>
              <a:rPr lang="en-US" sz="1000" dirty="0" smtClean="0">
                <a:solidFill>
                  <a:srgbClr val="0E5300"/>
                </a:solidFill>
                <a:latin typeface="Helvetica"/>
              </a:rPr>
            </a:b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  (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points 4 and 8 below). DR should provide a date when these numbers will be available. RTML and source design work should attempt to proceed in </a:t>
            </a: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/>
            </a:r>
            <a:br>
              <a:rPr lang="en-US" sz="1000" dirty="0" smtClean="0">
                <a:solidFill>
                  <a:srgbClr val="0E5300"/>
                </a:solidFill>
                <a:latin typeface="Helvetica"/>
              </a:rPr>
            </a:b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  parallel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as much as possible without these geometry defining features being fixed.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Susanna and I have discussed this and have the following proposal: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a) We will set the extraction angle from the DR </a:t>
            </a:r>
            <a:r>
              <a:rPr lang="en-US" sz="1000" dirty="0" err="1">
                <a:solidFill>
                  <a:srgbClr val="1235A6"/>
                </a:solidFill>
                <a:latin typeface="Helvetica"/>
              </a:rPr>
              <a:t>Inj</a:t>
            </a:r>
            <a:r>
              <a:rPr lang="en-US" sz="1000" dirty="0">
                <a:solidFill>
                  <a:srgbClr val="1235A6"/>
                </a:solidFill>
                <a:latin typeface="Helvetica"/>
              </a:rPr>
              <a:t>/Ext straight at 240mrad 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b) We will need time to optimize the extraction line with this angle with the most likely scenario being that the distance from the 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    </a:t>
            </a:r>
            <a:r>
              <a:rPr lang="en-US" sz="1000" dirty="0" err="1">
                <a:solidFill>
                  <a:srgbClr val="1235A6"/>
                </a:solidFill>
                <a:latin typeface="Helvetica"/>
              </a:rPr>
              <a:t>inj</a:t>
            </a:r>
            <a:r>
              <a:rPr lang="en-US" sz="1000" dirty="0">
                <a:solidFill>
                  <a:srgbClr val="1235A6"/>
                </a:solidFill>
                <a:latin typeface="Helvetica"/>
              </a:rPr>
              <a:t>/</a:t>
            </a:r>
            <a:r>
              <a:rPr lang="en-US" sz="1000" dirty="0" err="1">
                <a:solidFill>
                  <a:srgbClr val="1235A6"/>
                </a:solidFill>
                <a:latin typeface="Helvetica"/>
              </a:rPr>
              <a:t>ext</a:t>
            </a:r>
            <a:r>
              <a:rPr lang="en-US" sz="1000" dirty="0">
                <a:solidFill>
                  <a:srgbClr val="1235A6"/>
                </a:solidFill>
                <a:latin typeface="Helvetica"/>
              </a:rPr>
              <a:t> septa to the start of the ELTR/PLTR tunnel may have to translate somewhat in order to accommodate the final lattice.  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    Based on our discussions at FNAL, I believe that a small translation, along the axis of the DR straight and roughly along the line of the MLs,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    is the simplest modification to deal with in the long term.  It will allow us to fully specify the lattice pieces in Sections A-E as well as the tunnel 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    specifications.  At that point, a translation looks like a modest lattice change along with a change of the connecting points to the DR and 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    BDS tunnels, but no actual changes in shape or transitions (hence no major impact on the CFS group).  </a:t>
            </a:r>
          </a:p>
          <a:p>
            <a:pPr>
              <a:buChar char="2"/>
            </a:pP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CFS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- need to get some consensus from detector groups that L shape is OK. Current working assumption for design work is based on the CFS drawing </a:t>
            </a: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/>
            </a:r>
            <a:br>
              <a:rPr lang="en-US" sz="1000" dirty="0" smtClean="0">
                <a:solidFill>
                  <a:srgbClr val="0E5300"/>
                </a:solidFill>
                <a:latin typeface="Helvetica"/>
              </a:rPr>
            </a:b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  shown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today by Vic. Need confirmation ASAP.</a:t>
            </a:r>
          </a:p>
          <a:p>
            <a:pPr>
              <a:buChar char="3"/>
            </a:pP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With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exception of e- source (which should be relative straightforward), all remaining </a:t>
            </a:r>
            <a:r>
              <a:rPr lang="en-US" sz="1000" dirty="0" err="1">
                <a:solidFill>
                  <a:srgbClr val="0E5300"/>
                </a:solidFill>
                <a:latin typeface="Helvetica"/>
              </a:rPr>
              <a:t>beamlines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 currently have a designer designated. </a:t>
            </a:r>
          </a:p>
          <a:p>
            <a:pPr>
              <a:buChar char="4"/>
            </a:pP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Face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-to-Face meeting at Granada: Tuesday morning - review progress on lattice work and CFS solutions. Should fix time required ASAP (I suspect </a:t>
            </a: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/>
            </a:r>
            <a:br>
              <a:rPr lang="en-US" sz="1000" dirty="0" smtClean="0">
                <a:solidFill>
                  <a:srgbClr val="0E5300"/>
                </a:solidFill>
                <a:latin typeface="Helvetica"/>
              </a:rPr>
            </a:b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  1.5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hours is sufficient).</a:t>
            </a:r>
          </a:p>
          <a:p>
            <a:pPr>
              <a:buChar char="5"/>
            </a:pP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For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design work, initial focus should be on the definition of the central region vertical dogleg(s) (RTML responsibility) in preparation for (4) above </a:t>
            </a: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/>
            </a:r>
            <a:br>
              <a:rPr lang="en-US" sz="1000" dirty="0" smtClean="0">
                <a:solidFill>
                  <a:srgbClr val="0E5300"/>
                </a:solidFill>
                <a:latin typeface="Helvetica"/>
              </a:rPr>
            </a:b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  (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request from Mark P.)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 If we can get an update on the vertical dogleg Tuesday morning in Granada, we would like to hold a Tuesday afternoon discussion of the </a:t>
            </a:r>
            <a:r>
              <a:rPr lang="en-US" sz="1000" dirty="0" smtClean="0">
                <a:solidFill>
                  <a:srgbClr val="1235A6"/>
                </a:solidFill>
                <a:latin typeface="Helvetica"/>
              </a:rPr>
              <a:t/>
            </a:r>
            <a:br>
              <a:rPr lang="en-US" sz="1000" dirty="0" smtClean="0">
                <a:solidFill>
                  <a:srgbClr val="1235A6"/>
                </a:solidFill>
                <a:latin typeface="Helvetica"/>
              </a:rPr>
            </a:br>
            <a:r>
              <a:rPr lang="en-US" sz="1000" dirty="0" smtClean="0">
                <a:solidFill>
                  <a:srgbClr val="1235A6"/>
                </a:solidFill>
                <a:latin typeface="Helvetica"/>
              </a:rPr>
              <a:t>                 pulsed </a:t>
            </a:r>
            <a:r>
              <a:rPr lang="en-US" sz="1000" dirty="0">
                <a:solidFill>
                  <a:srgbClr val="1235A6"/>
                </a:solidFill>
                <a:latin typeface="Helvetica"/>
              </a:rPr>
              <a:t>element specification </a:t>
            </a:r>
            <a:r>
              <a:rPr lang="en-US" sz="1000" dirty="0" smtClean="0">
                <a:solidFill>
                  <a:srgbClr val="1235A6"/>
                </a:solidFill>
                <a:latin typeface="Helvetica"/>
              </a:rPr>
              <a:t>for </a:t>
            </a:r>
            <a:r>
              <a:rPr lang="en-US" sz="1000" dirty="0">
                <a:solidFill>
                  <a:srgbClr val="1235A6"/>
                </a:solidFill>
                <a:latin typeface="Helvetica"/>
              </a:rPr>
              <a:t>the positron splitter/merger.  I believe that we can draw on the expertise of at least a few of the attendees </a:t>
            </a:r>
            <a:r>
              <a:rPr lang="en-US" sz="1000" dirty="0" smtClean="0">
                <a:solidFill>
                  <a:srgbClr val="1235A6"/>
                </a:solidFill>
                <a:latin typeface="Helvetica"/>
              </a:rPr>
              <a:t/>
            </a:r>
            <a:br>
              <a:rPr lang="en-US" sz="1000" dirty="0" smtClean="0">
                <a:solidFill>
                  <a:srgbClr val="1235A6"/>
                </a:solidFill>
                <a:latin typeface="Helvetica"/>
              </a:rPr>
            </a:br>
            <a:r>
              <a:rPr lang="en-US" sz="1000" dirty="0" smtClean="0">
                <a:solidFill>
                  <a:srgbClr val="1235A6"/>
                </a:solidFill>
                <a:latin typeface="Helvetica"/>
              </a:rPr>
              <a:t>                 to </a:t>
            </a:r>
            <a:r>
              <a:rPr lang="en-US" sz="1000" dirty="0">
                <a:solidFill>
                  <a:srgbClr val="1235A6"/>
                </a:solidFill>
                <a:latin typeface="Helvetica"/>
              </a:rPr>
              <a:t>help nail this down.               </a:t>
            </a:r>
          </a:p>
          <a:p>
            <a:pPr>
              <a:buChar char="6"/>
            </a:pP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As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iterations of lattice sections become available, send to </a:t>
            </a:r>
            <a:r>
              <a:rPr lang="en-US" sz="1000" dirty="0" err="1">
                <a:solidFill>
                  <a:srgbClr val="0E5300"/>
                </a:solidFill>
                <a:latin typeface="Helvetica"/>
              </a:rPr>
              <a:t>Benno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 for upload to EDMS (also 3D CAD generation and integration consistency </a:t>
            </a: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/>
            </a:r>
            <a:br>
              <a:rPr lang="en-US" sz="1000" dirty="0" smtClean="0">
                <a:solidFill>
                  <a:srgbClr val="0E5300"/>
                </a:solidFill>
                <a:latin typeface="Helvetica"/>
              </a:rPr>
            </a:b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  cross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-checks).</a:t>
            </a:r>
          </a:p>
          <a:p>
            <a:pPr>
              <a:buChar char="7"/>
            </a:pP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Likewise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CFS 2D drawing iterations.</a:t>
            </a:r>
          </a:p>
          <a:p>
            <a:pPr>
              <a:buChar char="8"/>
            </a:pP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</a:t>
            </a:r>
            <a:r>
              <a:rPr lang="en-US" sz="1000" dirty="0" err="1" smtClean="0">
                <a:solidFill>
                  <a:srgbClr val="0E5300"/>
                </a:solidFill>
                <a:latin typeface="Helvetica"/>
              </a:rPr>
              <a:t>Benno</a:t>
            </a: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to review and rename lattice sections. Produce dictionary (isn't that our design register? ;-)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 </a:t>
            </a:r>
            <a:r>
              <a:rPr lang="en-US" sz="1000" dirty="0" err="1">
                <a:solidFill>
                  <a:srgbClr val="1235A6"/>
                </a:solidFill>
                <a:latin typeface="Helvetica"/>
              </a:rPr>
              <a:t>Benno</a:t>
            </a:r>
            <a:r>
              <a:rPr lang="en-US" sz="1000" dirty="0">
                <a:solidFill>
                  <a:srgbClr val="1235A6"/>
                </a:solidFill>
                <a:latin typeface="Helvetica"/>
              </a:rPr>
              <a:t> - please let us know as soon as possible how you would like sections A-E renamed.  Could you update us on the naming conventions </a:t>
            </a:r>
            <a:r>
              <a:rPr lang="en-US" sz="1000" dirty="0" smtClean="0">
                <a:solidFill>
                  <a:srgbClr val="1235A6"/>
                </a:solidFill>
                <a:latin typeface="Helvetica"/>
              </a:rPr>
              <a:t/>
            </a:r>
            <a:br>
              <a:rPr lang="en-US" sz="1000" dirty="0" smtClean="0">
                <a:solidFill>
                  <a:srgbClr val="1235A6"/>
                </a:solidFill>
                <a:latin typeface="Helvetica"/>
              </a:rPr>
            </a:br>
            <a:r>
              <a:rPr lang="en-US" sz="1000" dirty="0" smtClean="0">
                <a:solidFill>
                  <a:srgbClr val="1235A6"/>
                </a:solidFill>
                <a:latin typeface="Helvetica"/>
              </a:rPr>
              <a:t>                 at </a:t>
            </a:r>
            <a:r>
              <a:rPr lang="en-US" sz="1000" dirty="0">
                <a:solidFill>
                  <a:srgbClr val="1235A6"/>
                </a:solidFill>
                <a:latin typeface="Helvetica"/>
              </a:rPr>
              <a:t>the proposed WebEx?</a:t>
            </a:r>
          </a:p>
          <a:p>
            <a:pPr>
              <a:buChar char="9"/>
            </a:pP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  14mr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IR crossing angle needs to be reflected in lattice designs (if not in the CFS drawings).</a:t>
            </a:r>
          </a:p>
          <a:p>
            <a:pPr>
              <a:buChar char="1"/>
            </a:pPr>
            <a:r>
              <a:rPr lang="en-US" sz="1000" dirty="0" smtClean="0">
                <a:solidFill>
                  <a:srgbClr val="0E5300"/>
                </a:solidFill>
                <a:latin typeface="Helvetica"/>
              </a:rPr>
              <a:t>0 Primary </a:t>
            </a:r>
            <a:r>
              <a:rPr lang="en-US" sz="1000" dirty="0">
                <a:solidFill>
                  <a:srgbClr val="0E5300"/>
                </a:solidFill>
                <a:latin typeface="Helvetica"/>
              </a:rPr>
              <a:t>milestone is to have working lattice solutions in place and agreed-upon by DESY TBR in October.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 I assume this means the baseline lattice without the splitter/merger.  If possible (and I'm not certain it will be), it would be good if the </a:t>
            </a:r>
          </a:p>
          <a:p>
            <a:r>
              <a:rPr lang="en-US" sz="1000" dirty="0">
                <a:solidFill>
                  <a:srgbClr val="1235A6"/>
                </a:solidFill>
                <a:latin typeface="Helvetica"/>
              </a:rPr>
              <a:t>                 splitter/merger specifications and elements can be settled by then.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148344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Overall Layouts</a:t>
            </a:r>
            <a:br>
              <a:rPr lang="en-US" b="1" dirty="0" smtClean="0">
                <a:solidFill>
                  <a:srgbClr val="7030A0"/>
                </a:solidFill>
              </a:rPr>
            </a:br>
            <a:r>
              <a:rPr lang="en-US" b="1" dirty="0" smtClean="0">
                <a:solidFill>
                  <a:srgbClr val="7030A0"/>
                </a:solidFill>
              </a:rPr>
              <a:t>End of E- </a:t>
            </a:r>
            <a:r>
              <a:rPr lang="en-US" b="1" dirty="0" err="1" smtClean="0">
                <a:solidFill>
                  <a:srgbClr val="7030A0"/>
                </a:solidFill>
              </a:rPr>
              <a:t>Linac</a:t>
            </a:r>
            <a:r>
              <a:rPr lang="en-US" b="1" dirty="0" smtClean="0">
                <a:solidFill>
                  <a:srgbClr val="7030A0"/>
                </a:solidFill>
              </a:rPr>
              <a:t> to End of E+ </a:t>
            </a:r>
            <a:r>
              <a:rPr lang="en-US" b="1" dirty="0" err="1" smtClean="0">
                <a:solidFill>
                  <a:srgbClr val="7030A0"/>
                </a:solidFill>
              </a:rPr>
              <a:t>Linac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rgbClr val="00B0F0"/>
                </a:solidFill>
              </a:rPr>
              <a:t>CFS Tunnel Cross Sections 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rgbClr val="00B050"/>
                </a:solidFill>
              </a:rPr>
              <a:t>Drafts exist for the whole region ( including DR’s) showing tunnel sizes, cross sections and beam-line locations </a:t>
            </a:r>
            <a:r>
              <a:rPr lang="en-US" sz="2400" dirty="0" smtClean="0">
                <a:solidFill>
                  <a:srgbClr val="FF0000"/>
                </a:solidFill>
              </a:rPr>
              <a:t>based on best available info as of late August 2011</a:t>
            </a:r>
          </a:p>
          <a:p>
            <a:r>
              <a:rPr lang="en-US" b="1" dirty="0" smtClean="0">
                <a:solidFill>
                  <a:srgbClr val="00B0F0"/>
                </a:solidFill>
              </a:rPr>
              <a:t>Beam-line Optics Designs </a:t>
            </a:r>
            <a:r>
              <a:rPr lang="en-US" sz="2400" dirty="0" smtClean="0">
                <a:solidFill>
                  <a:srgbClr val="00B050"/>
                </a:solidFill>
              </a:rPr>
              <a:t>Many pieces or sections of systems exist, some as  old as RDR, but they need updating to be compatible with the present baseline designs and a hard look at </a:t>
            </a:r>
            <a:r>
              <a:rPr lang="en-US" sz="2400" dirty="0" smtClean="0">
                <a:solidFill>
                  <a:srgbClr val="FF0000"/>
                </a:solidFill>
              </a:rPr>
              <a:t>compatibility where they intersect or overlap and  share tunnel space.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00B0F0"/>
                </a:solidFill>
              </a:rPr>
              <a:t>Component sizes </a:t>
            </a:r>
            <a:r>
              <a:rPr lang="en-US" sz="2400" dirty="0" smtClean="0">
                <a:solidFill>
                  <a:srgbClr val="00B050"/>
                </a:solidFill>
              </a:rPr>
              <a:t>Probably well enough known for next iteration of above bullets unless major conflicts immediately surface! Exception may be keep alive source technical design choice. </a:t>
            </a:r>
            <a:r>
              <a:rPr lang="en-US" sz="2400" dirty="0" smtClean="0">
                <a:solidFill>
                  <a:srgbClr val="FF0000"/>
                </a:solidFill>
              </a:rPr>
              <a:t>I suggest a warm S-band </a:t>
            </a:r>
            <a:r>
              <a:rPr lang="en-US" sz="2400" dirty="0" err="1" smtClean="0">
                <a:solidFill>
                  <a:srgbClr val="FF0000"/>
                </a:solidFill>
              </a:rPr>
              <a:t>linac</a:t>
            </a:r>
            <a:r>
              <a:rPr lang="en-US" sz="2400" dirty="0" smtClean="0">
                <a:solidFill>
                  <a:srgbClr val="FF0000"/>
                </a:solidFill>
              </a:rPr>
              <a:t> for the time being?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27, 2011        LCWS11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E3FA-FE61-46F7-AAA0-CCC15B1F2A85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Central Region Joint Session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181600" y="5943600"/>
            <a:ext cx="35459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Ewan – Sept 14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02644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NEXT STEPS?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00B0F0"/>
                </a:solidFill>
              </a:rPr>
              <a:t>We need to have </a:t>
            </a:r>
            <a:r>
              <a:rPr lang="en-US" dirty="0" smtClean="0">
                <a:solidFill>
                  <a:srgbClr val="FF0000"/>
                </a:solidFill>
              </a:rPr>
              <a:t>enough new or updated info </a:t>
            </a:r>
            <a:r>
              <a:rPr lang="en-US" dirty="0" smtClean="0">
                <a:solidFill>
                  <a:srgbClr val="00B0F0"/>
                </a:solidFill>
              </a:rPr>
              <a:t>to have (complete) reviews of issues or questions on previous slide, during the parallel/joint sessions at LCWS followed by </a:t>
            </a:r>
            <a:r>
              <a:rPr lang="en-US" dirty="0" smtClean="0">
                <a:solidFill>
                  <a:srgbClr val="FF0000"/>
                </a:solidFill>
              </a:rPr>
              <a:t>one more iteration? </a:t>
            </a:r>
            <a:r>
              <a:rPr lang="en-US" dirty="0" smtClean="0">
                <a:solidFill>
                  <a:srgbClr val="00B0F0"/>
                </a:solidFill>
              </a:rPr>
              <a:t>before the BTR at DESY.</a:t>
            </a:r>
          </a:p>
          <a:p>
            <a:r>
              <a:rPr lang="en-US" dirty="0" smtClean="0">
                <a:solidFill>
                  <a:srgbClr val="00B0F0"/>
                </a:solidFill>
              </a:rPr>
              <a:t>This  is a very tight schedule but a necessary one to make sufficient progress at the BTR, where these will not be final complete systems designs ready for the TDR but rather</a:t>
            </a:r>
            <a:r>
              <a:rPr lang="en-US" dirty="0" smtClean="0">
                <a:solidFill>
                  <a:srgbClr val="FF0000"/>
                </a:solidFill>
              </a:rPr>
              <a:t> designs with no show stoppers arising from interferences between optics, system layouts and CFS.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27, 2011        LCWS11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E3FA-FE61-46F7-AAA0-CCC15B1F2A85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Central Region Joint Session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181600" y="5943600"/>
            <a:ext cx="35459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Ewan – Sept 14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0398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Questions???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>
                <a:solidFill>
                  <a:srgbClr val="00B050"/>
                </a:solidFill>
              </a:rPr>
              <a:t>We are now aware of how the design of the IR hall </a:t>
            </a:r>
            <a:r>
              <a:rPr lang="en-US" sz="2400" dirty="0" smtClean="0">
                <a:solidFill>
                  <a:srgbClr val="FF0000"/>
                </a:solidFill>
              </a:rPr>
              <a:t>may</a:t>
            </a:r>
            <a:r>
              <a:rPr lang="en-US" sz="2400" dirty="0" smtClean="0">
                <a:solidFill>
                  <a:srgbClr val="00B050"/>
                </a:solidFill>
              </a:rPr>
              <a:t> affect the design and layout of the DR and Central Region </a:t>
            </a:r>
            <a:r>
              <a:rPr lang="en-US" sz="2400" dirty="0" err="1" smtClean="0">
                <a:solidFill>
                  <a:srgbClr val="00B050"/>
                </a:solidFill>
              </a:rPr>
              <a:t>Beamlines</a:t>
            </a:r>
            <a:r>
              <a:rPr lang="en-US" sz="2400" dirty="0" smtClean="0">
                <a:solidFill>
                  <a:srgbClr val="00B050"/>
                </a:solidFill>
              </a:rPr>
              <a:t>. </a:t>
            </a:r>
            <a:r>
              <a:rPr lang="en-US" sz="2400" dirty="0" smtClean="0"/>
              <a:t>(The minimum distance between them and ground deflection from push pull detectors) </a:t>
            </a:r>
            <a:r>
              <a:rPr lang="en-US" sz="2400" dirty="0" smtClean="0">
                <a:solidFill>
                  <a:srgbClr val="FF0000"/>
                </a:solidFill>
              </a:rPr>
              <a:t>Is this a problem?</a:t>
            </a:r>
          </a:p>
          <a:p>
            <a:pPr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dirty="0" smtClean="0">
                <a:solidFill>
                  <a:srgbClr val="00B0F0"/>
                </a:solidFill>
              </a:rPr>
              <a:t>Is there any change in optics or layout required for 10 Hz ops?</a:t>
            </a:r>
          </a:p>
          <a:p>
            <a:endParaRPr lang="en-US" sz="2400" dirty="0">
              <a:solidFill>
                <a:srgbClr val="00B050"/>
              </a:solidFill>
            </a:endParaRPr>
          </a:p>
          <a:p>
            <a:r>
              <a:rPr lang="en-US" sz="2400" dirty="0" smtClean="0">
                <a:solidFill>
                  <a:srgbClr val="FF0000"/>
                </a:solidFill>
              </a:rPr>
              <a:t>Is there any incompatible layout problems with different </a:t>
            </a:r>
            <a:r>
              <a:rPr lang="en-US" sz="2400" dirty="0" err="1" smtClean="0">
                <a:solidFill>
                  <a:srgbClr val="FF0000"/>
                </a:solidFill>
              </a:rPr>
              <a:t>TeV</a:t>
            </a:r>
            <a:r>
              <a:rPr lang="en-US" sz="2400" dirty="0" smtClean="0">
                <a:solidFill>
                  <a:srgbClr val="FF0000"/>
                </a:solidFill>
              </a:rPr>
              <a:t> BDS optics and sources?</a:t>
            </a:r>
          </a:p>
          <a:p>
            <a:endParaRPr lang="en-US" sz="2400" dirty="0">
              <a:solidFill>
                <a:srgbClr val="00B050"/>
              </a:solidFill>
            </a:endParaRPr>
          </a:p>
          <a:p>
            <a:r>
              <a:rPr lang="en-US" sz="2400" dirty="0" smtClean="0">
                <a:solidFill>
                  <a:srgbClr val="7030A0"/>
                </a:solidFill>
              </a:rPr>
              <a:t>ADD YOUR OWN ??</a:t>
            </a:r>
          </a:p>
          <a:p>
            <a:endParaRPr lang="en-US" sz="2400" dirty="0">
              <a:solidFill>
                <a:srgbClr val="00B05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27, 2011        LCWS11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Central Region Joint Session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5DE3FA-FE61-46F7-AAA0-CCC15B1F2A85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181600" y="5943600"/>
            <a:ext cx="354593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Ewan – Sept 14 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434976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0"/>
            <a:ext cx="7696200" cy="914400"/>
          </a:xfrm>
        </p:spPr>
        <p:txBody>
          <a:bodyPr/>
          <a:lstStyle/>
          <a:p>
            <a:r>
              <a:rPr lang="en-US" dirty="0" smtClean="0"/>
              <a:t>Plan for Central Region Sessions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334000"/>
          </a:xfrm>
        </p:spPr>
        <p:txBody>
          <a:bodyPr/>
          <a:lstStyle/>
          <a:p>
            <a:r>
              <a:rPr lang="en-US" sz="2400" dirty="0" smtClean="0"/>
              <a:t>Tuesday Session 1 (8:30-10:30)</a:t>
            </a:r>
          </a:p>
          <a:p>
            <a:pPr lvl="1"/>
            <a:r>
              <a:rPr lang="en-US" sz="2000" dirty="0" smtClean="0"/>
              <a:t>Naming Conventions: B. List</a:t>
            </a:r>
          </a:p>
          <a:p>
            <a:pPr lvl="1"/>
            <a:r>
              <a:rPr lang="en-US" sz="2000" dirty="0" smtClean="0"/>
              <a:t>DR </a:t>
            </a:r>
            <a:r>
              <a:rPr lang="en-US" sz="2000" dirty="0" smtClean="0"/>
              <a:t>Injection/Extraction </a:t>
            </a:r>
            <a:r>
              <a:rPr lang="en-US" sz="2000" dirty="0" smtClean="0"/>
              <a:t>Line </a:t>
            </a:r>
            <a:r>
              <a:rPr lang="en-US" sz="2000" dirty="0" smtClean="0"/>
              <a:t>Update</a:t>
            </a:r>
            <a:endParaRPr lang="en-US" sz="2000" dirty="0" smtClean="0"/>
          </a:p>
          <a:p>
            <a:pPr lvl="2"/>
            <a:r>
              <a:rPr lang="en-US" sz="1800" dirty="0" smtClean="0"/>
              <a:t>Optics: J. Shanks/D. Rubin</a:t>
            </a:r>
          </a:p>
          <a:p>
            <a:pPr lvl="2"/>
            <a:r>
              <a:rPr lang="en-US" sz="1800" dirty="0" smtClean="0"/>
              <a:t>Treaty Point and Layout Issues: M. Palmer</a:t>
            </a:r>
          </a:p>
          <a:p>
            <a:pPr lvl="1"/>
            <a:r>
              <a:rPr lang="en-US" sz="2000" dirty="0" smtClean="0"/>
              <a:t>Section “B-E” (treaty point to RTML) Optics: N. </a:t>
            </a:r>
            <a:r>
              <a:rPr lang="en-US" sz="2000" dirty="0" err="1" smtClean="0"/>
              <a:t>Solyak</a:t>
            </a:r>
            <a:endParaRPr lang="en-US" sz="2000" dirty="0" smtClean="0"/>
          </a:p>
          <a:p>
            <a:pPr lvl="1"/>
            <a:r>
              <a:rPr lang="en-US" sz="2000" dirty="0" smtClean="0"/>
              <a:t>Section “B-E” (e+ source to treaty point) Optics: W. </a:t>
            </a:r>
            <a:r>
              <a:rPr lang="en-US" sz="2000" dirty="0" err="1" smtClean="0"/>
              <a:t>Gai</a:t>
            </a:r>
            <a:endParaRPr lang="en-US" sz="2000" dirty="0" smtClean="0"/>
          </a:p>
          <a:p>
            <a:r>
              <a:rPr lang="en-US" sz="2400" dirty="0" smtClean="0"/>
              <a:t>Tuesday Session 2 (11:00-13:30)</a:t>
            </a:r>
          </a:p>
          <a:p>
            <a:pPr lvl="1"/>
            <a:r>
              <a:rPr lang="en-US" sz="2000" dirty="0" smtClean="0"/>
              <a:t>Central Region Layout Update: </a:t>
            </a:r>
          </a:p>
          <a:p>
            <a:pPr lvl="1"/>
            <a:r>
              <a:rPr lang="en-US" sz="2000" dirty="0" smtClean="0"/>
              <a:t>Central Region Mechanical Update</a:t>
            </a:r>
          </a:p>
          <a:p>
            <a:pPr lvl="1"/>
            <a:r>
              <a:rPr lang="en-US" sz="2000" dirty="0" smtClean="0"/>
              <a:t>Central Region Electrical Update</a:t>
            </a:r>
          </a:p>
          <a:p>
            <a:pPr lvl="1"/>
            <a:r>
              <a:rPr lang="en-US" sz="2000" dirty="0" smtClean="0"/>
              <a:t>Central Region – Remaining Issues</a:t>
            </a:r>
          </a:p>
          <a:p>
            <a:pPr lvl="1"/>
            <a:r>
              <a:rPr lang="en-US" sz="2000" dirty="0" smtClean="0"/>
              <a:t>Last half hour of session will provide an opportunity to discuss any “loose ends” in greater detail 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24C71-324D-8E4E-8FA4-47956857AB4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1952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Relevant Discussions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Fill Pattern Discussion – 15:45 Last portion of today’s Session 3</a:t>
            </a:r>
          </a:p>
          <a:p>
            <a:r>
              <a:rPr lang="en-US" dirty="0" smtClean="0"/>
              <a:t>Splitter/Merger Pulsed Element Options – Thursday Session 2 - 13:00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September 27, 2011        LCWS11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Central Region Joint Session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CE4F39-439C-1A4F-8186-77CDE8E773EC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17371"/>
      </p:ext>
    </p:extLst>
  </p:cSld>
  <p:clrMapOvr>
    <a:masterClrMapping/>
  </p:clrMapOvr>
</p:sld>
</file>

<file path=ppt/theme/theme1.xml><?xml version="1.0" encoding="utf-8"?>
<a:theme xmlns:a="http://schemas.openxmlformats.org/drawingml/2006/main" name="ilc_gde_template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Arial Unicode MS"/>
      </a:majorFont>
      <a:minorFont>
        <a:latin typeface="Arial"/>
        <a:ea typeface="ＭＳ Ｐゴシック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ilc_gde_template.potx</Template>
  <TotalTime>2141</TotalTime>
  <Words>745</Words>
  <Application>Microsoft Macintosh PowerPoint</Application>
  <PresentationFormat>On-screen Show (4:3)</PresentationFormat>
  <Paragraphs>121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ilc_gde_template</vt:lpstr>
      <vt:lpstr>Central Region Sessions</vt:lpstr>
      <vt:lpstr>Central Region - Transition</vt:lpstr>
      <vt:lpstr>Updated CFS Drawing of Central Region</vt:lpstr>
      <vt:lpstr>Nick’s Summary from Last WebEx</vt:lpstr>
      <vt:lpstr>Overall Layouts End of E- Linac to End of E+ Linac</vt:lpstr>
      <vt:lpstr>NEXT STEPS?</vt:lpstr>
      <vt:lpstr>Questions???</vt:lpstr>
      <vt:lpstr>Plan for Central Region Sessions</vt:lpstr>
      <vt:lpstr>Other Relevant Discussions</vt:lpstr>
      <vt:lpstr>Goals for Today</vt:lpstr>
    </vt:vector>
  </TitlesOfParts>
  <Company>Cornell LEPP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Gerald Dugan</dc:creator>
  <cp:lastModifiedBy>Mark Palmer</cp:lastModifiedBy>
  <cp:revision>80</cp:revision>
  <dcterms:created xsi:type="dcterms:W3CDTF">2005-11-21T04:08:26Z</dcterms:created>
  <dcterms:modified xsi:type="dcterms:W3CDTF">2011-09-26T16:18:07Z</dcterms:modified>
</cp:coreProperties>
</file>