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Default Extension="emf" ContentType="image/x-emf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21"/>
  </p:notesMasterIdLst>
  <p:sldIdLst>
    <p:sldId id="256" r:id="rId2"/>
    <p:sldId id="549" r:id="rId3"/>
    <p:sldId id="527" r:id="rId4"/>
    <p:sldId id="528" r:id="rId5"/>
    <p:sldId id="537" r:id="rId6"/>
    <p:sldId id="538" r:id="rId7"/>
    <p:sldId id="539" r:id="rId8"/>
    <p:sldId id="540" r:id="rId9"/>
    <p:sldId id="541" r:id="rId10"/>
    <p:sldId id="545" r:id="rId11"/>
    <p:sldId id="546" r:id="rId12"/>
    <p:sldId id="547" r:id="rId13"/>
    <p:sldId id="548" r:id="rId14"/>
    <p:sldId id="531" r:id="rId15"/>
    <p:sldId id="532" r:id="rId16"/>
    <p:sldId id="533" r:id="rId17"/>
    <p:sldId id="555" r:id="rId18"/>
    <p:sldId id="544" r:id="rId19"/>
    <p:sldId id="552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3300"/>
    <a:srgbClr val="17375E"/>
    <a:srgbClr val="00187E"/>
    <a:srgbClr val="F2DCDB"/>
    <a:srgbClr val="EBF1DE"/>
    <a:srgbClr val="DCE6F2"/>
    <a:srgbClr val="00CC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horzBarState="maximized">
    <p:restoredLeft sz="15620"/>
    <p:restoredTop sz="94660"/>
  </p:normalViewPr>
  <p:slideViewPr>
    <p:cSldViewPr>
      <p:cViewPr varScale="1">
        <p:scale>
          <a:sx n="136" d="100"/>
          <a:sy n="136" d="100"/>
        </p:scale>
        <p:origin x="-800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7C292E46-D69D-4646-B3BD-2D23997653B1}" type="datetime1">
              <a:rPr lang="en-US"/>
              <a:pPr/>
              <a:t>9/26/11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53BBE7C4-6A5D-4893-AB0E-02A1032E663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77161E-DF9D-4B00-AF64-D218F7FD6A7F}" type="datetime1">
              <a:rPr lang="en-US"/>
              <a:pPr/>
              <a:t>9/26/11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22F0C6-7BC2-4FF4-A905-36BAAD0F8A15}" type="datetime1">
              <a:rPr lang="en-US"/>
              <a:pPr/>
              <a:t>9/26/11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Georgia" pitchFamily="18" charset="0"/>
              </a:defRPr>
            </a:lvl1pPr>
          </a:lstStyle>
          <a:p>
            <a:fld id="{0925B554-69A4-4D09-B6F9-9A58DAD7FBA2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830" y="126170"/>
            <a:ext cx="921720" cy="145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CBA912-6824-4DAC-87B0-5C4FFFC8AF12}" type="datetime1">
              <a:rPr lang="en-US"/>
              <a:pPr/>
              <a:t>9/26/11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Georgia" pitchFamily="18" charset="0"/>
              </a:defRPr>
            </a:lvl1pPr>
          </a:lstStyle>
          <a:p>
            <a:fld id="{CF35B8EF-05CE-4BEE-A145-51FC8EC99003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830" y="126170"/>
            <a:ext cx="921720" cy="145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fld id="{B3569D80-E41E-4974-8D81-916EF9730F11}" type="datetime1">
              <a:rPr lang="en-US"/>
              <a:pPr/>
              <a:t>9/26/11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830" y="126170"/>
            <a:ext cx="921720" cy="145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D2A78B-F24D-4E28-9AAE-845D4A2BF3A5}" type="datetime1">
              <a:rPr lang="en-US"/>
              <a:pPr/>
              <a:t>9/26/11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Georgia" pitchFamily="18" charset="0"/>
              </a:defRPr>
            </a:lvl1pPr>
          </a:lstStyle>
          <a:p>
            <a:fld id="{BFE3A4D2-810B-4C0D-B5A6-8E241B825734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830" y="126170"/>
            <a:ext cx="921720" cy="145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80C4CC-65C2-4D31-8465-5E176A593853}" type="datetime1">
              <a:rPr lang="en-US"/>
              <a:pPr/>
              <a:t>9/26/11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Georgia" pitchFamily="18" charset="0"/>
              </a:defRPr>
            </a:lvl1pPr>
          </a:lstStyle>
          <a:p>
            <a:fld id="{FC95E05C-1C9D-4D24-BA9E-6DD25F8E39E3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830" y="126170"/>
            <a:ext cx="921720" cy="145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7C0CCF-23F8-4321-A2EE-FED28D6E39FF}" type="datetime1">
              <a:rPr lang="en-US"/>
              <a:pPr/>
              <a:t>9/26/11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Georgia" pitchFamily="18" charset="0"/>
              </a:defRPr>
            </a:lvl1pPr>
          </a:lstStyle>
          <a:p>
            <a:fld id="{04DF6EC0-77D9-479A-AF18-4D45B20BEFBB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830" y="126170"/>
            <a:ext cx="921720" cy="145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86304B-5B29-4617-B6F2-116F5F47FF26}" type="datetime1">
              <a:rPr lang="en-US"/>
              <a:pPr/>
              <a:t>9/26/11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Georgia" pitchFamily="18" charset="0"/>
              </a:defRPr>
            </a:lvl1pPr>
          </a:lstStyle>
          <a:p>
            <a:fld id="{51353B21-4E1B-4397-8AE5-A5D17B33F2BB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830" y="126170"/>
            <a:ext cx="921720" cy="145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AE0630-CDCE-4985-84C9-58635AAF6FB1}" type="datetime1">
              <a:rPr lang="en-US"/>
              <a:pPr/>
              <a:t>9/26/11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Georgia" pitchFamily="18" charset="0"/>
              </a:defRPr>
            </a:lvl1pPr>
          </a:lstStyle>
          <a:p>
            <a:fld id="{A5FC4527-E811-4548-9AE7-991A1CB70C1E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830" y="126170"/>
            <a:ext cx="921720" cy="145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C5E4A1-A05F-4E6D-8207-46B71A9C326A}" type="datetime1">
              <a:rPr lang="en-US"/>
              <a:pPr/>
              <a:t>9/26/11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Georgia" pitchFamily="18" charset="0"/>
              </a:defRPr>
            </a:lvl1pPr>
          </a:lstStyle>
          <a:p>
            <a:fld id="{1A5F8C47-DDD7-4ED4-83D1-028C3DF8E1E9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830" y="126170"/>
            <a:ext cx="921720" cy="145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101727-32E7-46CD-A707-EC0B6DC0A442}" type="datetime1">
              <a:rPr lang="en-US"/>
              <a:pPr/>
              <a:t>9/26/11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Georgia" pitchFamily="18" charset="0"/>
              </a:defRPr>
            </a:lvl1pPr>
          </a:lstStyle>
          <a:p>
            <a:fld id="{CB724EFB-86BC-4269-B127-92370CF8049B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830" y="126170"/>
            <a:ext cx="921720" cy="145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15938" y="635000"/>
            <a:ext cx="8123237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905000"/>
            <a:ext cx="8229600" cy="42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898989"/>
                </a:solidFill>
                <a:latin typeface="Georgia" pitchFamily="18" charset="0"/>
              </a:defRPr>
            </a:lvl1pPr>
          </a:lstStyle>
          <a:p>
            <a:fld id="{5DFF5A06-72C8-486D-AE47-07067641B75B}" type="datetime1">
              <a:rPr lang="en-US"/>
              <a:pPr/>
              <a:t>9/26/11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grpSp>
        <p:nvGrpSpPr>
          <p:cNvPr id="6" name="Group 46"/>
          <p:cNvGrpSpPr/>
          <p:nvPr/>
        </p:nvGrpSpPr>
        <p:grpSpPr>
          <a:xfrm rot="19860000">
            <a:off x="4491275" y="6624035"/>
            <a:ext cx="198322" cy="198322"/>
            <a:chOff x="6016801" y="4400771"/>
            <a:chExt cx="150020" cy="150020"/>
          </a:xfr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8" name="4-Point Star 17"/>
            <p:cNvSpPr/>
            <p:nvPr/>
          </p:nvSpPr>
          <p:spPr>
            <a:xfrm rot="2700000">
              <a:off x="6056611" y="4442122"/>
              <a:ext cx="71641" cy="71641"/>
            </a:xfrm>
            <a:prstGeom prst="star4">
              <a:avLst/>
            </a:prstGeom>
            <a:grpFill/>
            <a:ln w="19050">
              <a:solidFill>
                <a:srgbClr val="FF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4-Point Star 18"/>
            <p:cNvSpPr/>
            <p:nvPr/>
          </p:nvSpPr>
          <p:spPr>
            <a:xfrm>
              <a:off x="6016801" y="4400771"/>
              <a:ext cx="150020" cy="150020"/>
            </a:xfrm>
            <a:prstGeom prst="star4">
              <a:avLst/>
            </a:prstGeom>
            <a:grp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6" name="Date Placeholder 3"/>
          <p:cNvSpPr txBox="1">
            <a:spLocks/>
          </p:cNvSpPr>
          <p:nvPr/>
        </p:nvSpPr>
        <p:spPr>
          <a:xfrm>
            <a:off x="6030913" y="0"/>
            <a:ext cx="2496802" cy="457200"/>
          </a:xfrm>
          <a:prstGeom prst="rect">
            <a:avLst/>
          </a:prstGeom>
          <a:effectLst/>
        </p:spPr>
        <p:txBody>
          <a:bodyPr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n-ea"/>
              </a:rPr>
              <a:t>R. Corsini, LCWS 11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n-ea"/>
              </a:rPr>
              <a:t>Granada, 27 September 2011</a:t>
            </a:r>
          </a:p>
        </p:txBody>
      </p:sp>
      <p:cxnSp>
        <p:nvCxnSpPr>
          <p:cNvPr id="24" name="Straight Connector 23"/>
          <p:cNvCxnSpPr>
            <a:cxnSpLocks noChangeShapeType="1"/>
          </p:cNvCxnSpPr>
          <p:nvPr/>
        </p:nvCxnSpPr>
        <p:spPr bwMode="auto">
          <a:xfrm rot="10800000">
            <a:off x="846138" y="471488"/>
            <a:ext cx="7604125" cy="0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pic>
        <p:nvPicPr>
          <p:cNvPr id="15" name="Picture 14" descr="CLIC-Logo-Color-72.png"/>
          <p:cNvPicPr>
            <a:picLocks noChangeAspect="1"/>
          </p:cNvPicPr>
          <p:nvPr/>
        </p:nvPicPr>
        <p:blipFill>
          <a:blip r:embed="rId13" cstate="print"/>
          <a:srcRect l="15208" t="13635" r="16617" b="15903"/>
          <a:stretch>
            <a:fillRect/>
          </a:stretch>
        </p:blipFill>
        <p:spPr bwMode="auto">
          <a:xfrm>
            <a:off x="8566150" y="49213"/>
            <a:ext cx="50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0" name="Straight Connector 19"/>
          <p:cNvCxnSpPr>
            <a:cxnSpLocks noChangeShapeType="1"/>
          </p:cNvCxnSpPr>
          <p:nvPr/>
        </p:nvCxnSpPr>
        <p:spPr bwMode="auto">
          <a:xfrm rot="10800000">
            <a:off x="117475" y="6732588"/>
            <a:ext cx="4262438" cy="0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5" name="Straight Connector 24"/>
          <p:cNvCxnSpPr>
            <a:cxnSpLocks noChangeShapeType="1"/>
          </p:cNvCxnSpPr>
          <p:nvPr/>
        </p:nvCxnSpPr>
        <p:spPr bwMode="auto">
          <a:xfrm rot="10800000">
            <a:off x="4764088" y="6732588"/>
            <a:ext cx="3956050" cy="0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pic>
        <p:nvPicPr>
          <p:cNvPr id="17" name="Picture 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17021" y="87765"/>
            <a:ext cx="620536" cy="537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2400" kern="1200">
          <a:solidFill>
            <a:srgbClr val="C00000"/>
          </a:solidFill>
          <a:latin typeface="+mj-lt"/>
          <a:ea typeface="ＭＳ Ｐゴシック" charset="-128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Georgia" pitchFamily="18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Georgia" pitchFamily="18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Georgia" pitchFamily="18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Georgia" pitchFamily="18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Georgia" pitchFamily="18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Georgia" pitchFamily="18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Georgia" pitchFamily="18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Georgia" pitchFamily="18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000000"/>
          </a:solidFill>
          <a:latin typeface="+mn-lt"/>
          <a:ea typeface="ＭＳ Ｐゴシック" charset="-128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kern="1200">
          <a:solidFill>
            <a:srgbClr val="000000"/>
          </a:solidFill>
          <a:latin typeface="+mn-lt"/>
          <a:ea typeface="ＭＳ Ｐゴシック" charset="-128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1600" kern="1200">
          <a:solidFill>
            <a:srgbClr val="000000"/>
          </a:solidFill>
          <a:latin typeface="+mn-lt"/>
          <a:ea typeface="ＭＳ Ｐゴシック" charset="-128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1400" kern="1200">
          <a:solidFill>
            <a:srgbClr val="000000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Relationship Id="rId3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emf"/><Relationship Id="rId5" Type="http://schemas.openxmlformats.org/officeDocument/2006/relationships/image" Target="../media/image11.jpeg"/><Relationship Id="rId6" Type="http://schemas.openxmlformats.org/officeDocument/2006/relationships/image" Target="../media/image12.emf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3470" y="894270"/>
            <a:ext cx="4876800" cy="22907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/>
              <a:t>Work packages : Overview of experimental verification, CTF3 and </a:t>
            </a:r>
            <a:r>
              <a:rPr lang="en-US" dirty="0" smtClean="0"/>
              <a:t>CLIC Zero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1100" i="1" dirty="0" smtClean="0"/>
              <a:t>R. Corsini for the CLIC/CTF3 Collaboration</a:t>
            </a:r>
            <a:r>
              <a:rPr lang="en-US" sz="1100" dirty="0" smtClean="0"/>
              <a:t/>
            </a:r>
            <a:br>
              <a:rPr lang="en-US" sz="1100" dirty="0" smtClean="0"/>
            </a:br>
            <a:r>
              <a:rPr lang="en-US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1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5"/>
          <p:cNvSpPr txBox="1">
            <a:spLocks/>
          </p:cNvSpPr>
          <p:nvPr/>
        </p:nvSpPr>
        <p:spPr>
          <a:xfrm>
            <a:off x="8758238" y="6578600"/>
            <a:ext cx="385762" cy="279400"/>
          </a:xfrm>
          <a:prstGeom prst="rect">
            <a:avLst/>
          </a:prstGeom>
        </p:spPr>
        <p:txBody>
          <a:bodyPr/>
          <a:lstStyle/>
          <a:p>
            <a:pPr algn="ctr"/>
            <a:fld id="{612E2670-A062-4E3B-AD72-8A294081043C}" type="slidenum">
              <a:rPr lang="en-US" sz="1000">
                <a:solidFill>
                  <a:srgbClr val="7F7F7F"/>
                </a:solidFill>
                <a:latin typeface="Georgia" pitchFamily="18" charset="0"/>
              </a:rPr>
              <a:pPr algn="ctr"/>
              <a:t>1</a:t>
            </a:fld>
            <a:endParaRPr lang="en-US" sz="1000">
              <a:solidFill>
                <a:srgbClr val="7F7F7F"/>
              </a:solidFill>
              <a:latin typeface="Georgia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00200" y="3581400"/>
            <a:ext cx="4800600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>
              <a:latin typeface="Georgia" pitchFamily="18" charset="0"/>
            </a:endParaRPr>
          </a:p>
          <a:p>
            <a:r>
              <a:rPr lang="en-US" sz="1400" b="1" dirty="0" smtClean="0">
                <a:solidFill>
                  <a:srgbClr val="00187E"/>
                </a:solidFill>
                <a:latin typeface="Georgia" pitchFamily="18" charset="0"/>
              </a:rPr>
              <a:t>Basically all WP scientific and technical details have been (or will </a:t>
            </a:r>
            <a:r>
              <a:rPr lang="en-US" sz="1400" b="1" dirty="0" err="1" smtClean="0">
                <a:solidFill>
                  <a:srgbClr val="00187E"/>
                </a:solidFill>
                <a:latin typeface="Georgia" pitchFamily="18" charset="0"/>
              </a:rPr>
              <a:t>b</a:t>
            </a:r>
            <a:r>
              <a:rPr lang="en-US" sz="1400" b="1" dirty="0" smtClean="0">
                <a:solidFill>
                  <a:srgbClr val="00187E"/>
                </a:solidFill>
                <a:latin typeface="Georgia" pitchFamily="18" charset="0"/>
              </a:rPr>
              <a:t> </a:t>
            </a:r>
            <a:r>
              <a:rPr lang="en-US" sz="1400" b="1" dirty="0" err="1" smtClean="0">
                <a:solidFill>
                  <a:srgbClr val="00187E"/>
                </a:solidFill>
                <a:latin typeface="Georgia" pitchFamily="18" charset="0"/>
              </a:rPr>
              <a:t>discussedelswhere</a:t>
            </a:r>
            <a:r>
              <a:rPr lang="en-US" sz="1400" b="1" dirty="0" smtClean="0">
                <a:solidFill>
                  <a:srgbClr val="00187E"/>
                </a:solidFill>
                <a:latin typeface="Georgia" pitchFamily="18" charset="0"/>
              </a:rPr>
              <a:t> in the </a:t>
            </a:r>
            <a:r>
              <a:rPr lang="en-US" sz="1400" b="1" dirty="0" err="1" smtClean="0">
                <a:solidFill>
                  <a:srgbClr val="00187E"/>
                </a:solidFill>
                <a:latin typeface="Georgia" pitchFamily="18" charset="0"/>
              </a:rPr>
              <a:t>WGs</a:t>
            </a:r>
            <a:r>
              <a:rPr lang="en-US" sz="1400" b="1" dirty="0" smtClean="0">
                <a:solidFill>
                  <a:srgbClr val="00187E"/>
                </a:solidFill>
                <a:latin typeface="Georgia" pitchFamily="18" charset="0"/>
              </a:rPr>
              <a:t>, therefore</a:t>
            </a:r>
            <a:r>
              <a:rPr lang="en-US" sz="1400" dirty="0" smtClean="0">
                <a:latin typeface="Georgia" pitchFamily="18" charset="0"/>
              </a:rPr>
              <a:t>:</a:t>
            </a:r>
            <a:endParaRPr lang="en-US" sz="1400" dirty="0">
              <a:latin typeface="Georgia" pitchFamily="18" charset="0"/>
            </a:endParaRPr>
          </a:p>
          <a:p>
            <a:endParaRPr lang="en-US" sz="1400" dirty="0" smtClean="0">
              <a:latin typeface="Georgia" pitchFamily="18" charset="0"/>
            </a:endParaRPr>
          </a:p>
          <a:p>
            <a:pPr marL="228600" indent="-228600">
              <a:buFont typeface="Georgia" pitchFamily="18" charset="0"/>
              <a:buAutoNum type="arabicPeriod"/>
            </a:pPr>
            <a:r>
              <a:rPr lang="en-US" sz="1400" dirty="0" smtClean="0">
                <a:latin typeface="Georgia" pitchFamily="18" charset="0"/>
              </a:rPr>
              <a:t>I will only give a short description of work packages </a:t>
            </a:r>
            <a:r>
              <a:rPr lang="en-US" sz="1400" dirty="0">
                <a:latin typeface="Georgia" pitchFamily="18" charset="0"/>
              </a:rPr>
              <a:t>– motivation, objectives,</a:t>
            </a:r>
            <a:r>
              <a:rPr lang="en-US" sz="1400" dirty="0" smtClean="0">
                <a:latin typeface="Georgia" pitchFamily="18" charset="0"/>
              </a:rPr>
              <a:t> </a:t>
            </a:r>
            <a:r>
              <a:rPr lang="en-US" sz="1400" dirty="0" smtClean="0">
                <a:latin typeface="Georgia" pitchFamily="18" charset="0"/>
              </a:rPr>
              <a:t>initial evaluation of resources</a:t>
            </a:r>
            <a:endParaRPr lang="en-US" sz="1400" dirty="0" smtClean="0">
              <a:latin typeface="Georgia" pitchFamily="18" charset="0"/>
            </a:endParaRPr>
          </a:p>
          <a:p>
            <a:pPr marL="228600" indent="-228600">
              <a:buFont typeface="Georgia" pitchFamily="18" charset="0"/>
              <a:buAutoNum type="arabicPeriod"/>
            </a:pPr>
            <a:endParaRPr lang="en-US" sz="1400" dirty="0" smtClean="0">
              <a:latin typeface="Georgia" pitchFamily="18" charset="0"/>
            </a:endParaRPr>
          </a:p>
          <a:p>
            <a:pPr marL="228600" indent="-228600">
              <a:buFont typeface="Georgia" pitchFamily="18" charset="0"/>
              <a:buAutoNum type="arabicPeriod"/>
            </a:pPr>
            <a:r>
              <a:rPr lang="en-US" sz="1400" dirty="0" smtClean="0">
                <a:latin typeface="Georgia" pitchFamily="18" charset="0"/>
              </a:rPr>
              <a:t>I will say </a:t>
            </a:r>
            <a:r>
              <a:rPr lang="en-US" sz="1400" dirty="0" smtClean="0">
                <a:latin typeface="Georgia" pitchFamily="18" charset="0"/>
              </a:rPr>
              <a:t>a</a:t>
            </a:r>
            <a:r>
              <a:rPr lang="en-US" sz="1400" dirty="0" smtClean="0">
                <a:latin typeface="Georgia" pitchFamily="18" charset="0"/>
              </a:rPr>
              <a:t> few more words on module tests in CTF3, not fully covered elsewhere</a:t>
            </a:r>
            <a:endParaRPr lang="en-US" sz="1200" dirty="0" smtClean="0">
              <a:latin typeface="Georgia" pitchFamily="18" charset="0"/>
            </a:endParaRPr>
          </a:p>
          <a:p>
            <a:pPr marL="228600" indent="-228600"/>
            <a:endParaRPr lang="en-US" sz="1400" dirty="0" smtClean="0">
              <a:latin typeface="Georgia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6715" y="87765"/>
            <a:ext cx="1701286" cy="268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8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3021108"/>
            <a:ext cx="4572000" cy="3337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778" y="5739825"/>
            <a:ext cx="27728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latin typeface="Calibri" pitchFamily="34" charset="0"/>
                <a:cs typeface="Tahoma" pitchFamily="34" charset="0"/>
              </a:rPr>
              <a:t>3D model of integration </a:t>
            </a:r>
          </a:p>
          <a:p>
            <a:r>
              <a:rPr lang="en-US" sz="1600" i="1" dirty="0" smtClean="0">
                <a:latin typeface="Calibri" pitchFamily="34" charset="0"/>
                <a:cs typeface="Tahoma" pitchFamily="34" charset="0"/>
              </a:rPr>
              <a:t>of the first CLIC Module in CLEX</a:t>
            </a:r>
            <a:endParaRPr lang="en-US" sz="1600" i="1" dirty="0">
              <a:latin typeface="Calibri" pitchFamily="34" charset="0"/>
              <a:cs typeface="Tahoma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23528" y="1105453"/>
            <a:ext cx="6520646" cy="1891499"/>
            <a:chOff x="1043608" y="961655"/>
            <a:chExt cx="6520646" cy="1891499"/>
          </a:xfrm>
        </p:grpSpPr>
        <p:pic>
          <p:nvPicPr>
            <p:cNvPr id="4" name="Picture 3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59138" y="961655"/>
              <a:ext cx="2215118" cy="1476745"/>
            </a:xfrm>
            <a:prstGeom prst="rect">
              <a:avLst/>
            </a:prstGeom>
            <a:noFill/>
          </p:spPr>
        </p:pic>
        <p:grpSp>
          <p:nvGrpSpPr>
            <p:cNvPr id="5" name="Group 15"/>
            <p:cNvGrpSpPr/>
            <p:nvPr/>
          </p:nvGrpSpPr>
          <p:grpSpPr>
            <a:xfrm>
              <a:off x="1043608" y="961655"/>
              <a:ext cx="6520646" cy="1891499"/>
              <a:chOff x="1019996" y="961655"/>
              <a:chExt cx="6520646" cy="1891499"/>
            </a:xfrm>
          </p:grpSpPr>
          <p:pic>
            <p:nvPicPr>
              <p:cNvPr id="6" name="Picture 34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019996" y="961656"/>
                <a:ext cx="2151829" cy="1485628"/>
              </a:xfrm>
              <a:prstGeom prst="rect">
                <a:avLst/>
              </a:prstGeom>
              <a:noFill/>
            </p:spPr>
          </p:pic>
          <p:pic>
            <p:nvPicPr>
              <p:cNvPr id="7" name="Picture 3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325524" y="961655"/>
                <a:ext cx="2215118" cy="1476745"/>
              </a:xfrm>
              <a:prstGeom prst="rect">
                <a:avLst/>
              </a:prstGeom>
              <a:noFill/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2590800" y="2514600"/>
                <a:ext cx="369043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i="1" dirty="0" smtClean="0">
                    <a:latin typeface="Calibri" pitchFamily="34" charset="0"/>
                    <a:cs typeface="Tahoma" pitchFamily="34" charset="0"/>
                  </a:rPr>
                  <a:t>Schematic layout of CLIC Modules in CLEX</a:t>
                </a:r>
                <a:endParaRPr lang="en-US" sz="1600" i="1" dirty="0">
                  <a:latin typeface="Calibri" pitchFamily="34" charset="0"/>
                  <a:cs typeface="Tahoma" pitchFamily="34" charset="0"/>
                </a:endParaRPr>
              </a:p>
            </p:txBody>
          </p:sp>
        </p:grpSp>
      </p:grp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77" y="3228975"/>
            <a:ext cx="8359123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804248" y="1124744"/>
            <a:ext cx="22677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buFontTx/>
              <a:buChar char="-"/>
            </a:pPr>
            <a:r>
              <a:rPr lang="en-US" dirty="0" smtClean="0"/>
              <a:t>3 modules to be tested with </a:t>
            </a:r>
          </a:p>
          <a:p>
            <a:pPr marL="182563" indent="-182563"/>
            <a:r>
              <a:rPr lang="en-US" dirty="0" smtClean="0"/>
              <a:t>	beam and RF</a:t>
            </a:r>
          </a:p>
          <a:p>
            <a:pPr>
              <a:tabLst>
                <a:tab pos="182563" algn="l"/>
              </a:tabLst>
            </a:pPr>
            <a:r>
              <a:rPr lang="en-US" dirty="0" smtClean="0"/>
              <a:t>- 	module layout 	compatible with 	CLEX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96200" y="6019800"/>
            <a:ext cx="1020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u="sng" dirty="0" smtClean="0">
                <a:latin typeface="Calibri" pitchFamily="34" charset="0"/>
                <a:cs typeface="Tahoma" pitchFamily="34" charset="0"/>
              </a:rPr>
              <a:t>G. </a:t>
            </a:r>
            <a:r>
              <a:rPr lang="en-US" sz="1400" i="1" u="sng" dirty="0" err="1" smtClean="0">
                <a:latin typeface="Calibri" pitchFamily="34" charset="0"/>
                <a:cs typeface="Tahoma" pitchFamily="34" charset="0"/>
              </a:rPr>
              <a:t>Riddone</a:t>
            </a:r>
            <a:endParaRPr lang="en-US" sz="1400" i="1" u="sng" dirty="0">
              <a:latin typeface="Calibri" pitchFamily="34" charset="0"/>
              <a:cs typeface="Tahoma" pitchFamily="34" charset="0"/>
            </a:endParaRPr>
          </a:p>
        </p:txBody>
      </p:sp>
      <p:sp>
        <p:nvSpPr>
          <p:cNvPr id="12" name="Title 7"/>
          <p:cNvSpPr txBox="1">
            <a:spLocks/>
          </p:cNvSpPr>
          <p:nvPr/>
        </p:nvSpPr>
        <p:spPr>
          <a:xfrm>
            <a:off x="798513" y="0"/>
            <a:ext cx="7567612" cy="61595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US" sz="2300" dirty="0">
                <a:solidFill>
                  <a:srgbClr val="C00000"/>
                </a:solidFill>
                <a:latin typeface="Georgia" pitchFamily="18" charset="0"/>
              </a:rPr>
              <a:t>Two Beam</a:t>
            </a:r>
            <a:r>
              <a:rPr lang="en-US" sz="2300" dirty="0" smtClean="0">
                <a:solidFill>
                  <a:srgbClr val="C00000"/>
                </a:solidFill>
                <a:latin typeface="Georgia" pitchFamily="18" charset="0"/>
              </a:rPr>
              <a:t> Modules in CLEX</a:t>
            </a:r>
            <a:endParaRPr lang="en-US" sz="2300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836712"/>
            <a:ext cx="6946729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7164288" y="1556792"/>
            <a:ext cx="190770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 double length PETS feeding two accelerating structures</a:t>
            </a:r>
          </a:p>
          <a:p>
            <a:pPr>
              <a:buFontTx/>
              <a:buChar char="-"/>
            </a:pPr>
            <a:r>
              <a:rPr lang="en-US" dirty="0" smtClean="0"/>
              <a:t> accelerating structures with all technical systems and damping</a:t>
            </a:r>
          </a:p>
          <a:p>
            <a:r>
              <a:rPr lang="en-US" dirty="0" smtClean="0"/>
              <a:t>features </a:t>
            </a:r>
          </a:p>
          <a:p>
            <a:pPr lvl="1"/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  First module to be ready </a:t>
            </a:r>
          </a:p>
          <a:p>
            <a:r>
              <a:rPr lang="en-US" dirty="0" smtClean="0"/>
              <a:t>by end of 2012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96200" y="6019800"/>
            <a:ext cx="1020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u="sng" dirty="0" smtClean="0">
                <a:latin typeface="Calibri" pitchFamily="34" charset="0"/>
                <a:cs typeface="Tahoma" pitchFamily="34" charset="0"/>
              </a:rPr>
              <a:t>G. </a:t>
            </a:r>
            <a:r>
              <a:rPr lang="en-US" sz="1400" i="1" u="sng" dirty="0" err="1" smtClean="0">
                <a:latin typeface="Calibri" pitchFamily="34" charset="0"/>
                <a:cs typeface="Tahoma" pitchFamily="34" charset="0"/>
              </a:rPr>
              <a:t>Riddone</a:t>
            </a:r>
            <a:endParaRPr lang="en-US" sz="1400" i="1" u="sng" dirty="0">
              <a:latin typeface="Calibri" pitchFamily="34" charset="0"/>
              <a:cs typeface="Tahoma" pitchFamily="34" charset="0"/>
            </a:endParaRPr>
          </a:p>
        </p:txBody>
      </p:sp>
      <p:sp>
        <p:nvSpPr>
          <p:cNvPr id="5" name="Title 7"/>
          <p:cNvSpPr txBox="1">
            <a:spLocks/>
          </p:cNvSpPr>
          <p:nvPr/>
        </p:nvSpPr>
        <p:spPr>
          <a:xfrm>
            <a:off x="798513" y="0"/>
            <a:ext cx="7567612" cy="61595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US" sz="2300" dirty="0">
                <a:solidFill>
                  <a:srgbClr val="C00000"/>
                </a:solidFill>
                <a:latin typeface="Georgia" pitchFamily="18" charset="0"/>
              </a:rPr>
              <a:t>Two Beam</a:t>
            </a:r>
            <a:r>
              <a:rPr lang="en-US" sz="2300" dirty="0" smtClean="0">
                <a:solidFill>
                  <a:srgbClr val="C00000"/>
                </a:solidFill>
                <a:latin typeface="Georgia" pitchFamily="18" charset="0"/>
              </a:rPr>
              <a:t> Modules in CLEX</a:t>
            </a:r>
            <a:endParaRPr lang="en-US" sz="2300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381000" y="990600"/>
            <a:ext cx="8077200" cy="493712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Goals: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Test two-beam acceleration in full-fledged modules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integrating all technical systems,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including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RF production, beam diagnostics, alignment, stabilisation and vacuum, close to their nominal parameters.</a:t>
            </a:r>
            <a:endParaRPr kumimoji="0" lang="en-US" sz="1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 fontAlgn="auto">
              <a:spcBef>
                <a:spcPts val="2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dirty="0" smtClean="0">
                <a:latin typeface="+mn-lt"/>
                <a:ea typeface="+mn-ea"/>
              </a:rPr>
              <a:t>Test</a:t>
            </a:r>
            <a:r>
              <a:rPr lang="en-US" dirty="0" smtClean="0">
                <a:latin typeface="+mn-lt"/>
                <a:ea typeface="+mn-ea"/>
              </a:rPr>
              <a:t> </a:t>
            </a:r>
            <a:r>
              <a:rPr lang="en-US" dirty="0" smtClean="0">
                <a:solidFill>
                  <a:srgbClr val="00187E"/>
                </a:solidFill>
                <a:latin typeface="+mn-lt"/>
                <a:ea typeface="+mn-ea"/>
              </a:rPr>
              <a:t>BPM</a:t>
            </a:r>
            <a:r>
              <a:rPr lang="en-US" dirty="0" smtClean="0">
                <a:latin typeface="+mn-lt"/>
                <a:ea typeface="+mn-ea"/>
              </a:rPr>
              <a:t> and </a:t>
            </a:r>
            <a:r>
              <a:rPr lang="en-US" dirty="0" smtClean="0">
                <a:solidFill>
                  <a:srgbClr val="00187E"/>
                </a:solidFill>
                <a:latin typeface="+mn-lt"/>
                <a:ea typeface="+mn-ea"/>
              </a:rPr>
              <a:t>wake-field </a:t>
            </a:r>
            <a:r>
              <a:rPr lang="en-US" dirty="0" smtClean="0">
                <a:solidFill>
                  <a:srgbClr val="00187E"/>
                </a:solidFill>
                <a:latin typeface="+mn-lt"/>
                <a:ea typeface="+mn-ea"/>
              </a:rPr>
              <a:t>monitor</a:t>
            </a:r>
            <a:r>
              <a:rPr lang="en-US" dirty="0" smtClean="0">
                <a:solidFill>
                  <a:srgbClr val="00187E"/>
                </a:solidFill>
                <a:latin typeface="+mn-lt"/>
                <a:ea typeface="+mn-ea"/>
              </a:rPr>
              <a:t> </a:t>
            </a:r>
            <a:r>
              <a:rPr lang="en-US" dirty="0" smtClean="0">
                <a:latin typeface="+mn-lt"/>
                <a:ea typeface="+mn-ea"/>
              </a:rPr>
              <a:t>performance, in conjunction with </a:t>
            </a:r>
            <a:r>
              <a:rPr lang="en-US" dirty="0" smtClean="0">
                <a:solidFill>
                  <a:srgbClr val="00187E"/>
                </a:solidFill>
                <a:latin typeface="+mn-lt"/>
                <a:ea typeface="+mn-ea"/>
              </a:rPr>
              <a:t>active alignment system &amp; stabilization</a:t>
            </a:r>
            <a:r>
              <a:rPr lang="en-US" dirty="0" smtClean="0">
                <a:latin typeface="+mn-lt"/>
                <a:ea typeface="+mn-ea"/>
              </a:rPr>
              <a:t>, in an accelerator environment.</a:t>
            </a:r>
          </a:p>
          <a:p>
            <a:pPr marL="342900" lvl="0" indent="-342900" fontAlgn="auto">
              <a:spcBef>
                <a:spcPts val="200"/>
              </a:spcBef>
              <a:spcAft>
                <a:spcPts val="0"/>
              </a:spcAft>
              <a:buFont typeface="Arial" pitchFamily="34" charset="0"/>
              <a:buChar char="•"/>
            </a:pPr>
            <a:endParaRPr lang="en-US" dirty="0" smtClean="0">
              <a:latin typeface="+mn-lt"/>
              <a:ea typeface="+mn-ea"/>
            </a:endParaRPr>
          </a:p>
          <a:p>
            <a:pPr marL="342900" lvl="0" indent="-342900" fontAlgn="auto">
              <a:spcBef>
                <a:spcPts val="2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dirty="0" smtClean="0">
                <a:latin typeface="+mn-lt"/>
                <a:ea typeface="+mn-ea"/>
              </a:rPr>
              <a:t>Force construction/industrialization of “real” components – including ancillaries –, which can be used in accelerator environment.</a:t>
            </a:r>
          </a:p>
          <a:p>
            <a:pPr marL="342900" lvl="0" indent="-342900" fontAlgn="auto">
              <a:spcBef>
                <a:spcPts val="200"/>
              </a:spcBef>
              <a:spcAft>
                <a:spcPts val="0"/>
              </a:spcAft>
              <a:buFont typeface="Arial" pitchFamily="34" charset="0"/>
              <a:buChar char="•"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 fontAlgn="auto">
              <a:spcBef>
                <a:spcPts val="2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noProof="0" dirty="0" smtClean="0">
                <a:latin typeface="+mn-lt"/>
                <a:ea typeface="+mn-ea"/>
              </a:rPr>
              <a:t>Check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187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RF network phase stability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with beam</a:t>
            </a:r>
          </a:p>
          <a:p>
            <a:pPr marL="342900" lvl="0" indent="-342900" fontAlgn="auto">
              <a:spcBef>
                <a:spcPts val="200"/>
              </a:spcBef>
              <a:spcAft>
                <a:spcPts val="0"/>
              </a:spcAft>
              <a:buFont typeface="Arial" pitchFamily="34" charset="0"/>
              <a:buChar char="•"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187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Vacuum system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performance, both static and dynamics with RF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187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Cooling system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 especially dynamics due to beam loss and power flow changes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Validation of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187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assembly, transport, activation, </a:t>
            </a:r>
            <a:r>
              <a:rPr lang="en-US" dirty="0" smtClean="0">
                <a:solidFill>
                  <a:srgbClr val="00187E"/>
                </a:solidFill>
                <a:latin typeface="+mn-lt"/>
                <a:ea typeface="+mn-ea"/>
              </a:rPr>
              <a:t>operation,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187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maintenance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etc.</a:t>
            </a:r>
            <a:endParaRPr kumimoji="0" lang="fr-FR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itle 7"/>
          <p:cNvSpPr txBox="1">
            <a:spLocks/>
          </p:cNvSpPr>
          <p:nvPr/>
        </p:nvSpPr>
        <p:spPr>
          <a:xfrm>
            <a:off x="798513" y="0"/>
            <a:ext cx="7567612" cy="61595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US" sz="2300" dirty="0">
                <a:solidFill>
                  <a:srgbClr val="C00000"/>
                </a:solidFill>
                <a:latin typeface="Georgia" pitchFamily="18" charset="0"/>
              </a:rPr>
              <a:t>Two Beam</a:t>
            </a:r>
            <a:r>
              <a:rPr lang="en-US" sz="2300" dirty="0" smtClean="0">
                <a:solidFill>
                  <a:srgbClr val="C00000"/>
                </a:solidFill>
                <a:latin typeface="Georgia" pitchFamily="18" charset="0"/>
              </a:rPr>
              <a:t> Modules in CLEX</a:t>
            </a:r>
            <a:endParaRPr lang="en-US" sz="2300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3789" y="936104"/>
            <a:ext cx="8516683" cy="479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696200" y="6019800"/>
            <a:ext cx="1020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u="sng" dirty="0" smtClean="0">
                <a:latin typeface="Calibri" pitchFamily="34" charset="0"/>
                <a:cs typeface="Tahoma" pitchFamily="34" charset="0"/>
              </a:rPr>
              <a:t>G. </a:t>
            </a:r>
            <a:r>
              <a:rPr lang="en-US" sz="1400" i="1" u="sng" dirty="0" err="1" smtClean="0">
                <a:latin typeface="Calibri" pitchFamily="34" charset="0"/>
                <a:cs typeface="Tahoma" pitchFamily="34" charset="0"/>
              </a:rPr>
              <a:t>Riddone</a:t>
            </a:r>
            <a:endParaRPr lang="en-US" sz="1400" i="1" u="sng" dirty="0">
              <a:latin typeface="Calibri" pitchFamily="34" charset="0"/>
              <a:cs typeface="Tahoma" pitchFamily="34" charset="0"/>
            </a:endParaRPr>
          </a:p>
        </p:txBody>
      </p:sp>
      <p:sp>
        <p:nvSpPr>
          <p:cNvPr id="4" name="Title 7"/>
          <p:cNvSpPr txBox="1">
            <a:spLocks/>
          </p:cNvSpPr>
          <p:nvPr/>
        </p:nvSpPr>
        <p:spPr>
          <a:xfrm>
            <a:off x="798513" y="0"/>
            <a:ext cx="7567612" cy="61595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US" sz="2300" dirty="0">
                <a:solidFill>
                  <a:srgbClr val="C00000"/>
                </a:solidFill>
                <a:latin typeface="Georgia" pitchFamily="18" charset="0"/>
              </a:rPr>
              <a:t>Two Beam</a:t>
            </a:r>
            <a:r>
              <a:rPr lang="en-US" sz="2300" dirty="0" smtClean="0">
                <a:solidFill>
                  <a:srgbClr val="C00000"/>
                </a:solidFill>
                <a:latin typeface="Georgia" pitchFamily="18" charset="0"/>
              </a:rPr>
              <a:t> Modules in CLEX</a:t>
            </a:r>
            <a:endParaRPr lang="en-US" sz="2300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>
            <a:cxnSpLocks noChangeShapeType="1"/>
          </p:cNvCxnSpPr>
          <p:nvPr/>
        </p:nvCxnSpPr>
        <p:spPr bwMode="auto">
          <a:xfrm rot="10800000">
            <a:off x="188913" y="471488"/>
            <a:ext cx="8234362" cy="0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pic>
        <p:nvPicPr>
          <p:cNvPr id="7" name="Picture 6" descr="CLIC-Logo-Color-72.png"/>
          <p:cNvPicPr>
            <a:picLocks noChangeAspect="1"/>
          </p:cNvPicPr>
          <p:nvPr/>
        </p:nvPicPr>
        <p:blipFill>
          <a:blip r:embed="rId2" cstate="print"/>
          <a:srcRect l="15208" t="13635" r="16617" b="15903"/>
          <a:stretch>
            <a:fillRect/>
          </a:stretch>
        </p:blipFill>
        <p:spPr bwMode="auto">
          <a:xfrm>
            <a:off x="8537575" y="49213"/>
            <a:ext cx="50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020" y="87765"/>
            <a:ext cx="2099479" cy="307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193830" y="740650"/>
            <a:ext cx="2162861" cy="504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2075" tIns="46038" rIns="92075" bIns="46038"/>
          <a:lstStyle/>
          <a:p>
            <a:pPr eaLnBrk="0" hangingPunct="0">
              <a:spcBef>
                <a:spcPct val="20000"/>
              </a:spcBef>
            </a:pPr>
            <a:r>
              <a:rPr lang="en-US" sz="2000" dirty="0" smtClean="0">
                <a:solidFill>
                  <a:srgbClr val="00187E"/>
                </a:solidFill>
                <a:latin typeface="Calibri" pitchFamily="34" charset="0"/>
              </a:rPr>
              <a:t>CLIC Drive Beam Front-end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344510" y="740650"/>
          <a:ext cx="6490445" cy="115824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{6E25E649-3F16-4E02-A733-19D2CDBF48F0}</a:tableStyleId>
              </a:tblPr>
              <a:tblGrid>
                <a:gridCol w="2596178"/>
                <a:gridCol w="3894267"/>
              </a:tblGrid>
              <a:tr h="978735"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sz="1200" b="0" baseline="0" dirty="0" smtClean="0"/>
                        <a:t>Build and commission 30 MeV Drive Beam  front-end with nominal CLIC parameters</a:t>
                      </a:r>
                    </a:p>
                  </a:txBody>
                  <a:tcP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117475" marR="0" indent="-1174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000" b="0" baseline="0" dirty="0" smtClean="0"/>
                        <a:t>Build and commission 30 MeV Drive Beam  injector with nominal CLIC parameters</a:t>
                      </a:r>
                    </a:p>
                    <a:p>
                      <a:pPr marL="117475" marR="0" indent="-1174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en-US" sz="1000" b="0" baseline="0" dirty="0" smtClean="0"/>
                    </a:p>
                    <a:p>
                      <a:pPr marL="117475" marR="0" indent="-1174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000" b="0" baseline="0" dirty="0" smtClean="0"/>
                        <a:t>Build and commission a few Drive Beam accelerator nominal modules</a:t>
                      </a:r>
                    </a:p>
                    <a:p>
                      <a:pPr marL="117475" marR="0" indent="-1174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en-US" sz="1000" b="0" baseline="0" dirty="0" smtClean="0"/>
                    </a:p>
                    <a:p>
                      <a:pPr marL="117475" marR="0" indent="-1174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000" b="0" baseline="0" dirty="0" smtClean="0"/>
                        <a:t>Contribution to Technical Design of full CLIC Zero facility</a:t>
                      </a:r>
                    </a:p>
                  </a:txBody>
                  <a:tcPr>
                    <a:solidFill>
                      <a:srgbClr val="000066"/>
                    </a:solidFill>
                  </a:tcPr>
                </a:tc>
              </a:tr>
            </a:tbl>
          </a:graphicData>
        </a:graphic>
      </p:graphicFrame>
      <p:grpSp>
        <p:nvGrpSpPr>
          <p:cNvPr id="2" name="Group 11"/>
          <p:cNvGrpSpPr/>
          <p:nvPr/>
        </p:nvGrpSpPr>
        <p:grpSpPr>
          <a:xfrm>
            <a:off x="539475" y="3659430"/>
            <a:ext cx="8258880" cy="2920907"/>
            <a:chOff x="539475" y="3544215"/>
            <a:chExt cx="8258880" cy="2920907"/>
          </a:xfrm>
        </p:grpSpPr>
        <p:sp>
          <p:nvSpPr>
            <p:cNvPr id="13" name="Line 360"/>
            <p:cNvSpPr>
              <a:spLocks noChangeShapeType="1"/>
            </p:cNvSpPr>
            <p:nvPr/>
          </p:nvSpPr>
          <p:spPr bwMode="auto">
            <a:xfrm>
              <a:off x="1000271" y="4223630"/>
              <a:ext cx="0" cy="91721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14" name="Line 360"/>
            <p:cNvSpPr>
              <a:spLocks noChangeShapeType="1"/>
            </p:cNvSpPr>
            <p:nvPr/>
          </p:nvSpPr>
          <p:spPr bwMode="auto">
            <a:xfrm>
              <a:off x="1248392" y="4223631"/>
              <a:ext cx="0" cy="91721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15" name="Line 360"/>
            <p:cNvSpPr>
              <a:spLocks noChangeShapeType="1"/>
            </p:cNvSpPr>
            <p:nvPr/>
          </p:nvSpPr>
          <p:spPr bwMode="auto">
            <a:xfrm>
              <a:off x="1496513" y="4223631"/>
              <a:ext cx="0" cy="91721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16" name="Line 360"/>
            <p:cNvSpPr>
              <a:spLocks noChangeShapeType="1"/>
            </p:cNvSpPr>
            <p:nvPr/>
          </p:nvSpPr>
          <p:spPr bwMode="auto">
            <a:xfrm>
              <a:off x="1815525" y="4393484"/>
              <a:ext cx="0" cy="74735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17" name="Line 360"/>
            <p:cNvSpPr>
              <a:spLocks noChangeShapeType="1"/>
            </p:cNvSpPr>
            <p:nvPr/>
          </p:nvSpPr>
          <p:spPr bwMode="auto">
            <a:xfrm flipV="1">
              <a:off x="716703" y="5276723"/>
              <a:ext cx="701827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18" name="Rectangle 350"/>
            <p:cNvSpPr>
              <a:spLocks noChangeArrowheads="1"/>
            </p:cNvSpPr>
            <p:nvPr/>
          </p:nvSpPr>
          <p:spPr bwMode="auto">
            <a:xfrm>
              <a:off x="610367" y="5106870"/>
              <a:ext cx="225638" cy="339707"/>
            </a:xfrm>
            <a:prstGeom prst="rect">
              <a:avLst/>
            </a:prstGeom>
            <a:gradFill rotWithShape="0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100">
                <a:latin typeface="Arial Narrow" pitchFamily="34" charset="0"/>
              </a:endParaRPr>
            </a:p>
          </p:txBody>
        </p:sp>
        <p:sp>
          <p:nvSpPr>
            <p:cNvPr id="19" name="AutoShape 358"/>
            <p:cNvSpPr>
              <a:spLocks noChangeArrowheads="1"/>
            </p:cNvSpPr>
            <p:nvPr/>
          </p:nvSpPr>
          <p:spPr bwMode="auto">
            <a:xfrm>
              <a:off x="964825" y="5106870"/>
              <a:ext cx="109716" cy="336918"/>
            </a:xfrm>
            <a:prstGeom prst="roundRect">
              <a:avLst>
                <a:gd name="adj" fmla="val 35870"/>
              </a:avLst>
            </a:prstGeom>
            <a:gradFill flip="none" rotWithShape="1">
              <a:gsLst>
                <a:gs pos="0">
                  <a:srgbClr val="FF9966"/>
                </a:gs>
                <a:gs pos="100000">
                  <a:srgbClr val="FF9966">
                    <a:gamma/>
                    <a:shade val="46275"/>
                    <a:invGamma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Arial Narrow" pitchFamily="34" charset="0"/>
              </a:endParaRPr>
            </a:p>
          </p:txBody>
        </p:sp>
        <p:sp>
          <p:nvSpPr>
            <p:cNvPr id="20" name="AutoShape 361" descr="Wide upward diagonal"/>
            <p:cNvSpPr>
              <a:spLocks noChangeArrowheads="1"/>
            </p:cNvSpPr>
            <p:nvPr/>
          </p:nvSpPr>
          <p:spPr bwMode="auto">
            <a:xfrm flipV="1">
              <a:off x="893933" y="4053777"/>
              <a:ext cx="212674" cy="169854"/>
            </a:xfrm>
            <a:prstGeom prst="triangle">
              <a:avLst>
                <a:gd name="adj" fmla="val 50000"/>
              </a:avLst>
            </a:prstGeom>
            <a:pattFill prst="wdUpDiag">
              <a:fgClr>
                <a:schemeClr val="accent2"/>
              </a:fgClr>
              <a:bgClr>
                <a:srgbClr val="FFFFFF"/>
              </a:bgClr>
            </a:patt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21" name="AutoShape 358"/>
            <p:cNvSpPr>
              <a:spLocks noChangeArrowheads="1"/>
            </p:cNvSpPr>
            <p:nvPr/>
          </p:nvSpPr>
          <p:spPr bwMode="auto">
            <a:xfrm>
              <a:off x="1212946" y="5106870"/>
              <a:ext cx="106338" cy="339708"/>
            </a:xfrm>
            <a:prstGeom prst="roundRect">
              <a:avLst>
                <a:gd name="adj" fmla="val 35870"/>
              </a:avLst>
            </a:prstGeom>
            <a:gradFill flip="none" rotWithShape="1">
              <a:gsLst>
                <a:gs pos="0">
                  <a:srgbClr val="FF9966"/>
                </a:gs>
                <a:gs pos="100000">
                  <a:srgbClr val="FF9966">
                    <a:gamma/>
                    <a:shade val="46275"/>
                    <a:invGamma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Arial Narrow" pitchFamily="34" charset="0"/>
              </a:endParaRPr>
            </a:p>
          </p:txBody>
        </p:sp>
        <p:sp>
          <p:nvSpPr>
            <p:cNvPr id="22" name="AutoShape 358"/>
            <p:cNvSpPr>
              <a:spLocks noChangeArrowheads="1"/>
            </p:cNvSpPr>
            <p:nvPr/>
          </p:nvSpPr>
          <p:spPr bwMode="auto">
            <a:xfrm>
              <a:off x="1461067" y="5106870"/>
              <a:ext cx="106338" cy="339708"/>
            </a:xfrm>
            <a:prstGeom prst="roundRect">
              <a:avLst>
                <a:gd name="adj" fmla="val 35870"/>
              </a:avLst>
            </a:prstGeom>
            <a:gradFill flip="none" rotWithShape="1">
              <a:gsLst>
                <a:gs pos="0">
                  <a:srgbClr val="FF9966"/>
                </a:gs>
                <a:gs pos="100000">
                  <a:srgbClr val="FF9966">
                    <a:gamma/>
                    <a:shade val="46275"/>
                    <a:invGamma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Arial Narrow" pitchFamily="34" charset="0"/>
              </a:endParaRPr>
            </a:p>
          </p:txBody>
        </p:sp>
        <p:sp>
          <p:nvSpPr>
            <p:cNvPr id="23" name="AutoShape 356"/>
            <p:cNvSpPr>
              <a:spLocks noChangeArrowheads="1"/>
            </p:cNvSpPr>
            <p:nvPr/>
          </p:nvSpPr>
          <p:spPr bwMode="auto">
            <a:xfrm>
              <a:off x="1744633" y="5106869"/>
              <a:ext cx="141783" cy="339708"/>
            </a:xfrm>
            <a:prstGeom prst="roundRect">
              <a:avLst>
                <a:gd name="adj" fmla="val 35870"/>
              </a:avLst>
            </a:prstGeom>
            <a:gradFill rotWithShape="0">
              <a:gsLst>
                <a:gs pos="0">
                  <a:schemeClr val="accent1">
                    <a:lumMod val="75000"/>
                  </a:schemeClr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24" name="AutoShape 338"/>
            <p:cNvSpPr>
              <a:spLocks noChangeArrowheads="1"/>
            </p:cNvSpPr>
            <p:nvPr/>
          </p:nvSpPr>
          <p:spPr bwMode="auto">
            <a:xfrm flipV="1">
              <a:off x="1886416" y="3782010"/>
              <a:ext cx="354458" cy="284783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25" name="Line 339"/>
            <p:cNvSpPr>
              <a:spLocks noChangeShapeType="1"/>
            </p:cNvSpPr>
            <p:nvPr/>
          </p:nvSpPr>
          <p:spPr bwMode="auto">
            <a:xfrm flipV="1">
              <a:off x="2063645" y="4053777"/>
              <a:ext cx="0" cy="13059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26" name="AutoShape 361" descr="Wide upward diagonal"/>
            <p:cNvSpPr>
              <a:spLocks noChangeArrowheads="1"/>
            </p:cNvSpPr>
            <p:nvPr/>
          </p:nvSpPr>
          <p:spPr bwMode="auto">
            <a:xfrm flipV="1">
              <a:off x="1142054" y="4053777"/>
              <a:ext cx="212674" cy="169854"/>
            </a:xfrm>
            <a:prstGeom prst="triangle">
              <a:avLst>
                <a:gd name="adj" fmla="val 50000"/>
              </a:avLst>
            </a:prstGeom>
            <a:pattFill prst="wdUpDiag">
              <a:fgClr>
                <a:schemeClr val="accent2"/>
              </a:fgClr>
              <a:bgClr>
                <a:srgbClr val="FFFFFF"/>
              </a:bgClr>
            </a:patt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27" name="AutoShape 361" descr="Wide upward diagonal"/>
            <p:cNvSpPr>
              <a:spLocks noChangeArrowheads="1"/>
            </p:cNvSpPr>
            <p:nvPr/>
          </p:nvSpPr>
          <p:spPr bwMode="auto">
            <a:xfrm flipV="1">
              <a:off x="1390175" y="4053777"/>
              <a:ext cx="212674" cy="169854"/>
            </a:xfrm>
            <a:prstGeom prst="triangle">
              <a:avLst>
                <a:gd name="adj" fmla="val 50000"/>
              </a:avLst>
            </a:prstGeom>
            <a:pattFill prst="wdUpDiag">
              <a:fgClr>
                <a:schemeClr val="accent2"/>
              </a:fgClr>
              <a:bgClr>
                <a:srgbClr val="FFFFFF"/>
              </a:bgClr>
            </a:patt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2063646" y="5140841"/>
              <a:ext cx="425350" cy="271766"/>
            </a:xfrm>
            <a:prstGeom prst="roundRect">
              <a:avLst/>
            </a:prstGeom>
            <a:gradFill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5000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16200000" scaled="1"/>
            </a:gra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2630779" y="5140841"/>
              <a:ext cx="567133" cy="271766"/>
            </a:xfrm>
            <a:prstGeom prst="roundRect">
              <a:avLst/>
            </a:prstGeom>
            <a:gradFill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5000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16200000" scaled="1"/>
            </a:gra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31" name="Oval 384"/>
            <p:cNvSpPr>
              <a:spLocks noChangeArrowheads="1"/>
            </p:cNvSpPr>
            <p:nvPr/>
          </p:nvSpPr>
          <p:spPr bwMode="auto">
            <a:xfrm>
              <a:off x="5856351" y="5075709"/>
              <a:ext cx="105493" cy="387561"/>
            </a:xfrm>
            <a:prstGeom prst="ellipse">
              <a:avLst/>
            </a:prstGeom>
            <a:solidFill>
              <a:srgbClr val="DDDDD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32" name="Freeform 386"/>
            <p:cNvSpPr>
              <a:spLocks/>
            </p:cNvSpPr>
            <p:nvPr/>
          </p:nvSpPr>
          <p:spPr bwMode="auto">
            <a:xfrm>
              <a:off x="5998134" y="5074304"/>
              <a:ext cx="112819" cy="3917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7" y="0"/>
                </a:cxn>
                <a:cxn ang="0">
                  <a:pos x="69" y="31"/>
                </a:cxn>
                <a:cxn ang="0">
                  <a:pos x="60" y="68"/>
                </a:cxn>
                <a:cxn ang="0">
                  <a:pos x="54" y="101"/>
                </a:cxn>
                <a:cxn ang="0">
                  <a:pos x="50" y="141"/>
                </a:cxn>
                <a:cxn ang="0">
                  <a:pos x="52" y="174"/>
                </a:cxn>
                <a:cxn ang="0">
                  <a:pos x="56" y="201"/>
                </a:cxn>
                <a:cxn ang="0">
                  <a:pos x="62" y="233"/>
                </a:cxn>
                <a:cxn ang="0">
                  <a:pos x="75" y="278"/>
                </a:cxn>
                <a:cxn ang="0">
                  <a:pos x="4" y="279"/>
                </a:cxn>
                <a:cxn ang="0">
                  <a:pos x="14" y="235"/>
                </a:cxn>
                <a:cxn ang="0">
                  <a:pos x="21" y="203"/>
                </a:cxn>
                <a:cxn ang="0">
                  <a:pos x="25" y="175"/>
                </a:cxn>
                <a:cxn ang="0">
                  <a:pos x="27" y="139"/>
                </a:cxn>
                <a:cxn ang="0">
                  <a:pos x="23" y="103"/>
                </a:cxn>
                <a:cxn ang="0">
                  <a:pos x="16" y="68"/>
                </a:cxn>
                <a:cxn ang="0">
                  <a:pos x="8" y="33"/>
                </a:cxn>
                <a:cxn ang="0">
                  <a:pos x="0" y="0"/>
                </a:cxn>
              </a:cxnLst>
              <a:rect l="0" t="0" r="r" b="b"/>
              <a:pathLst>
                <a:path w="77" h="279">
                  <a:moveTo>
                    <a:pt x="0" y="0"/>
                  </a:moveTo>
                  <a:lnTo>
                    <a:pt x="77" y="0"/>
                  </a:lnTo>
                  <a:lnTo>
                    <a:pt x="69" y="31"/>
                  </a:lnTo>
                  <a:lnTo>
                    <a:pt x="60" y="68"/>
                  </a:lnTo>
                  <a:lnTo>
                    <a:pt x="54" y="101"/>
                  </a:lnTo>
                  <a:lnTo>
                    <a:pt x="50" y="141"/>
                  </a:lnTo>
                  <a:lnTo>
                    <a:pt x="52" y="174"/>
                  </a:lnTo>
                  <a:lnTo>
                    <a:pt x="56" y="201"/>
                  </a:lnTo>
                  <a:lnTo>
                    <a:pt x="62" y="233"/>
                  </a:lnTo>
                  <a:lnTo>
                    <a:pt x="75" y="278"/>
                  </a:lnTo>
                  <a:lnTo>
                    <a:pt x="4" y="279"/>
                  </a:lnTo>
                  <a:lnTo>
                    <a:pt x="14" y="235"/>
                  </a:lnTo>
                  <a:lnTo>
                    <a:pt x="21" y="203"/>
                  </a:lnTo>
                  <a:lnTo>
                    <a:pt x="25" y="175"/>
                  </a:lnTo>
                  <a:lnTo>
                    <a:pt x="27" y="139"/>
                  </a:lnTo>
                  <a:lnTo>
                    <a:pt x="23" y="103"/>
                  </a:lnTo>
                  <a:lnTo>
                    <a:pt x="16" y="68"/>
                  </a:lnTo>
                  <a:lnTo>
                    <a:pt x="8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33" name="Oval 384"/>
            <p:cNvSpPr>
              <a:spLocks noChangeArrowheads="1"/>
            </p:cNvSpPr>
            <p:nvPr/>
          </p:nvSpPr>
          <p:spPr bwMode="auto">
            <a:xfrm>
              <a:off x="6139917" y="5074304"/>
              <a:ext cx="105493" cy="387561"/>
            </a:xfrm>
            <a:prstGeom prst="ellipse">
              <a:avLst/>
            </a:prstGeom>
            <a:solidFill>
              <a:srgbClr val="DDDDD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34" name="Freeform 386"/>
            <p:cNvSpPr>
              <a:spLocks/>
            </p:cNvSpPr>
            <p:nvPr/>
          </p:nvSpPr>
          <p:spPr bwMode="auto">
            <a:xfrm>
              <a:off x="6281701" y="5072899"/>
              <a:ext cx="112819" cy="3917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7" y="0"/>
                </a:cxn>
                <a:cxn ang="0">
                  <a:pos x="69" y="31"/>
                </a:cxn>
                <a:cxn ang="0">
                  <a:pos x="60" y="68"/>
                </a:cxn>
                <a:cxn ang="0">
                  <a:pos x="54" y="101"/>
                </a:cxn>
                <a:cxn ang="0">
                  <a:pos x="50" y="141"/>
                </a:cxn>
                <a:cxn ang="0">
                  <a:pos x="52" y="174"/>
                </a:cxn>
                <a:cxn ang="0">
                  <a:pos x="56" y="201"/>
                </a:cxn>
                <a:cxn ang="0">
                  <a:pos x="62" y="233"/>
                </a:cxn>
                <a:cxn ang="0">
                  <a:pos x="75" y="278"/>
                </a:cxn>
                <a:cxn ang="0">
                  <a:pos x="4" y="279"/>
                </a:cxn>
                <a:cxn ang="0">
                  <a:pos x="14" y="235"/>
                </a:cxn>
                <a:cxn ang="0">
                  <a:pos x="21" y="203"/>
                </a:cxn>
                <a:cxn ang="0">
                  <a:pos x="25" y="175"/>
                </a:cxn>
                <a:cxn ang="0">
                  <a:pos x="27" y="139"/>
                </a:cxn>
                <a:cxn ang="0">
                  <a:pos x="23" y="103"/>
                </a:cxn>
                <a:cxn ang="0">
                  <a:pos x="16" y="68"/>
                </a:cxn>
                <a:cxn ang="0">
                  <a:pos x="8" y="33"/>
                </a:cxn>
                <a:cxn ang="0">
                  <a:pos x="0" y="0"/>
                </a:cxn>
              </a:cxnLst>
              <a:rect l="0" t="0" r="r" b="b"/>
              <a:pathLst>
                <a:path w="77" h="279">
                  <a:moveTo>
                    <a:pt x="0" y="0"/>
                  </a:moveTo>
                  <a:lnTo>
                    <a:pt x="77" y="0"/>
                  </a:lnTo>
                  <a:lnTo>
                    <a:pt x="69" y="31"/>
                  </a:lnTo>
                  <a:lnTo>
                    <a:pt x="60" y="68"/>
                  </a:lnTo>
                  <a:lnTo>
                    <a:pt x="54" y="101"/>
                  </a:lnTo>
                  <a:lnTo>
                    <a:pt x="50" y="141"/>
                  </a:lnTo>
                  <a:lnTo>
                    <a:pt x="52" y="174"/>
                  </a:lnTo>
                  <a:lnTo>
                    <a:pt x="56" y="201"/>
                  </a:lnTo>
                  <a:lnTo>
                    <a:pt x="62" y="233"/>
                  </a:lnTo>
                  <a:lnTo>
                    <a:pt x="75" y="278"/>
                  </a:lnTo>
                  <a:lnTo>
                    <a:pt x="4" y="279"/>
                  </a:lnTo>
                  <a:lnTo>
                    <a:pt x="14" y="235"/>
                  </a:lnTo>
                  <a:lnTo>
                    <a:pt x="21" y="203"/>
                  </a:lnTo>
                  <a:lnTo>
                    <a:pt x="25" y="175"/>
                  </a:lnTo>
                  <a:lnTo>
                    <a:pt x="27" y="139"/>
                  </a:lnTo>
                  <a:lnTo>
                    <a:pt x="23" y="103"/>
                  </a:lnTo>
                  <a:lnTo>
                    <a:pt x="16" y="68"/>
                  </a:lnTo>
                  <a:lnTo>
                    <a:pt x="8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35" name="AutoShape 338"/>
            <p:cNvSpPr>
              <a:spLocks noChangeArrowheads="1"/>
            </p:cNvSpPr>
            <p:nvPr/>
          </p:nvSpPr>
          <p:spPr bwMode="auto">
            <a:xfrm flipV="1">
              <a:off x="2453549" y="3782010"/>
              <a:ext cx="354458" cy="284783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36" name="Line 339"/>
            <p:cNvSpPr>
              <a:spLocks noChangeShapeType="1"/>
            </p:cNvSpPr>
            <p:nvPr/>
          </p:nvSpPr>
          <p:spPr bwMode="auto">
            <a:xfrm flipV="1">
              <a:off x="2630778" y="4053777"/>
              <a:ext cx="0" cy="13059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3268804" y="5140841"/>
              <a:ext cx="567133" cy="271766"/>
            </a:xfrm>
            <a:prstGeom prst="roundRect">
              <a:avLst/>
            </a:prstGeom>
            <a:gradFill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5000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16200000" scaled="1"/>
            </a:gra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38" name="AutoShape 338"/>
            <p:cNvSpPr>
              <a:spLocks noChangeArrowheads="1"/>
            </p:cNvSpPr>
            <p:nvPr/>
          </p:nvSpPr>
          <p:spPr bwMode="auto">
            <a:xfrm flipV="1">
              <a:off x="3091574" y="3782010"/>
              <a:ext cx="354458" cy="284783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39" name="Line 339"/>
            <p:cNvSpPr>
              <a:spLocks noChangeShapeType="1"/>
            </p:cNvSpPr>
            <p:nvPr/>
          </p:nvSpPr>
          <p:spPr bwMode="auto">
            <a:xfrm flipV="1">
              <a:off x="3268804" y="4053777"/>
              <a:ext cx="0" cy="13059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3906830" y="5140841"/>
              <a:ext cx="567133" cy="271766"/>
            </a:xfrm>
            <a:prstGeom prst="roundRect">
              <a:avLst/>
            </a:prstGeom>
            <a:gradFill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5000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16200000" scaled="1"/>
            </a:gra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41" name="AutoShape 338"/>
            <p:cNvSpPr>
              <a:spLocks noChangeArrowheads="1"/>
            </p:cNvSpPr>
            <p:nvPr/>
          </p:nvSpPr>
          <p:spPr bwMode="auto">
            <a:xfrm flipV="1">
              <a:off x="3729599" y="3782010"/>
              <a:ext cx="354458" cy="284783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42" name="Line 339"/>
            <p:cNvSpPr>
              <a:spLocks noChangeShapeType="1"/>
            </p:cNvSpPr>
            <p:nvPr/>
          </p:nvSpPr>
          <p:spPr bwMode="auto">
            <a:xfrm flipV="1">
              <a:off x="3906829" y="4053777"/>
              <a:ext cx="0" cy="13059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43" name="Rounded Rectangle 42"/>
            <p:cNvSpPr/>
            <p:nvPr/>
          </p:nvSpPr>
          <p:spPr>
            <a:xfrm>
              <a:off x="4544855" y="5140841"/>
              <a:ext cx="567133" cy="271766"/>
            </a:xfrm>
            <a:prstGeom prst="roundRect">
              <a:avLst/>
            </a:prstGeom>
            <a:gradFill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5000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16200000" scaled="1"/>
            </a:gra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44" name="AutoShape 338"/>
            <p:cNvSpPr>
              <a:spLocks noChangeArrowheads="1"/>
            </p:cNvSpPr>
            <p:nvPr/>
          </p:nvSpPr>
          <p:spPr bwMode="auto">
            <a:xfrm flipV="1">
              <a:off x="4367624" y="3782010"/>
              <a:ext cx="354458" cy="284783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45" name="Line 339"/>
            <p:cNvSpPr>
              <a:spLocks noChangeShapeType="1"/>
            </p:cNvSpPr>
            <p:nvPr/>
          </p:nvSpPr>
          <p:spPr bwMode="auto">
            <a:xfrm flipV="1">
              <a:off x="4544854" y="4053777"/>
              <a:ext cx="0" cy="13059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46" name="Rounded Rectangle 45"/>
            <p:cNvSpPr/>
            <p:nvPr/>
          </p:nvSpPr>
          <p:spPr>
            <a:xfrm>
              <a:off x="5182880" y="5140841"/>
              <a:ext cx="567133" cy="271766"/>
            </a:xfrm>
            <a:prstGeom prst="roundRect">
              <a:avLst/>
            </a:prstGeom>
            <a:gradFill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5000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16200000" scaled="1"/>
            </a:gra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47" name="AutoShape 338"/>
            <p:cNvSpPr>
              <a:spLocks noChangeArrowheads="1"/>
            </p:cNvSpPr>
            <p:nvPr/>
          </p:nvSpPr>
          <p:spPr bwMode="auto">
            <a:xfrm flipV="1">
              <a:off x="5005650" y="3782010"/>
              <a:ext cx="354458" cy="284783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48" name="Line 339"/>
            <p:cNvSpPr>
              <a:spLocks noChangeShapeType="1"/>
            </p:cNvSpPr>
            <p:nvPr/>
          </p:nvSpPr>
          <p:spPr bwMode="auto">
            <a:xfrm flipV="1">
              <a:off x="5182879" y="4053777"/>
              <a:ext cx="0" cy="13059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49" name="Rounded Rectangle 48"/>
            <p:cNvSpPr/>
            <p:nvPr/>
          </p:nvSpPr>
          <p:spPr>
            <a:xfrm>
              <a:off x="6458930" y="5140841"/>
              <a:ext cx="567133" cy="271766"/>
            </a:xfrm>
            <a:prstGeom prst="roundRect">
              <a:avLst/>
            </a:prstGeom>
            <a:gradFill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5000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16200000" scaled="1"/>
            </a:gra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50" name="AutoShape 338"/>
            <p:cNvSpPr>
              <a:spLocks noChangeArrowheads="1"/>
            </p:cNvSpPr>
            <p:nvPr/>
          </p:nvSpPr>
          <p:spPr bwMode="auto">
            <a:xfrm flipV="1">
              <a:off x="6281700" y="3782010"/>
              <a:ext cx="354458" cy="284783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51" name="Line 339"/>
            <p:cNvSpPr>
              <a:spLocks noChangeShapeType="1"/>
            </p:cNvSpPr>
            <p:nvPr/>
          </p:nvSpPr>
          <p:spPr bwMode="auto">
            <a:xfrm flipV="1">
              <a:off x="6458929" y="4053777"/>
              <a:ext cx="0" cy="13059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52" name="Oval 384"/>
            <p:cNvSpPr>
              <a:spLocks noChangeArrowheads="1"/>
            </p:cNvSpPr>
            <p:nvPr/>
          </p:nvSpPr>
          <p:spPr bwMode="auto">
            <a:xfrm>
              <a:off x="7132401" y="5074304"/>
              <a:ext cx="105493" cy="387561"/>
            </a:xfrm>
            <a:prstGeom prst="ellipse">
              <a:avLst/>
            </a:prstGeom>
            <a:solidFill>
              <a:srgbClr val="DDDDD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53" name="Freeform 386"/>
            <p:cNvSpPr>
              <a:spLocks/>
            </p:cNvSpPr>
            <p:nvPr/>
          </p:nvSpPr>
          <p:spPr bwMode="auto">
            <a:xfrm>
              <a:off x="7274184" y="5072899"/>
              <a:ext cx="112819" cy="3917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7" y="0"/>
                </a:cxn>
                <a:cxn ang="0">
                  <a:pos x="69" y="31"/>
                </a:cxn>
                <a:cxn ang="0">
                  <a:pos x="60" y="68"/>
                </a:cxn>
                <a:cxn ang="0">
                  <a:pos x="54" y="101"/>
                </a:cxn>
                <a:cxn ang="0">
                  <a:pos x="50" y="141"/>
                </a:cxn>
                <a:cxn ang="0">
                  <a:pos x="52" y="174"/>
                </a:cxn>
                <a:cxn ang="0">
                  <a:pos x="56" y="201"/>
                </a:cxn>
                <a:cxn ang="0">
                  <a:pos x="62" y="233"/>
                </a:cxn>
                <a:cxn ang="0">
                  <a:pos x="75" y="278"/>
                </a:cxn>
                <a:cxn ang="0">
                  <a:pos x="4" y="279"/>
                </a:cxn>
                <a:cxn ang="0">
                  <a:pos x="14" y="235"/>
                </a:cxn>
                <a:cxn ang="0">
                  <a:pos x="21" y="203"/>
                </a:cxn>
                <a:cxn ang="0">
                  <a:pos x="25" y="175"/>
                </a:cxn>
                <a:cxn ang="0">
                  <a:pos x="27" y="139"/>
                </a:cxn>
                <a:cxn ang="0">
                  <a:pos x="23" y="103"/>
                </a:cxn>
                <a:cxn ang="0">
                  <a:pos x="16" y="68"/>
                </a:cxn>
                <a:cxn ang="0">
                  <a:pos x="8" y="33"/>
                </a:cxn>
                <a:cxn ang="0">
                  <a:pos x="0" y="0"/>
                </a:cxn>
              </a:cxnLst>
              <a:rect l="0" t="0" r="r" b="b"/>
              <a:pathLst>
                <a:path w="77" h="279">
                  <a:moveTo>
                    <a:pt x="0" y="0"/>
                  </a:moveTo>
                  <a:lnTo>
                    <a:pt x="77" y="0"/>
                  </a:lnTo>
                  <a:lnTo>
                    <a:pt x="69" y="31"/>
                  </a:lnTo>
                  <a:lnTo>
                    <a:pt x="60" y="68"/>
                  </a:lnTo>
                  <a:lnTo>
                    <a:pt x="54" y="101"/>
                  </a:lnTo>
                  <a:lnTo>
                    <a:pt x="50" y="141"/>
                  </a:lnTo>
                  <a:lnTo>
                    <a:pt x="52" y="174"/>
                  </a:lnTo>
                  <a:lnTo>
                    <a:pt x="56" y="201"/>
                  </a:lnTo>
                  <a:lnTo>
                    <a:pt x="62" y="233"/>
                  </a:lnTo>
                  <a:lnTo>
                    <a:pt x="75" y="278"/>
                  </a:lnTo>
                  <a:lnTo>
                    <a:pt x="4" y="279"/>
                  </a:lnTo>
                  <a:lnTo>
                    <a:pt x="14" y="235"/>
                  </a:lnTo>
                  <a:lnTo>
                    <a:pt x="21" y="203"/>
                  </a:lnTo>
                  <a:lnTo>
                    <a:pt x="25" y="175"/>
                  </a:lnTo>
                  <a:lnTo>
                    <a:pt x="27" y="139"/>
                  </a:lnTo>
                  <a:lnTo>
                    <a:pt x="23" y="103"/>
                  </a:lnTo>
                  <a:lnTo>
                    <a:pt x="16" y="68"/>
                  </a:lnTo>
                  <a:lnTo>
                    <a:pt x="8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54" name="Oval 384"/>
            <p:cNvSpPr>
              <a:spLocks noChangeArrowheads="1"/>
            </p:cNvSpPr>
            <p:nvPr/>
          </p:nvSpPr>
          <p:spPr bwMode="auto">
            <a:xfrm>
              <a:off x="7415967" y="5072899"/>
              <a:ext cx="105493" cy="387561"/>
            </a:xfrm>
            <a:prstGeom prst="ellipse">
              <a:avLst/>
            </a:prstGeom>
            <a:solidFill>
              <a:srgbClr val="DDDDD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55" name="Line 325"/>
            <p:cNvSpPr>
              <a:spLocks noChangeShapeType="1"/>
            </p:cNvSpPr>
            <p:nvPr/>
          </p:nvSpPr>
          <p:spPr bwMode="auto">
            <a:xfrm flipV="1">
              <a:off x="8053992" y="5480547"/>
              <a:ext cx="141783" cy="16985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56" name="Line 328"/>
            <p:cNvSpPr>
              <a:spLocks noChangeShapeType="1"/>
            </p:cNvSpPr>
            <p:nvPr/>
          </p:nvSpPr>
          <p:spPr bwMode="auto">
            <a:xfrm>
              <a:off x="7912209" y="4903046"/>
              <a:ext cx="49624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57" name="Line 330"/>
            <p:cNvSpPr>
              <a:spLocks noChangeShapeType="1"/>
            </p:cNvSpPr>
            <p:nvPr/>
          </p:nvSpPr>
          <p:spPr bwMode="auto">
            <a:xfrm flipV="1">
              <a:off x="7690179" y="4903044"/>
              <a:ext cx="222029" cy="3817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58" name="Line 331"/>
            <p:cNvSpPr>
              <a:spLocks noChangeShapeType="1"/>
            </p:cNvSpPr>
            <p:nvPr/>
          </p:nvSpPr>
          <p:spPr bwMode="auto">
            <a:xfrm flipH="1" flipV="1">
              <a:off x="7734979" y="5276723"/>
              <a:ext cx="389904" cy="27176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59" name="Rectangle 332"/>
            <p:cNvSpPr>
              <a:spLocks noChangeArrowheads="1"/>
            </p:cNvSpPr>
            <p:nvPr/>
          </p:nvSpPr>
          <p:spPr bwMode="auto">
            <a:xfrm>
              <a:off x="7912209" y="4801133"/>
              <a:ext cx="140657" cy="194077"/>
            </a:xfrm>
            <a:prstGeom prst="rect">
              <a:avLst/>
            </a:prstGeom>
            <a:gradFill rotWithShape="0">
              <a:gsLst>
                <a:gs pos="0">
                  <a:srgbClr val="5F5F5F"/>
                </a:gs>
                <a:gs pos="100000">
                  <a:srgbClr val="5F5F5F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60" name="Rectangle 335"/>
            <p:cNvSpPr>
              <a:spLocks noChangeArrowheads="1"/>
            </p:cNvSpPr>
            <p:nvPr/>
          </p:nvSpPr>
          <p:spPr bwMode="auto">
            <a:xfrm>
              <a:off x="7628642" y="5179394"/>
              <a:ext cx="140657" cy="194077"/>
            </a:xfrm>
            <a:prstGeom prst="rect">
              <a:avLst/>
            </a:prstGeom>
            <a:gradFill rotWithShape="0">
              <a:gsLst>
                <a:gs pos="0">
                  <a:srgbClr val="5F5F5F"/>
                </a:gs>
                <a:gs pos="100000">
                  <a:srgbClr val="5F5F5F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61" name="Rectangle 355"/>
            <p:cNvSpPr>
              <a:spLocks noChangeArrowheads="1"/>
            </p:cNvSpPr>
            <p:nvPr/>
          </p:nvSpPr>
          <p:spPr bwMode="auto">
            <a:xfrm>
              <a:off x="574921" y="5786284"/>
              <a:ext cx="358613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1100" b="0" dirty="0" smtClean="0">
                  <a:solidFill>
                    <a:srgbClr val="000000"/>
                  </a:solidFill>
                  <a:latin typeface="+mj-lt"/>
                </a:rPr>
                <a:t>Gun</a:t>
              </a:r>
              <a:endParaRPr lang="en-US" sz="1100" b="0" dirty="0">
                <a:solidFill>
                  <a:srgbClr val="114FFB"/>
                </a:solidFill>
                <a:latin typeface="+mj-lt"/>
              </a:endParaRPr>
            </a:p>
          </p:txBody>
        </p:sp>
        <p:sp>
          <p:nvSpPr>
            <p:cNvPr id="62" name="Rectangle 355"/>
            <p:cNvSpPr>
              <a:spLocks noChangeArrowheads="1"/>
            </p:cNvSpPr>
            <p:nvPr/>
          </p:nvSpPr>
          <p:spPr bwMode="auto">
            <a:xfrm>
              <a:off x="1035717" y="5752313"/>
              <a:ext cx="35861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1100" b="0" dirty="0" smtClean="0">
                  <a:solidFill>
                    <a:srgbClr val="000000"/>
                  </a:solidFill>
                  <a:latin typeface="+mj-lt"/>
                </a:rPr>
                <a:t>SHB 1-2-3</a:t>
              </a:r>
              <a:endParaRPr lang="en-US" sz="1100" b="0" dirty="0">
                <a:solidFill>
                  <a:srgbClr val="114FFB"/>
                </a:solidFill>
                <a:latin typeface="+mj-lt"/>
              </a:endParaRPr>
            </a:p>
          </p:txBody>
        </p:sp>
        <p:sp>
          <p:nvSpPr>
            <p:cNvPr id="63" name="Rectangle 355"/>
            <p:cNvSpPr>
              <a:spLocks noChangeArrowheads="1"/>
            </p:cNvSpPr>
            <p:nvPr/>
          </p:nvSpPr>
          <p:spPr bwMode="auto">
            <a:xfrm flipH="1">
              <a:off x="1709188" y="5786284"/>
              <a:ext cx="254871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1100" b="0" dirty="0" smtClean="0">
                  <a:solidFill>
                    <a:srgbClr val="000000"/>
                  </a:solidFill>
                  <a:latin typeface="+mj-lt"/>
                </a:rPr>
                <a:t>PB</a:t>
              </a:r>
              <a:endParaRPr lang="en-US" sz="1100" b="0" dirty="0">
                <a:solidFill>
                  <a:srgbClr val="114FFB"/>
                </a:solidFill>
                <a:latin typeface="+mj-lt"/>
              </a:endParaRPr>
            </a:p>
          </p:txBody>
        </p:sp>
        <p:sp>
          <p:nvSpPr>
            <p:cNvPr id="64" name="Rectangle 355"/>
            <p:cNvSpPr>
              <a:spLocks noChangeArrowheads="1"/>
            </p:cNvSpPr>
            <p:nvPr/>
          </p:nvSpPr>
          <p:spPr bwMode="auto">
            <a:xfrm flipH="1">
              <a:off x="2028200" y="5786284"/>
              <a:ext cx="638025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1100" b="0" dirty="0" smtClean="0">
                  <a:solidFill>
                    <a:srgbClr val="000000"/>
                  </a:solidFill>
                  <a:latin typeface="+mj-lt"/>
                </a:rPr>
                <a:t>Buncher</a:t>
              </a:r>
              <a:endParaRPr lang="en-US" sz="1100" b="0" dirty="0">
                <a:solidFill>
                  <a:srgbClr val="114FFB"/>
                </a:solidFill>
                <a:latin typeface="+mj-lt"/>
              </a:endParaRPr>
            </a:p>
          </p:txBody>
        </p:sp>
        <p:sp>
          <p:nvSpPr>
            <p:cNvPr id="65" name="Rectangle 355"/>
            <p:cNvSpPr>
              <a:spLocks noChangeArrowheads="1"/>
            </p:cNvSpPr>
            <p:nvPr/>
          </p:nvSpPr>
          <p:spPr bwMode="auto">
            <a:xfrm flipH="1">
              <a:off x="3375142" y="5786284"/>
              <a:ext cx="1134267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1100" b="0" dirty="0" smtClean="0">
                  <a:solidFill>
                    <a:srgbClr val="000000"/>
                  </a:solidFill>
                  <a:latin typeface="+mj-lt"/>
                </a:rPr>
                <a:t>Acc. Structures</a:t>
              </a:r>
              <a:endParaRPr lang="en-US" sz="1100" b="0" dirty="0">
                <a:solidFill>
                  <a:srgbClr val="114FFB"/>
                </a:solidFill>
                <a:latin typeface="+mj-lt"/>
              </a:endParaRPr>
            </a:p>
          </p:txBody>
        </p:sp>
        <p:sp>
          <p:nvSpPr>
            <p:cNvPr id="66" name="Rectangle 355"/>
            <p:cNvSpPr>
              <a:spLocks noChangeArrowheads="1"/>
            </p:cNvSpPr>
            <p:nvPr/>
          </p:nvSpPr>
          <p:spPr bwMode="auto">
            <a:xfrm flipH="1">
              <a:off x="5785459" y="4801133"/>
              <a:ext cx="602579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1100" b="0" dirty="0" smtClean="0">
                  <a:solidFill>
                    <a:srgbClr val="000000"/>
                  </a:solidFill>
                  <a:latin typeface="+mj-lt"/>
                </a:rPr>
                <a:t>Quads</a:t>
              </a:r>
              <a:endParaRPr lang="en-US" sz="1100" b="0" dirty="0">
                <a:solidFill>
                  <a:srgbClr val="114FFB"/>
                </a:solidFill>
                <a:latin typeface="+mj-lt"/>
              </a:endParaRPr>
            </a:p>
          </p:txBody>
        </p:sp>
        <p:sp>
          <p:nvSpPr>
            <p:cNvPr id="67" name="Rectangle 355"/>
            <p:cNvSpPr>
              <a:spLocks noChangeArrowheads="1"/>
            </p:cNvSpPr>
            <p:nvPr/>
          </p:nvSpPr>
          <p:spPr bwMode="auto">
            <a:xfrm flipH="1">
              <a:off x="7415967" y="4257601"/>
              <a:ext cx="138238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1100" b="0" dirty="0" smtClean="0">
                  <a:solidFill>
                    <a:srgbClr val="000000"/>
                  </a:solidFill>
                  <a:latin typeface="+mj-lt"/>
                </a:rPr>
                <a:t>Magnetic chicane, diag. &amp; collimation</a:t>
              </a:r>
              <a:endParaRPr lang="en-US" sz="1100" b="0" dirty="0">
                <a:solidFill>
                  <a:srgbClr val="114FFB"/>
                </a:solidFill>
                <a:latin typeface="+mj-lt"/>
              </a:endParaRPr>
            </a:p>
          </p:txBody>
        </p:sp>
        <p:grpSp>
          <p:nvGrpSpPr>
            <p:cNvPr id="3" name="Group 185"/>
            <p:cNvGrpSpPr/>
            <p:nvPr/>
          </p:nvGrpSpPr>
          <p:grpSpPr>
            <a:xfrm>
              <a:off x="539477" y="4869074"/>
              <a:ext cx="4953469" cy="101912"/>
              <a:chOff x="78615" y="4005075"/>
              <a:chExt cx="5367015" cy="115215"/>
            </a:xfrm>
          </p:grpSpPr>
          <p:grpSp>
            <p:nvGrpSpPr>
              <p:cNvPr id="4" name="Group 431"/>
              <p:cNvGrpSpPr>
                <a:grpSpLocks/>
              </p:cNvGrpSpPr>
              <p:nvPr/>
            </p:nvGrpSpPr>
            <p:grpSpPr bwMode="auto">
              <a:xfrm>
                <a:off x="5224885" y="4005669"/>
                <a:ext cx="220745" cy="114027"/>
                <a:chOff x="1560" y="3627"/>
                <a:chExt cx="116" cy="96"/>
              </a:xfrm>
            </p:grpSpPr>
            <p:sp>
              <p:nvSpPr>
                <p:cNvPr id="161" name="Rectangle 432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62" name="Line 433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63" name="Line 434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5" name="Group 439"/>
              <p:cNvGrpSpPr>
                <a:grpSpLocks/>
              </p:cNvGrpSpPr>
              <p:nvPr/>
            </p:nvGrpSpPr>
            <p:grpSpPr bwMode="auto">
              <a:xfrm>
                <a:off x="4533595" y="4005669"/>
                <a:ext cx="220745" cy="114027"/>
                <a:chOff x="1560" y="3627"/>
                <a:chExt cx="116" cy="96"/>
              </a:xfrm>
            </p:grpSpPr>
            <p:sp>
              <p:nvSpPr>
                <p:cNvPr id="158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59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60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9" name="Group 431"/>
              <p:cNvGrpSpPr>
                <a:grpSpLocks/>
              </p:cNvGrpSpPr>
              <p:nvPr/>
            </p:nvGrpSpPr>
            <p:grpSpPr bwMode="auto">
              <a:xfrm>
                <a:off x="3842305" y="4005669"/>
                <a:ext cx="220745" cy="114027"/>
                <a:chOff x="1560" y="3627"/>
                <a:chExt cx="116" cy="96"/>
              </a:xfrm>
            </p:grpSpPr>
            <p:sp>
              <p:nvSpPr>
                <p:cNvPr id="155" name="Rectangle 432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56" name="Line 433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57" name="Line 434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12" name="Group 439"/>
              <p:cNvGrpSpPr>
                <a:grpSpLocks/>
              </p:cNvGrpSpPr>
              <p:nvPr/>
            </p:nvGrpSpPr>
            <p:grpSpPr bwMode="auto">
              <a:xfrm>
                <a:off x="3151015" y="4005669"/>
                <a:ext cx="220745" cy="114027"/>
                <a:chOff x="1560" y="3627"/>
                <a:chExt cx="116" cy="96"/>
              </a:xfrm>
            </p:grpSpPr>
            <p:sp>
              <p:nvSpPr>
                <p:cNvPr id="152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53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54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68" name="Group 431"/>
              <p:cNvGrpSpPr>
                <a:grpSpLocks/>
              </p:cNvGrpSpPr>
              <p:nvPr/>
            </p:nvGrpSpPr>
            <p:grpSpPr bwMode="auto">
              <a:xfrm>
                <a:off x="2459725" y="4005669"/>
                <a:ext cx="220745" cy="114027"/>
                <a:chOff x="1560" y="3627"/>
                <a:chExt cx="116" cy="96"/>
              </a:xfrm>
            </p:grpSpPr>
            <p:sp>
              <p:nvSpPr>
                <p:cNvPr id="149" name="Rectangle 432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50" name="Line 433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51" name="Line 434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69" name="Group 439"/>
              <p:cNvGrpSpPr>
                <a:grpSpLocks/>
              </p:cNvGrpSpPr>
              <p:nvPr/>
            </p:nvGrpSpPr>
            <p:grpSpPr bwMode="auto">
              <a:xfrm>
                <a:off x="1806840" y="4005669"/>
                <a:ext cx="220745" cy="114027"/>
                <a:chOff x="1560" y="3627"/>
                <a:chExt cx="116" cy="96"/>
              </a:xfrm>
            </p:grpSpPr>
            <p:sp>
              <p:nvSpPr>
                <p:cNvPr id="146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47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48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70" name="Group 439"/>
              <p:cNvGrpSpPr>
                <a:grpSpLocks/>
              </p:cNvGrpSpPr>
              <p:nvPr/>
            </p:nvGrpSpPr>
            <p:grpSpPr bwMode="auto">
              <a:xfrm>
                <a:off x="1192360" y="4005075"/>
                <a:ext cx="192025" cy="115215"/>
                <a:chOff x="1560" y="3627"/>
                <a:chExt cx="116" cy="96"/>
              </a:xfrm>
            </p:grpSpPr>
            <p:sp>
              <p:nvSpPr>
                <p:cNvPr id="143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44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45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84" name="Group 439"/>
              <p:cNvGrpSpPr>
                <a:grpSpLocks/>
              </p:cNvGrpSpPr>
              <p:nvPr/>
            </p:nvGrpSpPr>
            <p:grpSpPr bwMode="auto">
              <a:xfrm>
                <a:off x="885120" y="4005075"/>
                <a:ext cx="154840" cy="115215"/>
                <a:chOff x="1560" y="3627"/>
                <a:chExt cx="116" cy="96"/>
              </a:xfrm>
            </p:grpSpPr>
            <p:sp>
              <p:nvSpPr>
                <p:cNvPr id="140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41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42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85" name="Group 439"/>
              <p:cNvGrpSpPr>
                <a:grpSpLocks/>
              </p:cNvGrpSpPr>
              <p:nvPr/>
            </p:nvGrpSpPr>
            <p:grpSpPr bwMode="auto">
              <a:xfrm>
                <a:off x="616285" y="4005075"/>
                <a:ext cx="154840" cy="115215"/>
                <a:chOff x="1560" y="3627"/>
                <a:chExt cx="116" cy="96"/>
              </a:xfrm>
            </p:grpSpPr>
            <p:sp>
              <p:nvSpPr>
                <p:cNvPr id="137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38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39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86" name="Group 439"/>
              <p:cNvGrpSpPr>
                <a:grpSpLocks/>
              </p:cNvGrpSpPr>
              <p:nvPr/>
            </p:nvGrpSpPr>
            <p:grpSpPr bwMode="auto">
              <a:xfrm>
                <a:off x="78615" y="4005075"/>
                <a:ext cx="154840" cy="115215"/>
                <a:chOff x="1560" y="3627"/>
                <a:chExt cx="116" cy="96"/>
              </a:xfrm>
            </p:grpSpPr>
            <p:sp>
              <p:nvSpPr>
                <p:cNvPr id="134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35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36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</p:grpSp>
        <p:grpSp>
          <p:nvGrpSpPr>
            <p:cNvPr id="87" name="Group 186"/>
            <p:cNvGrpSpPr/>
            <p:nvPr/>
          </p:nvGrpSpPr>
          <p:grpSpPr>
            <a:xfrm>
              <a:off x="539477" y="5582460"/>
              <a:ext cx="4953469" cy="101912"/>
              <a:chOff x="78615" y="4005075"/>
              <a:chExt cx="5367015" cy="115215"/>
            </a:xfrm>
          </p:grpSpPr>
          <p:grpSp>
            <p:nvGrpSpPr>
              <p:cNvPr id="88" name="Group 431"/>
              <p:cNvGrpSpPr>
                <a:grpSpLocks/>
              </p:cNvGrpSpPr>
              <p:nvPr/>
            </p:nvGrpSpPr>
            <p:grpSpPr bwMode="auto">
              <a:xfrm>
                <a:off x="5224885" y="4005669"/>
                <a:ext cx="220745" cy="114027"/>
                <a:chOff x="1560" y="3627"/>
                <a:chExt cx="116" cy="96"/>
              </a:xfrm>
            </p:grpSpPr>
            <p:sp>
              <p:nvSpPr>
                <p:cNvPr id="121" name="Rectangle 432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22" name="Line 433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23" name="Line 434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89" name="Group 439"/>
              <p:cNvGrpSpPr>
                <a:grpSpLocks/>
              </p:cNvGrpSpPr>
              <p:nvPr/>
            </p:nvGrpSpPr>
            <p:grpSpPr bwMode="auto">
              <a:xfrm>
                <a:off x="4533595" y="4005669"/>
                <a:ext cx="220745" cy="114027"/>
                <a:chOff x="1560" y="3627"/>
                <a:chExt cx="116" cy="96"/>
              </a:xfrm>
            </p:grpSpPr>
            <p:sp>
              <p:nvSpPr>
                <p:cNvPr id="118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19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20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90" name="Group 431"/>
              <p:cNvGrpSpPr>
                <a:grpSpLocks/>
              </p:cNvGrpSpPr>
              <p:nvPr/>
            </p:nvGrpSpPr>
            <p:grpSpPr bwMode="auto">
              <a:xfrm>
                <a:off x="3842305" y="4005669"/>
                <a:ext cx="220745" cy="114027"/>
                <a:chOff x="1560" y="3627"/>
                <a:chExt cx="116" cy="96"/>
              </a:xfrm>
            </p:grpSpPr>
            <p:sp>
              <p:nvSpPr>
                <p:cNvPr id="115" name="Rectangle 432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16" name="Line 433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17" name="Line 434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91" name="Group 439"/>
              <p:cNvGrpSpPr>
                <a:grpSpLocks/>
              </p:cNvGrpSpPr>
              <p:nvPr/>
            </p:nvGrpSpPr>
            <p:grpSpPr bwMode="auto">
              <a:xfrm>
                <a:off x="3151015" y="4005669"/>
                <a:ext cx="220745" cy="114027"/>
                <a:chOff x="1560" y="3627"/>
                <a:chExt cx="116" cy="96"/>
              </a:xfrm>
            </p:grpSpPr>
            <p:sp>
              <p:nvSpPr>
                <p:cNvPr id="112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13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14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92" name="Group 431"/>
              <p:cNvGrpSpPr>
                <a:grpSpLocks/>
              </p:cNvGrpSpPr>
              <p:nvPr/>
            </p:nvGrpSpPr>
            <p:grpSpPr bwMode="auto">
              <a:xfrm>
                <a:off x="2459725" y="4005669"/>
                <a:ext cx="220745" cy="114027"/>
                <a:chOff x="1560" y="3627"/>
                <a:chExt cx="116" cy="96"/>
              </a:xfrm>
            </p:grpSpPr>
            <p:sp>
              <p:nvSpPr>
                <p:cNvPr id="109" name="Rectangle 432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10" name="Line 433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11" name="Line 434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93" name="Group 439"/>
              <p:cNvGrpSpPr>
                <a:grpSpLocks/>
              </p:cNvGrpSpPr>
              <p:nvPr/>
            </p:nvGrpSpPr>
            <p:grpSpPr bwMode="auto">
              <a:xfrm>
                <a:off x="1806840" y="4005669"/>
                <a:ext cx="220745" cy="114027"/>
                <a:chOff x="1560" y="3627"/>
                <a:chExt cx="116" cy="96"/>
              </a:xfrm>
            </p:grpSpPr>
            <p:sp>
              <p:nvSpPr>
                <p:cNvPr id="106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07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08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124" name="Group 439"/>
              <p:cNvGrpSpPr>
                <a:grpSpLocks/>
              </p:cNvGrpSpPr>
              <p:nvPr/>
            </p:nvGrpSpPr>
            <p:grpSpPr bwMode="auto">
              <a:xfrm>
                <a:off x="1192360" y="4005075"/>
                <a:ext cx="192025" cy="115215"/>
                <a:chOff x="1560" y="3627"/>
                <a:chExt cx="116" cy="96"/>
              </a:xfrm>
            </p:grpSpPr>
            <p:sp>
              <p:nvSpPr>
                <p:cNvPr id="103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04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05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125" name="Group 439"/>
              <p:cNvGrpSpPr>
                <a:grpSpLocks/>
              </p:cNvGrpSpPr>
              <p:nvPr/>
            </p:nvGrpSpPr>
            <p:grpSpPr bwMode="auto">
              <a:xfrm>
                <a:off x="885120" y="4005075"/>
                <a:ext cx="154840" cy="115215"/>
                <a:chOff x="1560" y="3627"/>
                <a:chExt cx="116" cy="96"/>
              </a:xfrm>
            </p:grpSpPr>
            <p:sp>
              <p:nvSpPr>
                <p:cNvPr id="100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01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02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126" name="Group 439"/>
              <p:cNvGrpSpPr>
                <a:grpSpLocks/>
              </p:cNvGrpSpPr>
              <p:nvPr/>
            </p:nvGrpSpPr>
            <p:grpSpPr bwMode="auto">
              <a:xfrm>
                <a:off x="616285" y="4005075"/>
                <a:ext cx="154840" cy="115215"/>
                <a:chOff x="1560" y="3627"/>
                <a:chExt cx="116" cy="96"/>
              </a:xfrm>
            </p:grpSpPr>
            <p:sp>
              <p:nvSpPr>
                <p:cNvPr id="97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98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99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127" name="Group 439"/>
              <p:cNvGrpSpPr>
                <a:grpSpLocks/>
              </p:cNvGrpSpPr>
              <p:nvPr/>
            </p:nvGrpSpPr>
            <p:grpSpPr bwMode="auto">
              <a:xfrm>
                <a:off x="78615" y="4005075"/>
                <a:ext cx="154840" cy="115215"/>
                <a:chOff x="1560" y="3627"/>
                <a:chExt cx="116" cy="96"/>
              </a:xfrm>
            </p:grpSpPr>
            <p:sp>
              <p:nvSpPr>
                <p:cNvPr id="94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95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96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</p:grpSp>
        <p:grpSp>
          <p:nvGrpSpPr>
            <p:cNvPr id="128" name="Group 230"/>
            <p:cNvGrpSpPr/>
            <p:nvPr/>
          </p:nvGrpSpPr>
          <p:grpSpPr>
            <a:xfrm flipH="1">
              <a:off x="8337559" y="4801127"/>
              <a:ext cx="424224" cy="572337"/>
              <a:chOff x="7912015" y="4119070"/>
              <a:chExt cx="459640" cy="647046"/>
            </a:xfrm>
          </p:grpSpPr>
          <p:sp>
            <p:nvSpPr>
              <p:cNvPr id="81" name="Line 330"/>
              <p:cNvSpPr>
                <a:spLocks noChangeShapeType="1"/>
              </p:cNvSpPr>
              <p:nvPr/>
            </p:nvSpPr>
            <p:spPr bwMode="auto">
              <a:xfrm flipV="1">
                <a:off x="7978689" y="4234284"/>
                <a:ext cx="240565" cy="43158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100" dirty="0">
                  <a:latin typeface="+mj-lt"/>
                </a:endParaRPr>
              </a:p>
            </p:txBody>
          </p:sp>
          <p:sp>
            <p:nvSpPr>
              <p:cNvPr id="82" name="Rectangle 332"/>
              <p:cNvSpPr>
                <a:spLocks noChangeArrowheads="1"/>
              </p:cNvSpPr>
              <p:nvPr/>
            </p:nvSpPr>
            <p:spPr bwMode="auto">
              <a:xfrm>
                <a:off x="8219255" y="4119070"/>
                <a:ext cx="152400" cy="219410"/>
              </a:xfrm>
              <a:prstGeom prst="rect">
                <a:avLst/>
              </a:prstGeom>
              <a:gradFill rotWithShape="0">
                <a:gsLst>
                  <a:gs pos="0">
                    <a:srgbClr val="5F5F5F"/>
                  </a:gs>
                  <a:gs pos="100000">
                    <a:srgbClr val="5F5F5F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100" dirty="0">
                  <a:latin typeface="+mj-lt"/>
                </a:endParaRPr>
              </a:p>
            </p:txBody>
          </p:sp>
          <p:sp>
            <p:nvSpPr>
              <p:cNvPr id="83" name="Rectangle 335"/>
              <p:cNvSpPr>
                <a:spLocks noChangeArrowheads="1"/>
              </p:cNvSpPr>
              <p:nvPr/>
            </p:nvSpPr>
            <p:spPr bwMode="auto">
              <a:xfrm>
                <a:off x="7912015" y="4546706"/>
                <a:ext cx="152400" cy="219410"/>
              </a:xfrm>
              <a:prstGeom prst="rect">
                <a:avLst/>
              </a:prstGeom>
              <a:gradFill rotWithShape="0">
                <a:gsLst>
                  <a:gs pos="0">
                    <a:srgbClr val="5F5F5F"/>
                  </a:gs>
                  <a:gs pos="100000">
                    <a:srgbClr val="5F5F5F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100" dirty="0">
                  <a:latin typeface="+mj-lt"/>
                </a:endParaRPr>
              </a:p>
            </p:txBody>
          </p:sp>
        </p:grpSp>
        <p:sp>
          <p:nvSpPr>
            <p:cNvPr id="71" name="Rectangle 355"/>
            <p:cNvSpPr>
              <a:spLocks noChangeArrowheads="1"/>
            </p:cNvSpPr>
            <p:nvPr/>
          </p:nvSpPr>
          <p:spPr bwMode="auto">
            <a:xfrm flipH="1">
              <a:off x="846715" y="3659430"/>
              <a:ext cx="72969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1100" b="0" dirty="0" smtClean="0">
                  <a:solidFill>
                    <a:srgbClr val="000000"/>
                  </a:solidFill>
                  <a:latin typeface="+mj-lt"/>
                </a:rPr>
                <a:t>TWTs, 500 MHz</a:t>
              </a:r>
              <a:endParaRPr lang="en-US" sz="1100" b="0" dirty="0">
                <a:solidFill>
                  <a:srgbClr val="114FFB"/>
                </a:solidFill>
                <a:latin typeface="+mj-lt"/>
              </a:endParaRPr>
            </a:p>
          </p:txBody>
        </p:sp>
        <p:sp>
          <p:nvSpPr>
            <p:cNvPr id="72" name="Rectangle 355"/>
            <p:cNvSpPr>
              <a:spLocks noChangeArrowheads="1"/>
            </p:cNvSpPr>
            <p:nvPr/>
          </p:nvSpPr>
          <p:spPr bwMode="auto">
            <a:xfrm flipH="1">
              <a:off x="3162467" y="3544215"/>
              <a:ext cx="2587546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1100" b="0" dirty="0" smtClean="0">
                  <a:solidFill>
                    <a:srgbClr val="000000"/>
                  </a:solidFill>
                  <a:latin typeface="+mj-lt"/>
                </a:rPr>
                <a:t>Modulator-klystrons, </a:t>
              </a:r>
              <a:r>
                <a:rPr lang="en-US" sz="1100" dirty="0" smtClean="0">
                  <a:solidFill>
                    <a:srgbClr val="000000"/>
                  </a:solidFill>
                  <a:latin typeface="+mj-lt"/>
                </a:rPr>
                <a:t>1 GHz</a:t>
              </a:r>
              <a:endParaRPr lang="en-US" sz="1100" b="0" dirty="0">
                <a:solidFill>
                  <a:srgbClr val="114FFB"/>
                </a:solidFill>
                <a:latin typeface="+mj-lt"/>
              </a:endParaRPr>
            </a:p>
          </p:txBody>
        </p:sp>
        <p:sp>
          <p:nvSpPr>
            <p:cNvPr id="73" name="Line 360"/>
            <p:cNvSpPr>
              <a:spLocks noChangeShapeType="1"/>
            </p:cNvSpPr>
            <p:nvPr/>
          </p:nvSpPr>
          <p:spPr bwMode="auto">
            <a:xfrm>
              <a:off x="1815524" y="4393484"/>
              <a:ext cx="24812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 dirty="0">
                <a:latin typeface="+mj-lt"/>
              </a:endParaRPr>
            </a:p>
          </p:txBody>
        </p:sp>
        <p:sp>
          <p:nvSpPr>
            <p:cNvPr id="74" name="Rectangle 355"/>
            <p:cNvSpPr>
              <a:spLocks noChangeArrowheads="1"/>
            </p:cNvSpPr>
            <p:nvPr/>
          </p:nvSpPr>
          <p:spPr bwMode="auto">
            <a:xfrm flipH="1">
              <a:off x="7026063" y="4801133"/>
              <a:ext cx="602579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1100" b="0" dirty="0" smtClean="0">
                  <a:solidFill>
                    <a:srgbClr val="000000"/>
                  </a:solidFill>
                  <a:latin typeface="+mj-lt"/>
                </a:rPr>
                <a:t>Quads</a:t>
              </a:r>
              <a:endParaRPr lang="en-US" sz="1100" b="0" dirty="0">
                <a:solidFill>
                  <a:srgbClr val="114FFB"/>
                </a:solidFill>
                <a:latin typeface="+mj-lt"/>
              </a:endParaRPr>
            </a:p>
          </p:txBody>
        </p:sp>
        <p:sp>
          <p:nvSpPr>
            <p:cNvPr id="75" name="Rectangle 348"/>
            <p:cNvSpPr>
              <a:spLocks noChangeArrowheads="1"/>
            </p:cNvSpPr>
            <p:nvPr/>
          </p:nvSpPr>
          <p:spPr bwMode="auto">
            <a:xfrm>
              <a:off x="1547142" y="6295845"/>
              <a:ext cx="625171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100" b="0" dirty="0">
                  <a:solidFill>
                    <a:srgbClr val="000000"/>
                  </a:solidFill>
                  <a:latin typeface="+mj-lt"/>
                </a:rPr>
                <a:t>~ </a:t>
              </a:r>
              <a:r>
                <a:rPr lang="en-US" sz="1100" b="0" dirty="0" smtClean="0">
                  <a:solidFill>
                    <a:srgbClr val="000000"/>
                  </a:solidFill>
                  <a:latin typeface="+mj-lt"/>
                </a:rPr>
                <a:t>140 </a:t>
              </a:r>
              <a:r>
                <a:rPr lang="en-US" sz="1100" b="0" dirty="0">
                  <a:solidFill>
                    <a:srgbClr val="000000"/>
                  </a:solidFill>
                  <a:latin typeface="+mj-lt"/>
                </a:rPr>
                <a:t>keV</a:t>
              </a:r>
              <a:endParaRPr lang="en-US" sz="1100" b="0" dirty="0">
                <a:solidFill>
                  <a:srgbClr val="114FFB"/>
                </a:solidFill>
                <a:latin typeface="+mj-lt"/>
              </a:endParaRPr>
            </a:p>
          </p:txBody>
        </p:sp>
        <p:sp>
          <p:nvSpPr>
            <p:cNvPr id="76" name="Line 388"/>
            <p:cNvSpPr>
              <a:spLocks noChangeShapeType="1"/>
            </p:cNvSpPr>
            <p:nvPr/>
          </p:nvSpPr>
          <p:spPr bwMode="auto">
            <a:xfrm flipV="1">
              <a:off x="1921863" y="5956138"/>
              <a:ext cx="0" cy="3057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 type="stealth" w="lg" len="lg"/>
            </a:ln>
            <a:effectLst/>
          </p:spPr>
          <p:txBody>
            <a:bodyPr wrap="none" anchor="ctr"/>
            <a:lstStyle/>
            <a:p>
              <a:endParaRPr lang="en-US" sz="1100" dirty="0">
                <a:latin typeface="+mj-lt"/>
              </a:endParaRPr>
            </a:p>
          </p:txBody>
        </p:sp>
        <p:sp>
          <p:nvSpPr>
            <p:cNvPr id="77" name="Rectangle 348"/>
            <p:cNvSpPr>
              <a:spLocks noChangeArrowheads="1"/>
            </p:cNvSpPr>
            <p:nvPr/>
          </p:nvSpPr>
          <p:spPr bwMode="auto">
            <a:xfrm>
              <a:off x="2463376" y="6295845"/>
              <a:ext cx="533800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100" b="0" dirty="0">
                  <a:solidFill>
                    <a:srgbClr val="000000"/>
                  </a:solidFill>
                  <a:latin typeface="+mj-lt"/>
                </a:rPr>
                <a:t>~ </a:t>
              </a:r>
              <a:r>
                <a:rPr lang="en-US" sz="1100" b="0" dirty="0" smtClean="0">
                  <a:solidFill>
                    <a:srgbClr val="000000"/>
                  </a:solidFill>
                  <a:latin typeface="+mj-lt"/>
                </a:rPr>
                <a:t>6 MeV</a:t>
              </a:r>
              <a:endParaRPr lang="en-US" sz="1100" b="0" dirty="0">
                <a:solidFill>
                  <a:srgbClr val="114FFB"/>
                </a:solidFill>
                <a:latin typeface="+mj-lt"/>
              </a:endParaRPr>
            </a:p>
          </p:txBody>
        </p:sp>
        <p:sp>
          <p:nvSpPr>
            <p:cNvPr id="78" name="Rectangle 348"/>
            <p:cNvSpPr>
              <a:spLocks noChangeArrowheads="1"/>
            </p:cNvSpPr>
            <p:nvPr/>
          </p:nvSpPr>
          <p:spPr bwMode="auto">
            <a:xfrm>
              <a:off x="6866483" y="6295845"/>
              <a:ext cx="618759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100" b="0" dirty="0" smtClean="0">
                  <a:solidFill>
                    <a:srgbClr val="000000"/>
                  </a:solidFill>
                  <a:latin typeface="+mj-lt"/>
                </a:rPr>
                <a:t>~ 30 MeV</a:t>
              </a:r>
              <a:endParaRPr lang="en-US" sz="1100" b="0" dirty="0">
                <a:solidFill>
                  <a:srgbClr val="114FFB"/>
                </a:solidFill>
                <a:latin typeface="+mj-lt"/>
              </a:endParaRPr>
            </a:p>
          </p:txBody>
        </p:sp>
        <p:sp>
          <p:nvSpPr>
            <p:cNvPr id="79" name="Line 388"/>
            <p:cNvSpPr>
              <a:spLocks noChangeShapeType="1"/>
            </p:cNvSpPr>
            <p:nvPr/>
          </p:nvSpPr>
          <p:spPr bwMode="auto">
            <a:xfrm flipV="1">
              <a:off x="2630779" y="5956138"/>
              <a:ext cx="0" cy="3057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 type="stealth" w="lg" len="lg"/>
            </a:ln>
            <a:effectLst/>
          </p:spPr>
          <p:txBody>
            <a:bodyPr wrap="none" anchor="ctr"/>
            <a:lstStyle/>
            <a:p>
              <a:endParaRPr lang="en-US" sz="1100" dirty="0">
                <a:latin typeface="+mj-lt"/>
              </a:endParaRPr>
            </a:p>
          </p:txBody>
        </p:sp>
        <p:sp>
          <p:nvSpPr>
            <p:cNvPr id="80" name="Line 388"/>
            <p:cNvSpPr>
              <a:spLocks noChangeShapeType="1"/>
            </p:cNvSpPr>
            <p:nvPr/>
          </p:nvSpPr>
          <p:spPr bwMode="auto">
            <a:xfrm flipV="1">
              <a:off x="7096955" y="5956138"/>
              <a:ext cx="0" cy="3057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 type="stealth" w="lg" len="lg"/>
            </a:ln>
            <a:effectLst/>
          </p:spPr>
          <p:txBody>
            <a:bodyPr wrap="none" anchor="ctr"/>
            <a:lstStyle/>
            <a:p>
              <a:endParaRPr lang="en-US" sz="1100" dirty="0">
                <a:latin typeface="+mj-lt"/>
              </a:endParaRPr>
            </a:p>
          </p:txBody>
        </p:sp>
      </p:grpSp>
      <p:pic>
        <p:nvPicPr>
          <p:cNvPr id="164" name="Picture 27" descr="DSC019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60460" y="1508750"/>
            <a:ext cx="2770466" cy="18434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65" name="TextBox 164"/>
          <p:cNvSpPr txBox="1"/>
          <p:nvPr/>
        </p:nvSpPr>
        <p:spPr>
          <a:xfrm>
            <a:off x="6837895" y="3621025"/>
            <a:ext cx="20354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Calibri" pitchFamily="34" charset="0"/>
              </a:rPr>
              <a:t>CLIC Drive Beam injector schematic layout</a:t>
            </a:r>
            <a:endParaRPr lang="en-US" sz="1000" dirty="0">
              <a:latin typeface="Calibri" pitchFamily="34" charset="0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4687215" y="2776115"/>
            <a:ext cx="9217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Calibri" pitchFamily="34" charset="0"/>
              </a:rPr>
              <a:t>CTF3 Injector</a:t>
            </a:r>
            <a:endParaRPr lang="en-US" sz="1000" dirty="0">
              <a:latin typeface="Calibri" pitchFamily="34" charset="0"/>
            </a:endParaRPr>
          </a:p>
        </p:txBody>
      </p:sp>
      <p:sp>
        <p:nvSpPr>
          <p:cNvPr id="167" name="Date Placeholder 3"/>
          <p:cNvSpPr txBox="1">
            <a:spLocks/>
          </p:cNvSpPr>
          <p:nvPr/>
        </p:nvSpPr>
        <p:spPr bwMode="auto">
          <a:xfrm>
            <a:off x="6277856" y="0"/>
            <a:ext cx="2151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US" sz="800" dirty="0">
                <a:solidFill>
                  <a:srgbClr val="898989"/>
                </a:solidFill>
                <a:latin typeface="Calibri" charset="0"/>
              </a:rPr>
              <a:t>R. Corsini, </a:t>
            </a:r>
            <a:r>
              <a:rPr lang="en-US" sz="800" dirty="0" smtClean="0">
                <a:solidFill>
                  <a:srgbClr val="898989"/>
                </a:solidFill>
                <a:latin typeface="Calibri" charset="0"/>
              </a:rPr>
              <a:t>CLIC Project Meeting</a:t>
            </a:r>
          </a:p>
          <a:p>
            <a:pPr algn="r"/>
            <a:r>
              <a:rPr lang="en-US" sz="800" dirty="0" smtClean="0">
                <a:solidFill>
                  <a:srgbClr val="898989"/>
                </a:solidFill>
                <a:latin typeface="Calibri" charset="0"/>
              </a:rPr>
              <a:t>1</a:t>
            </a:r>
            <a:r>
              <a:rPr lang="en-US" sz="800" baseline="30000" dirty="0" smtClean="0">
                <a:solidFill>
                  <a:srgbClr val="898989"/>
                </a:solidFill>
                <a:latin typeface="Calibri" charset="0"/>
              </a:rPr>
              <a:t>st</a:t>
            </a:r>
            <a:r>
              <a:rPr lang="en-US" sz="800" dirty="0" smtClean="0">
                <a:solidFill>
                  <a:srgbClr val="898989"/>
                </a:solidFill>
                <a:latin typeface="Calibri" charset="0"/>
              </a:rPr>
              <a:t> June2011</a:t>
            </a:r>
            <a:endParaRPr lang="en-US" sz="800" dirty="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168" name="Title 1"/>
          <p:cNvSpPr>
            <a:spLocks noGrp="1"/>
          </p:cNvSpPr>
          <p:nvPr>
            <p:ph type="title"/>
          </p:nvPr>
        </p:nvSpPr>
        <p:spPr>
          <a:xfrm>
            <a:off x="1320800" y="1"/>
            <a:ext cx="7010400" cy="457200"/>
          </a:xfrm>
        </p:spPr>
        <p:txBody>
          <a:bodyPr/>
          <a:lstStyle/>
          <a:p>
            <a:pPr eaLnBrk="1" hangingPunct="1"/>
            <a:r>
              <a:rPr lang="en-US" dirty="0" smtClean="0"/>
              <a:t>CLIC</a:t>
            </a:r>
            <a:r>
              <a:rPr lang="en-US" dirty="0" smtClean="0"/>
              <a:t> Zero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" grpId="0"/>
      <p:bldP spid="16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1320800" y="1"/>
            <a:ext cx="7010400" cy="457200"/>
          </a:xfrm>
        </p:spPr>
        <p:txBody>
          <a:bodyPr/>
          <a:lstStyle/>
          <a:p>
            <a:pPr eaLnBrk="1" hangingPunct="1"/>
            <a:r>
              <a:rPr lang="en-US" dirty="0" smtClean="0"/>
              <a:t>CLIC</a:t>
            </a:r>
            <a:r>
              <a:rPr lang="en-US" dirty="0" smtClean="0"/>
              <a:t> Zero</a:t>
            </a:r>
            <a:endParaRPr lang="en-US" dirty="0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0" y="795209"/>
          <a:ext cx="9144000" cy="606279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497724"/>
                <a:gridCol w="3862552"/>
                <a:gridCol w="2286000"/>
                <a:gridCol w="1497724"/>
              </a:tblGrid>
              <a:tr h="931516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FFFF"/>
                          </a:solidFill>
                        </a:rPr>
                        <a:t>WP:</a:t>
                      </a:r>
                      <a:r>
                        <a:rPr lang="en-US" sz="1400" baseline="0" dirty="0" smtClean="0">
                          <a:solidFill>
                            <a:srgbClr val="FFFFFF"/>
                          </a:solidFill>
                        </a:rPr>
                        <a:t>  CLIC0-001</a:t>
                      </a:r>
                    </a:p>
                    <a:p>
                      <a:r>
                        <a:rPr lang="en-US" sz="1200" b="0" baseline="0" dirty="0" smtClean="0">
                          <a:solidFill>
                            <a:srgbClr val="FFFFFF"/>
                          </a:solidFill>
                        </a:rPr>
                        <a:t>Drive Beam Front-End</a:t>
                      </a:r>
                      <a:endParaRPr lang="en-US" sz="12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5A637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Purpose/Objectives/Goals: </a:t>
                      </a:r>
                    </a:p>
                    <a:p>
                      <a:r>
                        <a:rPr lang="en-US" sz="1000" b="0" dirty="0" smtClean="0"/>
                        <a:t>Assess</a:t>
                      </a:r>
                      <a:r>
                        <a:rPr lang="en-US" sz="1000" b="0" baseline="0" dirty="0" smtClean="0"/>
                        <a:t> CLIC drive beam injector/front-end performance, provide focus for development and industrialization of CLIC large series components (1 GHz MDKs and accelerating structures), constitute first building block of CLIC 0  (risk, cost)</a:t>
                      </a:r>
                      <a:endParaRPr lang="en-US" sz="1000" b="0" dirty="0"/>
                    </a:p>
                  </a:txBody>
                  <a:tcPr>
                    <a:solidFill>
                      <a:srgbClr val="5A637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Deliverables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 </a:t>
                      </a:r>
                      <a:endParaRPr lang="en-US" sz="1400" dirty="0"/>
                    </a:p>
                  </a:txBody>
                  <a:tcPr>
                    <a:solidFill>
                      <a:srgbClr val="5A637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Schedule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/>
                    </a:p>
                  </a:txBody>
                  <a:tcPr>
                    <a:solidFill>
                      <a:srgbClr val="5A6378"/>
                    </a:solidFill>
                  </a:tcPr>
                </a:tc>
              </a:tr>
              <a:tr h="403657"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Design &amp; preparation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Overall</a:t>
                      </a:r>
                      <a:r>
                        <a:rPr lang="en-US" sz="1000" baseline="0" dirty="0" smtClean="0"/>
                        <a:t> optimization of CLIC injector, study of implementation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Detailed design</a:t>
                      </a:r>
                      <a:r>
                        <a:rPr lang="en-US" sz="1000" baseline="0" dirty="0" smtClean="0"/>
                        <a:t> of facility, implementation plan</a:t>
                      </a:r>
                      <a:endParaRPr lang="en-US" sz="1000" dirty="0" smtClean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2012 – 4Q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58910"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Gun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Provide gun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Thermionic</a:t>
                      </a:r>
                      <a:r>
                        <a:rPr lang="en-US" sz="1000" baseline="0" dirty="0" smtClean="0"/>
                        <a:t> electron gun, HV deck and front-end controls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rgbClr val="C00000"/>
                          </a:solidFill>
                        </a:rPr>
                        <a:t>M</a:t>
                      </a:r>
                      <a:r>
                        <a:rPr lang="en-US" sz="1000" baseline="0" dirty="0" smtClean="0">
                          <a:solidFill>
                            <a:srgbClr val="C00000"/>
                          </a:solidFill>
                        </a:rPr>
                        <a:t> budget:  1 MCHF</a:t>
                      </a:r>
                      <a:endParaRPr lang="en-US" sz="10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2013</a:t>
                      </a:r>
                      <a:r>
                        <a:rPr lang="en-US" sz="1000" baseline="0" dirty="0" smtClean="0"/>
                        <a:t> – 4Q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919558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RF structures</a:t>
                      </a:r>
                      <a:endParaRPr lang="en-US" sz="1000" baseline="0" dirty="0" smtClean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Provide structures</a:t>
                      </a:r>
                      <a:r>
                        <a:rPr lang="en-US" sz="1000" baseline="0" dirty="0" smtClean="0"/>
                        <a:t> for bunching system and acceleration</a:t>
                      </a:r>
                      <a:r>
                        <a:rPr lang="en-US" sz="1000" dirty="0" smtClean="0"/>
                        <a:t>.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Three 500 MHz wide-band sub-harmonic </a:t>
                      </a:r>
                      <a:r>
                        <a:rPr lang="en-US" sz="1000" dirty="0" err="1" smtClean="0"/>
                        <a:t>bunchers</a:t>
                      </a:r>
                      <a:r>
                        <a:rPr lang="en-US" sz="1000" dirty="0" smtClean="0"/>
                        <a:t>, one single-cell pre-</a:t>
                      </a:r>
                      <a:r>
                        <a:rPr lang="en-US" sz="1000" dirty="0" err="1" smtClean="0"/>
                        <a:t>buncher</a:t>
                      </a:r>
                      <a:r>
                        <a:rPr lang="en-US" sz="1000" dirty="0" smtClean="0"/>
                        <a:t>, one travelling wave </a:t>
                      </a:r>
                      <a:r>
                        <a:rPr lang="en-US" sz="1000" dirty="0" err="1" smtClean="0"/>
                        <a:t>buncher</a:t>
                      </a:r>
                      <a:r>
                        <a:rPr lang="en-US" sz="1000" dirty="0" smtClean="0"/>
                        <a:t>,  6 accelerating structures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rgbClr val="C00000"/>
                          </a:solidFill>
                        </a:rPr>
                        <a:t>M</a:t>
                      </a:r>
                      <a:r>
                        <a:rPr lang="en-US" sz="1000" baseline="0" dirty="0" smtClean="0">
                          <a:solidFill>
                            <a:srgbClr val="C00000"/>
                          </a:solidFill>
                        </a:rPr>
                        <a:t> budget:  1.7 MCHF</a:t>
                      </a:r>
                      <a:endParaRPr lang="en-US" sz="10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err="1" smtClean="0"/>
                        <a:t>SHBs</a:t>
                      </a:r>
                      <a:r>
                        <a:rPr lang="en-US" sz="1000" dirty="0" smtClean="0"/>
                        <a:t>:</a:t>
                      </a:r>
                      <a:r>
                        <a:rPr lang="en-US" sz="1000" baseline="0" dirty="0" smtClean="0"/>
                        <a:t> 2014 – 2Q</a:t>
                      </a:r>
                    </a:p>
                    <a:p>
                      <a:r>
                        <a:rPr lang="en-US" sz="1000" baseline="0" dirty="0" smtClean="0"/>
                        <a:t>PB, </a:t>
                      </a:r>
                      <a:r>
                        <a:rPr lang="en-US" sz="1000" baseline="0" dirty="0" err="1" smtClean="0"/>
                        <a:t>buncher</a:t>
                      </a:r>
                      <a:r>
                        <a:rPr lang="en-US" sz="1000" baseline="0" dirty="0" smtClean="0"/>
                        <a:t>: 2014 – 4Q</a:t>
                      </a:r>
                    </a:p>
                    <a:p>
                      <a:r>
                        <a:rPr lang="en-US" sz="1000" baseline="0" dirty="0" smtClean="0"/>
                        <a:t>Structures: 2015 – 4Q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179920"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RF high-power system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Provide RF high-power system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500 MHz sources (TWTs?), Four15 MW 1 GHz Modulators-Klystrons, waveguide networks, operational support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rgbClr val="C00000"/>
                          </a:solidFill>
                        </a:rPr>
                        <a:t>M</a:t>
                      </a:r>
                      <a:r>
                        <a:rPr lang="en-US" sz="1000" baseline="0" dirty="0" smtClean="0">
                          <a:solidFill>
                            <a:srgbClr val="C00000"/>
                          </a:solidFill>
                        </a:rPr>
                        <a:t> budget:  16 MCHF</a:t>
                      </a:r>
                      <a:endParaRPr lang="en-US" sz="10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err="1" smtClean="0"/>
                        <a:t>TWTs</a:t>
                      </a:r>
                      <a:r>
                        <a:rPr lang="en-US" sz="1000" dirty="0" smtClean="0"/>
                        <a:t>: 2014 – 2Q</a:t>
                      </a:r>
                    </a:p>
                    <a:p>
                      <a:endParaRPr lang="en-US" sz="1000" dirty="0" smtClean="0"/>
                    </a:p>
                    <a:p>
                      <a:r>
                        <a:rPr lang="en-US" sz="1000" dirty="0" smtClean="0"/>
                        <a:t>2 MKS proto: 2014 – 4Q</a:t>
                      </a:r>
                    </a:p>
                    <a:p>
                      <a:r>
                        <a:rPr lang="en-US" sz="1000" dirty="0" smtClean="0"/>
                        <a:t>MKS series:</a:t>
                      </a:r>
                      <a:r>
                        <a:rPr lang="en-US" sz="1000" baseline="0" dirty="0" smtClean="0"/>
                        <a:t>  6 2015 – 4Q</a:t>
                      </a:r>
                    </a:p>
                    <a:p>
                      <a:r>
                        <a:rPr lang="en-US" sz="1000" baseline="0" dirty="0" smtClean="0"/>
                        <a:t>6 in 2016 – 4Q 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58910"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RF low-power system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Provide RF low-power system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low-power systems , 500 MHz and 1 GHz, operational support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rgbClr val="C00000"/>
                          </a:solidFill>
                        </a:rPr>
                        <a:t>M</a:t>
                      </a:r>
                      <a:r>
                        <a:rPr lang="en-US" sz="1000" baseline="0" dirty="0" smtClean="0">
                          <a:solidFill>
                            <a:srgbClr val="C00000"/>
                          </a:solidFill>
                        </a:rPr>
                        <a:t> budget:  1 MCHF</a:t>
                      </a:r>
                      <a:endParaRPr lang="en-US" sz="10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err="1" smtClean="0"/>
                        <a:t>Protos</a:t>
                      </a:r>
                      <a:r>
                        <a:rPr lang="en-US" sz="1000" dirty="0" smtClean="0"/>
                        <a:t>: 2014- 2Q</a:t>
                      </a:r>
                    </a:p>
                    <a:p>
                      <a:r>
                        <a:rPr lang="en-US" sz="1000" dirty="0" smtClean="0"/>
                        <a:t>Series:</a:t>
                      </a:r>
                      <a:r>
                        <a:rPr lang="en-US" sz="1000" baseline="0" dirty="0" smtClean="0"/>
                        <a:t> 2015 – 4Q 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869415"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Magnets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Provide magnets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Solenoids, </a:t>
                      </a:r>
                      <a:r>
                        <a:rPr lang="en-US" sz="1000" dirty="0" err="1" smtClean="0"/>
                        <a:t>quadrupoles</a:t>
                      </a:r>
                      <a:r>
                        <a:rPr lang="en-US" sz="1000" dirty="0" smtClean="0"/>
                        <a:t> (about 12), four bending magnets, H-V dipole correctors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rgbClr val="C00000"/>
                          </a:solidFill>
                        </a:rPr>
                        <a:t>M</a:t>
                      </a:r>
                      <a:r>
                        <a:rPr lang="en-US" sz="1000" baseline="0" dirty="0" smtClean="0">
                          <a:solidFill>
                            <a:srgbClr val="C00000"/>
                          </a:solidFill>
                        </a:rPr>
                        <a:t> budget:  2 MCHF</a:t>
                      </a:r>
                      <a:endParaRPr lang="en-US" sz="10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err="1" smtClean="0"/>
                        <a:t>Solen./</a:t>
                      </a:r>
                      <a:r>
                        <a:rPr lang="en-US" sz="1000" dirty="0" err="1" smtClean="0"/>
                        <a:t>corr</a:t>
                      </a:r>
                      <a:r>
                        <a:rPr lang="en-US" sz="1000" dirty="0" smtClean="0"/>
                        <a:t>.:</a:t>
                      </a:r>
                      <a:r>
                        <a:rPr lang="en-US" sz="1000" baseline="0" dirty="0" smtClean="0"/>
                        <a:t> 2013 – 4Q</a:t>
                      </a:r>
                    </a:p>
                    <a:p>
                      <a:r>
                        <a:rPr lang="en-US" sz="1000" baseline="0" dirty="0" err="1" smtClean="0"/>
                        <a:t>Quadrupoles</a:t>
                      </a:r>
                      <a:r>
                        <a:rPr lang="en-US" sz="1000" baseline="0" dirty="0" smtClean="0"/>
                        <a:t>: 2015 – 4Q</a:t>
                      </a:r>
                    </a:p>
                    <a:p>
                      <a:r>
                        <a:rPr lang="en-US" sz="1000" dirty="0" smtClean="0"/>
                        <a:t>Bends: 2015</a:t>
                      </a:r>
                      <a:r>
                        <a:rPr lang="en-US" sz="1000" baseline="0" dirty="0" smtClean="0"/>
                        <a:t> – 4Q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40904"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Vacuum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Provide vacuum system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Vacuum chambers, pumps, gauges, control system, operational support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rgbClr val="C00000"/>
                          </a:solidFill>
                        </a:rPr>
                        <a:t>M</a:t>
                      </a:r>
                      <a:r>
                        <a:rPr lang="en-US" sz="1000" baseline="0" dirty="0" smtClean="0">
                          <a:solidFill>
                            <a:srgbClr val="C00000"/>
                          </a:solidFill>
                        </a:rPr>
                        <a:t> budget:  2 MCHF</a:t>
                      </a:r>
                      <a:endParaRPr lang="en-US" sz="10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Distributed</a:t>
                      </a:r>
                      <a:r>
                        <a:rPr lang="en-US" sz="1000" baseline="0" dirty="0" smtClean="0"/>
                        <a:t> 2013 – 2016 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Oval 4"/>
          <p:cNvSpPr/>
          <p:nvPr/>
        </p:nvSpPr>
        <p:spPr>
          <a:xfrm>
            <a:off x="5410200" y="4038600"/>
            <a:ext cx="1429230" cy="69924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267200" y="609600"/>
            <a:ext cx="1155460" cy="307777"/>
          </a:xfrm>
          <a:prstGeom prst="rect">
            <a:avLst/>
          </a:prstGeom>
          <a:solidFill>
            <a:schemeClr val="bg1"/>
          </a:solidFill>
          <a:ln>
            <a:solidFill>
              <a:srgbClr val="8000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400" b="1" noProof="1" smtClean="0">
                <a:latin typeface="+mn-lt"/>
                <a:cs typeface="Tahoma" pitchFamily="34" charset="0"/>
              </a:rPr>
              <a:t>S. Doebert</a:t>
            </a:r>
            <a:endParaRPr lang="en-US" sz="1400" b="1" noProof="1">
              <a:latin typeface="+mn-lt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1320800" y="1"/>
            <a:ext cx="7010400" cy="457200"/>
          </a:xfrm>
        </p:spPr>
        <p:txBody>
          <a:bodyPr/>
          <a:lstStyle/>
          <a:p>
            <a:pPr eaLnBrk="1" hangingPunct="1"/>
            <a:r>
              <a:rPr lang="en-US" dirty="0" smtClean="0"/>
              <a:t>CLIC</a:t>
            </a:r>
            <a:r>
              <a:rPr lang="en-US" dirty="0" smtClean="0"/>
              <a:t> Zero</a:t>
            </a:r>
            <a:endParaRPr lang="en-US" dirty="0" smtClean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28600" y="5943600"/>
            <a:ext cx="8763000" cy="914400"/>
          </a:xfrm>
          <a:solidFill>
            <a:schemeClr val="bg1">
              <a:lumMod val="95000"/>
              <a:alpha val="40000"/>
            </a:schemeClr>
          </a:solidFill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sz="1000" b="1" dirty="0" smtClean="0">
                <a:solidFill>
                  <a:srgbClr val="000000"/>
                </a:solidFill>
              </a:rPr>
              <a:t>Other comments: </a:t>
            </a:r>
          </a:p>
          <a:p>
            <a:pPr marL="0" indent="0" eaLnBrk="1" hangingPunct="1">
              <a:buNone/>
            </a:pPr>
            <a:r>
              <a:rPr lang="en-US" sz="1000" dirty="0" smtClean="0">
                <a:solidFill>
                  <a:srgbClr val="000000"/>
                </a:solidFill>
              </a:rPr>
              <a:t>Modulator/Klystrons are on the critical path. Lower efficiency prototypes (direct scaling from ILC/X-FEL?) could arrive earlier, allowing to keep the schedule. Discussion with RF group needed. </a:t>
            </a:r>
            <a:r>
              <a:rPr lang="en-US" sz="1000" b="1" dirty="0" smtClean="0">
                <a:solidFill>
                  <a:srgbClr val="008000"/>
                </a:solidFill>
                <a:ea typeface="ＭＳ Ｐゴシック"/>
              </a:rPr>
              <a:t>Option: delay program. First stage with minimum number of 1 GHz klystron prototypes (</a:t>
            </a:r>
            <a:r>
              <a:rPr lang="en-US" sz="1000" b="1" dirty="0" smtClean="0">
                <a:solidFill>
                  <a:srgbClr val="008000"/>
                </a:solidFill>
                <a:ea typeface="ＭＳ Ｐゴシック"/>
              </a:rPr>
              <a:t>4?)</a:t>
            </a:r>
            <a:r>
              <a:rPr lang="en-US" sz="1000" b="1" dirty="0" smtClean="0">
                <a:solidFill>
                  <a:srgbClr val="008000"/>
                </a:solidFill>
                <a:ea typeface="ＭＳ Ｐゴシック"/>
              </a:rPr>
              <a:t>, short pulse + compression. Full upgrade in 2017-2018 (GAIN 13 MCHF)</a:t>
            </a:r>
            <a:endParaRPr lang="en-US" sz="1000" dirty="0" smtClean="0">
              <a:solidFill>
                <a:srgbClr val="000000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609600"/>
          <a:ext cx="8728164" cy="535485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445986"/>
                <a:gridCol w="133168"/>
                <a:gridCol w="1041400"/>
                <a:gridCol w="978843"/>
                <a:gridCol w="1002357"/>
                <a:gridCol w="677744"/>
                <a:gridCol w="427156"/>
                <a:gridCol w="1066800"/>
                <a:gridCol w="534489"/>
                <a:gridCol w="343346"/>
                <a:gridCol w="1076875"/>
              </a:tblGrid>
              <a:tr h="102771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FFFF"/>
                          </a:solidFill>
                        </a:rPr>
                        <a:t>WP:</a:t>
                      </a:r>
                      <a:r>
                        <a:rPr lang="en-US" sz="1400" baseline="0" dirty="0" smtClean="0">
                          <a:solidFill>
                            <a:srgbClr val="FFFFFF"/>
                          </a:solidFill>
                        </a:rPr>
                        <a:t>  CLIC0-001</a:t>
                      </a:r>
                    </a:p>
                    <a:p>
                      <a:r>
                        <a:rPr lang="en-US" sz="1200" b="0" baseline="0" dirty="0" smtClean="0">
                          <a:solidFill>
                            <a:srgbClr val="FFFFFF"/>
                          </a:solidFill>
                        </a:rPr>
                        <a:t>Drive Beam Front-End</a:t>
                      </a:r>
                    </a:p>
                    <a:p>
                      <a:r>
                        <a:rPr lang="en-US" sz="1200" b="1" baseline="0" dirty="0" smtClean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continued</a:t>
                      </a:r>
                      <a:endParaRPr lang="en-US" sz="1200" b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5A6378"/>
                    </a:solidFill>
                  </a:tcPr>
                </a:tc>
                <a:tc gridSpan="5">
                  <a:txBody>
                    <a:bodyPr/>
                    <a:lstStyle/>
                    <a:p>
                      <a:r>
                        <a:rPr lang="en-US" sz="1400" dirty="0" smtClean="0"/>
                        <a:t>Purpose/Objectives/Goals: </a:t>
                      </a:r>
                    </a:p>
                    <a:p>
                      <a:r>
                        <a:rPr lang="en-US" sz="1000" b="0" dirty="0" smtClean="0"/>
                        <a:t>Assess</a:t>
                      </a:r>
                      <a:r>
                        <a:rPr lang="en-US" sz="1000" b="0" baseline="0" dirty="0" smtClean="0"/>
                        <a:t> CLIC drive beam injector performance, provide focus for development and industrialization of CLIC large series components (1 GHz MDKs and accelerating structures), constitute first building block of CLIC 0  (risk, cost)</a:t>
                      </a:r>
                      <a:endParaRPr lang="en-US" sz="1000" b="0" dirty="0"/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400" dirty="0" smtClean="0"/>
                        <a:t>Deliverables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 </a:t>
                      </a:r>
                      <a:endParaRPr lang="en-US" sz="1400" dirty="0"/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00" dirty="0" smtClean="0"/>
                        <a:t>Schedule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/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68985"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Diagnostics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r>
                        <a:rPr lang="en-US" sz="1000" dirty="0" smtClean="0"/>
                        <a:t>Provide diagnostics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000" dirty="0" smtClean="0"/>
                        <a:t>BPMs - electrostatic (~4), BPMs - magnetic (~ 5) - transverse profile monitors (3), time resolved energy spectrum measurement, operational support</a:t>
                      </a:r>
                      <a:r>
                        <a:rPr lang="en-US" sz="1000" baseline="0" dirty="0" smtClean="0"/>
                        <a:t>. </a:t>
                      </a:r>
                      <a:r>
                        <a:rPr lang="en-US" sz="1000" dirty="0" smtClean="0">
                          <a:solidFill>
                            <a:srgbClr val="C00000"/>
                          </a:solidFill>
                        </a:rPr>
                        <a:t>M</a:t>
                      </a:r>
                      <a:r>
                        <a:rPr lang="en-US" sz="1000" baseline="0" dirty="0" smtClean="0">
                          <a:solidFill>
                            <a:srgbClr val="C00000"/>
                          </a:solidFill>
                        </a:rPr>
                        <a:t> budget:  1.3 MCHF</a:t>
                      </a:r>
                      <a:endParaRPr lang="en-US" sz="10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000" dirty="0" smtClean="0"/>
                        <a:t>BPM </a:t>
                      </a:r>
                      <a:r>
                        <a:rPr lang="en-US" sz="1000" dirty="0" err="1" smtClean="0"/>
                        <a:t>e</a:t>
                      </a:r>
                      <a:r>
                        <a:rPr lang="en-US" sz="1000" dirty="0" smtClean="0"/>
                        <a:t>:</a:t>
                      </a:r>
                      <a:r>
                        <a:rPr lang="en-US" sz="1000" baseline="0" dirty="0" smtClean="0"/>
                        <a:t> 2013 – 4Q </a:t>
                      </a:r>
                    </a:p>
                    <a:p>
                      <a:r>
                        <a:rPr lang="en-US" sz="1000" baseline="0" dirty="0" smtClean="0"/>
                        <a:t>BPM </a:t>
                      </a:r>
                      <a:r>
                        <a:rPr lang="en-US" sz="1000" baseline="0" dirty="0" err="1" smtClean="0"/>
                        <a:t>m</a:t>
                      </a:r>
                      <a:r>
                        <a:rPr lang="en-US" sz="1000" baseline="0" dirty="0" smtClean="0"/>
                        <a:t>: 2014 – 4Q </a:t>
                      </a:r>
                    </a:p>
                    <a:p>
                      <a:r>
                        <a:rPr lang="en-US" sz="1000" baseline="0" dirty="0" smtClean="0"/>
                        <a:t>Monitors: 2013 – 2015 </a:t>
                      </a:r>
                    </a:p>
                    <a:p>
                      <a:r>
                        <a:rPr lang="en-US" sz="1000" baseline="0" dirty="0" err="1" smtClean="0"/>
                        <a:t>Spectro</a:t>
                      </a:r>
                      <a:r>
                        <a:rPr lang="en-US" sz="1000" baseline="0" dirty="0" smtClean="0"/>
                        <a:t>: 2014 – 4Q 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8537"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Controls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r>
                        <a:rPr lang="en-US" sz="1000" dirty="0" smtClean="0"/>
                        <a:t>Provide controls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000" dirty="0" smtClean="0"/>
                        <a:t>Injector control system, operational support.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dirty="0" smtClean="0">
                          <a:solidFill>
                            <a:srgbClr val="C00000"/>
                          </a:solidFill>
                        </a:rPr>
                        <a:t>M</a:t>
                      </a:r>
                      <a:r>
                        <a:rPr lang="en-US" sz="1000" baseline="0" dirty="0" smtClean="0">
                          <a:solidFill>
                            <a:srgbClr val="C00000"/>
                          </a:solidFill>
                        </a:rPr>
                        <a:t> budget:  1 MCHF</a:t>
                      </a:r>
                      <a:endParaRPr lang="en-US" sz="10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Distributed</a:t>
                      </a:r>
                      <a:r>
                        <a:rPr lang="en-US" sz="1000" baseline="0" dirty="0" smtClean="0"/>
                        <a:t> 2013 – 2016 </a:t>
                      </a:r>
                      <a:endParaRPr lang="en-US" sz="1000" dirty="0" smtClean="0"/>
                    </a:p>
                    <a:p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75353"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Civil Engineering &amp; infrastructure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r>
                        <a:rPr lang="en-US" sz="1000" dirty="0" smtClean="0"/>
                        <a:t>Provide building and infrastructure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000" dirty="0" smtClean="0"/>
                        <a:t>Shielded hall, Cooling and ventilation, electrical equipment, cabling.</a:t>
                      </a:r>
                      <a:r>
                        <a:rPr lang="en-US" sz="1000" baseline="0" dirty="0" smtClean="0"/>
                        <a:t> </a:t>
                      </a:r>
                    </a:p>
                    <a:p>
                      <a:r>
                        <a:rPr lang="en-US" sz="1000" dirty="0" smtClean="0">
                          <a:solidFill>
                            <a:srgbClr val="C00000"/>
                          </a:solidFill>
                        </a:rPr>
                        <a:t>M </a:t>
                      </a:r>
                      <a:r>
                        <a:rPr lang="en-US" sz="1000" baseline="0" dirty="0" smtClean="0">
                          <a:solidFill>
                            <a:srgbClr val="C00000"/>
                          </a:solidFill>
                        </a:rPr>
                        <a:t>budget:  4 MCHF</a:t>
                      </a:r>
                      <a:endParaRPr lang="en-US" sz="10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000" dirty="0" smtClean="0"/>
                        <a:t>2013 – 4Q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Cabling Distr.</a:t>
                      </a:r>
                      <a:r>
                        <a:rPr lang="en-US" sz="1000" baseline="0" dirty="0" smtClean="0"/>
                        <a:t> 2013 – 2016 </a:t>
                      </a:r>
                      <a:endParaRPr lang="en-US" sz="1000" dirty="0" smtClean="0"/>
                    </a:p>
                    <a:p>
                      <a:r>
                        <a:rPr lang="en-US" sz="1000" dirty="0" smtClean="0"/>
                        <a:t> 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721"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Commissioning &amp; operation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r>
                        <a:rPr lang="en-US" sz="1000" dirty="0" smtClean="0"/>
                        <a:t>Provide commissioning and operation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Distributed 2012-2016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220">
                <a:tc gridSpan="11">
                  <a:txBody>
                    <a:bodyPr/>
                    <a:lstStyle/>
                    <a:p>
                      <a:r>
                        <a:rPr lang="en-US" sz="1000" baseline="0" dirty="0" smtClean="0"/>
                        <a:t>Link to other WPs/activities:  This WP is linked to WP CTC-004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220">
                <a:tc gridSpan="11">
                  <a:txBody>
                    <a:bodyPr/>
                    <a:lstStyle/>
                    <a:p>
                      <a:r>
                        <a:rPr lang="en-US" sz="1000" baseline="0" dirty="0" smtClean="0"/>
                        <a:t>Lead collaborator(s): CERN: BE/RF, BE/BI, BE/ABP, BE/OP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690">
                <a:tc gridSpan="2"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bg1"/>
                          </a:solidFill>
                        </a:rPr>
                        <a:t>Resources:   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bg1"/>
                          </a:solidFill>
                        </a:rPr>
                        <a:t>2011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bg1"/>
                          </a:solidFill>
                        </a:rPr>
                        <a:t>2012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bg1"/>
                          </a:solidFill>
                        </a:rPr>
                        <a:t>Total 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  <a:tr h="381721">
                <a:tc gridSpan="2">
                  <a:txBody>
                    <a:bodyPr/>
                    <a:lstStyle/>
                    <a:p>
                      <a:r>
                        <a:rPr lang="en-US" sz="1000" baseline="0" dirty="0" smtClean="0"/>
                        <a:t>Material (</a:t>
                      </a:r>
                      <a:r>
                        <a:rPr lang="en-US" sz="1000" baseline="0" dirty="0" err="1" smtClean="0"/>
                        <a:t>kCHF</a:t>
                      </a:r>
                      <a:r>
                        <a:rPr lang="en-US" sz="1000" baseline="0" dirty="0" smtClean="0"/>
                        <a:t>):   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1000 </a:t>
                      </a:r>
                      <a:r>
                        <a:rPr lang="en-US" sz="1000" b="1" i="0" baseline="0" dirty="0" smtClean="0">
                          <a:solidFill>
                            <a:srgbClr val="008000"/>
                          </a:solidFill>
                        </a:rPr>
                        <a:t>(500)</a:t>
                      </a:r>
                      <a:endParaRPr lang="en-US" sz="10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4000 </a:t>
                      </a:r>
                      <a:r>
                        <a:rPr lang="en-US" sz="1000" b="1" i="0" baseline="0" dirty="0" smtClean="0">
                          <a:solidFill>
                            <a:srgbClr val="008000"/>
                          </a:solidFill>
                        </a:rPr>
                        <a:t>(3000)</a:t>
                      </a:r>
                      <a:endParaRPr lang="en-US" sz="10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000" baseline="0" dirty="0" smtClean="0"/>
                        <a:t>8000 </a:t>
                      </a:r>
                      <a:r>
                        <a:rPr lang="en-US" sz="1000" b="1" i="0" baseline="0" dirty="0" smtClean="0">
                          <a:solidFill>
                            <a:srgbClr val="008000"/>
                          </a:solidFill>
                        </a:rPr>
                        <a:t>(4250)</a:t>
                      </a:r>
                      <a:endParaRPr lang="en-US" sz="10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aseline="0" dirty="0" smtClean="0"/>
                        <a:t>9000 </a:t>
                      </a:r>
                      <a:r>
                        <a:rPr lang="en-US" sz="1000" b="1" i="0" baseline="0" dirty="0" smtClean="0">
                          <a:solidFill>
                            <a:srgbClr val="008000"/>
                          </a:solidFill>
                        </a:rPr>
                        <a:t>(4250)</a:t>
                      </a:r>
                      <a:endParaRPr lang="en-US" sz="10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aseline="0" dirty="0" smtClean="0"/>
                        <a:t>8000 </a:t>
                      </a:r>
                      <a:r>
                        <a:rPr lang="en-US" sz="1000" b="1" i="0" baseline="0" dirty="0" smtClean="0">
                          <a:solidFill>
                            <a:srgbClr val="008000"/>
                          </a:solidFill>
                        </a:rPr>
                        <a:t>(5000)</a:t>
                      </a:r>
                      <a:endParaRPr lang="en-US" sz="10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30000 </a:t>
                      </a:r>
                      <a:r>
                        <a:rPr lang="en-US" sz="1000" b="1" i="0" baseline="0" dirty="0" smtClean="0">
                          <a:solidFill>
                            <a:srgbClr val="008000"/>
                          </a:solidFill>
                        </a:rPr>
                        <a:t>(17000)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</a:tr>
              <a:tr h="238220">
                <a:tc gridSpan="2">
                  <a:txBody>
                    <a:bodyPr/>
                    <a:lstStyle/>
                    <a:p>
                      <a:r>
                        <a:rPr lang="en-US" sz="1000" baseline="0" dirty="0" smtClean="0"/>
                        <a:t>Personnel (FTE):   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10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10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000" baseline="0" dirty="0" smtClean="0"/>
                        <a:t>20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20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000" baseline="0" dirty="0" smtClean="0"/>
                        <a:t>20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80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</a:tr>
              <a:tr h="238220">
                <a:tc gridSpan="11">
                  <a:txBody>
                    <a:bodyPr/>
                    <a:lstStyle/>
                    <a:p>
                      <a:r>
                        <a:rPr lang="en-US" sz="1000" baseline="0" dirty="0" smtClean="0"/>
                        <a:t>Resources comment: technical manpower partly shared with CTF3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03200" y="1119162"/>
          <a:ext cx="8728164" cy="4235783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445986"/>
                <a:gridCol w="133168"/>
                <a:gridCol w="1041400"/>
                <a:gridCol w="978843"/>
                <a:gridCol w="1002357"/>
                <a:gridCol w="677744"/>
                <a:gridCol w="427156"/>
                <a:gridCol w="1066800"/>
                <a:gridCol w="534489"/>
                <a:gridCol w="468811"/>
                <a:gridCol w="951410"/>
              </a:tblGrid>
              <a:tr h="733245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FFFF"/>
                          </a:solidFill>
                        </a:rPr>
                        <a:t>WP:</a:t>
                      </a:r>
                      <a:r>
                        <a:rPr lang="en-US" sz="1400" baseline="0" dirty="0" smtClean="0">
                          <a:solidFill>
                            <a:srgbClr val="FFFFFF"/>
                          </a:solidFill>
                        </a:rPr>
                        <a:t>  BTS-001</a:t>
                      </a:r>
                    </a:p>
                    <a:p>
                      <a:r>
                        <a:rPr lang="en-US" sz="1200" b="0" baseline="0" dirty="0" smtClean="0">
                          <a:solidFill>
                            <a:srgbClr val="FFFFFF"/>
                          </a:solidFill>
                        </a:rPr>
                        <a:t>Accelerator Beam </a:t>
                      </a:r>
                      <a:r>
                        <a:rPr lang="en-US" sz="1200" b="0" baseline="0" dirty="0" err="1" smtClean="0">
                          <a:solidFill>
                            <a:srgbClr val="FFFFFF"/>
                          </a:solidFill>
                        </a:rPr>
                        <a:t>SystemTests</a:t>
                      </a:r>
                      <a:endParaRPr lang="en-US" sz="1200" b="0" baseline="0" dirty="0" smtClean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5A6378"/>
                    </a:solidFill>
                  </a:tcPr>
                </a:tc>
                <a:tc gridSpan="5">
                  <a:txBody>
                    <a:bodyPr/>
                    <a:lstStyle/>
                    <a:p>
                      <a:r>
                        <a:rPr lang="en-US" sz="1400" dirty="0" smtClean="0"/>
                        <a:t>Purpose/Objectives/Goals: </a:t>
                      </a:r>
                    </a:p>
                    <a:p>
                      <a:r>
                        <a:rPr lang="en-US" sz="1000" b="0" dirty="0" smtClean="0"/>
                        <a:t>Perform CLIC-related beam tests</a:t>
                      </a:r>
                      <a:r>
                        <a:rPr lang="en-US" sz="1000" b="0" baseline="0" dirty="0" smtClean="0"/>
                        <a:t> in existing test facilities and operational accelerators, not CERN–based.</a:t>
                      </a:r>
                      <a:endParaRPr lang="en-US" sz="1000" b="0" dirty="0"/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400" dirty="0" smtClean="0"/>
                        <a:t>Deliverables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 </a:t>
                      </a:r>
                      <a:endParaRPr lang="en-US" sz="1400" dirty="0"/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00" dirty="0" smtClean="0"/>
                        <a:t>Schedule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/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64222"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ATF and ATF2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r>
                        <a:rPr lang="en-US" sz="1000" dirty="0" smtClean="0"/>
                        <a:t>Provide coordination and operational support for beam</a:t>
                      </a:r>
                      <a:r>
                        <a:rPr lang="en-US" sz="1000" baseline="0" dirty="0" smtClean="0"/>
                        <a:t> tests in ATF and ATF2 facilities.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288"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Damping Ring beam facilities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r>
                        <a:rPr lang="en-US" sz="1000" dirty="0" smtClean="0"/>
                        <a:t>Provide coordination and operational support for beam</a:t>
                      </a:r>
                      <a:r>
                        <a:rPr lang="en-US" sz="1000" baseline="0" dirty="0" smtClean="0"/>
                        <a:t> tests relevant for CLIC damping rings, in various facilities (CESR-TA, SLS, ANKA…)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7937"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FACET/SLAC beam facilities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r>
                        <a:rPr lang="en-US" sz="1000" dirty="0" smtClean="0"/>
                        <a:t>Provide coordination and operational support for beam</a:t>
                      </a:r>
                      <a:r>
                        <a:rPr lang="en-US" sz="1000" baseline="0" dirty="0" smtClean="0"/>
                        <a:t> tests carried out at SLAC (FACET, ASSET…)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5550">
                <a:tc gridSpan="11">
                  <a:txBody>
                    <a:bodyPr/>
                    <a:lstStyle/>
                    <a:p>
                      <a:r>
                        <a:rPr lang="en-US" sz="1200" baseline="0" dirty="0" smtClean="0"/>
                        <a:t>Link to other WPs/activities:  This WP is linked to several work-packages in CTC and Beam Physics.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5550">
                <a:tc gridSpan="11">
                  <a:txBody>
                    <a:bodyPr/>
                    <a:lstStyle/>
                    <a:p>
                      <a:r>
                        <a:rPr lang="en-US" sz="1200" baseline="0" dirty="0" smtClean="0"/>
                        <a:t>Lead collaborator(s): CERN BE/ABP, KEK, Cornell, PSI, ANKA, SLAC…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3298">
                <a:tc gridSpan="2"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Resources:   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2011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2012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>
                          <a:solidFill>
                            <a:schemeClr val="bg1"/>
                          </a:solidFill>
                        </a:rPr>
                        <a:t>Total 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  <a:tr h="263968">
                <a:tc gridSpan="2">
                  <a:txBody>
                    <a:bodyPr/>
                    <a:lstStyle/>
                    <a:p>
                      <a:r>
                        <a:rPr lang="en-US" sz="1200" baseline="0" dirty="0" smtClean="0"/>
                        <a:t>Material (</a:t>
                      </a:r>
                      <a:r>
                        <a:rPr lang="en-US" sz="1200" baseline="0" dirty="0" err="1" smtClean="0"/>
                        <a:t>kCHF</a:t>
                      </a:r>
                      <a:r>
                        <a:rPr lang="en-US" sz="1200" baseline="0" dirty="0" smtClean="0"/>
                        <a:t>):   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500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500</a:t>
                      </a:r>
                      <a:endParaRPr lang="en-US" sz="10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aseline="0" dirty="0" smtClean="0"/>
                        <a:t>500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500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500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2500</a:t>
                      </a:r>
                      <a:endParaRPr lang="en-US" sz="10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</a:tr>
              <a:tr h="263968">
                <a:tc gridSpan="2">
                  <a:txBody>
                    <a:bodyPr/>
                    <a:lstStyle/>
                    <a:p>
                      <a:r>
                        <a:rPr lang="en-US" sz="1200" baseline="0" dirty="0" smtClean="0"/>
                        <a:t>Personnel (FTE):   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2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2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aseline="0" dirty="0" smtClean="0"/>
                        <a:t>2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2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aseline="0" dirty="0" smtClean="0"/>
                        <a:t>2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10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</a:tr>
              <a:tr h="275550">
                <a:tc gridSpan="11">
                  <a:txBody>
                    <a:bodyPr/>
                    <a:lstStyle/>
                    <a:p>
                      <a:r>
                        <a:rPr lang="en-US" sz="1200" u="none" baseline="0" dirty="0" smtClean="0"/>
                        <a:t>Resources comment: </a:t>
                      </a:r>
                      <a:r>
                        <a:rPr lang="en-US" sz="1200" u="none" baseline="0" dirty="0" smtClean="0"/>
                        <a:t>Tentative, need review. </a:t>
                      </a:r>
                      <a:r>
                        <a:rPr lang="en-US" sz="1200" u="none" baseline="0" dirty="0" smtClean="0"/>
                        <a:t>Include material contribution to experimental programs outside CERN for experiments concerning CLIC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267200" y="609600"/>
            <a:ext cx="1050613" cy="307777"/>
          </a:xfrm>
          <a:prstGeom prst="rect">
            <a:avLst/>
          </a:prstGeom>
          <a:solidFill>
            <a:schemeClr val="bg1"/>
          </a:solidFill>
          <a:ln>
            <a:solidFill>
              <a:srgbClr val="8000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400" b="1" noProof="1" smtClean="0">
                <a:latin typeface="+mn-lt"/>
                <a:cs typeface="Tahoma" pitchFamily="34" charset="0"/>
              </a:rPr>
              <a:t>R. Tomas</a:t>
            </a:r>
            <a:endParaRPr lang="en-US" sz="1400" b="1" noProof="1">
              <a:latin typeface="+mn-lt"/>
              <a:cs typeface="Tahom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077200" y="1981200"/>
            <a:ext cx="936387" cy="307777"/>
          </a:xfrm>
          <a:prstGeom prst="rect">
            <a:avLst/>
          </a:prstGeom>
          <a:solidFill>
            <a:schemeClr val="bg1"/>
          </a:solidFill>
          <a:ln>
            <a:solidFill>
              <a:srgbClr val="8000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400" noProof="1" smtClean="0">
                <a:latin typeface="+mn-lt"/>
                <a:cs typeface="Tahoma" pitchFamily="34" charset="0"/>
              </a:rPr>
              <a:t>R. Tomas</a:t>
            </a:r>
            <a:endParaRPr lang="en-US" sz="1400" noProof="1">
              <a:latin typeface="+mn-lt"/>
              <a:cs typeface="Tahom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77200" y="3048000"/>
            <a:ext cx="906756" cy="307777"/>
          </a:xfrm>
          <a:prstGeom prst="rect">
            <a:avLst/>
          </a:prstGeom>
          <a:solidFill>
            <a:schemeClr val="bg1"/>
          </a:solidFill>
          <a:ln>
            <a:solidFill>
              <a:srgbClr val="8000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400" noProof="1" smtClean="0">
                <a:latin typeface="+mn-lt"/>
                <a:cs typeface="Tahoma" pitchFamily="34" charset="0"/>
              </a:rPr>
              <a:t>A. Latina</a:t>
            </a:r>
            <a:endParaRPr lang="en-US" sz="1400" noProof="1">
              <a:latin typeface="+mn-lt"/>
              <a:cs typeface="Tahom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15200" y="2514600"/>
            <a:ext cx="1548634" cy="307777"/>
          </a:xfrm>
          <a:prstGeom prst="rect">
            <a:avLst/>
          </a:prstGeom>
          <a:solidFill>
            <a:schemeClr val="bg1"/>
          </a:solidFill>
          <a:ln>
            <a:solidFill>
              <a:srgbClr val="8000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400" noProof="1" smtClean="0">
                <a:latin typeface="+mn-lt"/>
                <a:cs typeface="Tahoma" pitchFamily="34" charset="0"/>
              </a:rPr>
              <a:t>Y. Papaphilippou</a:t>
            </a:r>
            <a:endParaRPr lang="en-US" sz="1400" noProof="1">
              <a:latin typeface="+mn-lt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03200" y="1119162"/>
          <a:ext cx="8728164" cy="3781484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445986"/>
                <a:gridCol w="133168"/>
                <a:gridCol w="1041400"/>
                <a:gridCol w="978843"/>
                <a:gridCol w="1002357"/>
                <a:gridCol w="677744"/>
                <a:gridCol w="427156"/>
                <a:gridCol w="1066800"/>
                <a:gridCol w="534489"/>
                <a:gridCol w="468811"/>
                <a:gridCol w="951410"/>
              </a:tblGrid>
              <a:tr h="733245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FFFF"/>
                          </a:solidFill>
                        </a:rPr>
                        <a:t>WP:</a:t>
                      </a:r>
                      <a:r>
                        <a:rPr lang="en-US" sz="1400" baseline="0" dirty="0" smtClean="0">
                          <a:solidFill>
                            <a:srgbClr val="FFFFFF"/>
                          </a:solidFill>
                        </a:rPr>
                        <a:t>  BTS-002</a:t>
                      </a:r>
                    </a:p>
                    <a:p>
                      <a:r>
                        <a:rPr lang="en-US" sz="1200" b="0" baseline="0" dirty="0" smtClean="0">
                          <a:solidFill>
                            <a:srgbClr val="FFFFFF"/>
                          </a:solidFill>
                        </a:rPr>
                        <a:t>Sources Beam System Tests</a:t>
                      </a:r>
                    </a:p>
                  </a:txBody>
                  <a:tcPr>
                    <a:solidFill>
                      <a:srgbClr val="5A6378"/>
                    </a:solidFill>
                  </a:tcPr>
                </a:tc>
                <a:tc gridSpan="5">
                  <a:txBody>
                    <a:bodyPr/>
                    <a:lstStyle/>
                    <a:p>
                      <a:r>
                        <a:rPr lang="en-US" sz="1400" dirty="0" smtClean="0"/>
                        <a:t>Purpose/Objectives/Goals: </a:t>
                      </a:r>
                    </a:p>
                    <a:p>
                      <a:r>
                        <a:rPr lang="en-US" sz="1000" b="0" dirty="0" smtClean="0"/>
                        <a:t>Perform CLIC-related beam tests, source related,</a:t>
                      </a:r>
                      <a:r>
                        <a:rPr lang="en-US" sz="1000" b="0" baseline="0" dirty="0" smtClean="0"/>
                        <a:t> in existing test facilities and operational accelerators, not CERN–based.</a:t>
                      </a:r>
                      <a:endParaRPr lang="en-US" sz="1000" b="0" dirty="0"/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400" dirty="0" smtClean="0"/>
                        <a:t>Deliverables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 </a:t>
                      </a:r>
                      <a:endParaRPr lang="en-US" sz="1400" dirty="0"/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00" dirty="0" smtClean="0"/>
                        <a:t>Schedule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/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21235"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Polarized electron source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r>
                        <a:rPr lang="en-US" sz="1000" dirty="0" smtClean="0"/>
                        <a:t>Tests at SLAC, J-LAB, Grenoble. Limited tests (laser/cathode) at CERN …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en-US" sz="10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288"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Conventional positron source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r>
                        <a:rPr lang="en-US" sz="1000" dirty="0" smtClean="0"/>
                        <a:t>Test of hybrid target at KEK, development of adiabatic matching device?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5550">
                <a:tc gridSpan="11">
                  <a:txBody>
                    <a:bodyPr/>
                    <a:lstStyle/>
                    <a:p>
                      <a:r>
                        <a:rPr lang="en-US" sz="1200" baseline="0" dirty="0" smtClean="0"/>
                        <a:t>Link to other WPs/activities:  This WP is linked to …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5550">
                <a:tc gridSpan="11">
                  <a:txBody>
                    <a:bodyPr/>
                    <a:lstStyle/>
                    <a:p>
                      <a:r>
                        <a:rPr lang="en-US" sz="1200" baseline="0" dirty="0" smtClean="0"/>
                        <a:t>Lead collaborator(s): CERN:EN/STI, KEK, SLAC, JLAB, Grenoble…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3298">
                <a:tc gridSpan="2"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Resources:   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2011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2012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>
                          <a:solidFill>
                            <a:schemeClr val="bg1"/>
                          </a:solidFill>
                        </a:rPr>
                        <a:t>Total 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  <a:tr h="263968">
                <a:tc gridSpan="2">
                  <a:txBody>
                    <a:bodyPr/>
                    <a:lstStyle/>
                    <a:p>
                      <a:r>
                        <a:rPr lang="en-US" sz="1200" baseline="0" dirty="0" smtClean="0"/>
                        <a:t>Material (</a:t>
                      </a:r>
                      <a:r>
                        <a:rPr lang="en-US" sz="1200" baseline="0" dirty="0" err="1" smtClean="0"/>
                        <a:t>kCHF</a:t>
                      </a:r>
                      <a:r>
                        <a:rPr lang="en-US" sz="1200" baseline="0" dirty="0" smtClean="0"/>
                        <a:t>):   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200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200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200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200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200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1000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</a:tr>
              <a:tr h="263968">
                <a:tc gridSpan="2">
                  <a:txBody>
                    <a:bodyPr/>
                    <a:lstStyle/>
                    <a:p>
                      <a:r>
                        <a:rPr lang="en-US" sz="1200" baseline="0" dirty="0" smtClean="0"/>
                        <a:t>Personnel (FTE):   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20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</a:tr>
              <a:tr h="275550">
                <a:tc gridSpan="11">
                  <a:txBody>
                    <a:bodyPr/>
                    <a:lstStyle/>
                    <a:p>
                      <a:r>
                        <a:rPr lang="en-US" sz="1200" baseline="0" dirty="0" smtClean="0"/>
                        <a:t>Resources comment:</a:t>
                      </a:r>
                      <a:r>
                        <a:rPr lang="en-US" sz="1200" baseline="0" dirty="0" smtClean="0"/>
                        <a:t> Placeholder. Need review!</a:t>
                      </a:r>
                      <a:endParaRPr lang="en-US" sz="12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84174"/>
            <a:ext cx="9144000" cy="6178156"/>
          </a:xfrm>
          <a:prstGeom prst="rect">
            <a:avLst/>
          </a:prstGeom>
        </p:spPr>
      </p:pic>
      <p:sp>
        <p:nvSpPr>
          <p:cNvPr id="5" name="Notched Right Arrow 4"/>
          <p:cNvSpPr/>
          <p:nvPr/>
        </p:nvSpPr>
        <p:spPr>
          <a:xfrm>
            <a:off x="228601" y="3352800"/>
            <a:ext cx="609600" cy="304800"/>
          </a:xfrm>
          <a:prstGeom prst="notchedRightArrow">
            <a:avLst>
              <a:gd name="adj1" fmla="val 50000"/>
              <a:gd name="adj2" fmla="val 83347"/>
            </a:avLst>
          </a:prstGeom>
          <a:solidFill>
            <a:srgbClr val="FF3300"/>
          </a:solidFill>
          <a:ln w="3175">
            <a:solidFill>
              <a:srgbClr val="8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914400" y="609600"/>
            <a:ext cx="2667000" cy="504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2000" dirty="0" smtClean="0">
                <a:solidFill>
                  <a:srgbClr val="00187E"/>
                </a:solidFill>
                <a:latin typeface="Calibri" pitchFamily="34" charset="0"/>
              </a:rPr>
              <a:t>Beam Test </a:t>
            </a:r>
            <a:r>
              <a:rPr lang="en-US" sz="2000" dirty="0" smtClean="0">
                <a:solidFill>
                  <a:srgbClr val="00187E"/>
                </a:solidFill>
                <a:latin typeface="Calibri" pitchFamily="34" charset="0"/>
              </a:rPr>
              <a:t>F</a:t>
            </a:r>
            <a:r>
              <a:rPr lang="en-US" sz="2000" dirty="0" smtClean="0">
                <a:solidFill>
                  <a:srgbClr val="00187E"/>
                </a:solidFill>
                <a:latin typeface="Calibri" pitchFamily="34" charset="0"/>
              </a:rPr>
              <a:t>acilities </a:t>
            </a:r>
            <a:endParaRPr lang="en-US" sz="2000" dirty="0" smtClean="0">
              <a:solidFill>
                <a:srgbClr val="00187E"/>
              </a:solidFill>
              <a:latin typeface="Calibri" pitchFamily="34" charset="0"/>
            </a:endParaRP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228600" y="1143000"/>
            <a:ext cx="4339766" cy="5299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117475" indent="-117475" eaLnBrk="0" hangingPunct="0">
              <a:spcBef>
                <a:spcPct val="20000"/>
              </a:spcBef>
              <a:buFont typeface="Arial" pitchFamily="34" charset="0"/>
              <a:buChar char="•"/>
              <a:tabLst>
                <a:tab pos="2860675" algn="l"/>
                <a:tab pos="3032125" algn="l"/>
              </a:tabLst>
            </a:pPr>
            <a:r>
              <a:rPr lang="en-US" sz="1200" dirty="0" smtClean="0">
                <a:solidFill>
                  <a:srgbClr val="00187E"/>
                </a:solidFill>
                <a:latin typeface="Calibri" pitchFamily="34" charset="0"/>
              </a:rPr>
              <a:t>Present experimental program of CTF3 (feasibility issues)</a:t>
            </a:r>
          </a:p>
          <a:p>
            <a:pPr marL="117475" indent="-117475" eaLnBrk="0" hangingPunct="0">
              <a:spcBef>
                <a:spcPct val="20000"/>
              </a:spcBef>
              <a:tabLst>
                <a:tab pos="1712913" algn="l"/>
                <a:tab pos="3032125" algn="l"/>
              </a:tabLst>
            </a:pPr>
            <a:r>
              <a:rPr lang="en-US" sz="1200" dirty="0" smtClean="0">
                <a:solidFill>
                  <a:srgbClr val="00187E"/>
                </a:solidFill>
                <a:latin typeface="Calibri" pitchFamily="34" charset="0"/>
                <a:sym typeface="Wingdings 3"/>
              </a:rPr>
              <a:t>		 </a:t>
            </a:r>
            <a:r>
              <a:rPr lang="en-US" sz="1200" dirty="0" smtClean="0">
                <a:solidFill>
                  <a:srgbClr val="00187E"/>
                </a:solidFill>
                <a:latin typeface="Calibri" pitchFamily="34" charset="0"/>
              </a:rPr>
              <a:t>completed by </a:t>
            </a:r>
            <a:r>
              <a:rPr lang="en-US" sz="1200" b="1" dirty="0" smtClean="0">
                <a:solidFill>
                  <a:srgbClr val="00B050"/>
                </a:solidFill>
                <a:latin typeface="Calibri" pitchFamily="34" charset="0"/>
              </a:rPr>
              <a:t>end 2012</a:t>
            </a:r>
            <a:r>
              <a:rPr lang="en-US" sz="1200" dirty="0" smtClean="0">
                <a:solidFill>
                  <a:srgbClr val="00187E"/>
                </a:solidFill>
                <a:latin typeface="Calibri" pitchFamily="34" charset="0"/>
              </a:rPr>
              <a:t> </a:t>
            </a:r>
          </a:p>
          <a:p>
            <a:pPr marL="117475" indent="-117475" eaLnBrk="0" hangingPunct="0">
              <a:spcBef>
                <a:spcPct val="20000"/>
              </a:spcBef>
              <a:tabLst>
                <a:tab pos="2860675" algn="l"/>
                <a:tab pos="3032125" algn="l"/>
              </a:tabLst>
            </a:pPr>
            <a:r>
              <a:rPr lang="en-US" sz="1200" dirty="0" smtClean="0">
                <a:solidFill>
                  <a:srgbClr val="00187E"/>
                </a:solidFill>
                <a:latin typeface="Calibri" pitchFamily="34" charset="0"/>
              </a:rPr>
              <a:t>	</a:t>
            </a:r>
          </a:p>
          <a:p>
            <a:pPr marL="117475" indent="-117475" eaLnBrk="0" hangingPunct="0">
              <a:spcBef>
                <a:spcPct val="20000"/>
              </a:spcBef>
            </a:pPr>
            <a:r>
              <a:rPr lang="en-US" sz="1200" dirty="0" smtClean="0">
                <a:solidFill>
                  <a:srgbClr val="00187E"/>
                </a:solidFill>
                <a:latin typeface="Calibri" pitchFamily="34" charset="0"/>
              </a:rPr>
              <a:t>Goals for (2011-2016):</a:t>
            </a:r>
          </a:p>
          <a:p>
            <a:pPr marL="117475" indent="-117475" eaLnBrk="0" hangingPunct="0">
              <a:spcBef>
                <a:spcPct val="20000"/>
              </a:spcBef>
              <a:buFont typeface="Arial" pitchFamily="34" charset="0"/>
              <a:buChar char="•"/>
            </a:pPr>
            <a:endParaRPr lang="en-US" sz="1200" dirty="0" smtClean="0">
              <a:solidFill>
                <a:srgbClr val="00187E"/>
              </a:solidFill>
              <a:latin typeface="Calibri" pitchFamily="34" charset="0"/>
            </a:endParaRPr>
          </a:p>
          <a:p>
            <a:pPr marL="117475" indent="-117475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00187E"/>
                </a:solidFill>
                <a:latin typeface="Calibri" pitchFamily="34" charset="0"/>
              </a:rPr>
              <a:t>Consolidation/upgrade of CTF3 </a:t>
            </a:r>
            <a:r>
              <a:rPr lang="en-US" sz="1200" b="1" dirty="0" smtClean="0">
                <a:solidFill>
                  <a:srgbClr val="00187E"/>
                </a:solidFill>
                <a:latin typeface="Calibri" pitchFamily="34" charset="0"/>
              </a:rPr>
              <a:t>to fully exploit its potential</a:t>
            </a:r>
            <a:r>
              <a:rPr lang="en-US" sz="1200" dirty="0" smtClean="0">
                <a:solidFill>
                  <a:srgbClr val="00187E"/>
                </a:solidFill>
                <a:latin typeface="Calibri" pitchFamily="34" charset="0"/>
              </a:rPr>
              <a:t>:</a:t>
            </a:r>
          </a:p>
          <a:p>
            <a:pPr marL="574675" lvl="1" indent="-117475" eaLnBrk="0" hangingPunct="0">
              <a:spcBef>
                <a:spcPct val="20000"/>
              </a:spcBef>
              <a:buFont typeface="Arial" pitchFamily="34" charset="0"/>
              <a:buChar char="•"/>
            </a:pPr>
            <a:endParaRPr lang="en-US" sz="1000" dirty="0" smtClean="0">
              <a:solidFill>
                <a:srgbClr val="00187E"/>
              </a:solidFill>
              <a:latin typeface="Calibri" pitchFamily="34" charset="0"/>
            </a:endParaRPr>
          </a:p>
          <a:p>
            <a:pPr marL="574675" lvl="1" indent="-117475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000" dirty="0" smtClean="0">
                <a:latin typeface="Calibri" pitchFamily="34" charset="0"/>
              </a:rPr>
              <a:t>Verify </a:t>
            </a:r>
            <a:r>
              <a:rPr lang="en-US" sz="1000" b="1" dirty="0" smtClean="0">
                <a:solidFill>
                  <a:srgbClr val="00187E"/>
                </a:solidFill>
                <a:latin typeface="Calibri" pitchFamily="34" charset="0"/>
              </a:rPr>
              <a:t>stability/reliability performance </a:t>
            </a:r>
            <a:r>
              <a:rPr lang="en-US" sz="1000" dirty="0" smtClean="0">
                <a:latin typeface="Calibri" pitchFamily="34" charset="0"/>
              </a:rPr>
              <a:t>in view of CLIC requirements , improve operational experience  </a:t>
            </a:r>
            <a:r>
              <a:rPr lang="en-US" sz="1000" dirty="0" smtClean="0">
                <a:latin typeface="Calibri" pitchFamily="34" charset="0"/>
              </a:rPr>
              <a:t> </a:t>
            </a:r>
          </a:p>
          <a:p>
            <a:pPr marL="574675" lvl="1" indent="-117475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000" dirty="0" smtClean="0">
                <a:latin typeface="Calibri" pitchFamily="34" charset="0"/>
              </a:rPr>
              <a:t>Contribute </a:t>
            </a:r>
            <a:r>
              <a:rPr lang="en-US" sz="1000" dirty="0" smtClean="0">
                <a:latin typeface="Calibri" pitchFamily="34" charset="0"/>
              </a:rPr>
              <a:t>to </a:t>
            </a:r>
            <a:r>
              <a:rPr lang="en-US" sz="1000" b="1" dirty="0" smtClean="0">
                <a:solidFill>
                  <a:srgbClr val="00187E"/>
                </a:solidFill>
                <a:latin typeface="Calibri" pitchFamily="34" charset="0"/>
              </a:rPr>
              <a:t>high-power RF testing</a:t>
            </a:r>
            <a:r>
              <a:rPr lang="en-US" sz="1000" dirty="0" smtClean="0">
                <a:latin typeface="Calibri" pitchFamily="34" charset="0"/>
              </a:rPr>
              <a:t>, </a:t>
            </a:r>
            <a:r>
              <a:rPr lang="en-US" sz="1000" dirty="0" smtClean="0">
                <a:latin typeface="Calibri" pitchFamily="34" charset="0"/>
              </a:rPr>
              <a:t>demonstrate </a:t>
            </a:r>
            <a:r>
              <a:rPr lang="en-US" sz="1000" b="1" dirty="0" smtClean="0">
                <a:solidFill>
                  <a:srgbClr val="00187E"/>
                </a:solidFill>
                <a:latin typeface="Calibri" pitchFamily="34" charset="0"/>
              </a:rPr>
              <a:t>operation of  a drive -beam driven power source</a:t>
            </a:r>
          </a:p>
          <a:p>
            <a:pPr marL="574675" lvl="1" indent="-117475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000" dirty="0" smtClean="0">
                <a:latin typeface="Calibri" pitchFamily="34" charset="0"/>
              </a:rPr>
              <a:t>Test with beam CLIC </a:t>
            </a:r>
            <a:r>
              <a:rPr lang="en-US" sz="1000" b="1" dirty="0" smtClean="0">
                <a:solidFill>
                  <a:srgbClr val="00187E"/>
                </a:solidFill>
                <a:latin typeface="Calibri" pitchFamily="34" charset="0"/>
              </a:rPr>
              <a:t>two-beam modules</a:t>
            </a:r>
          </a:p>
          <a:p>
            <a:pPr marL="117475" indent="-117475" eaLnBrk="0" hangingPunct="0">
              <a:spcBef>
                <a:spcPct val="20000"/>
              </a:spcBef>
              <a:buFont typeface="Arial" pitchFamily="34" charset="0"/>
              <a:buChar char="•"/>
            </a:pPr>
            <a:endParaRPr lang="en-US" sz="1200" dirty="0" smtClean="0">
              <a:solidFill>
                <a:srgbClr val="00187E"/>
              </a:solidFill>
              <a:latin typeface="Calibri" pitchFamily="34" charset="0"/>
            </a:endParaRPr>
          </a:p>
          <a:p>
            <a:pPr marL="117475" indent="-117475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00187E"/>
                </a:solidFill>
                <a:latin typeface="Calibri" pitchFamily="34" charset="0"/>
              </a:rPr>
              <a:t>New drive beam injector facility, at nominal  CLIC parameters</a:t>
            </a:r>
          </a:p>
          <a:p>
            <a:pPr marL="574675" lvl="1" indent="-117475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000" dirty="0" smtClean="0">
                <a:latin typeface="Calibri" pitchFamily="34" charset="0"/>
              </a:rPr>
              <a:t>Final proof of drive beam performances, </a:t>
            </a:r>
            <a:r>
              <a:rPr lang="en-US" sz="1000" b="1" dirty="0" smtClean="0">
                <a:solidFill>
                  <a:srgbClr val="00187E"/>
                </a:solidFill>
                <a:latin typeface="Calibri" pitchFamily="34" charset="0"/>
              </a:rPr>
              <a:t>long-pulse, high -power operation</a:t>
            </a:r>
          </a:p>
          <a:p>
            <a:pPr marL="574675" lvl="1" indent="-117475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000" dirty="0" smtClean="0">
                <a:latin typeface="Calibri" pitchFamily="34" charset="0"/>
              </a:rPr>
              <a:t>provides a </a:t>
            </a:r>
            <a:r>
              <a:rPr lang="en-US" sz="1000" b="1" dirty="0" smtClean="0">
                <a:solidFill>
                  <a:srgbClr val="00187E"/>
                </a:solidFill>
                <a:latin typeface="Calibri" pitchFamily="34" charset="0"/>
              </a:rPr>
              <a:t>focus for development and  pre-industrialization of drive beam components </a:t>
            </a:r>
            <a:r>
              <a:rPr lang="en-US" sz="1000" dirty="0" smtClean="0">
                <a:latin typeface="Calibri" pitchFamily="34" charset="0"/>
              </a:rPr>
              <a:t>– all hardware </a:t>
            </a:r>
            <a:r>
              <a:rPr lang="en-US" sz="1000" dirty="0" smtClean="0">
                <a:latin typeface="Calibri" pitchFamily="34" charset="0"/>
              </a:rPr>
              <a:t>reusable</a:t>
            </a:r>
          </a:p>
          <a:p>
            <a:pPr marL="574675" lvl="1" indent="-117475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000" b="1" dirty="0" smtClean="0">
                <a:solidFill>
                  <a:srgbClr val="00187E"/>
                </a:solidFill>
                <a:latin typeface="Calibri" pitchFamily="34" charset="0"/>
              </a:rPr>
              <a:t>First step towards CLIC Zero</a:t>
            </a:r>
            <a:r>
              <a:rPr lang="en-US" sz="1000" dirty="0" smtClean="0">
                <a:latin typeface="Calibri" pitchFamily="34" charset="0"/>
              </a:rPr>
              <a:t>, facility for….</a:t>
            </a:r>
            <a:endParaRPr lang="en-US" sz="1000" dirty="0" smtClean="0">
              <a:latin typeface="Calibri" pitchFamily="34" charset="0"/>
            </a:endParaRPr>
          </a:p>
          <a:p>
            <a:pPr marL="117475" indent="-117475" eaLnBrk="0" hangingPunct="0">
              <a:spcBef>
                <a:spcPct val="20000"/>
              </a:spcBef>
            </a:pPr>
            <a:endParaRPr lang="en-US" sz="1200" dirty="0" smtClean="0">
              <a:solidFill>
                <a:srgbClr val="00187E"/>
              </a:solidFill>
              <a:latin typeface="Calibri" pitchFamily="34" charset="0"/>
            </a:endParaRPr>
          </a:p>
          <a:p>
            <a:pPr marL="117475" indent="-117475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00187E"/>
                </a:solidFill>
                <a:latin typeface="Calibri" pitchFamily="34" charset="0"/>
              </a:rPr>
              <a:t>Pursue  and intensify  </a:t>
            </a:r>
            <a:r>
              <a:rPr lang="en-US" sz="1200" b="1" dirty="0" smtClean="0">
                <a:solidFill>
                  <a:srgbClr val="00187E"/>
                </a:solidFill>
                <a:latin typeface="Calibri" pitchFamily="34" charset="0"/>
              </a:rPr>
              <a:t>experimental  program in other facilities</a:t>
            </a:r>
          </a:p>
          <a:p>
            <a:pPr marL="117475" indent="-117475" eaLnBrk="0" hangingPunct="0">
              <a:spcBef>
                <a:spcPct val="20000"/>
              </a:spcBef>
              <a:buFont typeface="Arial" pitchFamily="34" charset="0"/>
              <a:buChar char="•"/>
            </a:pPr>
            <a:endParaRPr lang="en-US" sz="1200" dirty="0" smtClean="0">
              <a:solidFill>
                <a:srgbClr val="00187E"/>
              </a:solidFill>
              <a:latin typeface="Calibri" pitchFamily="34" charset="0"/>
            </a:endParaRPr>
          </a:p>
          <a:p>
            <a:pPr marL="574675" lvl="1" indent="-117475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000" dirty="0" smtClean="0">
                <a:latin typeface="Calibri" pitchFamily="34" charset="0"/>
              </a:rPr>
              <a:t>ATF II</a:t>
            </a:r>
          </a:p>
          <a:p>
            <a:pPr marL="574675" lvl="1" indent="-117475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000" dirty="0" err="1" smtClean="0">
                <a:latin typeface="Calibri" pitchFamily="34" charset="0"/>
              </a:rPr>
              <a:t>CesR</a:t>
            </a:r>
            <a:r>
              <a:rPr lang="en-US" sz="1000" dirty="0" smtClean="0">
                <a:latin typeface="Calibri" pitchFamily="34" charset="0"/>
              </a:rPr>
              <a:t>-TA, SLS, ATF I, ANKA…</a:t>
            </a:r>
          </a:p>
          <a:p>
            <a:pPr marL="574675" lvl="1" indent="-117475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000" dirty="0" smtClean="0">
                <a:latin typeface="Calibri" pitchFamily="34" charset="0"/>
              </a:rPr>
              <a:t>Facet, Asset</a:t>
            </a:r>
          </a:p>
          <a:p>
            <a:pPr marL="574675" lvl="1" indent="-117475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000" dirty="0" smtClean="0">
                <a:latin typeface="Calibri" pitchFamily="34" charset="0"/>
              </a:rPr>
              <a:t>…</a:t>
            </a:r>
          </a:p>
          <a:p>
            <a:pPr marL="117475" indent="-117475" eaLnBrk="0" hangingPunct="0">
              <a:spcBef>
                <a:spcPct val="20000"/>
              </a:spcBef>
              <a:buFont typeface="Arial" pitchFamily="34" charset="0"/>
              <a:buChar char="•"/>
            </a:pPr>
            <a:endParaRPr lang="en-US" sz="1200" dirty="0">
              <a:latin typeface="Calibri" pitchFamily="34" charset="0"/>
            </a:endParaRPr>
          </a:p>
        </p:txBody>
      </p:sp>
      <p:grpSp>
        <p:nvGrpSpPr>
          <p:cNvPr id="2" name="Group 12"/>
          <p:cNvGrpSpPr/>
          <p:nvPr/>
        </p:nvGrpSpPr>
        <p:grpSpPr>
          <a:xfrm>
            <a:off x="5224886" y="587031"/>
            <a:ext cx="3173985" cy="2342704"/>
            <a:chOff x="5224886" y="587031"/>
            <a:chExt cx="3173985" cy="2342704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224886" y="587031"/>
              <a:ext cx="3173985" cy="23427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6930597" y="2078138"/>
              <a:ext cx="593291" cy="1818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800" dirty="0" smtClean="0">
                  <a:solidFill>
                    <a:schemeClr val="bg1"/>
                  </a:solidFill>
                  <a:latin typeface="Calibri" pitchFamily="34" charset="0"/>
                  <a:cs typeface="Arial" pitchFamily="34" charset="0"/>
                </a:rPr>
                <a:t>CLEX</a:t>
              </a: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5410289" y="1823559"/>
              <a:ext cx="852856" cy="2909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800" dirty="0" smtClean="0">
                  <a:solidFill>
                    <a:schemeClr val="bg1"/>
                  </a:solidFill>
                  <a:latin typeface="Calibri" pitchFamily="34" charset="0"/>
                  <a:cs typeface="Arial" pitchFamily="34" charset="0"/>
                </a:rPr>
                <a:t>DRIVE BEAM LINAC</a:t>
              </a:r>
            </a:p>
          </p:txBody>
        </p:sp>
        <p:sp>
          <p:nvSpPr>
            <p:cNvPr id="17" name="Rectangle 8"/>
            <p:cNvSpPr>
              <a:spLocks noChangeArrowheads="1"/>
            </p:cNvSpPr>
            <p:nvPr/>
          </p:nvSpPr>
          <p:spPr bwMode="auto">
            <a:xfrm>
              <a:off x="6559790" y="914347"/>
              <a:ext cx="593291" cy="2909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800" dirty="0" smtClean="0">
                  <a:solidFill>
                    <a:schemeClr val="bg1"/>
                  </a:solidFill>
                  <a:latin typeface="Calibri" pitchFamily="34" charset="0"/>
                  <a:cs typeface="Arial" pitchFamily="34" charset="0"/>
                </a:rPr>
                <a:t>DELAY LOOP</a:t>
              </a:r>
            </a:p>
          </p:txBody>
        </p:sp>
        <p:sp>
          <p:nvSpPr>
            <p:cNvPr id="18" name="Rectangle 8"/>
            <p:cNvSpPr>
              <a:spLocks noChangeArrowheads="1"/>
            </p:cNvSpPr>
            <p:nvPr/>
          </p:nvSpPr>
          <p:spPr bwMode="auto">
            <a:xfrm>
              <a:off x="7635130" y="1278032"/>
              <a:ext cx="741614" cy="2909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800" dirty="0" smtClean="0">
                  <a:solidFill>
                    <a:schemeClr val="bg1"/>
                  </a:solidFill>
                  <a:latin typeface="Calibri" pitchFamily="34" charset="0"/>
                  <a:cs typeface="Arial" pitchFamily="34" charset="0"/>
                </a:rPr>
                <a:t>COMBINER RING</a:t>
              </a:r>
            </a:p>
          </p:txBody>
        </p:sp>
        <p:sp>
          <p:nvSpPr>
            <p:cNvPr id="19" name="Rectangle 8"/>
            <p:cNvSpPr>
              <a:spLocks noChangeArrowheads="1"/>
            </p:cNvSpPr>
            <p:nvPr/>
          </p:nvSpPr>
          <p:spPr bwMode="auto">
            <a:xfrm>
              <a:off x="5855258" y="1350769"/>
              <a:ext cx="741614" cy="2909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800" dirty="0" smtClean="0">
                  <a:solidFill>
                    <a:srgbClr val="FF0000"/>
                  </a:solidFill>
                  <a:latin typeface="Calibri" pitchFamily="34" charset="0"/>
                  <a:cs typeface="Arial" pitchFamily="34" charset="0"/>
                </a:rPr>
                <a:t>RF power production</a:t>
              </a:r>
            </a:p>
          </p:txBody>
        </p:sp>
        <p:cxnSp>
          <p:nvCxnSpPr>
            <p:cNvPr id="20" name="Straight Connector 19"/>
            <p:cNvCxnSpPr/>
            <p:nvPr/>
          </p:nvCxnSpPr>
          <p:spPr>
            <a:xfrm rot="16200000" flipH="1">
              <a:off x="6181776" y="1833613"/>
              <a:ext cx="465042" cy="153982"/>
            </a:xfrm>
            <a:prstGeom prst="line">
              <a:avLst/>
            </a:prstGeom>
            <a:ln>
              <a:solidFill>
                <a:srgbClr val="FF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8"/>
            <p:cNvSpPr>
              <a:spLocks noChangeArrowheads="1"/>
            </p:cNvSpPr>
            <p:nvPr/>
          </p:nvSpPr>
          <p:spPr bwMode="auto">
            <a:xfrm>
              <a:off x="6967678" y="2296349"/>
              <a:ext cx="741614" cy="2909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800" dirty="0" smtClean="0">
                  <a:solidFill>
                    <a:srgbClr val="FF0000"/>
                  </a:solidFill>
                  <a:latin typeface="Calibri" pitchFamily="34" charset="0"/>
                  <a:cs typeface="Arial" pitchFamily="34" charset="0"/>
                </a:rPr>
                <a:t>Two beam modules</a:t>
              </a:r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6562725" y="2171700"/>
              <a:ext cx="516195" cy="233754"/>
            </a:xfrm>
            <a:prstGeom prst="line">
              <a:avLst/>
            </a:prstGeom>
            <a:ln>
              <a:solidFill>
                <a:srgbClr val="FF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10800000" flipV="1">
              <a:off x="6329364" y="2138362"/>
              <a:ext cx="245269" cy="197644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10800000" flipV="1">
              <a:off x="6353175" y="2164016"/>
              <a:ext cx="251106" cy="210089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8"/>
            <p:cNvSpPr>
              <a:spLocks noChangeArrowheads="1"/>
            </p:cNvSpPr>
            <p:nvPr/>
          </p:nvSpPr>
          <p:spPr bwMode="auto">
            <a:xfrm>
              <a:off x="5762556" y="877979"/>
              <a:ext cx="691289" cy="2909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800" dirty="0" smtClean="0">
                  <a:solidFill>
                    <a:srgbClr val="FF0000"/>
                  </a:solidFill>
                  <a:latin typeface="Calibri" pitchFamily="34" charset="0"/>
                  <a:cs typeface="Arial" pitchFamily="34" charset="0"/>
                </a:rPr>
                <a:t>Phase feed-back</a:t>
              </a:r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6295464" y="1164165"/>
              <a:ext cx="719702" cy="586057"/>
            </a:xfrm>
            <a:prstGeom prst="line">
              <a:avLst/>
            </a:prstGeom>
            <a:ln>
              <a:solidFill>
                <a:srgbClr val="FF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/>
          <p:cNvSpPr txBox="1"/>
          <p:nvPr/>
        </p:nvSpPr>
        <p:spPr>
          <a:xfrm>
            <a:off x="5638800" y="4572000"/>
            <a:ext cx="23974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Calibri" pitchFamily="34" charset="0"/>
              </a:rPr>
              <a:t>CLIC Drive Beam injector schematic layout</a:t>
            </a:r>
            <a:endParaRPr lang="en-US" sz="1000" dirty="0">
              <a:latin typeface="Calibri" pitchFamily="34" charset="0"/>
            </a:endParaRPr>
          </a:p>
        </p:txBody>
      </p:sp>
      <p:pic>
        <p:nvPicPr>
          <p:cNvPr id="28" name="Picture 4" descr="new_AT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55643" y="4908062"/>
            <a:ext cx="3122701" cy="176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Box 29"/>
          <p:cNvSpPr txBox="1"/>
          <p:nvPr/>
        </p:nvSpPr>
        <p:spPr>
          <a:xfrm>
            <a:off x="4626708" y="5844006"/>
            <a:ext cx="8734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Calibri" pitchFamily="34" charset="0"/>
              </a:rPr>
              <a:t>ATF - KEK</a:t>
            </a:r>
            <a:endParaRPr lang="en-US" sz="1000" dirty="0">
              <a:latin typeface="Calibri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626707" y="619422"/>
            <a:ext cx="5861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Calibri" pitchFamily="34" charset="0"/>
              </a:rPr>
              <a:t>CTF3+</a:t>
            </a:r>
            <a:endParaRPr lang="en-US" sz="1000" dirty="0">
              <a:latin typeface="Calibri" pitchFamily="34" charset="0"/>
            </a:endParaRPr>
          </a:p>
        </p:txBody>
      </p:sp>
      <p:grpSp>
        <p:nvGrpSpPr>
          <p:cNvPr id="33" name="Group 11"/>
          <p:cNvGrpSpPr/>
          <p:nvPr/>
        </p:nvGrpSpPr>
        <p:grpSpPr>
          <a:xfrm>
            <a:off x="4876800" y="3124200"/>
            <a:ext cx="3907162" cy="1460461"/>
            <a:chOff x="369143" y="3385328"/>
            <a:chExt cx="8393326" cy="2887820"/>
          </a:xfrm>
        </p:grpSpPr>
        <p:sp>
          <p:nvSpPr>
            <p:cNvPr id="34" name="Line 360"/>
            <p:cNvSpPr>
              <a:spLocks noChangeShapeType="1"/>
            </p:cNvSpPr>
            <p:nvPr/>
          </p:nvSpPr>
          <p:spPr bwMode="auto">
            <a:xfrm>
              <a:off x="1000271" y="4223630"/>
              <a:ext cx="0" cy="91721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>
                <a:latin typeface="Calibri"/>
              </a:endParaRPr>
            </a:p>
          </p:txBody>
        </p:sp>
        <p:sp>
          <p:nvSpPr>
            <p:cNvPr id="35" name="Line 360"/>
            <p:cNvSpPr>
              <a:spLocks noChangeShapeType="1"/>
            </p:cNvSpPr>
            <p:nvPr/>
          </p:nvSpPr>
          <p:spPr bwMode="auto">
            <a:xfrm>
              <a:off x="1248392" y="4223631"/>
              <a:ext cx="0" cy="91721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>
                <a:latin typeface="Calibri"/>
              </a:endParaRPr>
            </a:p>
          </p:txBody>
        </p:sp>
        <p:sp>
          <p:nvSpPr>
            <p:cNvPr id="36" name="Line 360"/>
            <p:cNvSpPr>
              <a:spLocks noChangeShapeType="1"/>
            </p:cNvSpPr>
            <p:nvPr/>
          </p:nvSpPr>
          <p:spPr bwMode="auto">
            <a:xfrm>
              <a:off x="1496513" y="4223631"/>
              <a:ext cx="0" cy="91721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>
                <a:latin typeface="Calibri"/>
              </a:endParaRPr>
            </a:p>
          </p:txBody>
        </p:sp>
        <p:sp>
          <p:nvSpPr>
            <p:cNvPr id="37" name="Line 360"/>
            <p:cNvSpPr>
              <a:spLocks noChangeShapeType="1"/>
            </p:cNvSpPr>
            <p:nvPr/>
          </p:nvSpPr>
          <p:spPr bwMode="auto">
            <a:xfrm>
              <a:off x="1815525" y="4393484"/>
              <a:ext cx="0" cy="74735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>
                <a:latin typeface="Calibri"/>
              </a:endParaRPr>
            </a:p>
          </p:txBody>
        </p:sp>
        <p:sp>
          <p:nvSpPr>
            <p:cNvPr id="38" name="Line 360"/>
            <p:cNvSpPr>
              <a:spLocks noChangeShapeType="1"/>
            </p:cNvSpPr>
            <p:nvPr/>
          </p:nvSpPr>
          <p:spPr bwMode="auto">
            <a:xfrm flipV="1">
              <a:off x="716703" y="5276723"/>
              <a:ext cx="701827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>
                <a:latin typeface="Calibri"/>
              </a:endParaRPr>
            </a:p>
          </p:txBody>
        </p:sp>
        <p:sp>
          <p:nvSpPr>
            <p:cNvPr id="39" name="Rectangle 350"/>
            <p:cNvSpPr>
              <a:spLocks noChangeArrowheads="1"/>
            </p:cNvSpPr>
            <p:nvPr/>
          </p:nvSpPr>
          <p:spPr bwMode="auto">
            <a:xfrm>
              <a:off x="610367" y="5106870"/>
              <a:ext cx="225638" cy="339707"/>
            </a:xfrm>
            <a:prstGeom prst="rect">
              <a:avLst/>
            </a:prstGeom>
            <a:gradFill rotWithShape="0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800">
                <a:latin typeface="Calibri"/>
              </a:endParaRPr>
            </a:p>
          </p:txBody>
        </p:sp>
        <p:sp>
          <p:nvSpPr>
            <p:cNvPr id="40" name="AutoShape 358"/>
            <p:cNvSpPr>
              <a:spLocks noChangeArrowheads="1"/>
            </p:cNvSpPr>
            <p:nvPr/>
          </p:nvSpPr>
          <p:spPr bwMode="auto">
            <a:xfrm>
              <a:off x="964825" y="5106870"/>
              <a:ext cx="109716" cy="336918"/>
            </a:xfrm>
            <a:prstGeom prst="roundRect">
              <a:avLst>
                <a:gd name="adj" fmla="val 35870"/>
              </a:avLst>
            </a:prstGeom>
            <a:gradFill flip="none" rotWithShape="1">
              <a:gsLst>
                <a:gs pos="0">
                  <a:srgbClr val="FF9966"/>
                </a:gs>
                <a:gs pos="100000">
                  <a:srgbClr val="FF9966">
                    <a:gamma/>
                    <a:shade val="46275"/>
                    <a:invGamma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>
                <a:latin typeface="Calibri"/>
              </a:endParaRPr>
            </a:p>
          </p:txBody>
        </p:sp>
        <p:sp>
          <p:nvSpPr>
            <p:cNvPr id="41" name="AutoShape 361" descr="Wide upward diagonal"/>
            <p:cNvSpPr>
              <a:spLocks noChangeArrowheads="1"/>
            </p:cNvSpPr>
            <p:nvPr/>
          </p:nvSpPr>
          <p:spPr bwMode="auto">
            <a:xfrm flipV="1">
              <a:off x="893933" y="4053777"/>
              <a:ext cx="212674" cy="169854"/>
            </a:xfrm>
            <a:prstGeom prst="triangle">
              <a:avLst>
                <a:gd name="adj" fmla="val 50000"/>
              </a:avLst>
            </a:prstGeom>
            <a:pattFill prst="wdUpDiag">
              <a:fgClr>
                <a:schemeClr val="accent2"/>
              </a:fgClr>
              <a:bgClr>
                <a:srgbClr val="FFFFFF"/>
              </a:bgClr>
            </a:patt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>
                <a:latin typeface="Calibri"/>
              </a:endParaRPr>
            </a:p>
          </p:txBody>
        </p:sp>
        <p:sp>
          <p:nvSpPr>
            <p:cNvPr id="42" name="AutoShape 358"/>
            <p:cNvSpPr>
              <a:spLocks noChangeArrowheads="1"/>
            </p:cNvSpPr>
            <p:nvPr/>
          </p:nvSpPr>
          <p:spPr bwMode="auto">
            <a:xfrm>
              <a:off x="1212946" y="5106870"/>
              <a:ext cx="106338" cy="339708"/>
            </a:xfrm>
            <a:prstGeom prst="roundRect">
              <a:avLst>
                <a:gd name="adj" fmla="val 35870"/>
              </a:avLst>
            </a:prstGeom>
            <a:gradFill flip="none" rotWithShape="1">
              <a:gsLst>
                <a:gs pos="0">
                  <a:srgbClr val="FF9966"/>
                </a:gs>
                <a:gs pos="100000">
                  <a:srgbClr val="FF9966">
                    <a:gamma/>
                    <a:shade val="46275"/>
                    <a:invGamma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>
                <a:latin typeface="Calibri"/>
              </a:endParaRPr>
            </a:p>
          </p:txBody>
        </p:sp>
        <p:sp>
          <p:nvSpPr>
            <p:cNvPr id="43" name="AutoShape 358"/>
            <p:cNvSpPr>
              <a:spLocks noChangeArrowheads="1"/>
            </p:cNvSpPr>
            <p:nvPr/>
          </p:nvSpPr>
          <p:spPr bwMode="auto">
            <a:xfrm>
              <a:off x="1461067" y="5106870"/>
              <a:ext cx="106338" cy="339708"/>
            </a:xfrm>
            <a:prstGeom prst="roundRect">
              <a:avLst>
                <a:gd name="adj" fmla="val 35870"/>
              </a:avLst>
            </a:prstGeom>
            <a:gradFill flip="none" rotWithShape="1">
              <a:gsLst>
                <a:gs pos="0">
                  <a:srgbClr val="FF9966"/>
                </a:gs>
                <a:gs pos="100000">
                  <a:srgbClr val="FF9966">
                    <a:gamma/>
                    <a:shade val="46275"/>
                    <a:invGamma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>
                <a:latin typeface="Calibri"/>
              </a:endParaRPr>
            </a:p>
          </p:txBody>
        </p:sp>
        <p:sp>
          <p:nvSpPr>
            <p:cNvPr id="44" name="AutoShape 356"/>
            <p:cNvSpPr>
              <a:spLocks noChangeArrowheads="1"/>
            </p:cNvSpPr>
            <p:nvPr/>
          </p:nvSpPr>
          <p:spPr bwMode="auto">
            <a:xfrm>
              <a:off x="1744633" y="5106869"/>
              <a:ext cx="141783" cy="339708"/>
            </a:xfrm>
            <a:prstGeom prst="roundRect">
              <a:avLst>
                <a:gd name="adj" fmla="val 35870"/>
              </a:avLst>
            </a:prstGeom>
            <a:gradFill rotWithShape="0">
              <a:gsLst>
                <a:gs pos="0">
                  <a:schemeClr val="accent1">
                    <a:lumMod val="75000"/>
                  </a:schemeClr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>
                <a:latin typeface="Calibri"/>
              </a:endParaRPr>
            </a:p>
          </p:txBody>
        </p:sp>
        <p:sp>
          <p:nvSpPr>
            <p:cNvPr id="45" name="AutoShape 338"/>
            <p:cNvSpPr>
              <a:spLocks noChangeArrowheads="1"/>
            </p:cNvSpPr>
            <p:nvPr/>
          </p:nvSpPr>
          <p:spPr bwMode="auto">
            <a:xfrm flipV="1">
              <a:off x="1886416" y="3782010"/>
              <a:ext cx="354458" cy="284783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>
                <a:latin typeface="Calibri"/>
              </a:endParaRPr>
            </a:p>
          </p:txBody>
        </p:sp>
        <p:sp>
          <p:nvSpPr>
            <p:cNvPr id="46" name="Line 339"/>
            <p:cNvSpPr>
              <a:spLocks noChangeShapeType="1"/>
            </p:cNvSpPr>
            <p:nvPr/>
          </p:nvSpPr>
          <p:spPr bwMode="auto">
            <a:xfrm flipV="1">
              <a:off x="2063645" y="4053777"/>
              <a:ext cx="0" cy="13059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>
                <a:latin typeface="Calibri"/>
              </a:endParaRPr>
            </a:p>
          </p:txBody>
        </p:sp>
        <p:sp>
          <p:nvSpPr>
            <p:cNvPr id="47" name="AutoShape 361" descr="Wide upward diagonal"/>
            <p:cNvSpPr>
              <a:spLocks noChangeArrowheads="1"/>
            </p:cNvSpPr>
            <p:nvPr/>
          </p:nvSpPr>
          <p:spPr bwMode="auto">
            <a:xfrm flipV="1">
              <a:off x="1142054" y="4053777"/>
              <a:ext cx="212674" cy="169854"/>
            </a:xfrm>
            <a:prstGeom prst="triangle">
              <a:avLst>
                <a:gd name="adj" fmla="val 50000"/>
              </a:avLst>
            </a:prstGeom>
            <a:pattFill prst="wdUpDiag">
              <a:fgClr>
                <a:schemeClr val="accent2"/>
              </a:fgClr>
              <a:bgClr>
                <a:srgbClr val="FFFFFF"/>
              </a:bgClr>
            </a:patt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>
                <a:latin typeface="Calibri"/>
              </a:endParaRPr>
            </a:p>
          </p:txBody>
        </p:sp>
        <p:sp>
          <p:nvSpPr>
            <p:cNvPr id="48" name="AutoShape 361" descr="Wide upward diagonal"/>
            <p:cNvSpPr>
              <a:spLocks noChangeArrowheads="1"/>
            </p:cNvSpPr>
            <p:nvPr/>
          </p:nvSpPr>
          <p:spPr bwMode="auto">
            <a:xfrm flipV="1">
              <a:off x="1390175" y="4053777"/>
              <a:ext cx="212674" cy="169854"/>
            </a:xfrm>
            <a:prstGeom prst="triangle">
              <a:avLst>
                <a:gd name="adj" fmla="val 50000"/>
              </a:avLst>
            </a:prstGeom>
            <a:pattFill prst="wdUpDiag">
              <a:fgClr>
                <a:schemeClr val="accent2"/>
              </a:fgClr>
              <a:bgClr>
                <a:srgbClr val="FFFFFF"/>
              </a:bgClr>
            </a:patt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>
                <a:latin typeface="Calibri"/>
              </a:endParaRPr>
            </a:p>
          </p:txBody>
        </p:sp>
        <p:sp>
          <p:nvSpPr>
            <p:cNvPr id="49" name="Rounded Rectangle 48"/>
            <p:cNvSpPr/>
            <p:nvPr/>
          </p:nvSpPr>
          <p:spPr>
            <a:xfrm>
              <a:off x="2063646" y="5140841"/>
              <a:ext cx="425350" cy="271766"/>
            </a:xfrm>
            <a:prstGeom prst="roundRect">
              <a:avLst/>
            </a:prstGeom>
            <a:gradFill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5000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16200000" scaled="1"/>
            </a:gra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Calibri"/>
              </a:endParaRPr>
            </a:p>
          </p:txBody>
        </p:sp>
        <p:sp>
          <p:nvSpPr>
            <p:cNvPr id="50" name="Rounded Rectangle 49"/>
            <p:cNvSpPr/>
            <p:nvPr/>
          </p:nvSpPr>
          <p:spPr>
            <a:xfrm>
              <a:off x="2630779" y="5140841"/>
              <a:ext cx="567133" cy="271766"/>
            </a:xfrm>
            <a:prstGeom prst="roundRect">
              <a:avLst/>
            </a:prstGeom>
            <a:gradFill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5000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16200000" scaled="1"/>
            </a:gra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Calibri"/>
              </a:endParaRPr>
            </a:p>
          </p:txBody>
        </p:sp>
        <p:sp>
          <p:nvSpPr>
            <p:cNvPr id="51" name="Oval 384"/>
            <p:cNvSpPr>
              <a:spLocks noChangeArrowheads="1"/>
            </p:cNvSpPr>
            <p:nvPr/>
          </p:nvSpPr>
          <p:spPr bwMode="auto">
            <a:xfrm>
              <a:off x="5856351" y="5075709"/>
              <a:ext cx="105493" cy="387561"/>
            </a:xfrm>
            <a:prstGeom prst="ellipse">
              <a:avLst/>
            </a:prstGeom>
            <a:solidFill>
              <a:srgbClr val="DDDDD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>
                <a:latin typeface="Calibri"/>
              </a:endParaRPr>
            </a:p>
          </p:txBody>
        </p:sp>
        <p:sp>
          <p:nvSpPr>
            <p:cNvPr id="52" name="Freeform 386"/>
            <p:cNvSpPr>
              <a:spLocks/>
            </p:cNvSpPr>
            <p:nvPr/>
          </p:nvSpPr>
          <p:spPr bwMode="auto">
            <a:xfrm>
              <a:off x="5998134" y="5074304"/>
              <a:ext cx="112819" cy="3917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7" y="0"/>
                </a:cxn>
                <a:cxn ang="0">
                  <a:pos x="69" y="31"/>
                </a:cxn>
                <a:cxn ang="0">
                  <a:pos x="60" y="68"/>
                </a:cxn>
                <a:cxn ang="0">
                  <a:pos x="54" y="101"/>
                </a:cxn>
                <a:cxn ang="0">
                  <a:pos x="50" y="141"/>
                </a:cxn>
                <a:cxn ang="0">
                  <a:pos x="52" y="174"/>
                </a:cxn>
                <a:cxn ang="0">
                  <a:pos x="56" y="201"/>
                </a:cxn>
                <a:cxn ang="0">
                  <a:pos x="62" y="233"/>
                </a:cxn>
                <a:cxn ang="0">
                  <a:pos x="75" y="278"/>
                </a:cxn>
                <a:cxn ang="0">
                  <a:pos x="4" y="279"/>
                </a:cxn>
                <a:cxn ang="0">
                  <a:pos x="14" y="235"/>
                </a:cxn>
                <a:cxn ang="0">
                  <a:pos x="21" y="203"/>
                </a:cxn>
                <a:cxn ang="0">
                  <a:pos x="25" y="175"/>
                </a:cxn>
                <a:cxn ang="0">
                  <a:pos x="27" y="139"/>
                </a:cxn>
                <a:cxn ang="0">
                  <a:pos x="23" y="103"/>
                </a:cxn>
                <a:cxn ang="0">
                  <a:pos x="16" y="68"/>
                </a:cxn>
                <a:cxn ang="0">
                  <a:pos x="8" y="33"/>
                </a:cxn>
                <a:cxn ang="0">
                  <a:pos x="0" y="0"/>
                </a:cxn>
              </a:cxnLst>
              <a:rect l="0" t="0" r="r" b="b"/>
              <a:pathLst>
                <a:path w="77" h="279">
                  <a:moveTo>
                    <a:pt x="0" y="0"/>
                  </a:moveTo>
                  <a:lnTo>
                    <a:pt x="77" y="0"/>
                  </a:lnTo>
                  <a:lnTo>
                    <a:pt x="69" y="31"/>
                  </a:lnTo>
                  <a:lnTo>
                    <a:pt x="60" y="68"/>
                  </a:lnTo>
                  <a:lnTo>
                    <a:pt x="54" y="101"/>
                  </a:lnTo>
                  <a:lnTo>
                    <a:pt x="50" y="141"/>
                  </a:lnTo>
                  <a:lnTo>
                    <a:pt x="52" y="174"/>
                  </a:lnTo>
                  <a:lnTo>
                    <a:pt x="56" y="201"/>
                  </a:lnTo>
                  <a:lnTo>
                    <a:pt x="62" y="233"/>
                  </a:lnTo>
                  <a:lnTo>
                    <a:pt x="75" y="278"/>
                  </a:lnTo>
                  <a:lnTo>
                    <a:pt x="4" y="279"/>
                  </a:lnTo>
                  <a:lnTo>
                    <a:pt x="14" y="235"/>
                  </a:lnTo>
                  <a:lnTo>
                    <a:pt x="21" y="203"/>
                  </a:lnTo>
                  <a:lnTo>
                    <a:pt x="25" y="175"/>
                  </a:lnTo>
                  <a:lnTo>
                    <a:pt x="27" y="139"/>
                  </a:lnTo>
                  <a:lnTo>
                    <a:pt x="23" y="103"/>
                  </a:lnTo>
                  <a:lnTo>
                    <a:pt x="16" y="68"/>
                  </a:lnTo>
                  <a:lnTo>
                    <a:pt x="8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 sz="800">
                <a:latin typeface="Calibri"/>
              </a:endParaRPr>
            </a:p>
          </p:txBody>
        </p:sp>
        <p:sp>
          <p:nvSpPr>
            <p:cNvPr id="53" name="Oval 384"/>
            <p:cNvSpPr>
              <a:spLocks noChangeArrowheads="1"/>
            </p:cNvSpPr>
            <p:nvPr/>
          </p:nvSpPr>
          <p:spPr bwMode="auto">
            <a:xfrm>
              <a:off x="6139917" y="5074304"/>
              <a:ext cx="105493" cy="387561"/>
            </a:xfrm>
            <a:prstGeom prst="ellipse">
              <a:avLst/>
            </a:prstGeom>
            <a:solidFill>
              <a:srgbClr val="DDDDD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>
                <a:latin typeface="Calibri"/>
              </a:endParaRPr>
            </a:p>
          </p:txBody>
        </p:sp>
        <p:sp>
          <p:nvSpPr>
            <p:cNvPr id="54" name="Freeform 386"/>
            <p:cNvSpPr>
              <a:spLocks/>
            </p:cNvSpPr>
            <p:nvPr/>
          </p:nvSpPr>
          <p:spPr bwMode="auto">
            <a:xfrm>
              <a:off x="6281701" y="5072899"/>
              <a:ext cx="112819" cy="3917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7" y="0"/>
                </a:cxn>
                <a:cxn ang="0">
                  <a:pos x="69" y="31"/>
                </a:cxn>
                <a:cxn ang="0">
                  <a:pos x="60" y="68"/>
                </a:cxn>
                <a:cxn ang="0">
                  <a:pos x="54" y="101"/>
                </a:cxn>
                <a:cxn ang="0">
                  <a:pos x="50" y="141"/>
                </a:cxn>
                <a:cxn ang="0">
                  <a:pos x="52" y="174"/>
                </a:cxn>
                <a:cxn ang="0">
                  <a:pos x="56" y="201"/>
                </a:cxn>
                <a:cxn ang="0">
                  <a:pos x="62" y="233"/>
                </a:cxn>
                <a:cxn ang="0">
                  <a:pos x="75" y="278"/>
                </a:cxn>
                <a:cxn ang="0">
                  <a:pos x="4" y="279"/>
                </a:cxn>
                <a:cxn ang="0">
                  <a:pos x="14" y="235"/>
                </a:cxn>
                <a:cxn ang="0">
                  <a:pos x="21" y="203"/>
                </a:cxn>
                <a:cxn ang="0">
                  <a:pos x="25" y="175"/>
                </a:cxn>
                <a:cxn ang="0">
                  <a:pos x="27" y="139"/>
                </a:cxn>
                <a:cxn ang="0">
                  <a:pos x="23" y="103"/>
                </a:cxn>
                <a:cxn ang="0">
                  <a:pos x="16" y="68"/>
                </a:cxn>
                <a:cxn ang="0">
                  <a:pos x="8" y="33"/>
                </a:cxn>
                <a:cxn ang="0">
                  <a:pos x="0" y="0"/>
                </a:cxn>
              </a:cxnLst>
              <a:rect l="0" t="0" r="r" b="b"/>
              <a:pathLst>
                <a:path w="77" h="279">
                  <a:moveTo>
                    <a:pt x="0" y="0"/>
                  </a:moveTo>
                  <a:lnTo>
                    <a:pt x="77" y="0"/>
                  </a:lnTo>
                  <a:lnTo>
                    <a:pt x="69" y="31"/>
                  </a:lnTo>
                  <a:lnTo>
                    <a:pt x="60" y="68"/>
                  </a:lnTo>
                  <a:lnTo>
                    <a:pt x="54" y="101"/>
                  </a:lnTo>
                  <a:lnTo>
                    <a:pt x="50" y="141"/>
                  </a:lnTo>
                  <a:lnTo>
                    <a:pt x="52" y="174"/>
                  </a:lnTo>
                  <a:lnTo>
                    <a:pt x="56" y="201"/>
                  </a:lnTo>
                  <a:lnTo>
                    <a:pt x="62" y="233"/>
                  </a:lnTo>
                  <a:lnTo>
                    <a:pt x="75" y="278"/>
                  </a:lnTo>
                  <a:lnTo>
                    <a:pt x="4" y="279"/>
                  </a:lnTo>
                  <a:lnTo>
                    <a:pt x="14" y="235"/>
                  </a:lnTo>
                  <a:lnTo>
                    <a:pt x="21" y="203"/>
                  </a:lnTo>
                  <a:lnTo>
                    <a:pt x="25" y="175"/>
                  </a:lnTo>
                  <a:lnTo>
                    <a:pt x="27" y="139"/>
                  </a:lnTo>
                  <a:lnTo>
                    <a:pt x="23" y="103"/>
                  </a:lnTo>
                  <a:lnTo>
                    <a:pt x="16" y="68"/>
                  </a:lnTo>
                  <a:lnTo>
                    <a:pt x="8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 sz="800">
                <a:latin typeface="Calibri"/>
              </a:endParaRPr>
            </a:p>
          </p:txBody>
        </p:sp>
        <p:sp>
          <p:nvSpPr>
            <p:cNvPr id="55" name="AutoShape 338"/>
            <p:cNvSpPr>
              <a:spLocks noChangeArrowheads="1"/>
            </p:cNvSpPr>
            <p:nvPr/>
          </p:nvSpPr>
          <p:spPr bwMode="auto">
            <a:xfrm flipV="1">
              <a:off x="2453549" y="3782010"/>
              <a:ext cx="354458" cy="284783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>
                <a:latin typeface="Calibri"/>
              </a:endParaRPr>
            </a:p>
          </p:txBody>
        </p:sp>
        <p:sp>
          <p:nvSpPr>
            <p:cNvPr id="56" name="Line 339"/>
            <p:cNvSpPr>
              <a:spLocks noChangeShapeType="1"/>
            </p:cNvSpPr>
            <p:nvPr/>
          </p:nvSpPr>
          <p:spPr bwMode="auto">
            <a:xfrm flipV="1">
              <a:off x="2630778" y="4053777"/>
              <a:ext cx="0" cy="13059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>
                <a:latin typeface="Calibri"/>
              </a:endParaRPr>
            </a:p>
          </p:txBody>
        </p:sp>
        <p:sp>
          <p:nvSpPr>
            <p:cNvPr id="57" name="Rounded Rectangle 56"/>
            <p:cNvSpPr/>
            <p:nvPr/>
          </p:nvSpPr>
          <p:spPr>
            <a:xfrm>
              <a:off x="3268804" y="5140841"/>
              <a:ext cx="567133" cy="271766"/>
            </a:xfrm>
            <a:prstGeom prst="roundRect">
              <a:avLst/>
            </a:prstGeom>
            <a:gradFill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5000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16200000" scaled="1"/>
            </a:gra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Calibri"/>
              </a:endParaRPr>
            </a:p>
          </p:txBody>
        </p:sp>
        <p:sp>
          <p:nvSpPr>
            <p:cNvPr id="58" name="AutoShape 338"/>
            <p:cNvSpPr>
              <a:spLocks noChangeArrowheads="1"/>
            </p:cNvSpPr>
            <p:nvPr/>
          </p:nvSpPr>
          <p:spPr bwMode="auto">
            <a:xfrm flipV="1">
              <a:off x="3091574" y="3782010"/>
              <a:ext cx="354458" cy="284783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>
                <a:latin typeface="Calibri"/>
              </a:endParaRPr>
            </a:p>
          </p:txBody>
        </p:sp>
        <p:sp>
          <p:nvSpPr>
            <p:cNvPr id="59" name="Line 339"/>
            <p:cNvSpPr>
              <a:spLocks noChangeShapeType="1"/>
            </p:cNvSpPr>
            <p:nvPr/>
          </p:nvSpPr>
          <p:spPr bwMode="auto">
            <a:xfrm flipV="1">
              <a:off x="3268804" y="4053777"/>
              <a:ext cx="0" cy="13059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>
                <a:latin typeface="Calibri"/>
              </a:endParaRPr>
            </a:p>
          </p:txBody>
        </p:sp>
        <p:sp>
          <p:nvSpPr>
            <p:cNvPr id="60" name="Rounded Rectangle 59"/>
            <p:cNvSpPr/>
            <p:nvPr/>
          </p:nvSpPr>
          <p:spPr>
            <a:xfrm>
              <a:off x="3906830" y="5140841"/>
              <a:ext cx="567133" cy="271766"/>
            </a:xfrm>
            <a:prstGeom prst="roundRect">
              <a:avLst/>
            </a:prstGeom>
            <a:gradFill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5000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16200000" scaled="1"/>
            </a:gra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Calibri"/>
              </a:endParaRPr>
            </a:p>
          </p:txBody>
        </p:sp>
        <p:sp>
          <p:nvSpPr>
            <p:cNvPr id="61" name="AutoShape 338"/>
            <p:cNvSpPr>
              <a:spLocks noChangeArrowheads="1"/>
            </p:cNvSpPr>
            <p:nvPr/>
          </p:nvSpPr>
          <p:spPr bwMode="auto">
            <a:xfrm flipV="1">
              <a:off x="3729599" y="3782010"/>
              <a:ext cx="354458" cy="284783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>
                <a:latin typeface="Calibri"/>
              </a:endParaRPr>
            </a:p>
          </p:txBody>
        </p:sp>
        <p:sp>
          <p:nvSpPr>
            <p:cNvPr id="62" name="Line 339"/>
            <p:cNvSpPr>
              <a:spLocks noChangeShapeType="1"/>
            </p:cNvSpPr>
            <p:nvPr/>
          </p:nvSpPr>
          <p:spPr bwMode="auto">
            <a:xfrm flipV="1">
              <a:off x="3906829" y="4053777"/>
              <a:ext cx="0" cy="13059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>
                <a:latin typeface="Calibri"/>
              </a:endParaRPr>
            </a:p>
          </p:txBody>
        </p:sp>
        <p:sp>
          <p:nvSpPr>
            <p:cNvPr id="63" name="Rounded Rectangle 62"/>
            <p:cNvSpPr/>
            <p:nvPr/>
          </p:nvSpPr>
          <p:spPr>
            <a:xfrm>
              <a:off x="4544855" y="5140841"/>
              <a:ext cx="567133" cy="271766"/>
            </a:xfrm>
            <a:prstGeom prst="roundRect">
              <a:avLst/>
            </a:prstGeom>
            <a:gradFill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5000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16200000" scaled="1"/>
            </a:gra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Calibri"/>
              </a:endParaRPr>
            </a:p>
          </p:txBody>
        </p:sp>
        <p:sp>
          <p:nvSpPr>
            <p:cNvPr id="64" name="AutoShape 338"/>
            <p:cNvSpPr>
              <a:spLocks noChangeArrowheads="1"/>
            </p:cNvSpPr>
            <p:nvPr/>
          </p:nvSpPr>
          <p:spPr bwMode="auto">
            <a:xfrm flipV="1">
              <a:off x="4367624" y="3782010"/>
              <a:ext cx="354458" cy="284783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>
                <a:latin typeface="Calibri"/>
              </a:endParaRPr>
            </a:p>
          </p:txBody>
        </p:sp>
        <p:sp>
          <p:nvSpPr>
            <p:cNvPr id="65" name="Line 339"/>
            <p:cNvSpPr>
              <a:spLocks noChangeShapeType="1"/>
            </p:cNvSpPr>
            <p:nvPr/>
          </p:nvSpPr>
          <p:spPr bwMode="auto">
            <a:xfrm flipV="1">
              <a:off x="4544854" y="4053777"/>
              <a:ext cx="0" cy="13059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>
                <a:latin typeface="Calibri"/>
              </a:endParaRPr>
            </a:p>
          </p:txBody>
        </p:sp>
        <p:sp>
          <p:nvSpPr>
            <p:cNvPr id="66" name="Rounded Rectangle 65"/>
            <p:cNvSpPr/>
            <p:nvPr/>
          </p:nvSpPr>
          <p:spPr>
            <a:xfrm>
              <a:off x="5182880" y="5140841"/>
              <a:ext cx="567133" cy="271766"/>
            </a:xfrm>
            <a:prstGeom prst="roundRect">
              <a:avLst/>
            </a:prstGeom>
            <a:gradFill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5000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16200000" scaled="1"/>
            </a:gra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Calibri"/>
              </a:endParaRPr>
            </a:p>
          </p:txBody>
        </p:sp>
        <p:sp>
          <p:nvSpPr>
            <p:cNvPr id="67" name="AutoShape 338"/>
            <p:cNvSpPr>
              <a:spLocks noChangeArrowheads="1"/>
            </p:cNvSpPr>
            <p:nvPr/>
          </p:nvSpPr>
          <p:spPr bwMode="auto">
            <a:xfrm flipV="1">
              <a:off x="5005650" y="3782010"/>
              <a:ext cx="354458" cy="284783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>
                <a:latin typeface="Calibri"/>
              </a:endParaRPr>
            </a:p>
          </p:txBody>
        </p:sp>
        <p:sp>
          <p:nvSpPr>
            <p:cNvPr id="68" name="Line 339"/>
            <p:cNvSpPr>
              <a:spLocks noChangeShapeType="1"/>
            </p:cNvSpPr>
            <p:nvPr/>
          </p:nvSpPr>
          <p:spPr bwMode="auto">
            <a:xfrm flipV="1">
              <a:off x="5182879" y="4053777"/>
              <a:ext cx="0" cy="13059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>
                <a:latin typeface="Calibri"/>
              </a:endParaRPr>
            </a:p>
          </p:txBody>
        </p:sp>
        <p:sp>
          <p:nvSpPr>
            <p:cNvPr id="69" name="Rounded Rectangle 68"/>
            <p:cNvSpPr/>
            <p:nvPr/>
          </p:nvSpPr>
          <p:spPr>
            <a:xfrm>
              <a:off x="6458930" y="5140841"/>
              <a:ext cx="567133" cy="271766"/>
            </a:xfrm>
            <a:prstGeom prst="roundRect">
              <a:avLst/>
            </a:prstGeom>
            <a:gradFill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5000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16200000" scaled="1"/>
            </a:gra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Calibri"/>
              </a:endParaRPr>
            </a:p>
          </p:txBody>
        </p:sp>
        <p:sp>
          <p:nvSpPr>
            <p:cNvPr id="70" name="AutoShape 338"/>
            <p:cNvSpPr>
              <a:spLocks noChangeArrowheads="1"/>
            </p:cNvSpPr>
            <p:nvPr/>
          </p:nvSpPr>
          <p:spPr bwMode="auto">
            <a:xfrm flipV="1">
              <a:off x="6281700" y="3782010"/>
              <a:ext cx="354458" cy="284783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>
                <a:latin typeface="Calibri"/>
              </a:endParaRPr>
            </a:p>
          </p:txBody>
        </p:sp>
        <p:sp>
          <p:nvSpPr>
            <p:cNvPr id="71" name="Line 339"/>
            <p:cNvSpPr>
              <a:spLocks noChangeShapeType="1"/>
            </p:cNvSpPr>
            <p:nvPr/>
          </p:nvSpPr>
          <p:spPr bwMode="auto">
            <a:xfrm flipV="1">
              <a:off x="6458929" y="4053777"/>
              <a:ext cx="0" cy="13059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>
                <a:latin typeface="Calibri"/>
              </a:endParaRPr>
            </a:p>
          </p:txBody>
        </p:sp>
        <p:sp>
          <p:nvSpPr>
            <p:cNvPr id="72" name="Oval 384"/>
            <p:cNvSpPr>
              <a:spLocks noChangeArrowheads="1"/>
            </p:cNvSpPr>
            <p:nvPr/>
          </p:nvSpPr>
          <p:spPr bwMode="auto">
            <a:xfrm>
              <a:off x="7132401" y="5074304"/>
              <a:ext cx="105493" cy="387561"/>
            </a:xfrm>
            <a:prstGeom prst="ellipse">
              <a:avLst/>
            </a:prstGeom>
            <a:solidFill>
              <a:srgbClr val="DDDDD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>
                <a:latin typeface="Calibri"/>
              </a:endParaRPr>
            </a:p>
          </p:txBody>
        </p:sp>
        <p:sp>
          <p:nvSpPr>
            <p:cNvPr id="73" name="Freeform 386"/>
            <p:cNvSpPr>
              <a:spLocks/>
            </p:cNvSpPr>
            <p:nvPr/>
          </p:nvSpPr>
          <p:spPr bwMode="auto">
            <a:xfrm>
              <a:off x="7274184" y="5072899"/>
              <a:ext cx="112819" cy="3917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7" y="0"/>
                </a:cxn>
                <a:cxn ang="0">
                  <a:pos x="69" y="31"/>
                </a:cxn>
                <a:cxn ang="0">
                  <a:pos x="60" y="68"/>
                </a:cxn>
                <a:cxn ang="0">
                  <a:pos x="54" y="101"/>
                </a:cxn>
                <a:cxn ang="0">
                  <a:pos x="50" y="141"/>
                </a:cxn>
                <a:cxn ang="0">
                  <a:pos x="52" y="174"/>
                </a:cxn>
                <a:cxn ang="0">
                  <a:pos x="56" y="201"/>
                </a:cxn>
                <a:cxn ang="0">
                  <a:pos x="62" y="233"/>
                </a:cxn>
                <a:cxn ang="0">
                  <a:pos x="75" y="278"/>
                </a:cxn>
                <a:cxn ang="0">
                  <a:pos x="4" y="279"/>
                </a:cxn>
                <a:cxn ang="0">
                  <a:pos x="14" y="235"/>
                </a:cxn>
                <a:cxn ang="0">
                  <a:pos x="21" y="203"/>
                </a:cxn>
                <a:cxn ang="0">
                  <a:pos x="25" y="175"/>
                </a:cxn>
                <a:cxn ang="0">
                  <a:pos x="27" y="139"/>
                </a:cxn>
                <a:cxn ang="0">
                  <a:pos x="23" y="103"/>
                </a:cxn>
                <a:cxn ang="0">
                  <a:pos x="16" y="68"/>
                </a:cxn>
                <a:cxn ang="0">
                  <a:pos x="8" y="33"/>
                </a:cxn>
                <a:cxn ang="0">
                  <a:pos x="0" y="0"/>
                </a:cxn>
              </a:cxnLst>
              <a:rect l="0" t="0" r="r" b="b"/>
              <a:pathLst>
                <a:path w="77" h="279">
                  <a:moveTo>
                    <a:pt x="0" y="0"/>
                  </a:moveTo>
                  <a:lnTo>
                    <a:pt x="77" y="0"/>
                  </a:lnTo>
                  <a:lnTo>
                    <a:pt x="69" y="31"/>
                  </a:lnTo>
                  <a:lnTo>
                    <a:pt x="60" y="68"/>
                  </a:lnTo>
                  <a:lnTo>
                    <a:pt x="54" y="101"/>
                  </a:lnTo>
                  <a:lnTo>
                    <a:pt x="50" y="141"/>
                  </a:lnTo>
                  <a:lnTo>
                    <a:pt x="52" y="174"/>
                  </a:lnTo>
                  <a:lnTo>
                    <a:pt x="56" y="201"/>
                  </a:lnTo>
                  <a:lnTo>
                    <a:pt x="62" y="233"/>
                  </a:lnTo>
                  <a:lnTo>
                    <a:pt x="75" y="278"/>
                  </a:lnTo>
                  <a:lnTo>
                    <a:pt x="4" y="279"/>
                  </a:lnTo>
                  <a:lnTo>
                    <a:pt x="14" y="235"/>
                  </a:lnTo>
                  <a:lnTo>
                    <a:pt x="21" y="203"/>
                  </a:lnTo>
                  <a:lnTo>
                    <a:pt x="25" y="175"/>
                  </a:lnTo>
                  <a:lnTo>
                    <a:pt x="27" y="139"/>
                  </a:lnTo>
                  <a:lnTo>
                    <a:pt x="23" y="103"/>
                  </a:lnTo>
                  <a:lnTo>
                    <a:pt x="16" y="68"/>
                  </a:lnTo>
                  <a:lnTo>
                    <a:pt x="8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 sz="800">
                <a:latin typeface="Calibri"/>
              </a:endParaRPr>
            </a:p>
          </p:txBody>
        </p:sp>
        <p:sp>
          <p:nvSpPr>
            <p:cNvPr id="74" name="Oval 384"/>
            <p:cNvSpPr>
              <a:spLocks noChangeArrowheads="1"/>
            </p:cNvSpPr>
            <p:nvPr/>
          </p:nvSpPr>
          <p:spPr bwMode="auto">
            <a:xfrm>
              <a:off x="7415967" y="5072899"/>
              <a:ext cx="105493" cy="387561"/>
            </a:xfrm>
            <a:prstGeom prst="ellipse">
              <a:avLst/>
            </a:prstGeom>
            <a:solidFill>
              <a:srgbClr val="DDDDD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>
                <a:latin typeface="Calibri"/>
              </a:endParaRPr>
            </a:p>
          </p:txBody>
        </p:sp>
        <p:sp>
          <p:nvSpPr>
            <p:cNvPr id="75" name="Line 325"/>
            <p:cNvSpPr>
              <a:spLocks noChangeShapeType="1"/>
            </p:cNvSpPr>
            <p:nvPr/>
          </p:nvSpPr>
          <p:spPr bwMode="auto">
            <a:xfrm flipV="1">
              <a:off x="8053992" y="5480547"/>
              <a:ext cx="141783" cy="16985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>
                <a:latin typeface="Calibri"/>
              </a:endParaRPr>
            </a:p>
          </p:txBody>
        </p:sp>
        <p:sp>
          <p:nvSpPr>
            <p:cNvPr id="76" name="Line 328"/>
            <p:cNvSpPr>
              <a:spLocks noChangeShapeType="1"/>
            </p:cNvSpPr>
            <p:nvPr/>
          </p:nvSpPr>
          <p:spPr bwMode="auto">
            <a:xfrm>
              <a:off x="7912209" y="4903046"/>
              <a:ext cx="49624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>
                <a:latin typeface="Calibri"/>
              </a:endParaRPr>
            </a:p>
          </p:txBody>
        </p:sp>
        <p:sp>
          <p:nvSpPr>
            <p:cNvPr id="77" name="Line 330"/>
            <p:cNvSpPr>
              <a:spLocks noChangeShapeType="1"/>
            </p:cNvSpPr>
            <p:nvPr/>
          </p:nvSpPr>
          <p:spPr bwMode="auto">
            <a:xfrm flipV="1">
              <a:off x="7690179" y="4903044"/>
              <a:ext cx="222029" cy="3817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>
                <a:latin typeface="Calibri"/>
              </a:endParaRPr>
            </a:p>
          </p:txBody>
        </p:sp>
        <p:sp>
          <p:nvSpPr>
            <p:cNvPr id="78" name="Line 331"/>
            <p:cNvSpPr>
              <a:spLocks noChangeShapeType="1"/>
            </p:cNvSpPr>
            <p:nvPr/>
          </p:nvSpPr>
          <p:spPr bwMode="auto">
            <a:xfrm flipH="1" flipV="1">
              <a:off x="7734979" y="5276723"/>
              <a:ext cx="389904" cy="27176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 sz="800">
                <a:latin typeface="Calibri"/>
              </a:endParaRPr>
            </a:p>
          </p:txBody>
        </p:sp>
        <p:sp>
          <p:nvSpPr>
            <p:cNvPr id="79" name="Rectangle 332"/>
            <p:cNvSpPr>
              <a:spLocks noChangeArrowheads="1"/>
            </p:cNvSpPr>
            <p:nvPr/>
          </p:nvSpPr>
          <p:spPr bwMode="auto">
            <a:xfrm>
              <a:off x="7912209" y="4801133"/>
              <a:ext cx="140657" cy="194077"/>
            </a:xfrm>
            <a:prstGeom prst="rect">
              <a:avLst/>
            </a:prstGeom>
            <a:gradFill rotWithShape="0">
              <a:gsLst>
                <a:gs pos="0">
                  <a:srgbClr val="5F5F5F"/>
                </a:gs>
                <a:gs pos="100000">
                  <a:srgbClr val="5F5F5F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800">
                <a:latin typeface="Calibri"/>
              </a:endParaRPr>
            </a:p>
          </p:txBody>
        </p:sp>
        <p:sp>
          <p:nvSpPr>
            <p:cNvPr id="80" name="Rectangle 335"/>
            <p:cNvSpPr>
              <a:spLocks noChangeArrowheads="1"/>
            </p:cNvSpPr>
            <p:nvPr/>
          </p:nvSpPr>
          <p:spPr bwMode="auto">
            <a:xfrm>
              <a:off x="7628642" y="5179394"/>
              <a:ext cx="140657" cy="194077"/>
            </a:xfrm>
            <a:prstGeom prst="rect">
              <a:avLst/>
            </a:prstGeom>
            <a:gradFill rotWithShape="0">
              <a:gsLst>
                <a:gs pos="0">
                  <a:srgbClr val="5F5F5F"/>
                </a:gs>
                <a:gs pos="100000">
                  <a:srgbClr val="5F5F5F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800">
                <a:latin typeface="Calibri"/>
              </a:endParaRPr>
            </a:p>
          </p:txBody>
        </p:sp>
        <p:sp>
          <p:nvSpPr>
            <p:cNvPr id="81" name="Rectangle 355"/>
            <p:cNvSpPr>
              <a:spLocks noChangeArrowheads="1"/>
            </p:cNvSpPr>
            <p:nvPr/>
          </p:nvSpPr>
          <p:spPr bwMode="auto">
            <a:xfrm>
              <a:off x="369143" y="5786283"/>
              <a:ext cx="564387" cy="243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800" b="0" dirty="0" smtClean="0">
                  <a:solidFill>
                    <a:srgbClr val="000000"/>
                  </a:solidFill>
                  <a:latin typeface="Calibri"/>
                </a:rPr>
                <a:t>Gun</a:t>
              </a:r>
              <a:endParaRPr lang="en-US" sz="800" b="0" dirty="0">
                <a:solidFill>
                  <a:srgbClr val="114FFB"/>
                </a:solidFill>
                <a:latin typeface="Calibri"/>
              </a:endParaRPr>
            </a:p>
          </p:txBody>
        </p:sp>
        <p:sp>
          <p:nvSpPr>
            <p:cNvPr id="82" name="Rectangle 355"/>
            <p:cNvSpPr>
              <a:spLocks noChangeArrowheads="1"/>
            </p:cNvSpPr>
            <p:nvPr/>
          </p:nvSpPr>
          <p:spPr bwMode="auto">
            <a:xfrm>
              <a:off x="1035718" y="5752314"/>
              <a:ext cx="525777" cy="4868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800" b="0" dirty="0" smtClean="0">
                  <a:solidFill>
                    <a:srgbClr val="000000"/>
                  </a:solidFill>
                  <a:latin typeface="Calibri"/>
                </a:rPr>
                <a:t>SHB 1-2-3</a:t>
              </a:r>
              <a:endParaRPr lang="en-US" sz="800" b="0" dirty="0">
                <a:solidFill>
                  <a:srgbClr val="114FFB"/>
                </a:solidFill>
                <a:latin typeface="Calibri"/>
              </a:endParaRPr>
            </a:p>
          </p:txBody>
        </p:sp>
        <p:sp>
          <p:nvSpPr>
            <p:cNvPr id="83" name="Rectangle 355"/>
            <p:cNvSpPr>
              <a:spLocks noChangeArrowheads="1"/>
            </p:cNvSpPr>
            <p:nvPr/>
          </p:nvSpPr>
          <p:spPr bwMode="auto">
            <a:xfrm flipH="1">
              <a:off x="1709187" y="5786287"/>
              <a:ext cx="254874" cy="243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800" b="0" dirty="0" smtClean="0">
                  <a:solidFill>
                    <a:srgbClr val="000000"/>
                  </a:solidFill>
                  <a:latin typeface="Calibri"/>
                </a:rPr>
                <a:t>PB</a:t>
              </a:r>
              <a:endParaRPr lang="en-US" sz="800" b="0" dirty="0">
                <a:solidFill>
                  <a:srgbClr val="114FFB"/>
                </a:solidFill>
                <a:latin typeface="Calibri"/>
              </a:endParaRPr>
            </a:p>
          </p:txBody>
        </p:sp>
        <p:sp>
          <p:nvSpPr>
            <p:cNvPr id="84" name="Rectangle 355"/>
            <p:cNvSpPr>
              <a:spLocks noChangeArrowheads="1"/>
            </p:cNvSpPr>
            <p:nvPr/>
          </p:nvSpPr>
          <p:spPr bwMode="auto">
            <a:xfrm flipH="1">
              <a:off x="2028196" y="5786285"/>
              <a:ext cx="895986" cy="243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800" b="0" dirty="0" smtClean="0">
                  <a:solidFill>
                    <a:srgbClr val="000000"/>
                  </a:solidFill>
                  <a:latin typeface="Calibri"/>
                </a:rPr>
                <a:t>Buncher</a:t>
              </a:r>
              <a:endParaRPr lang="en-US" sz="800" b="0" dirty="0">
                <a:solidFill>
                  <a:srgbClr val="114FFB"/>
                </a:solidFill>
                <a:latin typeface="Calibri"/>
              </a:endParaRPr>
            </a:p>
          </p:txBody>
        </p:sp>
        <p:sp>
          <p:nvSpPr>
            <p:cNvPr id="85" name="Rectangle 355"/>
            <p:cNvSpPr>
              <a:spLocks noChangeArrowheads="1"/>
            </p:cNvSpPr>
            <p:nvPr/>
          </p:nvSpPr>
          <p:spPr bwMode="auto">
            <a:xfrm flipH="1">
              <a:off x="3375141" y="5786287"/>
              <a:ext cx="1134268" cy="4868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800" b="0" dirty="0" smtClean="0">
                  <a:solidFill>
                    <a:srgbClr val="000000"/>
                  </a:solidFill>
                  <a:latin typeface="Calibri"/>
                </a:rPr>
                <a:t>Acc. Structures</a:t>
              </a:r>
              <a:endParaRPr lang="en-US" sz="800" b="0" dirty="0">
                <a:solidFill>
                  <a:srgbClr val="114FFB"/>
                </a:solidFill>
                <a:latin typeface="Calibri"/>
              </a:endParaRPr>
            </a:p>
          </p:txBody>
        </p:sp>
        <p:sp>
          <p:nvSpPr>
            <p:cNvPr id="86" name="Rectangle 355"/>
            <p:cNvSpPr>
              <a:spLocks noChangeArrowheads="1"/>
            </p:cNvSpPr>
            <p:nvPr/>
          </p:nvSpPr>
          <p:spPr bwMode="auto">
            <a:xfrm flipH="1">
              <a:off x="5785459" y="4801131"/>
              <a:ext cx="602581" cy="243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800" b="0" dirty="0" smtClean="0">
                  <a:solidFill>
                    <a:srgbClr val="000000"/>
                  </a:solidFill>
                  <a:latin typeface="Calibri"/>
                </a:rPr>
                <a:t>Quads</a:t>
              </a:r>
              <a:endParaRPr lang="en-US" sz="800" b="0" dirty="0">
                <a:solidFill>
                  <a:srgbClr val="114FFB"/>
                </a:solidFill>
                <a:latin typeface="Calibri"/>
              </a:endParaRPr>
            </a:p>
          </p:txBody>
        </p:sp>
        <p:sp>
          <p:nvSpPr>
            <p:cNvPr id="87" name="Rectangle 355"/>
            <p:cNvSpPr>
              <a:spLocks noChangeArrowheads="1"/>
            </p:cNvSpPr>
            <p:nvPr/>
          </p:nvSpPr>
          <p:spPr bwMode="auto">
            <a:xfrm flipH="1">
              <a:off x="7380080" y="3762908"/>
              <a:ext cx="1382389" cy="730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800" b="0" dirty="0" smtClean="0">
                  <a:solidFill>
                    <a:srgbClr val="000000"/>
                  </a:solidFill>
                  <a:latin typeface="Calibri"/>
                </a:rPr>
                <a:t>Magnetic chicane, diag. &amp; collimation</a:t>
              </a:r>
              <a:endParaRPr lang="en-US" sz="800" b="0" dirty="0">
                <a:solidFill>
                  <a:srgbClr val="114FFB"/>
                </a:solidFill>
                <a:latin typeface="Calibri"/>
              </a:endParaRPr>
            </a:p>
          </p:txBody>
        </p:sp>
        <p:grpSp>
          <p:nvGrpSpPr>
            <p:cNvPr id="88" name="Group 185"/>
            <p:cNvGrpSpPr/>
            <p:nvPr/>
          </p:nvGrpSpPr>
          <p:grpSpPr>
            <a:xfrm>
              <a:off x="539479" y="4869074"/>
              <a:ext cx="4953469" cy="101912"/>
              <a:chOff x="78615" y="4005075"/>
              <a:chExt cx="5367015" cy="115215"/>
            </a:xfrm>
          </p:grpSpPr>
          <p:grpSp>
            <p:nvGrpSpPr>
              <p:cNvPr id="144" name="Group 431"/>
              <p:cNvGrpSpPr>
                <a:grpSpLocks/>
              </p:cNvGrpSpPr>
              <p:nvPr/>
            </p:nvGrpSpPr>
            <p:grpSpPr bwMode="auto">
              <a:xfrm>
                <a:off x="5224885" y="4005669"/>
                <a:ext cx="220745" cy="114027"/>
                <a:chOff x="1560" y="3627"/>
                <a:chExt cx="116" cy="96"/>
              </a:xfrm>
            </p:grpSpPr>
            <p:sp>
              <p:nvSpPr>
                <p:cNvPr id="181" name="Rectangle 432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  <p:sp>
              <p:nvSpPr>
                <p:cNvPr id="182" name="Line 433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  <p:sp>
              <p:nvSpPr>
                <p:cNvPr id="183" name="Line 434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</p:grpSp>
          <p:grpSp>
            <p:nvGrpSpPr>
              <p:cNvPr id="145" name="Group 439"/>
              <p:cNvGrpSpPr>
                <a:grpSpLocks/>
              </p:cNvGrpSpPr>
              <p:nvPr/>
            </p:nvGrpSpPr>
            <p:grpSpPr bwMode="auto">
              <a:xfrm>
                <a:off x="4533595" y="4005669"/>
                <a:ext cx="220745" cy="114027"/>
                <a:chOff x="1560" y="3627"/>
                <a:chExt cx="116" cy="96"/>
              </a:xfrm>
            </p:grpSpPr>
            <p:sp>
              <p:nvSpPr>
                <p:cNvPr id="178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  <p:sp>
              <p:nvSpPr>
                <p:cNvPr id="179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  <p:sp>
              <p:nvSpPr>
                <p:cNvPr id="180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</p:grpSp>
          <p:grpSp>
            <p:nvGrpSpPr>
              <p:cNvPr id="146" name="Group 431"/>
              <p:cNvGrpSpPr>
                <a:grpSpLocks/>
              </p:cNvGrpSpPr>
              <p:nvPr/>
            </p:nvGrpSpPr>
            <p:grpSpPr bwMode="auto">
              <a:xfrm>
                <a:off x="3842305" y="4005669"/>
                <a:ext cx="220745" cy="114027"/>
                <a:chOff x="1560" y="3627"/>
                <a:chExt cx="116" cy="96"/>
              </a:xfrm>
            </p:grpSpPr>
            <p:sp>
              <p:nvSpPr>
                <p:cNvPr id="175" name="Rectangle 432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  <p:sp>
              <p:nvSpPr>
                <p:cNvPr id="176" name="Line 433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  <p:sp>
              <p:nvSpPr>
                <p:cNvPr id="177" name="Line 434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</p:grpSp>
          <p:grpSp>
            <p:nvGrpSpPr>
              <p:cNvPr id="147" name="Group 439"/>
              <p:cNvGrpSpPr>
                <a:grpSpLocks/>
              </p:cNvGrpSpPr>
              <p:nvPr/>
            </p:nvGrpSpPr>
            <p:grpSpPr bwMode="auto">
              <a:xfrm>
                <a:off x="3151015" y="4005669"/>
                <a:ext cx="220745" cy="114027"/>
                <a:chOff x="1560" y="3627"/>
                <a:chExt cx="116" cy="96"/>
              </a:xfrm>
            </p:grpSpPr>
            <p:sp>
              <p:nvSpPr>
                <p:cNvPr id="172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  <p:sp>
              <p:nvSpPr>
                <p:cNvPr id="173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  <p:sp>
              <p:nvSpPr>
                <p:cNvPr id="174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</p:grpSp>
          <p:grpSp>
            <p:nvGrpSpPr>
              <p:cNvPr id="148" name="Group 431"/>
              <p:cNvGrpSpPr>
                <a:grpSpLocks/>
              </p:cNvGrpSpPr>
              <p:nvPr/>
            </p:nvGrpSpPr>
            <p:grpSpPr bwMode="auto">
              <a:xfrm>
                <a:off x="2459725" y="4005669"/>
                <a:ext cx="220745" cy="114027"/>
                <a:chOff x="1560" y="3627"/>
                <a:chExt cx="116" cy="96"/>
              </a:xfrm>
            </p:grpSpPr>
            <p:sp>
              <p:nvSpPr>
                <p:cNvPr id="169" name="Rectangle 432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  <p:sp>
              <p:nvSpPr>
                <p:cNvPr id="170" name="Line 433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  <p:sp>
              <p:nvSpPr>
                <p:cNvPr id="171" name="Line 434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</p:grpSp>
          <p:grpSp>
            <p:nvGrpSpPr>
              <p:cNvPr id="149" name="Group 439"/>
              <p:cNvGrpSpPr>
                <a:grpSpLocks/>
              </p:cNvGrpSpPr>
              <p:nvPr/>
            </p:nvGrpSpPr>
            <p:grpSpPr bwMode="auto">
              <a:xfrm>
                <a:off x="1806840" y="4005669"/>
                <a:ext cx="220745" cy="114027"/>
                <a:chOff x="1560" y="3627"/>
                <a:chExt cx="116" cy="96"/>
              </a:xfrm>
            </p:grpSpPr>
            <p:sp>
              <p:nvSpPr>
                <p:cNvPr id="166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  <p:sp>
              <p:nvSpPr>
                <p:cNvPr id="167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  <p:sp>
              <p:nvSpPr>
                <p:cNvPr id="168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</p:grpSp>
          <p:grpSp>
            <p:nvGrpSpPr>
              <p:cNvPr id="150" name="Group 439"/>
              <p:cNvGrpSpPr>
                <a:grpSpLocks/>
              </p:cNvGrpSpPr>
              <p:nvPr/>
            </p:nvGrpSpPr>
            <p:grpSpPr bwMode="auto">
              <a:xfrm>
                <a:off x="1192360" y="4005075"/>
                <a:ext cx="192025" cy="115215"/>
                <a:chOff x="1560" y="3627"/>
                <a:chExt cx="116" cy="96"/>
              </a:xfrm>
            </p:grpSpPr>
            <p:sp>
              <p:nvSpPr>
                <p:cNvPr id="163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  <p:sp>
              <p:nvSpPr>
                <p:cNvPr id="164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  <p:sp>
              <p:nvSpPr>
                <p:cNvPr id="165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</p:grpSp>
          <p:grpSp>
            <p:nvGrpSpPr>
              <p:cNvPr id="151" name="Group 439"/>
              <p:cNvGrpSpPr>
                <a:grpSpLocks/>
              </p:cNvGrpSpPr>
              <p:nvPr/>
            </p:nvGrpSpPr>
            <p:grpSpPr bwMode="auto">
              <a:xfrm>
                <a:off x="885120" y="4005075"/>
                <a:ext cx="154840" cy="115215"/>
                <a:chOff x="1560" y="3627"/>
                <a:chExt cx="116" cy="96"/>
              </a:xfrm>
            </p:grpSpPr>
            <p:sp>
              <p:nvSpPr>
                <p:cNvPr id="160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  <p:sp>
              <p:nvSpPr>
                <p:cNvPr id="161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  <p:sp>
              <p:nvSpPr>
                <p:cNvPr id="162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</p:grpSp>
          <p:grpSp>
            <p:nvGrpSpPr>
              <p:cNvPr id="152" name="Group 439"/>
              <p:cNvGrpSpPr>
                <a:grpSpLocks/>
              </p:cNvGrpSpPr>
              <p:nvPr/>
            </p:nvGrpSpPr>
            <p:grpSpPr bwMode="auto">
              <a:xfrm>
                <a:off x="616285" y="4005075"/>
                <a:ext cx="154840" cy="115215"/>
                <a:chOff x="1560" y="3627"/>
                <a:chExt cx="116" cy="96"/>
              </a:xfrm>
            </p:grpSpPr>
            <p:sp>
              <p:nvSpPr>
                <p:cNvPr id="157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  <p:sp>
              <p:nvSpPr>
                <p:cNvPr id="158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  <p:sp>
              <p:nvSpPr>
                <p:cNvPr id="159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</p:grpSp>
          <p:grpSp>
            <p:nvGrpSpPr>
              <p:cNvPr id="153" name="Group 439"/>
              <p:cNvGrpSpPr>
                <a:grpSpLocks/>
              </p:cNvGrpSpPr>
              <p:nvPr/>
            </p:nvGrpSpPr>
            <p:grpSpPr bwMode="auto">
              <a:xfrm>
                <a:off x="78615" y="4005075"/>
                <a:ext cx="154840" cy="115215"/>
                <a:chOff x="1560" y="3627"/>
                <a:chExt cx="116" cy="96"/>
              </a:xfrm>
            </p:grpSpPr>
            <p:sp>
              <p:nvSpPr>
                <p:cNvPr id="154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  <p:sp>
              <p:nvSpPr>
                <p:cNvPr id="155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  <p:sp>
              <p:nvSpPr>
                <p:cNvPr id="156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</p:grpSp>
        </p:grpSp>
        <p:grpSp>
          <p:nvGrpSpPr>
            <p:cNvPr id="89" name="Group 186"/>
            <p:cNvGrpSpPr/>
            <p:nvPr/>
          </p:nvGrpSpPr>
          <p:grpSpPr>
            <a:xfrm>
              <a:off x="539479" y="5582460"/>
              <a:ext cx="4953469" cy="101912"/>
              <a:chOff x="78615" y="4005075"/>
              <a:chExt cx="5367015" cy="115215"/>
            </a:xfrm>
          </p:grpSpPr>
          <p:grpSp>
            <p:nvGrpSpPr>
              <p:cNvPr id="104" name="Group 431"/>
              <p:cNvGrpSpPr>
                <a:grpSpLocks/>
              </p:cNvGrpSpPr>
              <p:nvPr/>
            </p:nvGrpSpPr>
            <p:grpSpPr bwMode="auto">
              <a:xfrm>
                <a:off x="5224885" y="4005669"/>
                <a:ext cx="220745" cy="114027"/>
                <a:chOff x="1560" y="3627"/>
                <a:chExt cx="116" cy="96"/>
              </a:xfrm>
            </p:grpSpPr>
            <p:sp>
              <p:nvSpPr>
                <p:cNvPr id="141" name="Rectangle 432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  <p:sp>
              <p:nvSpPr>
                <p:cNvPr id="142" name="Line 433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  <p:sp>
              <p:nvSpPr>
                <p:cNvPr id="143" name="Line 434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</p:grpSp>
          <p:grpSp>
            <p:nvGrpSpPr>
              <p:cNvPr id="105" name="Group 439"/>
              <p:cNvGrpSpPr>
                <a:grpSpLocks/>
              </p:cNvGrpSpPr>
              <p:nvPr/>
            </p:nvGrpSpPr>
            <p:grpSpPr bwMode="auto">
              <a:xfrm>
                <a:off x="4533595" y="4005669"/>
                <a:ext cx="220745" cy="114027"/>
                <a:chOff x="1560" y="3627"/>
                <a:chExt cx="116" cy="96"/>
              </a:xfrm>
            </p:grpSpPr>
            <p:sp>
              <p:nvSpPr>
                <p:cNvPr id="138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  <p:sp>
              <p:nvSpPr>
                <p:cNvPr id="139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  <p:sp>
              <p:nvSpPr>
                <p:cNvPr id="140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</p:grpSp>
          <p:grpSp>
            <p:nvGrpSpPr>
              <p:cNvPr id="106" name="Group 431"/>
              <p:cNvGrpSpPr>
                <a:grpSpLocks/>
              </p:cNvGrpSpPr>
              <p:nvPr/>
            </p:nvGrpSpPr>
            <p:grpSpPr bwMode="auto">
              <a:xfrm>
                <a:off x="3842305" y="4005669"/>
                <a:ext cx="220745" cy="114027"/>
                <a:chOff x="1560" y="3627"/>
                <a:chExt cx="116" cy="96"/>
              </a:xfrm>
            </p:grpSpPr>
            <p:sp>
              <p:nvSpPr>
                <p:cNvPr id="135" name="Rectangle 432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  <p:sp>
              <p:nvSpPr>
                <p:cNvPr id="136" name="Line 433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  <p:sp>
              <p:nvSpPr>
                <p:cNvPr id="137" name="Line 434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</p:grpSp>
          <p:grpSp>
            <p:nvGrpSpPr>
              <p:cNvPr id="107" name="Group 439"/>
              <p:cNvGrpSpPr>
                <a:grpSpLocks/>
              </p:cNvGrpSpPr>
              <p:nvPr/>
            </p:nvGrpSpPr>
            <p:grpSpPr bwMode="auto">
              <a:xfrm>
                <a:off x="3151015" y="4005669"/>
                <a:ext cx="220745" cy="114027"/>
                <a:chOff x="1560" y="3627"/>
                <a:chExt cx="116" cy="96"/>
              </a:xfrm>
            </p:grpSpPr>
            <p:sp>
              <p:nvSpPr>
                <p:cNvPr id="132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  <p:sp>
              <p:nvSpPr>
                <p:cNvPr id="133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  <p:sp>
              <p:nvSpPr>
                <p:cNvPr id="134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</p:grpSp>
          <p:grpSp>
            <p:nvGrpSpPr>
              <p:cNvPr id="108" name="Group 431"/>
              <p:cNvGrpSpPr>
                <a:grpSpLocks/>
              </p:cNvGrpSpPr>
              <p:nvPr/>
            </p:nvGrpSpPr>
            <p:grpSpPr bwMode="auto">
              <a:xfrm>
                <a:off x="2459725" y="4005669"/>
                <a:ext cx="220745" cy="114027"/>
                <a:chOff x="1560" y="3627"/>
                <a:chExt cx="116" cy="96"/>
              </a:xfrm>
            </p:grpSpPr>
            <p:sp>
              <p:nvSpPr>
                <p:cNvPr id="129" name="Rectangle 432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  <p:sp>
              <p:nvSpPr>
                <p:cNvPr id="130" name="Line 433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  <p:sp>
              <p:nvSpPr>
                <p:cNvPr id="131" name="Line 434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</p:grpSp>
          <p:grpSp>
            <p:nvGrpSpPr>
              <p:cNvPr id="109" name="Group 439"/>
              <p:cNvGrpSpPr>
                <a:grpSpLocks/>
              </p:cNvGrpSpPr>
              <p:nvPr/>
            </p:nvGrpSpPr>
            <p:grpSpPr bwMode="auto">
              <a:xfrm>
                <a:off x="1806840" y="4005669"/>
                <a:ext cx="220745" cy="114027"/>
                <a:chOff x="1560" y="3627"/>
                <a:chExt cx="116" cy="96"/>
              </a:xfrm>
            </p:grpSpPr>
            <p:sp>
              <p:nvSpPr>
                <p:cNvPr id="126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  <p:sp>
              <p:nvSpPr>
                <p:cNvPr id="127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  <p:sp>
              <p:nvSpPr>
                <p:cNvPr id="128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</p:grpSp>
          <p:grpSp>
            <p:nvGrpSpPr>
              <p:cNvPr id="110" name="Group 439"/>
              <p:cNvGrpSpPr>
                <a:grpSpLocks/>
              </p:cNvGrpSpPr>
              <p:nvPr/>
            </p:nvGrpSpPr>
            <p:grpSpPr bwMode="auto">
              <a:xfrm>
                <a:off x="1192360" y="4005075"/>
                <a:ext cx="192025" cy="115215"/>
                <a:chOff x="1560" y="3627"/>
                <a:chExt cx="116" cy="96"/>
              </a:xfrm>
            </p:grpSpPr>
            <p:sp>
              <p:nvSpPr>
                <p:cNvPr id="123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  <p:sp>
              <p:nvSpPr>
                <p:cNvPr id="124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  <p:sp>
              <p:nvSpPr>
                <p:cNvPr id="125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</p:grpSp>
          <p:grpSp>
            <p:nvGrpSpPr>
              <p:cNvPr id="111" name="Group 439"/>
              <p:cNvGrpSpPr>
                <a:grpSpLocks/>
              </p:cNvGrpSpPr>
              <p:nvPr/>
            </p:nvGrpSpPr>
            <p:grpSpPr bwMode="auto">
              <a:xfrm>
                <a:off x="885120" y="4005075"/>
                <a:ext cx="154840" cy="115215"/>
                <a:chOff x="1560" y="3627"/>
                <a:chExt cx="116" cy="96"/>
              </a:xfrm>
            </p:grpSpPr>
            <p:sp>
              <p:nvSpPr>
                <p:cNvPr id="120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  <p:sp>
              <p:nvSpPr>
                <p:cNvPr id="121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  <p:sp>
              <p:nvSpPr>
                <p:cNvPr id="122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</p:grpSp>
          <p:grpSp>
            <p:nvGrpSpPr>
              <p:cNvPr id="112" name="Group 439"/>
              <p:cNvGrpSpPr>
                <a:grpSpLocks/>
              </p:cNvGrpSpPr>
              <p:nvPr/>
            </p:nvGrpSpPr>
            <p:grpSpPr bwMode="auto">
              <a:xfrm>
                <a:off x="616285" y="4005075"/>
                <a:ext cx="154840" cy="115215"/>
                <a:chOff x="1560" y="3627"/>
                <a:chExt cx="116" cy="96"/>
              </a:xfrm>
            </p:grpSpPr>
            <p:sp>
              <p:nvSpPr>
                <p:cNvPr id="117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  <p:sp>
              <p:nvSpPr>
                <p:cNvPr id="118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  <p:sp>
              <p:nvSpPr>
                <p:cNvPr id="119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</p:grpSp>
          <p:grpSp>
            <p:nvGrpSpPr>
              <p:cNvPr id="113" name="Group 439"/>
              <p:cNvGrpSpPr>
                <a:grpSpLocks/>
              </p:cNvGrpSpPr>
              <p:nvPr/>
            </p:nvGrpSpPr>
            <p:grpSpPr bwMode="auto">
              <a:xfrm>
                <a:off x="78615" y="4005075"/>
                <a:ext cx="154840" cy="115215"/>
                <a:chOff x="1560" y="3627"/>
                <a:chExt cx="116" cy="96"/>
              </a:xfrm>
            </p:grpSpPr>
            <p:sp>
              <p:nvSpPr>
                <p:cNvPr id="114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  <p:sp>
              <p:nvSpPr>
                <p:cNvPr id="115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  <p:sp>
              <p:nvSpPr>
                <p:cNvPr id="116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>
                    <a:latin typeface="Calibri"/>
                  </a:endParaRPr>
                </a:p>
              </p:txBody>
            </p:sp>
          </p:grpSp>
        </p:grpSp>
        <p:grpSp>
          <p:nvGrpSpPr>
            <p:cNvPr id="90" name="Group 230"/>
            <p:cNvGrpSpPr/>
            <p:nvPr/>
          </p:nvGrpSpPr>
          <p:grpSpPr>
            <a:xfrm flipH="1">
              <a:off x="8337559" y="4801127"/>
              <a:ext cx="424224" cy="572337"/>
              <a:chOff x="7912015" y="4119070"/>
              <a:chExt cx="459640" cy="647046"/>
            </a:xfrm>
          </p:grpSpPr>
          <p:sp>
            <p:nvSpPr>
              <p:cNvPr id="101" name="Line 330"/>
              <p:cNvSpPr>
                <a:spLocks noChangeShapeType="1"/>
              </p:cNvSpPr>
              <p:nvPr/>
            </p:nvSpPr>
            <p:spPr bwMode="auto">
              <a:xfrm flipV="1">
                <a:off x="7978689" y="4234284"/>
                <a:ext cx="240565" cy="43158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 dirty="0">
                  <a:latin typeface="Calibri"/>
                </a:endParaRPr>
              </a:p>
            </p:txBody>
          </p:sp>
          <p:sp>
            <p:nvSpPr>
              <p:cNvPr id="102" name="Rectangle 332"/>
              <p:cNvSpPr>
                <a:spLocks noChangeArrowheads="1"/>
              </p:cNvSpPr>
              <p:nvPr/>
            </p:nvSpPr>
            <p:spPr bwMode="auto">
              <a:xfrm>
                <a:off x="8219255" y="4119070"/>
                <a:ext cx="152400" cy="219410"/>
              </a:xfrm>
              <a:prstGeom prst="rect">
                <a:avLst/>
              </a:prstGeom>
              <a:gradFill rotWithShape="0">
                <a:gsLst>
                  <a:gs pos="0">
                    <a:srgbClr val="5F5F5F"/>
                  </a:gs>
                  <a:gs pos="100000">
                    <a:srgbClr val="5F5F5F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800" dirty="0">
                  <a:latin typeface="Calibri"/>
                </a:endParaRPr>
              </a:p>
            </p:txBody>
          </p:sp>
          <p:sp>
            <p:nvSpPr>
              <p:cNvPr id="103" name="Rectangle 335"/>
              <p:cNvSpPr>
                <a:spLocks noChangeArrowheads="1"/>
              </p:cNvSpPr>
              <p:nvPr/>
            </p:nvSpPr>
            <p:spPr bwMode="auto">
              <a:xfrm>
                <a:off x="7912015" y="4546706"/>
                <a:ext cx="152400" cy="219410"/>
              </a:xfrm>
              <a:prstGeom prst="rect">
                <a:avLst/>
              </a:prstGeom>
              <a:gradFill rotWithShape="0">
                <a:gsLst>
                  <a:gs pos="0">
                    <a:srgbClr val="5F5F5F"/>
                  </a:gs>
                  <a:gs pos="100000">
                    <a:srgbClr val="5F5F5F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800" dirty="0">
                  <a:latin typeface="Calibri"/>
                </a:endParaRPr>
              </a:p>
            </p:txBody>
          </p:sp>
        </p:grpSp>
        <p:sp>
          <p:nvSpPr>
            <p:cNvPr id="91" name="Rectangle 355"/>
            <p:cNvSpPr>
              <a:spLocks noChangeArrowheads="1"/>
            </p:cNvSpPr>
            <p:nvPr/>
          </p:nvSpPr>
          <p:spPr bwMode="auto">
            <a:xfrm flipH="1">
              <a:off x="539479" y="3385328"/>
              <a:ext cx="1192355" cy="4868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800" b="0" dirty="0" smtClean="0">
                  <a:solidFill>
                    <a:srgbClr val="000000"/>
                  </a:solidFill>
                  <a:latin typeface="Calibri"/>
                </a:rPr>
                <a:t>TWTs, 500 MHz</a:t>
              </a:r>
              <a:endParaRPr lang="en-US" sz="800" b="0" dirty="0">
                <a:solidFill>
                  <a:srgbClr val="114FFB"/>
                </a:solidFill>
                <a:latin typeface="Calibri"/>
              </a:endParaRPr>
            </a:p>
          </p:txBody>
        </p:sp>
        <p:sp>
          <p:nvSpPr>
            <p:cNvPr id="92" name="Rectangle 355"/>
            <p:cNvSpPr>
              <a:spLocks noChangeArrowheads="1"/>
            </p:cNvSpPr>
            <p:nvPr/>
          </p:nvSpPr>
          <p:spPr bwMode="auto">
            <a:xfrm flipH="1">
              <a:off x="3094520" y="3385328"/>
              <a:ext cx="2587546" cy="243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800" b="0" dirty="0" smtClean="0">
                  <a:solidFill>
                    <a:srgbClr val="000000"/>
                  </a:solidFill>
                  <a:latin typeface="Calibri"/>
                </a:rPr>
                <a:t>Modulator-klystrons, </a:t>
              </a:r>
              <a:r>
                <a:rPr lang="en-US" sz="800" dirty="0" smtClean="0">
                  <a:solidFill>
                    <a:srgbClr val="000000"/>
                  </a:solidFill>
                  <a:latin typeface="Calibri"/>
                </a:rPr>
                <a:t>1 GHz</a:t>
              </a:r>
              <a:endParaRPr lang="en-US" sz="800" b="0" dirty="0">
                <a:solidFill>
                  <a:srgbClr val="114FFB"/>
                </a:solidFill>
                <a:latin typeface="Calibri"/>
              </a:endParaRPr>
            </a:p>
          </p:txBody>
        </p:sp>
        <p:sp>
          <p:nvSpPr>
            <p:cNvPr id="93" name="Line 360"/>
            <p:cNvSpPr>
              <a:spLocks noChangeShapeType="1"/>
            </p:cNvSpPr>
            <p:nvPr/>
          </p:nvSpPr>
          <p:spPr bwMode="auto">
            <a:xfrm>
              <a:off x="1815524" y="4393484"/>
              <a:ext cx="24812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 dirty="0">
                <a:latin typeface="Calibri"/>
              </a:endParaRPr>
            </a:p>
          </p:txBody>
        </p:sp>
        <p:sp>
          <p:nvSpPr>
            <p:cNvPr id="94" name="Rectangle 355"/>
            <p:cNvSpPr>
              <a:spLocks noChangeArrowheads="1"/>
            </p:cNvSpPr>
            <p:nvPr/>
          </p:nvSpPr>
          <p:spPr bwMode="auto">
            <a:xfrm flipH="1">
              <a:off x="7026063" y="4801131"/>
              <a:ext cx="602581" cy="243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800" b="0" dirty="0" smtClean="0">
                  <a:solidFill>
                    <a:srgbClr val="000000"/>
                  </a:solidFill>
                  <a:latin typeface="Calibri"/>
                </a:rPr>
                <a:t>Quads</a:t>
              </a:r>
              <a:endParaRPr lang="en-US" sz="800" b="0" dirty="0">
                <a:solidFill>
                  <a:srgbClr val="114FFB"/>
                </a:solidFill>
                <a:latin typeface="Calibri"/>
              </a:endParaRPr>
            </a:p>
          </p:txBody>
        </p:sp>
        <p:sp>
          <p:nvSpPr>
            <p:cNvPr id="98" name="Rectangle 348"/>
            <p:cNvSpPr>
              <a:spLocks noChangeArrowheads="1"/>
            </p:cNvSpPr>
            <p:nvPr/>
          </p:nvSpPr>
          <p:spPr bwMode="auto">
            <a:xfrm>
              <a:off x="7012250" y="5609750"/>
              <a:ext cx="893630" cy="243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800" b="0" dirty="0" smtClean="0">
                  <a:solidFill>
                    <a:srgbClr val="000000"/>
                  </a:solidFill>
                  <a:latin typeface="Calibri"/>
                </a:rPr>
                <a:t>~ 30 MeV</a:t>
              </a:r>
              <a:endParaRPr lang="en-US" sz="800" b="0" dirty="0">
                <a:solidFill>
                  <a:srgbClr val="114FFB"/>
                </a:solidFill>
                <a:latin typeface="Calibri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0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>
            <a:cxnSpLocks noChangeShapeType="1"/>
          </p:cNvCxnSpPr>
          <p:nvPr/>
        </p:nvCxnSpPr>
        <p:spPr bwMode="auto">
          <a:xfrm rot="10800000">
            <a:off x="188913" y="471488"/>
            <a:ext cx="8234362" cy="0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pic>
        <p:nvPicPr>
          <p:cNvPr id="7" name="Picture 6" descr="CLIC-Logo-Color-72.png"/>
          <p:cNvPicPr>
            <a:picLocks noChangeAspect="1"/>
          </p:cNvPicPr>
          <p:nvPr/>
        </p:nvPicPr>
        <p:blipFill>
          <a:blip r:embed="rId2" cstate="print"/>
          <a:srcRect l="15208" t="13635" r="16617" b="15903"/>
          <a:stretch>
            <a:fillRect/>
          </a:stretch>
        </p:blipFill>
        <p:spPr bwMode="auto">
          <a:xfrm>
            <a:off x="8537575" y="49213"/>
            <a:ext cx="50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020" y="87765"/>
            <a:ext cx="2099479" cy="307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270640" y="740650"/>
            <a:ext cx="2086052" cy="504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2000" dirty="0" smtClean="0">
                <a:solidFill>
                  <a:srgbClr val="00187E"/>
                </a:solidFill>
                <a:latin typeface="Calibri" pitchFamily="34" charset="0"/>
              </a:rPr>
              <a:t>Test facilities – CTF3+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362200" y="685800"/>
          <a:ext cx="6490445" cy="222749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379890"/>
                <a:gridCol w="4110555"/>
              </a:tblGrid>
              <a:tr h="2227490"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sz="1000" b="0" baseline="0" dirty="0" smtClean="0"/>
                        <a:t>CTF3 consolidation and upgrade</a:t>
                      </a:r>
                    </a:p>
                  </a:txBody>
                  <a:tcP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117475" marR="0" indent="-1174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900" b="0" baseline="0" dirty="0" smtClean="0"/>
                        <a:t>Consolidation and upgrade (higher energy, stability, reliability, rep. rate)</a:t>
                      </a:r>
                    </a:p>
                    <a:p>
                      <a:pPr marL="117475" marR="0" indent="-1174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en-US" sz="900" b="0" baseline="0" dirty="0" smtClean="0"/>
                    </a:p>
                    <a:p>
                      <a:pPr marL="117475" marR="0" indent="-1174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en-US" sz="900" b="0" baseline="0" dirty="0" smtClean="0"/>
                    </a:p>
                    <a:p>
                      <a:pPr marL="117475" marR="0" indent="-1174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900" b="0" baseline="0" dirty="0" smtClean="0"/>
                        <a:t>Drive beam phase feed-forward experiments</a:t>
                      </a:r>
                    </a:p>
                    <a:p>
                      <a:pPr marL="117475" marR="0" indent="-1174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en-US" sz="900" b="0" baseline="0" dirty="0" smtClean="0"/>
                    </a:p>
                    <a:p>
                      <a:pPr marL="117475" marR="0" indent="-1174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en-US" sz="900" b="0" baseline="0" dirty="0" smtClean="0"/>
                    </a:p>
                    <a:p>
                      <a:pPr marL="117475" marR="0" indent="-1174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900" b="0" baseline="0" dirty="0" smtClean="0"/>
                        <a:t>Upgrade and operate TBL as 12 GHz power production facility</a:t>
                      </a:r>
                    </a:p>
                    <a:p>
                      <a:pPr marL="117475" marR="0" indent="-1174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en-US" sz="900" b="0" baseline="0" dirty="0" smtClean="0"/>
                    </a:p>
                    <a:p>
                      <a:pPr marL="117475" marR="0" indent="-1174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en-US" sz="900" b="0" baseline="0" dirty="0" smtClean="0"/>
                    </a:p>
                    <a:p>
                      <a:pPr marL="117475" marR="0" indent="-1174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900" b="0" baseline="0" dirty="0" smtClean="0"/>
                        <a:t>Operation with beam of a long string of CLIC two-beam modules</a:t>
                      </a:r>
                    </a:p>
                  </a:txBody>
                  <a:tcPr>
                    <a:solidFill>
                      <a:srgbClr val="000066"/>
                    </a:solidFill>
                  </a:tcPr>
                </a:tc>
              </a:tr>
            </a:tbl>
          </a:graphicData>
        </a:graphic>
      </p:graphicFrame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6349" y="1701446"/>
            <a:ext cx="4417261" cy="218908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 descr="TBL1.jpg"/>
          <p:cNvPicPr>
            <a:picLocks noChangeAspect="1"/>
          </p:cNvPicPr>
          <p:nvPr/>
        </p:nvPicPr>
        <p:blipFill>
          <a:blip r:embed="rId5" cstate="print"/>
          <a:srcRect t="12444" b="9333"/>
          <a:stretch>
            <a:fillRect/>
          </a:stretch>
        </p:blipFill>
        <p:spPr>
          <a:xfrm>
            <a:off x="270640" y="4350720"/>
            <a:ext cx="3533260" cy="207284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78505" y="2545685"/>
            <a:ext cx="3243212" cy="2457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42214" y="2275224"/>
            <a:ext cx="985234" cy="889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2" name="TextBox 21"/>
          <p:cNvSpPr txBox="1"/>
          <p:nvPr/>
        </p:nvSpPr>
        <p:spPr>
          <a:xfrm>
            <a:off x="187568" y="3901883"/>
            <a:ext cx="23270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Calibri" pitchFamily="34" charset="0"/>
              </a:rPr>
              <a:t>CTF3 consolidation and upgrade</a:t>
            </a:r>
            <a:endParaRPr lang="en-US" sz="1000" dirty="0">
              <a:latin typeface="Calibri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85260" y="6430160"/>
            <a:ext cx="14692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TBL - CLEX</a:t>
            </a:r>
            <a:endParaRPr lang="en-US" sz="1000" dirty="0"/>
          </a:p>
        </p:txBody>
      </p:sp>
      <p:sp>
        <p:nvSpPr>
          <p:cNvPr id="25" name="TextBox 24"/>
          <p:cNvSpPr txBox="1"/>
          <p:nvPr/>
        </p:nvSpPr>
        <p:spPr>
          <a:xfrm>
            <a:off x="7827107" y="4320006"/>
            <a:ext cx="1098063" cy="40011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Calibri" pitchFamily="34" charset="0"/>
              </a:rPr>
              <a:t>CTF3 - Phase feed-forward</a:t>
            </a:r>
            <a:endParaRPr lang="en-US" sz="1000" dirty="0">
              <a:latin typeface="Calibri" pitchFamily="34" charset="0"/>
            </a:endParaRPr>
          </a:p>
        </p:txBody>
      </p:sp>
      <p:sp>
        <p:nvSpPr>
          <p:cNvPr id="26" name="Date Placeholder 3"/>
          <p:cNvSpPr txBox="1">
            <a:spLocks/>
          </p:cNvSpPr>
          <p:nvPr/>
        </p:nvSpPr>
        <p:spPr bwMode="auto">
          <a:xfrm>
            <a:off x="6277856" y="0"/>
            <a:ext cx="2151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US" sz="800" dirty="0">
                <a:solidFill>
                  <a:srgbClr val="898989"/>
                </a:solidFill>
                <a:latin typeface="Calibri" charset="0"/>
              </a:rPr>
              <a:t>R. Corsini, </a:t>
            </a:r>
            <a:r>
              <a:rPr lang="en-US" sz="800" dirty="0" smtClean="0">
                <a:solidFill>
                  <a:srgbClr val="898989"/>
                </a:solidFill>
                <a:latin typeface="Calibri" charset="0"/>
              </a:rPr>
              <a:t>CLIC Project Meeting</a:t>
            </a:r>
          </a:p>
          <a:p>
            <a:pPr algn="r"/>
            <a:r>
              <a:rPr lang="en-US" sz="800" dirty="0" smtClean="0">
                <a:solidFill>
                  <a:srgbClr val="898989"/>
                </a:solidFill>
                <a:latin typeface="Calibri" charset="0"/>
              </a:rPr>
              <a:t>1</a:t>
            </a:r>
            <a:r>
              <a:rPr lang="en-US" sz="800" baseline="30000" dirty="0" smtClean="0">
                <a:solidFill>
                  <a:srgbClr val="898989"/>
                </a:solidFill>
                <a:latin typeface="Calibri" charset="0"/>
              </a:rPr>
              <a:t>st</a:t>
            </a:r>
            <a:r>
              <a:rPr lang="en-US" sz="800" dirty="0" smtClean="0">
                <a:solidFill>
                  <a:srgbClr val="898989"/>
                </a:solidFill>
                <a:latin typeface="Calibri" charset="0"/>
              </a:rPr>
              <a:t> June2011</a:t>
            </a:r>
            <a:endParaRPr lang="en-US" sz="800" dirty="0">
              <a:solidFill>
                <a:srgbClr val="898989"/>
              </a:solidFill>
              <a:latin typeface="Calibri" charset="0"/>
            </a:endParaRPr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8" cstate="print"/>
          <a:srcRect l="3175" t="22578" r="7925" b="25211"/>
          <a:stretch>
            <a:fillRect/>
          </a:stretch>
        </p:blipFill>
        <p:spPr bwMode="auto">
          <a:xfrm>
            <a:off x="4475245" y="5144091"/>
            <a:ext cx="3605221" cy="1465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Box 27"/>
          <p:cNvSpPr txBox="1"/>
          <p:nvPr/>
        </p:nvSpPr>
        <p:spPr>
          <a:xfrm>
            <a:off x="4814275" y="6363729"/>
            <a:ext cx="24774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Calibri" pitchFamily="34" charset="0"/>
              </a:rPr>
              <a:t>Two-Beam modules in CTF3</a:t>
            </a:r>
            <a:endParaRPr lang="en-US" sz="1000" dirty="0">
              <a:latin typeface="Calibri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320116" y="6019800"/>
            <a:ext cx="1823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u="sng" dirty="0" smtClean="0">
                <a:latin typeface="Calibri" pitchFamily="34" charset="0"/>
                <a:cs typeface="Tahoma" pitchFamily="34" charset="0"/>
              </a:rPr>
              <a:t>See yesterday’s talk by F. </a:t>
            </a:r>
            <a:r>
              <a:rPr lang="en-US" sz="1400" i="1" u="sng" dirty="0" err="1" smtClean="0">
                <a:latin typeface="Calibri" pitchFamily="34" charset="0"/>
                <a:cs typeface="Tahoma" pitchFamily="34" charset="0"/>
              </a:rPr>
              <a:t>Tecker</a:t>
            </a:r>
            <a:endParaRPr lang="en-US" sz="1400" i="1" u="sng" dirty="0">
              <a:latin typeface="Calibri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5" grpId="0" animBg="1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914400"/>
          <a:ext cx="8723810" cy="559366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574800"/>
                <a:gridCol w="426357"/>
                <a:gridCol w="615043"/>
                <a:gridCol w="978843"/>
                <a:gridCol w="1002357"/>
                <a:gridCol w="678152"/>
                <a:gridCol w="426748"/>
                <a:gridCol w="1066800"/>
                <a:gridCol w="675704"/>
                <a:gridCol w="220476"/>
                <a:gridCol w="1058530"/>
              </a:tblGrid>
              <a:tr h="590488">
                <a:tc gridSpan="2"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FFFF"/>
                          </a:solidFill>
                        </a:rPr>
                        <a:t>WP:</a:t>
                      </a:r>
                      <a:r>
                        <a:rPr lang="en-US" sz="1400" baseline="0" dirty="0" smtClean="0">
                          <a:solidFill>
                            <a:srgbClr val="FFFFFF"/>
                          </a:solidFill>
                        </a:rPr>
                        <a:t>  CTF3-001</a:t>
                      </a:r>
                    </a:p>
                    <a:p>
                      <a:r>
                        <a:rPr lang="en-US" sz="1200" b="0" baseline="0" dirty="0" smtClean="0">
                          <a:solidFill>
                            <a:srgbClr val="FFFFFF"/>
                          </a:solidFill>
                        </a:rPr>
                        <a:t>CTF3 consolidation &amp; upgrades</a:t>
                      </a:r>
                      <a:endParaRPr lang="en-US" sz="12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400" dirty="0" smtClean="0"/>
                        <a:t>Purpose/Objectives/Goals: </a:t>
                      </a:r>
                    </a:p>
                    <a:p>
                      <a:r>
                        <a:rPr lang="en-US" sz="1000" b="0" dirty="0" smtClean="0"/>
                        <a:t>Enable CTF3 continued operation until 2016 with performances compatible with the experimental program (system</a:t>
                      </a:r>
                      <a:r>
                        <a:rPr lang="en-US" sz="1000" b="0" baseline="0" dirty="0" smtClean="0"/>
                        <a:t> performance)</a:t>
                      </a:r>
                      <a:endParaRPr lang="en-US" sz="1000" b="0" dirty="0"/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400" dirty="0" smtClean="0"/>
                        <a:t>Deliverables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 </a:t>
                      </a:r>
                      <a:endParaRPr lang="en-US" sz="1400" dirty="0"/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00" dirty="0" smtClean="0"/>
                        <a:t>Schedule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/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8635">
                <a:tc gridSpan="2">
                  <a:txBody>
                    <a:bodyPr/>
                    <a:lstStyle/>
                    <a:p>
                      <a:r>
                        <a:rPr lang="en-US" sz="1000" dirty="0" smtClean="0"/>
                        <a:t>Energy upgrade</a:t>
                      </a:r>
                      <a:endParaRPr lang="en-US" sz="1000" baseline="0" dirty="0" smtClean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000" dirty="0" smtClean="0"/>
                        <a:t>Required for long string of modules. Useful for TBL deceleration demonstration, TBL+</a:t>
                      </a:r>
                      <a:r>
                        <a:rPr lang="en-US" sz="1000" baseline="0" dirty="0" smtClean="0"/>
                        <a:t> high power testing, drive beam transport in modules, beam tests. 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000" dirty="0" smtClean="0"/>
                        <a:t>2 new modulators/klystrons (3GHz, 45 MW) and associated infrastructure.     </a:t>
                      </a:r>
                    </a:p>
                    <a:p>
                      <a:r>
                        <a:rPr lang="en-US" sz="1000" dirty="0" smtClean="0">
                          <a:solidFill>
                            <a:srgbClr val="C00000"/>
                          </a:solidFill>
                        </a:rPr>
                        <a:t>M</a:t>
                      </a:r>
                      <a:r>
                        <a:rPr lang="en-US" sz="1000" baseline="0" dirty="0" smtClean="0">
                          <a:solidFill>
                            <a:srgbClr val="C00000"/>
                          </a:solidFill>
                        </a:rPr>
                        <a:t> budget:  2.5 MCHF</a:t>
                      </a:r>
                      <a:endParaRPr lang="en-US" sz="10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000" dirty="0" smtClean="0"/>
                        <a:t>1</a:t>
                      </a:r>
                      <a:r>
                        <a:rPr lang="en-US" sz="1000" baseline="30000" dirty="0" smtClean="0"/>
                        <a:t>st</a:t>
                      </a:r>
                      <a:r>
                        <a:rPr lang="en-US" sz="1000" dirty="0" smtClean="0"/>
                        <a:t> MDK: 2012 – 2Q</a:t>
                      </a:r>
                    </a:p>
                    <a:p>
                      <a:r>
                        <a:rPr lang="en-US" sz="1000" dirty="0" smtClean="0"/>
                        <a:t>2</a:t>
                      </a:r>
                      <a:r>
                        <a:rPr lang="en-US" sz="1000" baseline="30000" dirty="0" smtClean="0"/>
                        <a:t>nd</a:t>
                      </a:r>
                      <a:r>
                        <a:rPr lang="en-US" sz="1000" dirty="0" smtClean="0"/>
                        <a:t> MDK: 2013 – 1Q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31439">
                <a:tc gridSpan="2">
                  <a:txBody>
                    <a:bodyPr/>
                    <a:lstStyle/>
                    <a:p>
                      <a:r>
                        <a:rPr lang="en-US" sz="1000" baseline="0" dirty="0" smtClean="0"/>
                        <a:t>Repetition rate upgrade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000" dirty="0" smtClean="0"/>
                        <a:t>Required for TBL+</a:t>
                      </a:r>
                      <a:r>
                        <a:rPr lang="en-US" sz="1000" baseline="0" dirty="0" smtClean="0"/>
                        <a:t> high power testing. Useful for operation. 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000" dirty="0" smtClean="0"/>
                        <a:t>Additional shielding, pulsed charge power supplies for MKS, interlocks.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rgbClr val="C00000"/>
                          </a:solidFill>
                        </a:rPr>
                        <a:t>M</a:t>
                      </a:r>
                      <a:r>
                        <a:rPr lang="en-US" sz="1000" baseline="0" dirty="0" smtClean="0">
                          <a:solidFill>
                            <a:srgbClr val="C00000"/>
                          </a:solidFill>
                        </a:rPr>
                        <a:t> budget:  3.5 MCHF</a:t>
                      </a:r>
                      <a:endParaRPr lang="en-US" sz="10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000" dirty="0" smtClean="0"/>
                        <a:t>Interlocks: 2011 – 3Q</a:t>
                      </a:r>
                    </a:p>
                    <a:p>
                      <a:r>
                        <a:rPr lang="en-US" sz="1000" dirty="0" smtClean="0"/>
                        <a:t>MKS PS:</a:t>
                      </a:r>
                      <a:r>
                        <a:rPr lang="en-US" sz="1000" baseline="0" dirty="0" smtClean="0"/>
                        <a:t> 2012 – 1Q</a:t>
                      </a:r>
                    </a:p>
                    <a:p>
                      <a:r>
                        <a:rPr lang="en-US" sz="1000" baseline="0" dirty="0" smtClean="0"/>
                        <a:t>Shielding 2013 – 1Q 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79061">
                <a:tc gridSpan="2">
                  <a:txBody>
                    <a:bodyPr/>
                    <a:lstStyle/>
                    <a:p>
                      <a:r>
                        <a:rPr lang="en-US" sz="1000" baseline="0" dirty="0" smtClean="0"/>
                        <a:t>Consolidation, stability, operation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000" dirty="0" smtClean="0"/>
                        <a:t>Required for continued CTF3 operation</a:t>
                      </a:r>
                      <a:r>
                        <a:rPr lang="en-US" sz="1000" baseline="0" dirty="0" smtClean="0"/>
                        <a:t> 2012-2016. 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000" dirty="0" smtClean="0"/>
                        <a:t>Consumables (klystrons), spares (TWTs), feed-backs, diagnostics and control system maintenance and improvements, operating support.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dirty="0" smtClean="0">
                          <a:solidFill>
                            <a:srgbClr val="C00000"/>
                          </a:solidFill>
                        </a:rPr>
                        <a:t>M</a:t>
                      </a:r>
                      <a:r>
                        <a:rPr lang="en-US" sz="1000" baseline="0" dirty="0" smtClean="0">
                          <a:solidFill>
                            <a:srgbClr val="C00000"/>
                          </a:solidFill>
                        </a:rPr>
                        <a:t> budget:  9 MCHF</a:t>
                      </a:r>
                      <a:endParaRPr lang="en-US" sz="10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000" dirty="0" smtClean="0"/>
                        <a:t>Distributed 2012-2016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7913">
                <a:tc gridSpan="2">
                  <a:txBody>
                    <a:bodyPr/>
                    <a:lstStyle/>
                    <a:p>
                      <a:r>
                        <a:rPr lang="en-US" sz="1000" baseline="0" dirty="0" smtClean="0"/>
                        <a:t>Effect of beam-loading on breakdown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000" dirty="0" smtClean="0"/>
                        <a:t>Assess the break-down rate </a:t>
                      </a:r>
                      <a:r>
                        <a:rPr lang="en-US" sz="1000" dirty="0" err="1" smtClean="0"/>
                        <a:t>behaviour</a:t>
                      </a:r>
                      <a:r>
                        <a:rPr lang="en-US" sz="1000" dirty="0" smtClean="0"/>
                        <a:t> </a:t>
                      </a:r>
                      <a:r>
                        <a:rPr lang="en-US" sz="1000" dirty="0" smtClean="0"/>
                        <a:t>in beam-loaded X-band structures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000" dirty="0" smtClean="0"/>
                        <a:t>Re-furbish CTF3 dog-leg, RF</a:t>
                      </a:r>
                      <a:r>
                        <a:rPr lang="en-US" sz="1000" baseline="0" dirty="0" smtClean="0"/>
                        <a:t> network</a:t>
                      </a:r>
                      <a:endParaRPr lang="en-US" sz="1000" dirty="0" smtClean="0"/>
                    </a:p>
                    <a:p>
                      <a:r>
                        <a:rPr lang="en-US" sz="1000" dirty="0" smtClean="0"/>
                        <a:t>Experiment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dirty="0" smtClean="0"/>
                        <a:t>report.</a:t>
                      </a:r>
                      <a:r>
                        <a:rPr lang="en-US" sz="1000" dirty="0" smtClean="0"/>
                        <a:t> </a:t>
                      </a:r>
                    </a:p>
                    <a:p>
                      <a:r>
                        <a:rPr lang="en-US" sz="1000" dirty="0" smtClean="0">
                          <a:solidFill>
                            <a:srgbClr val="C00000"/>
                          </a:solidFill>
                        </a:rPr>
                        <a:t>M</a:t>
                      </a:r>
                      <a:r>
                        <a:rPr lang="en-US" sz="1000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1000" baseline="0" dirty="0" smtClean="0">
                          <a:solidFill>
                            <a:srgbClr val="C00000"/>
                          </a:solidFill>
                        </a:rPr>
                        <a:t>budget: 0.5 MCHF</a:t>
                      </a:r>
                      <a:endParaRPr lang="en-US" sz="1000" dirty="0" smtClean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000" baseline="0" dirty="0" smtClean="0"/>
                        <a:t>2012 – 1Q</a:t>
                      </a:r>
                    </a:p>
                    <a:p>
                      <a:r>
                        <a:rPr lang="en-US" sz="1000" baseline="0" dirty="0" smtClean="0"/>
                        <a:t>2013 – 1Q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3435">
                <a:tc gridSpan="11">
                  <a:txBody>
                    <a:bodyPr/>
                    <a:lstStyle/>
                    <a:p>
                      <a:r>
                        <a:rPr lang="en-US" sz="1000" baseline="0" dirty="0" smtClean="0"/>
                        <a:t>Link to other WPs/activities:  This WP is integrated to WPs CTF3-002, CTF3-003 and CTF3-004 (see above)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618">
                <a:tc gridSpan="11">
                  <a:txBody>
                    <a:bodyPr/>
                    <a:lstStyle/>
                    <a:p>
                      <a:r>
                        <a:rPr lang="en-US" sz="1000" baseline="0" dirty="0" smtClean="0"/>
                        <a:t>Lead collaborator(s): CERN: BE/RF, BE/BI, BE/ABP, BE/OP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44"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bg1"/>
                          </a:solidFill>
                        </a:rPr>
                        <a:t>Resources:   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bg1"/>
                          </a:solidFill>
                        </a:rPr>
                        <a:t>2011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bg1"/>
                          </a:solidFill>
                        </a:rPr>
                        <a:t>2012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bg1"/>
                          </a:solidFill>
                        </a:rPr>
                        <a:t>Total 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  <a:tr h="265720"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Material (</a:t>
                      </a:r>
                      <a:r>
                        <a:rPr lang="en-US" sz="1000" baseline="0" dirty="0" err="1" smtClean="0"/>
                        <a:t>kCHF</a:t>
                      </a:r>
                      <a:r>
                        <a:rPr lang="en-US" sz="1000" baseline="0" dirty="0" smtClean="0"/>
                        <a:t>):   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1000" b="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baseline="0" dirty="0" smtClean="0">
                          <a:solidFill>
                            <a:schemeClr val="tx1"/>
                          </a:solidFill>
                        </a:rPr>
                        <a:t>3500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i="0" baseline="0" dirty="0" smtClean="0">
                          <a:solidFill>
                            <a:schemeClr val="tx1"/>
                          </a:solidFill>
                        </a:rPr>
                        <a:t>3500</a:t>
                      </a:r>
                      <a:endParaRPr lang="en-US" sz="1000" b="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000" b="0" i="0" baseline="0" dirty="0" smtClean="0">
                          <a:solidFill>
                            <a:schemeClr val="tx1"/>
                          </a:solidFill>
                        </a:rPr>
                        <a:t>3000</a:t>
                      </a:r>
                      <a:endParaRPr lang="en-US" sz="1000" b="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baseline="0" dirty="0" smtClean="0">
                          <a:solidFill>
                            <a:schemeClr val="tx1"/>
                          </a:solidFill>
                        </a:rPr>
                        <a:t>3000</a:t>
                      </a:r>
                      <a:endParaRPr lang="en-US" sz="1000" b="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baseline="0" dirty="0" smtClean="0">
                          <a:solidFill>
                            <a:schemeClr val="tx1"/>
                          </a:solidFill>
                        </a:rPr>
                        <a:t>2000</a:t>
                      </a:r>
                      <a:endParaRPr lang="en-US" sz="1000" b="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baseline="0" dirty="0" smtClean="0">
                          <a:solidFill>
                            <a:schemeClr val="tx1"/>
                          </a:solidFill>
                        </a:rPr>
                        <a:t>15000</a:t>
                      </a:r>
                      <a:endParaRPr lang="en-US" sz="1000" b="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BFE1EB"/>
                    </a:solidFill>
                  </a:tcPr>
                </a:tc>
              </a:tr>
              <a:tr h="265720"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Personnel (FTE):   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10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20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20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000" baseline="0" dirty="0" smtClean="0"/>
                        <a:t>15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15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000" baseline="0" dirty="0" smtClean="0"/>
                        <a:t>15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85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</a:tr>
              <a:tr h="321963">
                <a:tc gridSpan="11">
                  <a:txBody>
                    <a:bodyPr/>
                    <a:lstStyle/>
                    <a:p>
                      <a:r>
                        <a:rPr lang="en-US" sz="1000" baseline="0" dirty="0" smtClean="0"/>
                        <a:t>Most </a:t>
                      </a:r>
                      <a:r>
                        <a:rPr lang="en-US" sz="1000" baseline="0" dirty="0" smtClean="0"/>
                        <a:t>resources will necessarily come from CERN</a:t>
                      </a:r>
                      <a:r>
                        <a:rPr lang="en-US" sz="1000" baseline="0" dirty="0" smtClean="0"/>
                        <a:t>. </a:t>
                      </a:r>
                      <a:r>
                        <a:rPr kumimoji="0" lang="en-US" sz="10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+mn-cs"/>
                        </a:rPr>
                        <a:t>Basically </a:t>
                      </a:r>
                      <a:r>
                        <a:rPr kumimoji="0" lang="en-US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+mn-cs"/>
                        </a:rPr>
                        <a:t>uncompressible</a:t>
                      </a:r>
                      <a:r>
                        <a:rPr kumimoji="0" lang="en-US" sz="10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ＭＳ Ｐゴシック" charset="-128"/>
                          <a:cs typeface="+mn-cs"/>
                        </a:rPr>
                        <a:t> if any</a:t>
                      </a:r>
                      <a:r>
                        <a:rPr lang="en-US" sz="1000" kern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CTF3 program is to be preserved.</a:t>
                      </a:r>
                      <a:endParaRPr lang="en-US" sz="10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435" name="Title 1"/>
          <p:cNvSpPr>
            <a:spLocks noGrp="1"/>
          </p:cNvSpPr>
          <p:nvPr>
            <p:ph type="title"/>
          </p:nvPr>
        </p:nvSpPr>
        <p:spPr>
          <a:xfrm>
            <a:off x="1320800" y="-1"/>
            <a:ext cx="7010400" cy="457201"/>
          </a:xfrm>
        </p:spPr>
        <p:txBody>
          <a:bodyPr/>
          <a:lstStyle/>
          <a:p>
            <a:pPr eaLnBrk="1" hangingPunct="1"/>
            <a:r>
              <a:rPr lang="en-US" dirty="0" smtClean="0"/>
              <a:t>CTF3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71600" y="609600"/>
            <a:ext cx="1040006" cy="307777"/>
          </a:xfrm>
          <a:prstGeom prst="rect">
            <a:avLst/>
          </a:prstGeom>
          <a:solidFill>
            <a:schemeClr val="bg1"/>
          </a:solidFill>
          <a:ln>
            <a:solidFill>
              <a:srgbClr val="8000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400" b="1" noProof="1" smtClean="0">
                <a:latin typeface="+mn-lt"/>
                <a:cs typeface="Tahoma" pitchFamily="34" charset="0"/>
              </a:rPr>
              <a:t>F</a:t>
            </a:r>
            <a:r>
              <a:rPr lang="en-US" sz="1400" b="1" noProof="1" smtClean="0">
                <a:latin typeface="+mn-lt"/>
                <a:cs typeface="Tahoma" pitchFamily="34" charset="0"/>
              </a:rPr>
              <a:t>.</a:t>
            </a:r>
            <a:r>
              <a:rPr lang="en-US" sz="1400" b="1" noProof="1" smtClean="0">
                <a:latin typeface="+mn-lt"/>
                <a:cs typeface="Tahoma" pitchFamily="34" charset="0"/>
              </a:rPr>
              <a:t> Tecker</a:t>
            </a:r>
            <a:endParaRPr lang="en-US" sz="1400" b="1" noProof="1">
              <a:latin typeface="+mn-lt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1066800"/>
          <a:ext cx="8723810" cy="5106379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574800"/>
                <a:gridCol w="467179"/>
                <a:gridCol w="574221"/>
                <a:gridCol w="978843"/>
                <a:gridCol w="1002357"/>
                <a:gridCol w="351064"/>
                <a:gridCol w="753836"/>
                <a:gridCol w="1066800"/>
                <a:gridCol w="481693"/>
                <a:gridCol w="521607"/>
                <a:gridCol w="951410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FFFF"/>
                          </a:solidFill>
                        </a:rPr>
                        <a:t>WP:</a:t>
                      </a:r>
                      <a:r>
                        <a:rPr lang="en-US" sz="1400" baseline="0" dirty="0" smtClean="0">
                          <a:solidFill>
                            <a:srgbClr val="FFFFFF"/>
                          </a:solidFill>
                        </a:rPr>
                        <a:t>  CTF3-002</a:t>
                      </a:r>
                    </a:p>
                    <a:p>
                      <a:r>
                        <a:rPr lang="en-US" sz="1200" b="0" baseline="0" dirty="0" smtClean="0">
                          <a:solidFill>
                            <a:srgbClr val="FFFFFF"/>
                          </a:solidFill>
                        </a:rPr>
                        <a:t>Drive Beam phase feed-forward and feedbacks</a:t>
                      </a:r>
                      <a:endParaRPr lang="en-US" sz="12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400" dirty="0" smtClean="0"/>
                        <a:t>Purpose/Objectives/Goals: </a:t>
                      </a:r>
                    </a:p>
                    <a:p>
                      <a:r>
                        <a:rPr lang="en-US" sz="1000" b="0" dirty="0" smtClean="0"/>
                        <a:t>Understand sources of drive beam phase jitter, develop and test feed-forward system to stabilize drive beam phase (performance, risk)</a:t>
                      </a:r>
                      <a:endParaRPr lang="en-US" sz="1000" b="0" dirty="0"/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400" dirty="0" smtClean="0"/>
                        <a:t>Deliverables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 </a:t>
                      </a:r>
                      <a:endParaRPr lang="en-US" sz="1400" dirty="0"/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00" dirty="0" smtClean="0"/>
                        <a:t>Schedule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/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sz="1000" dirty="0" smtClean="0"/>
                        <a:t>Drive Beam phase monitors</a:t>
                      </a:r>
                      <a:endParaRPr lang="en-US" sz="1000" baseline="0" dirty="0" smtClean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000" b="0" dirty="0" smtClean="0"/>
                        <a:t>Understand sources of drive beam phase jitter. Used in feedbacks</a:t>
                      </a:r>
                      <a:r>
                        <a:rPr lang="en-US" sz="1000" b="0" baseline="0" dirty="0" smtClean="0"/>
                        <a:t> and feed-forward test.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000" dirty="0" smtClean="0"/>
                        <a:t>Drive Beam phase monitor prototype, phase monitor small series (2-3), electronics and acquisition.</a:t>
                      </a:r>
                      <a:r>
                        <a:rPr lang="en-US" sz="1000" baseline="0" dirty="0" smtClean="0"/>
                        <a:t> </a:t>
                      </a:r>
                    </a:p>
                    <a:p>
                      <a:r>
                        <a:rPr lang="en-US" sz="1000" dirty="0" smtClean="0">
                          <a:solidFill>
                            <a:srgbClr val="C00000"/>
                          </a:solidFill>
                        </a:rPr>
                        <a:t>M</a:t>
                      </a:r>
                      <a:r>
                        <a:rPr lang="en-US" sz="1000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1000" baseline="0" dirty="0" smtClean="0">
                          <a:solidFill>
                            <a:srgbClr val="C00000"/>
                          </a:solidFill>
                        </a:rPr>
                        <a:t>budget:  0.5 MCHF</a:t>
                      </a:r>
                      <a:endParaRPr lang="en-US" sz="10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000" dirty="0" smtClean="0"/>
                        <a:t>Monitor</a:t>
                      </a:r>
                      <a:r>
                        <a:rPr lang="en-US" sz="1000" baseline="0" dirty="0" smtClean="0"/>
                        <a:t> proto</a:t>
                      </a:r>
                      <a:r>
                        <a:rPr lang="en-US" sz="1000" dirty="0" smtClean="0"/>
                        <a:t>: 2011 – 4Q</a:t>
                      </a:r>
                    </a:p>
                    <a:p>
                      <a:r>
                        <a:rPr lang="en-US" sz="1000" dirty="0" smtClean="0"/>
                        <a:t>Monitor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dirty="0" smtClean="0"/>
                        <a:t>series: 2013 – 2Q</a:t>
                      </a:r>
                    </a:p>
                    <a:p>
                      <a:endParaRPr lang="en-US" sz="1000" dirty="0" smtClean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sz="1000" baseline="0" dirty="0" smtClean="0"/>
                        <a:t>Feed-forward kickers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000" dirty="0" smtClean="0"/>
                        <a:t>Required</a:t>
                      </a:r>
                      <a:r>
                        <a:rPr lang="en-US" sz="1000" baseline="0" dirty="0" smtClean="0"/>
                        <a:t> to demonstrate feed-forward performance.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000" dirty="0" smtClean="0"/>
                        <a:t>Two strip-line kickers.</a:t>
                      </a:r>
                      <a:r>
                        <a:rPr lang="en-US" sz="1000" baseline="0" dirty="0" smtClean="0"/>
                        <a:t> </a:t>
                      </a:r>
                    </a:p>
                    <a:p>
                      <a:r>
                        <a:rPr lang="en-US" sz="1000" dirty="0" smtClean="0">
                          <a:solidFill>
                            <a:srgbClr val="C00000"/>
                          </a:solidFill>
                        </a:rPr>
                        <a:t>M</a:t>
                      </a:r>
                      <a:r>
                        <a:rPr lang="en-US" sz="1000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1000" baseline="0" dirty="0" smtClean="0">
                          <a:solidFill>
                            <a:srgbClr val="C00000"/>
                          </a:solidFill>
                        </a:rPr>
                        <a:t>budget:  0.75 MCHF</a:t>
                      </a:r>
                      <a:endParaRPr lang="en-US" sz="10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000" dirty="0" smtClean="0"/>
                        <a:t>2012</a:t>
                      </a:r>
                      <a:r>
                        <a:rPr lang="en-US" sz="1000" baseline="0" dirty="0" smtClean="0"/>
                        <a:t> – 4Q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lang="en-US" sz="1000" baseline="0" dirty="0" smtClean="0"/>
                    </a:p>
                    <a:p>
                      <a:r>
                        <a:rPr lang="en-US" sz="1000" baseline="0" dirty="0" smtClean="0"/>
                        <a:t>Feed-forward pulsers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Required</a:t>
                      </a:r>
                      <a:r>
                        <a:rPr lang="en-US" sz="1000" baseline="0" dirty="0" smtClean="0"/>
                        <a:t> to demonstrate feed-forward performance.</a:t>
                      </a:r>
                      <a:endParaRPr lang="en-US" sz="1000" dirty="0" smtClean="0"/>
                    </a:p>
                    <a:p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000" dirty="0" smtClean="0"/>
                        <a:t>Fast </a:t>
                      </a:r>
                      <a:r>
                        <a:rPr lang="en-US" sz="1000" baseline="0" dirty="0" smtClean="0"/>
                        <a:t>amplifiers</a:t>
                      </a:r>
                      <a:r>
                        <a:rPr lang="en-US" sz="1000" dirty="0" smtClean="0"/>
                        <a:t> for the two kickers. Fast electronics.</a:t>
                      </a:r>
                      <a:r>
                        <a:rPr lang="en-US" sz="1000" baseline="0" dirty="0" smtClean="0"/>
                        <a:t> </a:t>
                      </a:r>
                    </a:p>
                    <a:p>
                      <a:r>
                        <a:rPr lang="en-US" sz="1000" dirty="0" smtClean="0">
                          <a:solidFill>
                            <a:srgbClr val="C00000"/>
                          </a:solidFill>
                        </a:rPr>
                        <a:t>M</a:t>
                      </a:r>
                      <a:r>
                        <a:rPr lang="en-US" sz="1000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1000" baseline="0" dirty="0" smtClean="0">
                          <a:solidFill>
                            <a:srgbClr val="C00000"/>
                          </a:solidFill>
                        </a:rPr>
                        <a:t>budget:  1.25 MCHF</a:t>
                      </a:r>
                      <a:endParaRPr lang="en-US" sz="10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000" dirty="0" smtClean="0"/>
                        <a:t>2013 –</a:t>
                      </a:r>
                      <a:r>
                        <a:rPr lang="en-US" sz="1000" baseline="0" dirty="0" smtClean="0"/>
                        <a:t> 4Q ?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sz="1000" baseline="0" dirty="0" smtClean="0"/>
                        <a:t>Infrastructure and operation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000" dirty="0" smtClean="0"/>
                        <a:t>Required for testing</a:t>
                      </a:r>
                      <a:r>
                        <a:rPr lang="en-US" sz="1000" baseline="0" dirty="0" smtClean="0"/>
                        <a:t>. 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Cabling, infrastructure, controls, operational support.</a:t>
                      </a:r>
                      <a:r>
                        <a:rPr lang="en-US" sz="1000" baseline="0" dirty="0" smtClean="0"/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rgbClr val="C00000"/>
                          </a:solidFill>
                        </a:rPr>
                        <a:t>M</a:t>
                      </a:r>
                      <a:r>
                        <a:rPr lang="en-US" sz="1000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1000" baseline="0" dirty="0" smtClean="0">
                          <a:solidFill>
                            <a:srgbClr val="C00000"/>
                          </a:solidFill>
                        </a:rPr>
                        <a:t>budget:  0.5 MCHF</a:t>
                      </a:r>
                      <a:endParaRPr lang="en-US" sz="10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000" dirty="0" smtClean="0"/>
                        <a:t>Distributed 2012-2016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11">
                  <a:txBody>
                    <a:bodyPr/>
                    <a:lstStyle/>
                    <a:p>
                      <a:r>
                        <a:rPr lang="en-US" sz="1000" baseline="0" dirty="0" smtClean="0"/>
                        <a:t>Link to other WPs/activities:  This WP depends on WP CTF3-001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11">
                  <a:txBody>
                    <a:bodyPr/>
                    <a:lstStyle/>
                    <a:p>
                      <a:r>
                        <a:rPr lang="en-US" sz="1000" baseline="0" dirty="0" smtClean="0"/>
                        <a:t>Lead collaborator(s): INFN/LNF, Oxford Un./J. Addams, CERN: BE/RF, BE/BI, BE/ABP, BE/OP…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9100"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bg1"/>
                          </a:solidFill>
                        </a:rPr>
                        <a:t>Resources:   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bg1"/>
                          </a:solidFill>
                        </a:rPr>
                        <a:t>2011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bg1"/>
                          </a:solidFill>
                        </a:rPr>
                        <a:t>2012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>
                          <a:solidFill>
                            <a:schemeClr val="bg1"/>
                          </a:solidFill>
                        </a:rPr>
                        <a:t>Total 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Material (</a:t>
                      </a:r>
                      <a:r>
                        <a:rPr lang="en-US" sz="1000" baseline="0" dirty="0" err="1" smtClean="0"/>
                        <a:t>kCHF</a:t>
                      </a:r>
                      <a:r>
                        <a:rPr lang="en-US" sz="1000" baseline="0" dirty="0" smtClean="0"/>
                        <a:t>):   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10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baseline="0" dirty="0" smtClean="0">
                          <a:solidFill>
                            <a:schemeClr val="tx1"/>
                          </a:solidFill>
                        </a:rPr>
                        <a:t>500</a:t>
                      </a:r>
                      <a:endParaRPr lang="en-US" sz="1000" b="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BFE1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i="0" baseline="0" dirty="0" smtClean="0">
                          <a:solidFill>
                            <a:schemeClr val="tx1"/>
                          </a:solidFill>
                        </a:rPr>
                        <a:t>900</a:t>
                      </a:r>
                      <a:endParaRPr lang="en-US" sz="1000" b="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000" b="0" i="0" baseline="0" dirty="0" smtClean="0">
                          <a:solidFill>
                            <a:schemeClr val="tx1"/>
                          </a:solidFill>
                        </a:rPr>
                        <a:t>1100</a:t>
                      </a:r>
                      <a:endParaRPr lang="en-US" sz="1000" b="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baseline="0" dirty="0" smtClean="0">
                          <a:solidFill>
                            <a:schemeClr val="tx1"/>
                          </a:solidFill>
                        </a:rPr>
                        <a:t>300</a:t>
                      </a:r>
                      <a:endParaRPr lang="en-US" sz="1000" b="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baseline="0" dirty="0" smtClean="0">
                          <a:solidFill>
                            <a:schemeClr val="tx1"/>
                          </a:solidFill>
                        </a:rPr>
                        <a:t>200</a:t>
                      </a:r>
                      <a:endParaRPr lang="en-US" sz="1200" b="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baseline="0" dirty="0" smtClean="0">
                          <a:solidFill>
                            <a:schemeClr val="tx1"/>
                          </a:solidFill>
                        </a:rPr>
                        <a:t>3000</a:t>
                      </a:r>
                      <a:endParaRPr lang="en-US" sz="1200" b="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BFE1EB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Personnel (FTE):   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10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4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4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000" baseline="0" dirty="0" smtClean="0"/>
                        <a:t>4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4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aseline="0" dirty="0" smtClean="0"/>
                        <a:t>4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20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</a:tr>
              <a:tr h="370840">
                <a:tc gridSpan="11">
                  <a:txBody>
                    <a:bodyPr/>
                    <a:lstStyle/>
                    <a:p>
                      <a:r>
                        <a:rPr lang="en-US" sz="1000" baseline="0" dirty="0" smtClean="0"/>
                        <a:t>Work plan reviewed with INFN-</a:t>
                      </a:r>
                      <a:r>
                        <a:rPr lang="en-US" sz="1000" baseline="0" dirty="0" err="1" smtClean="0"/>
                        <a:t>Frascati</a:t>
                      </a:r>
                      <a:r>
                        <a:rPr lang="en-US" sz="1000" baseline="0" dirty="0" smtClean="0"/>
                        <a:t> &amp; Oxford and updated. Need to check total resources and repartition with collaborators.</a:t>
                      </a:r>
                      <a:endParaRPr lang="en-US" sz="10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459" name="Title 1"/>
          <p:cNvSpPr>
            <a:spLocks noGrp="1"/>
          </p:cNvSpPr>
          <p:nvPr>
            <p:ph type="title"/>
          </p:nvPr>
        </p:nvSpPr>
        <p:spPr>
          <a:xfrm>
            <a:off x="1320800" y="1"/>
            <a:ext cx="7010400" cy="457199"/>
          </a:xfrm>
        </p:spPr>
        <p:txBody>
          <a:bodyPr/>
          <a:lstStyle/>
          <a:p>
            <a:pPr eaLnBrk="1" hangingPunct="1"/>
            <a:r>
              <a:rPr lang="en-US" dirty="0" smtClean="0"/>
              <a:t>CTF3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219200" y="609600"/>
            <a:ext cx="1514445" cy="307777"/>
          </a:xfrm>
          <a:prstGeom prst="rect">
            <a:avLst/>
          </a:prstGeom>
          <a:solidFill>
            <a:schemeClr val="bg1"/>
          </a:solidFill>
          <a:ln>
            <a:solidFill>
              <a:srgbClr val="8000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400" b="1" noProof="1" smtClean="0">
                <a:latin typeface="+mn-lt"/>
                <a:cs typeface="Tahoma" pitchFamily="34" charset="0"/>
              </a:rPr>
              <a:t>P</a:t>
            </a:r>
            <a:r>
              <a:rPr lang="en-US" sz="1400" b="1" noProof="1" smtClean="0">
                <a:latin typeface="+mn-lt"/>
                <a:cs typeface="Tahoma" pitchFamily="34" charset="0"/>
              </a:rPr>
              <a:t>.</a:t>
            </a:r>
            <a:r>
              <a:rPr lang="en-US" sz="1400" b="1" noProof="1" smtClean="0">
                <a:latin typeface="+mn-lt"/>
                <a:cs typeface="Tahoma" pitchFamily="34" charset="0"/>
              </a:rPr>
              <a:t> Skowronski</a:t>
            </a:r>
            <a:endParaRPr lang="en-US" sz="1400" b="1" noProof="1">
              <a:latin typeface="+mn-lt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1219200"/>
          <a:ext cx="8723810" cy="495398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574800"/>
                <a:gridCol w="165100"/>
                <a:gridCol w="876300"/>
                <a:gridCol w="978843"/>
                <a:gridCol w="1002357"/>
                <a:gridCol w="440871"/>
                <a:gridCol w="664029"/>
                <a:gridCol w="1066800"/>
                <a:gridCol w="489348"/>
                <a:gridCol w="513952"/>
                <a:gridCol w="951410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FFFF"/>
                          </a:solidFill>
                        </a:rPr>
                        <a:t>WP:</a:t>
                      </a:r>
                      <a:r>
                        <a:rPr lang="en-US" sz="1400" baseline="0" dirty="0" smtClean="0">
                          <a:solidFill>
                            <a:srgbClr val="FFFFFF"/>
                          </a:solidFill>
                        </a:rPr>
                        <a:t>  CTF3-003</a:t>
                      </a:r>
                    </a:p>
                    <a:p>
                      <a:r>
                        <a:rPr lang="en-US" sz="1200" b="0" baseline="0" dirty="0" smtClean="0">
                          <a:solidFill>
                            <a:srgbClr val="FFFFFF"/>
                          </a:solidFill>
                        </a:rPr>
                        <a:t>TBL+</a:t>
                      </a:r>
                      <a:endParaRPr lang="en-US" sz="12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400" dirty="0" smtClean="0"/>
                        <a:t>Purpose/Objectives/Goals: </a:t>
                      </a:r>
                    </a:p>
                    <a:p>
                      <a:r>
                        <a:rPr lang="en-US" sz="1000" b="0" dirty="0" smtClean="0"/>
                        <a:t>Contribute to high-power testing program of accelerating structures, understand  break down </a:t>
                      </a:r>
                      <a:r>
                        <a:rPr lang="en-US" sz="1000" b="0" dirty="0" err="1" smtClean="0"/>
                        <a:t>behaviour</a:t>
                      </a:r>
                      <a:r>
                        <a:rPr lang="en-US" sz="1000" b="0" dirty="0" smtClean="0"/>
                        <a:t> of PETS-structure system and conditioning scenarios (performance, cost)</a:t>
                      </a:r>
                      <a:endParaRPr lang="en-US" sz="1000" b="0" dirty="0"/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400" dirty="0" smtClean="0"/>
                        <a:t>Deliverables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 </a:t>
                      </a:r>
                      <a:endParaRPr lang="en-US" sz="1400" dirty="0"/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00" dirty="0" smtClean="0"/>
                        <a:t>Schedule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/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sz="1000" dirty="0" smtClean="0"/>
                        <a:t>Upgrade of TBL drive beam line</a:t>
                      </a:r>
                      <a:endParaRPr lang="en-US" sz="1000" baseline="0" dirty="0" smtClean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000" dirty="0" smtClean="0"/>
                        <a:t>Provide high-power slots for testing.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000" dirty="0" smtClean="0"/>
                        <a:t>4 PETS in mini-tanks with input couplers, waveguide network, supports and cables.</a:t>
                      </a:r>
                      <a:r>
                        <a:rPr lang="en-US" sz="1000" baseline="0" dirty="0" smtClean="0"/>
                        <a:t> </a:t>
                      </a:r>
                    </a:p>
                    <a:p>
                      <a:r>
                        <a:rPr lang="en-US" sz="1000" dirty="0" smtClean="0">
                          <a:solidFill>
                            <a:srgbClr val="C00000"/>
                          </a:solidFill>
                        </a:rPr>
                        <a:t>M</a:t>
                      </a:r>
                      <a:r>
                        <a:rPr lang="en-US" sz="1000" baseline="0" dirty="0" smtClean="0">
                          <a:solidFill>
                            <a:srgbClr val="C00000"/>
                          </a:solidFill>
                        </a:rPr>
                        <a:t> budget:  750 </a:t>
                      </a:r>
                      <a:r>
                        <a:rPr lang="en-US" sz="1000" baseline="0" dirty="0" err="1" smtClean="0">
                          <a:solidFill>
                            <a:srgbClr val="C00000"/>
                          </a:solidFill>
                        </a:rPr>
                        <a:t>kCHF</a:t>
                      </a:r>
                      <a:endParaRPr lang="en-US" sz="10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000" baseline="0" dirty="0" smtClean="0"/>
                        <a:t>2012 </a:t>
                      </a:r>
                      <a:r>
                        <a:rPr lang="en-US" sz="1000" baseline="0" dirty="0" smtClean="0"/>
                        <a:t>–</a:t>
                      </a:r>
                      <a:r>
                        <a:rPr lang="en-US" sz="1000" baseline="0" dirty="0" smtClean="0"/>
                        <a:t> 3 </a:t>
                      </a:r>
                      <a:r>
                        <a:rPr lang="en-US" sz="1000" baseline="0" dirty="0" smtClean="0"/>
                        <a:t>Q 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sz="1000" baseline="0" dirty="0" smtClean="0"/>
                        <a:t>RF Test stands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000" baseline="0" dirty="0" smtClean="0"/>
                        <a:t>RF conditioning and high-power testing of structures. 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000" dirty="0" smtClean="0"/>
                        <a:t>waveguide network, supports and cables, instrumentation and control for 4 </a:t>
                      </a:r>
                      <a:r>
                        <a:rPr lang="en-US" sz="1000" baseline="0" dirty="0" smtClean="0"/>
                        <a:t>slots </a:t>
                      </a:r>
                    </a:p>
                    <a:p>
                      <a:r>
                        <a:rPr lang="en-US" sz="1000" dirty="0" smtClean="0">
                          <a:solidFill>
                            <a:srgbClr val="C00000"/>
                          </a:solidFill>
                        </a:rPr>
                        <a:t>M</a:t>
                      </a:r>
                      <a:r>
                        <a:rPr lang="en-US" sz="1000" baseline="0" dirty="0" smtClean="0">
                          <a:solidFill>
                            <a:srgbClr val="C00000"/>
                          </a:solidFill>
                        </a:rPr>
                        <a:t> budget:  750 </a:t>
                      </a:r>
                      <a:r>
                        <a:rPr lang="en-US" sz="1000" baseline="0" dirty="0" err="1" smtClean="0">
                          <a:solidFill>
                            <a:srgbClr val="C00000"/>
                          </a:solidFill>
                        </a:rPr>
                        <a:t>kCHF</a:t>
                      </a:r>
                      <a:endParaRPr lang="en-US" sz="10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000" dirty="0" smtClean="0"/>
                        <a:t>First 2 slots: </a:t>
                      </a:r>
                      <a:r>
                        <a:rPr lang="en-US" sz="1000" dirty="0" smtClean="0"/>
                        <a:t>2012 </a:t>
                      </a:r>
                      <a:r>
                        <a:rPr lang="en-US" sz="1000" dirty="0" smtClean="0"/>
                        <a:t>–</a:t>
                      </a:r>
                      <a:r>
                        <a:rPr lang="en-US" sz="1000" dirty="0" smtClean="0"/>
                        <a:t> 4Q</a:t>
                      </a:r>
                      <a:endParaRPr lang="en-US" sz="1000" dirty="0" smtClean="0"/>
                    </a:p>
                    <a:p>
                      <a:endParaRPr lang="en-US" sz="1000" dirty="0" smtClean="0"/>
                    </a:p>
                    <a:p>
                      <a:r>
                        <a:rPr lang="en-US" sz="1000" dirty="0" err="1" smtClean="0"/>
                        <a:t>Addit</a:t>
                      </a:r>
                      <a:r>
                        <a:rPr lang="en-US" sz="1000" dirty="0" smtClean="0"/>
                        <a:t>.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dirty="0" smtClean="0"/>
                        <a:t>2 slots:</a:t>
                      </a:r>
                      <a:r>
                        <a:rPr lang="en-US" sz="1000" baseline="0" dirty="0" smtClean="0"/>
                        <a:t> 2013 –</a:t>
                      </a:r>
                      <a:r>
                        <a:rPr lang="en-US" sz="1000" baseline="0" dirty="0" smtClean="0"/>
                        <a:t> 4 </a:t>
                      </a:r>
                      <a:r>
                        <a:rPr lang="en-US" sz="1000" baseline="0" dirty="0" smtClean="0"/>
                        <a:t>Q 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sz="1000" baseline="0" dirty="0" smtClean="0"/>
                        <a:t>Operation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000" dirty="0" smtClean="0"/>
                        <a:t>Support testing.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000" dirty="0" smtClean="0"/>
                        <a:t>Maintenance, operating support.</a:t>
                      </a:r>
                    </a:p>
                    <a:p>
                      <a:r>
                        <a:rPr lang="en-US" sz="1000" dirty="0" smtClean="0"/>
                        <a:t>Annual</a:t>
                      </a:r>
                      <a:r>
                        <a:rPr lang="en-US" sz="1000" baseline="0" dirty="0" smtClean="0"/>
                        <a:t> reports on testing results.</a:t>
                      </a:r>
                      <a:endParaRPr lang="en-US" sz="1000" dirty="0" smtClean="0"/>
                    </a:p>
                    <a:p>
                      <a:r>
                        <a:rPr lang="en-US" sz="1000" dirty="0" smtClean="0">
                          <a:solidFill>
                            <a:srgbClr val="C00000"/>
                          </a:solidFill>
                        </a:rPr>
                        <a:t>M</a:t>
                      </a:r>
                      <a:r>
                        <a:rPr lang="en-US" sz="1000" baseline="0" dirty="0" smtClean="0">
                          <a:solidFill>
                            <a:srgbClr val="C00000"/>
                          </a:solidFill>
                        </a:rPr>
                        <a:t> budget: 1 MCHF</a:t>
                      </a:r>
                      <a:endParaRPr lang="en-US" sz="10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000" dirty="0" smtClean="0"/>
                        <a:t>Distributed 2012-2016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11">
                  <a:txBody>
                    <a:bodyPr/>
                    <a:lstStyle/>
                    <a:p>
                      <a:r>
                        <a:rPr lang="en-US" sz="1200" baseline="0" dirty="0" smtClean="0"/>
                        <a:t>Link to other WPs/activities:  This WP is partly overlapping with </a:t>
                      </a:r>
                      <a:r>
                        <a:rPr lang="en-US" sz="1200" baseline="0" dirty="0" err="1" smtClean="0"/>
                        <a:t>WPs</a:t>
                      </a:r>
                      <a:r>
                        <a:rPr lang="en-US" sz="1200" baseline="0" dirty="0" smtClean="0"/>
                        <a:t> CTF3-000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11">
                  <a:txBody>
                    <a:bodyPr/>
                    <a:lstStyle/>
                    <a:p>
                      <a:r>
                        <a:rPr lang="en-US" sz="1200" baseline="0" dirty="0" smtClean="0"/>
                        <a:t>Lead collaborator(s): CERN: BE/RF, BE/BI, BE/ABP, BE/OP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9100"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bg1"/>
                          </a:solidFill>
                        </a:rPr>
                        <a:t>Resources:   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bg1"/>
                          </a:solidFill>
                        </a:rPr>
                        <a:t>2011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bg1"/>
                          </a:solidFill>
                        </a:rPr>
                        <a:t>2012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bg1"/>
                          </a:solidFill>
                        </a:rPr>
                        <a:t>Total 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Material (</a:t>
                      </a:r>
                      <a:r>
                        <a:rPr lang="en-US" sz="1000" baseline="0" dirty="0" err="1" smtClean="0"/>
                        <a:t>kCHF</a:t>
                      </a:r>
                      <a:r>
                        <a:rPr lang="en-US" sz="1000" baseline="0" dirty="0" smtClean="0"/>
                        <a:t>):   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10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baseline="0" dirty="0" smtClean="0">
                          <a:solidFill>
                            <a:schemeClr val="tx1"/>
                          </a:solidFill>
                        </a:rPr>
                        <a:t>950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i="0" baseline="0" dirty="0" smtClean="0">
                          <a:solidFill>
                            <a:schemeClr val="tx1"/>
                          </a:solidFill>
                        </a:rPr>
                        <a:t>950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000" b="0" i="0" baseline="0" dirty="0" smtClean="0">
                          <a:solidFill>
                            <a:schemeClr val="tx1"/>
                          </a:solidFill>
                        </a:rPr>
                        <a:t>200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baseline="0" dirty="0" smtClean="0">
                          <a:solidFill>
                            <a:schemeClr val="tx1"/>
                          </a:solidFill>
                        </a:rPr>
                        <a:t>200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baseline="0" dirty="0" smtClean="0">
                          <a:solidFill>
                            <a:schemeClr val="tx1"/>
                          </a:solidFill>
                        </a:rPr>
                        <a:t>200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baseline="0" dirty="0" smtClean="0">
                          <a:solidFill>
                            <a:schemeClr val="tx1"/>
                          </a:solidFill>
                        </a:rPr>
                        <a:t>2500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Personnel (FTE):   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10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4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4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000" baseline="0" dirty="0" smtClean="0"/>
                        <a:t>2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2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000" baseline="0" dirty="0" smtClean="0"/>
                        <a:t>2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14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</a:tr>
              <a:tr h="370840">
                <a:tc gridSpan="11">
                  <a:txBody>
                    <a:bodyPr/>
                    <a:lstStyle/>
                    <a:p>
                      <a:r>
                        <a:rPr lang="en-US" sz="1000" baseline="0" dirty="0" smtClean="0"/>
                        <a:t>Resources comment: Material budget for full eight slots – (four slots</a:t>
                      </a:r>
                      <a:r>
                        <a:rPr lang="en-US" sz="1000" baseline="0" dirty="0" smtClean="0"/>
                        <a:t> ~1 </a:t>
                      </a:r>
                      <a:r>
                        <a:rPr lang="en-US" sz="1000" baseline="0" dirty="0" smtClean="0"/>
                        <a:t>MCHF less)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483" name="Title 1"/>
          <p:cNvSpPr>
            <a:spLocks noGrp="1"/>
          </p:cNvSpPr>
          <p:nvPr>
            <p:ph type="title"/>
          </p:nvPr>
        </p:nvSpPr>
        <p:spPr>
          <a:xfrm>
            <a:off x="1320800" y="1"/>
            <a:ext cx="7010400" cy="457199"/>
          </a:xfrm>
        </p:spPr>
        <p:txBody>
          <a:bodyPr/>
          <a:lstStyle/>
          <a:p>
            <a:pPr eaLnBrk="1" hangingPunct="1"/>
            <a:r>
              <a:rPr lang="en-US" dirty="0" smtClean="0"/>
              <a:t>CTF3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3000" y="685800"/>
            <a:ext cx="1155460" cy="307777"/>
          </a:xfrm>
          <a:prstGeom prst="rect">
            <a:avLst/>
          </a:prstGeom>
          <a:solidFill>
            <a:schemeClr val="bg1"/>
          </a:solidFill>
          <a:ln>
            <a:solidFill>
              <a:srgbClr val="8000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400" b="1" noProof="1" smtClean="0">
                <a:latin typeface="+mn-lt"/>
                <a:cs typeface="Tahoma" pitchFamily="34" charset="0"/>
              </a:rPr>
              <a:t>S. Doebert</a:t>
            </a:r>
            <a:endParaRPr lang="en-US" sz="1400" b="1" noProof="1">
              <a:latin typeface="+mn-lt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990600"/>
          <a:ext cx="8723810" cy="5192739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574800"/>
                <a:gridCol w="554881"/>
                <a:gridCol w="486519"/>
                <a:gridCol w="978843"/>
                <a:gridCol w="1002357"/>
                <a:gridCol w="762000"/>
                <a:gridCol w="342900"/>
                <a:gridCol w="1066800"/>
                <a:gridCol w="489348"/>
                <a:gridCol w="513952"/>
                <a:gridCol w="951410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FFFF"/>
                          </a:solidFill>
                        </a:rPr>
                        <a:t>WP:</a:t>
                      </a:r>
                      <a:r>
                        <a:rPr lang="en-US" sz="1400" baseline="0" dirty="0" smtClean="0">
                          <a:solidFill>
                            <a:srgbClr val="FFFFFF"/>
                          </a:solidFill>
                        </a:rPr>
                        <a:t>  CTF3-004</a:t>
                      </a:r>
                    </a:p>
                    <a:p>
                      <a:r>
                        <a:rPr lang="en-US" sz="1200" b="0" baseline="0" dirty="0" smtClean="0">
                          <a:solidFill>
                            <a:srgbClr val="FFFFFF"/>
                          </a:solidFill>
                        </a:rPr>
                        <a:t>Two-Beam module string</a:t>
                      </a:r>
                      <a:endParaRPr lang="en-US" sz="12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400" dirty="0" smtClean="0"/>
                        <a:t>Purpose/Objectives/Goals: </a:t>
                      </a:r>
                    </a:p>
                    <a:p>
                      <a:r>
                        <a:rPr lang="en-US" sz="1000" b="0" dirty="0" smtClean="0"/>
                        <a:t>Understand </a:t>
                      </a:r>
                      <a:r>
                        <a:rPr lang="en-US" sz="1000" b="0" dirty="0" err="1" smtClean="0"/>
                        <a:t>behaviour</a:t>
                      </a:r>
                      <a:r>
                        <a:rPr lang="en-US" sz="1000" b="0" dirty="0" smtClean="0"/>
                        <a:t> and limitations of a few generations of CLIC two-beam modules in a real accelerator environment testing them with beam (performance, cost)</a:t>
                      </a:r>
                      <a:endParaRPr lang="en-US" sz="1000" b="0" dirty="0"/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400" dirty="0" smtClean="0"/>
                        <a:t>Deliverables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 </a:t>
                      </a:r>
                      <a:endParaRPr lang="en-US" sz="1400" dirty="0"/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00" dirty="0" smtClean="0"/>
                        <a:t>Schedule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/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sz="1000" dirty="0" smtClean="0"/>
                        <a:t>First phase</a:t>
                      </a:r>
                      <a:endParaRPr lang="en-US" sz="1000" baseline="0" dirty="0" smtClean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000" dirty="0" smtClean="0"/>
                        <a:t>Test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baseline="0" dirty="0" err="1" smtClean="0"/>
                        <a:t>behaviour</a:t>
                      </a:r>
                      <a:r>
                        <a:rPr lang="en-US" sz="1000" baseline="0" dirty="0" smtClean="0"/>
                        <a:t> of a single complete Two-Beam Module.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000" dirty="0" smtClean="0"/>
                        <a:t>One Two-Beam Module type 1 installed and tested  in CTF3</a:t>
                      </a:r>
                    </a:p>
                    <a:p>
                      <a:r>
                        <a:rPr lang="en-US" sz="1000" dirty="0" smtClean="0">
                          <a:solidFill>
                            <a:srgbClr val="C00000"/>
                          </a:solidFill>
                        </a:rPr>
                        <a:t>M</a:t>
                      </a:r>
                      <a:r>
                        <a:rPr lang="en-US" sz="1000" baseline="0" dirty="0" smtClean="0">
                          <a:solidFill>
                            <a:srgbClr val="C00000"/>
                          </a:solidFill>
                        </a:rPr>
                        <a:t> budget:  0.5 MCHF</a:t>
                      </a:r>
                      <a:endParaRPr lang="en-US" sz="10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000" dirty="0" smtClean="0"/>
                        <a:t>2013 </a:t>
                      </a:r>
                      <a:r>
                        <a:rPr lang="en-US" sz="1000" dirty="0" smtClean="0"/>
                        <a:t>–</a:t>
                      </a:r>
                      <a:r>
                        <a:rPr lang="en-US" sz="1000" dirty="0" smtClean="0"/>
                        <a:t> 1Q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sz="1000" baseline="0" dirty="0" smtClean="0"/>
                        <a:t>Second phase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000" dirty="0" smtClean="0"/>
                        <a:t>Test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baseline="0" dirty="0" err="1" smtClean="0"/>
                        <a:t>behaviour</a:t>
                      </a:r>
                      <a:r>
                        <a:rPr lang="en-US" sz="1000" baseline="0" dirty="0" smtClean="0"/>
                        <a:t> of a module  string with a minimum number of interconnects.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000" dirty="0" smtClean="0"/>
                        <a:t>Two-Beam Module string (type 101) installed and tested  in CTF3</a:t>
                      </a:r>
                    </a:p>
                    <a:p>
                      <a:r>
                        <a:rPr lang="en-US" sz="1000" dirty="0" smtClean="0">
                          <a:solidFill>
                            <a:srgbClr val="C00000"/>
                          </a:solidFill>
                        </a:rPr>
                        <a:t>M</a:t>
                      </a:r>
                      <a:r>
                        <a:rPr lang="en-US" sz="1000" baseline="0" dirty="0" smtClean="0">
                          <a:solidFill>
                            <a:srgbClr val="C00000"/>
                          </a:solidFill>
                        </a:rPr>
                        <a:t> budget:  0.75 MCHF</a:t>
                      </a:r>
                      <a:endParaRPr lang="en-US" sz="10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000" dirty="0" smtClean="0"/>
                        <a:t>2014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baseline="0" dirty="0" smtClean="0"/>
                        <a:t>–</a:t>
                      </a:r>
                      <a:r>
                        <a:rPr lang="en-US" sz="1000" baseline="0" dirty="0" smtClean="0"/>
                        <a:t> 1Q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sz="1000" baseline="0" dirty="0" smtClean="0"/>
                        <a:t>Third phase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000" dirty="0" smtClean="0"/>
                        <a:t>Test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baseline="0" dirty="0" err="1" smtClean="0"/>
                        <a:t>behaviour</a:t>
                      </a:r>
                      <a:r>
                        <a:rPr lang="en-US" sz="1000" baseline="0" dirty="0" smtClean="0"/>
                        <a:t> of a module  string, new generation.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000" dirty="0" smtClean="0"/>
                        <a:t>Two-Beam Module string, new generation (3</a:t>
                      </a:r>
                      <a:r>
                        <a:rPr lang="en-US" sz="1000" baseline="0" dirty="0" smtClean="0"/>
                        <a:t> modules)</a:t>
                      </a:r>
                      <a:endParaRPr lang="en-US" sz="1000" dirty="0" smtClean="0"/>
                    </a:p>
                    <a:p>
                      <a:r>
                        <a:rPr lang="en-US" sz="1000" dirty="0" smtClean="0">
                          <a:solidFill>
                            <a:srgbClr val="C00000"/>
                          </a:solidFill>
                        </a:rPr>
                        <a:t>M</a:t>
                      </a:r>
                      <a:r>
                        <a:rPr lang="en-US" sz="1000" baseline="0" dirty="0" smtClean="0">
                          <a:solidFill>
                            <a:srgbClr val="C00000"/>
                          </a:solidFill>
                        </a:rPr>
                        <a:t> budget: 0.75 MCHF</a:t>
                      </a:r>
                      <a:endParaRPr lang="en-US" sz="10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000" dirty="0" smtClean="0"/>
                        <a:t>Modules:</a:t>
                      </a:r>
                      <a:r>
                        <a:rPr lang="en-US" sz="1000" baseline="0" dirty="0" smtClean="0"/>
                        <a:t> 2016 –</a:t>
                      </a:r>
                      <a:r>
                        <a:rPr lang="en-US" sz="1000" baseline="0" dirty="0" smtClean="0"/>
                        <a:t> 1Q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sz="1000" baseline="0" dirty="0" smtClean="0"/>
                        <a:t>Operation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000" dirty="0" smtClean="0"/>
                        <a:t>Provide operational support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000" dirty="0" smtClean="0"/>
                        <a:t>Provide operational support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rgbClr val="C00000"/>
                          </a:solidFill>
                        </a:rPr>
                        <a:t>M</a:t>
                      </a:r>
                      <a:r>
                        <a:rPr lang="en-US" sz="1000" baseline="0" dirty="0" smtClean="0">
                          <a:solidFill>
                            <a:srgbClr val="C00000"/>
                          </a:solidFill>
                        </a:rPr>
                        <a:t> budget: 1 MCHF</a:t>
                      </a:r>
                      <a:endParaRPr lang="en-US" sz="10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000" dirty="0" smtClean="0"/>
                        <a:t>2012 to 2016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11">
                  <a:txBody>
                    <a:bodyPr/>
                    <a:lstStyle/>
                    <a:p>
                      <a:r>
                        <a:rPr lang="en-US" sz="1200" baseline="0" dirty="0" smtClean="0"/>
                        <a:t>Link to other WPs/activities:  This WP is linked to WP CTC-004 – only installation/operation budget foreseen</a:t>
                      </a:r>
                      <a:endParaRPr lang="en-US" sz="1200" b="1" i="0" baseline="0" dirty="0" smtClean="0">
                        <a:solidFill>
                          <a:srgbClr val="008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11">
                  <a:txBody>
                    <a:bodyPr/>
                    <a:lstStyle/>
                    <a:p>
                      <a:r>
                        <a:rPr lang="en-US" sz="1200" baseline="0" dirty="0" smtClean="0"/>
                        <a:t>Lead collaborator(s): Uppsala, IRFU/</a:t>
                      </a:r>
                      <a:r>
                        <a:rPr lang="en-US" sz="1200" baseline="0" dirty="0" err="1" smtClean="0"/>
                        <a:t>Saclay</a:t>
                      </a:r>
                      <a:r>
                        <a:rPr lang="en-US" sz="1200" baseline="0" dirty="0" smtClean="0"/>
                        <a:t>, CERN: BE/RF, BE/BI, BE/ABP, BE/OP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9100"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Resources:   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2011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2012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>
                          <a:solidFill>
                            <a:schemeClr val="bg1"/>
                          </a:solidFill>
                        </a:rPr>
                        <a:t>Total 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Material (</a:t>
                      </a:r>
                      <a:r>
                        <a:rPr lang="en-US" sz="1200" baseline="0" dirty="0" err="1" smtClean="0"/>
                        <a:t>kCHF</a:t>
                      </a:r>
                      <a:r>
                        <a:rPr lang="en-US" sz="1200" baseline="0" dirty="0" smtClean="0"/>
                        <a:t>):   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12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500</a:t>
                      </a:r>
                      <a:endParaRPr lang="en-US" sz="1200" b="1" i="0" u="none" baseline="0" dirty="0" smtClean="0">
                        <a:solidFill>
                          <a:srgbClr val="008000"/>
                        </a:solidFill>
                      </a:endParaRPr>
                    </a:p>
                  </a:txBody>
                  <a:tcPr>
                    <a:solidFill>
                      <a:srgbClr val="BFE1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700</a:t>
                      </a:r>
                      <a:endParaRPr lang="en-US" sz="1000" b="1" i="0" baseline="0" dirty="0" smtClean="0">
                        <a:solidFill>
                          <a:srgbClr val="008000"/>
                        </a:solidFill>
                      </a:endParaRP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aseline="0" dirty="0" smtClean="0"/>
                        <a:t>700</a:t>
                      </a:r>
                      <a:endParaRPr lang="en-US" sz="12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600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500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3000</a:t>
                      </a:r>
                      <a:endParaRPr lang="en-US" sz="1000" b="1" i="0" baseline="0" dirty="0" smtClean="0">
                        <a:solidFill>
                          <a:srgbClr val="008000"/>
                        </a:solidFill>
                      </a:endParaRPr>
                    </a:p>
                  </a:txBody>
                  <a:tcPr>
                    <a:solidFill>
                      <a:srgbClr val="BFE1EB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Personnel (FTE):   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12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3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3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aseline="0" dirty="0" smtClean="0"/>
                        <a:t>3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3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aseline="0" dirty="0" smtClean="0"/>
                        <a:t>3 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15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</a:tr>
              <a:tr h="370840">
                <a:tc gridSpan="11">
                  <a:txBody>
                    <a:bodyPr/>
                    <a:lstStyle/>
                    <a:p>
                      <a:r>
                        <a:rPr lang="en-US" sz="1200" baseline="0" dirty="0" smtClean="0"/>
                        <a:t>Resources comment: Only resources for installation/integration/services/running in CTF3 are</a:t>
                      </a:r>
                    </a:p>
                    <a:p>
                      <a:r>
                        <a:rPr lang="en-US" sz="1200" baseline="0" dirty="0" smtClean="0"/>
                        <a:t>accounted for here. Resources for module construction in CTC-004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507" name="Title 1"/>
          <p:cNvSpPr>
            <a:spLocks noGrp="1"/>
          </p:cNvSpPr>
          <p:nvPr>
            <p:ph type="title"/>
          </p:nvPr>
        </p:nvSpPr>
        <p:spPr>
          <a:xfrm>
            <a:off x="1320800" y="1"/>
            <a:ext cx="7010400" cy="457199"/>
          </a:xfrm>
        </p:spPr>
        <p:txBody>
          <a:bodyPr/>
          <a:lstStyle/>
          <a:p>
            <a:pPr eaLnBrk="1" hangingPunct="1"/>
            <a:r>
              <a:rPr lang="en-US" dirty="0" smtClean="0"/>
              <a:t>CTF3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203200" y="6207488"/>
            <a:ext cx="7416800" cy="536650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Other comments: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total CTF3 manpower (2012) 31 FTE, 30 only CERN in 2011. </a:t>
            </a:r>
            <a:endParaRPr lang="en-US" sz="1400" b="1" dirty="0" smtClean="0">
              <a:solidFill>
                <a:srgbClr val="008000"/>
              </a:solidFill>
              <a:latin typeface="Arial Narrow"/>
              <a:ea typeface="ＭＳ Ｐゴシック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7"/>
          <p:cNvSpPr txBox="1">
            <a:spLocks/>
          </p:cNvSpPr>
          <p:nvPr/>
        </p:nvSpPr>
        <p:spPr>
          <a:xfrm>
            <a:off x="798513" y="0"/>
            <a:ext cx="7567612" cy="61595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US" sz="2300" dirty="0">
                <a:solidFill>
                  <a:srgbClr val="C00000"/>
                </a:solidFill>
                <a:latin typeface="Georgia" pitchFamily="18" charset="0"/>
              </a:rPr>
              <a:t>Two Beam Scheme</a:t>
            </a:r>
          </a:p>
        </p:txBody>
      </p:sp>
      <p:pic>
        <p:nvPicPr>
          <p:cNvPr id="18435" name="Picture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143000"/>
            <a:ext cx="7391400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7315200" y="2895600"/>
            <a:ext cx="1524000" cy="685800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1400">
                <a:latin typeface="Georgia" pitchFamily="18" charset="0"/>
              </a:rPr>
              <a:t>Drive Beam </a:t>
            </a:r>
          </a:p>
          <a:p>
            <a:pPr>
              <a:spcAft>
                <a:spcPts val="600"/>
              </a:spcAft>
            </a:pPr>
            <a:r>
              <a:rPr lang="en-US" sz="1400">
                <a:latin typeface="Georgia" pitchFamily="18" charset="0"/>
              </a:rPr>
              <a:t>100 A – 2.4 GeV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629400" y="2057400"/>
            <a:ext cx="1676400" cy="685800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400">
                <a:latin typeface="Georgia" pitchFamily="18" charset="0"/>
              </a:rPr>
              <a:t>Main Beam 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400">
                <a:latin typeface="Georgia" pitchFamily="18" charset="0"/>
              </a:rPr>
              <a:t>1 A – up to 1.5 TeV</a:t>
            </a:r>
          </a:p>
        </p:txBody>
      </p:sp>
      <p:cxnSp>
        <p:nvCxnSpPr>
          <p:cNvPr id="16" name="Straight Arrow Connector 15"/>
          <p:cNvCxnSpPr>
            <a:cxnSpLocks noChangeShapeType="1"/>
          </p:cNvCxnSpPr>
          <p:nvPr/>
        </p:nvCxnSpPr>
        <p:spPr bwMode="auto">
          <a:xfrm rot="5400000">
            <a:off x="5638800" y="1524000"/>
            <a:ext cx="1219200" cy="762000"/>
          </a:xfrm>
          <a:prstGeom prst="straightConnector1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6324600" y="685800"/>
            <a:ext cx="1600200" cy="609600"/>
          </a:xfrm>
          <a:prstGeom prst="rect">
            <a:avLst/>
          </a:prstGeom>
          <a:solidFill>
            <a:srgbClr val="F2DCDB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400">
                <a:solidFill>
                  <a:srgbClr val="C00000"/>
                </a:solidFill>
                <a:latin typeface="Georgia" pitchFamily="18" charset="0"/>
              </a:rPr>
              <a:t>RF power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400">
                <a:solidFill>
                  <a:srgbClr val="C00000"/>
                </a:solidFill>
                <a:latin typeface="Georgia" pitchFamily="18" charset="0"/>
              </a:rPr>
              <a:t>12 GHz – 135 MW </a:t>
            </a:r>
          </a:p>
        </p:txBody>
      </p:sp>
      <p:sp>
        <p:nvSpPr>
          <p:cNvPr id="19" name="Title 7"/>
          <p:cNvSpPr txBox="1">
            <a:spLocks/>
          </p:cNvSpPr>
          <p:nvPr/>
        </p:nvSpPr>
        <p:spPr>
          <a:xfrm>
            <a:off x="152400" y="685800"/>
            <a:ext cx="3352800" cy="381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1600" b="1">
                <a:solidFill>
                  <a:srgbClr val="17375E"/>
                </a:solidFill>
                <a:latin typeface="Georgia" pitchFamily="18" charset="0"/>
              </a:rPr>
              <a:t>CLIC Two-Beam module (2m)</a:t>
            </a:r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8758238" y="6578600"/>
            <a:ext cx="385762" cy="279400"/>
          </a:xfrm>
          <a:prstGeom prst="rect">
            <a:avLst/>
          </a:prstGeom>
        </p:spPr>
        <p:txBody>
          <a:bodyPr/>
          <a:lstStyle/>
          <a:p>
            <a:pPr algn="ctr"/>
            <a:fld id="{F17E8037-472C-451E-9836-193248D7F7E9}" type="slidenum">
              <a:rPr lang="en-US" sz="1000">
                <a:solidFill>
                  <a:srgbClr val="7F7F7F"/>
                </a:solidFill>
                <a:latin typeface="Georgia" pitchFamily="18" charset="0"/>
              </a:rPr>
              <a:pPr algn="ctr"/>
              <a:t>9</a:t>
            </a:fld>
            <a:endParaRPr lang="en-US" sz="1000">
              <a:solidFill>
                <a:srgbClr val="7F7F7F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51608</TotalTime>
  <Words>2994</Words>
  <Application>Microsoft Macintosh PowerPoint</Application>
  <PresentationFormat>On-screen Show (4:3)</PresentationFormat>
  <Paragraphs>540</Paragraphs>
  <Slides>19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Work packages : Overview of experimental verification, CTF3 and CLIC Zero   R. Corsini for the CLIC/CTF3 Collaboration  </vt:lpstr>
      <vt:lpstr>Slide 2</vt:lpstr>
      <vt:lpstr>Slide 3</vt:lpstr>
      <vt:lpstr>Slide 4</vt:lpstr>
      <vt:lpstr>CTF3</vt:lpstr>
      <vt:lpstr>CTF3</vt:lpstr>
      <vt:lpstr>CTF3</vt:lpstr>
      <vt:lpstr>CTF3</vt:lpstr>
      <vt:lpstr>Slide 9</vt:lpstr>
      <vt:lpstr>Slide 10</vt:lpstr>
      <vt:lpstr>Slide 11</vt:lpstr>
      <vt:lpstr>Slide 12</vt:lpstr>
      <vt:lpstr>Slide 13</vt:lpstr>
      <vt:lpstr>CLIC Zero</vt:lpstr>
      <vt:lpstr>CLIC Zero</vt:lpstr>
      <vt:lpstr>CLIC Zero</vt:lpstr>
      <vt:lpstr>Slide 17</vt:lpstr>
      <vt:lpstr>Slide 18</vt:lpstr>
      <vt:lpstr>Slide 19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roberto corsini</dc:creator>
  <cp:lastModifiedBy>Roberto Corsini</cp:lastModifiedBy>
  <cp:revision>1715</cp:revision>
  <dcterms:created xsi:type="dcterms:W3CDTF">2011-09-26T07:17:12Z</dcterms:created>
  <dcterms:modified xsi:type="dcterms:W3CDTF">2011-09-28T14:12:30Z</dcterms:modified>
</cp:coreProperties>
</file>