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97" r:id="rId2"/>
    <p:sldId id="286" r:id="rId3"/>
    <p:sldId id="296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294" r:id="rId13"/>
    <p:sldId id="306" r:id="rId14"/>
    <p:sldId id="307" r:id="rId15"/>
    <p:sldId id="308" r:id="rId1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8" autoAdjust="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759CB-5049-2746-8973-8FE577EBDA21}" type="datetimeFigureOut">
              <a:rPr kumimoji="1" lang="ja-JP" altLang="en-US" smtClean="0"/>
              <a:t>2011/9/27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AE93-E29E-5C4A-ACFA-B27B0E928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2090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4CCFB-C1EA-6740-BE4C-F3DF6CA47A64}" type="datetimeFigureOut">
              <a:rPr kumimoji="1" lang="ja-JP" altLang="en-US" smtClean="0"/>
              <a:t>2011/9/27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2FA51-DCE3-4A4B-BE47-2020C0AFD5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4372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200" b="0"/>
            </a:lvl1pPr>
          </a:lstStyle>
          <a:p>
            <a:r>
              <a:rPr lang="en-US" dirty="0" smtClean="0"/>
              <a:t>Cavity Plan and Yield Discussion</a:t>
            </a:r>
            <a:endParaRPr 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851631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2448141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1918713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dirty="0" smtClean="0"/>
              <a:t>Cavity Plan and Yield Discussion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4387382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Cavity Plan and Yield Discussion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80596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505093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2068502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9695792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7694041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8587719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LCWS11-110927, PMs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TDR ACC &amp; SCRF Guidline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0226766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Cavity Plan and Yield Discussion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898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Kerby with thanks to everyone in the S0 team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Cavity Summary and Projected Status in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660" y="228600"/>
            <a:ext cx="3472206" cy="63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33368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013460"/>
            <a:ext cx="7978140" cy="5227320"/>
          </a:xfrm>
        </p:spPr>
        <p:txBody>
          <a:bodyPr/>
          <a:lstStyle/>
          <a:p>
            <a:r>
              <a:rPr lang="en-US" sz="2400" dirty="0" smtClean="0"/>
              <a:t>Highlights the progress of the past year</a:t>
            </a:r>
          </a:p>
          <a:p>
            <a:pPr lvl="1"/>
            <a:r>
              <a:rPr lang="en-US" sz="2000" dirty="0" smtClean="0"/>
              <a:t>Yield of 9 cavities in 2010-11 is ~77% after two passes; 40% first pass and a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pass success rate of ~50-60%(!)</a:t>
            </a:r>
          </a:p>
          <a:p>
            <a:pPr lvl="1"/>
            <a:r>
              <a:rPr lang="en-US" sz="2000" dirty="0" smtClean="0"/>
              <a:t>By comparison 2008 and 2009 numbers are ~45% total after two passes; ~25% first pass and ~30% in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pass.</a:t>
            </a:r>
          </a:p>
          <a:p>
            <a:pPr lvl="1"/>
            <a:r>
              <a:rPr lang="en-US" sz="2000" dirty="0" smtClean="0"/>
              <a:t>EXCELLENT progress!</a:t>
            </a:r>
          </a:p>
          <a:p>
            <a:r>
              <a:rPr lang="en-US" sz="2400" dirty="0" smtClean="0"/>
              <a:t>One proposal would be to continue with the discrete method as well, and plot 2011/2012 data as the next increment to this plot (in addition to the cumulative plot)</a:t>
            </a:r>
          </a:p>
          <a:p>
            <a:r>
              <a:rPr lang="en-US" sz="2400" dirty="0" smtClean="0"/>
              <a:t>Constant vigilance in cavity manufacture!</a:t>
            </a:r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10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15291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here to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013460"/>
            <a:ext cx="7978140" cy="5227320"/>
          </a:xfrm>
        </p:spPr>
        <p:txBody>
          <a:bodyPr/>
          <a:lstStyle/>
          <a:p>
            <a:r>
              <a:rPr lang="en-US" sz="2400" dirty="0" smtClean="0"/>
              <a:t>Incoming cavities at first glance would appear to be on order of…</a:t>
            </a:r>
          </a:p>
          <a:p>
            <a:pPr lvl="1"/>
            <a:r>
              <a:rPr lang="en-US" sz="2000" dirty="0" smtClean="0"/>
              <a:t>5 MHI</a:t>
            </a:r>
          </a:p>
          <a:p>
            <a:pPr lvl="1"/>
            <a:r>
              <a:rPr lang="en-US" sz="2000" dirty="0" smtClean="0"/>
              <a:t>~40 NR / AES / PAVAC (ARRA funds)</a:t>
            </a:r>
          </a:p>
          <a:p>
            <a:pPr lvl="1"/>
            <a:r>
              <a:rPr lang="en-US" sz="2000" dirty="0" smtClean="0"/>
              <a:t>? (a few?) at XFEL</a:t>
            </a:r>
          </a:p>
          <a:p>
            <a:r>
              <a:rPr lang="en-US" sz="2400" dirty="0" smtClean="0"/>
              <a:t>Appears to be more than enough, but remember…</a:t>
            </a:r>
          </a:p>
          <a:p>
            <a:pPr lvl="1"/>
            <a:r>
              <a:rPr lang="en-US" sz="2000" dirty="0" smtClean="0"/>
              <a:t>XFEL cavities have non-ILC goals</a:t>
            </a:r>
          </a:p>
          <a:p>
            <a:pPr lvl="1"/>
            <a:r>
              <a:rPr lang="en-US" sz="2000" dirty="0" smtClean="0"/>
              <a:t>In the US</a:t>
            </a:r>
          </a:p>
          <a:p>
            <a:pPr lvl="2"/>
            <a:r>
              <a:rPr lang="en-US" sz="1800" dirty="0" smtClean="0"/>
              <a:t>Vendor qualification continues</a:t>
            </a:r>
          </a:p>
          <a:p>
            <a:pPr lvl="2"/>
            <a:r>
              <a:rPr lang="en-US" sz="1800" dirty="0" smtClean="0"/>
              <a:t>Vendor roles are increasing</a:t>
            </a:r>
          </a:p>
          <a:p>
            <a:pPr lvl="2"/>
            <a:r>
              <a:rPr lang="en-US" sz="1800" dirty="0" smtClean="0"/>
              <a:t>Alternative processes are being developed</a:t>
            </a:r>
          </a:p>
          <a:p>
            <a:pPr lvl="2"/>
            <a:r>
              <a:rPr lang="en-US" sz="1800" dirty="0" smtClean="0"/>
              <a:t>There are limitations on throughput</a:t>
            </a:r>
          </a:p>
          <a:p>
            <a:r>
              <a:rPr lang="en-US" sz="2400" dirty="0" smtClean="0"/>
              <a:t>Total ‘production’ cavities available by mid-2012 probably closer to 15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970916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タイトル 1"/>
          <p:cNvSpPr>
            <a:spLocks noGrp="1"/>
          </p:cNvSpPr>
          <p:nvPr>
            <p:ph type="title"/>
          </p:nvPr>
        </p:nvSpPr>
        <p:spPr>
          <a:xfrm>
            <a:off x="1143000" y="198437"/>
            <a:ext cx="8001000" cy="487363"/>
          </a:xfrm>
        </p:spPr>
        <p:txBody>
          <a:bodyPr/>
          <a:lstStyle/>
          <a:p>
            <a:r>
              <a:rPr kumimoji="0" lang="en-US" altLang="ja-JP" sz="3200" b="1" dirty="0">
                <a:solidFill>
                  <a:srgbClr val="000090"/>
                </a:solidFill>
                <a:latin typeface="Arial" charset="0"/>
                <a:cs typeface="Arial Unicode MS" charset="0"/>
              </a:rPr>
              <a:t>Standard Procedure </a:t>
            </a:r>
            <a:r>
              <a:rPr kumimoji="0" lang="en-US" altLang="ja-JP" sz="32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Established</a:t>
            </a:r>
            <a:br>
              <a:rPr kumimoji="0" lang="en-US" altLang="ja-JP" sz="32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</a:br>
            <a:r>
              <a:rPr kumimoji="0" lang="en-US" altLang="ja-JP" sz="2000" b="1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for ILC-SCRF Cavity evaluation, in </a:t>
            </a:r>
            <a:r>
              <a:rPr kumimoji="0" lang="en-US" altLang="ja-JP" sz="2000" b="1" dirty="0" smtClean="0">
                <a:solidFill>
                  <a:srgbClr val="FF0000"/>
                </a:solidFill>
                <a:latin typeface="Arial" charset="0"/>
                <a:cs typeface="Arial Unicode MS" charset="0"/>
              </a:rPr>
              <a:t>guidance of TTC </a:t>
            </a:r>
            <a:endParaRPr kumimoji="0" lang="ja-JP" altLang="en-US" sz="3200" b="1" dirty="0">
              <a:solidFill>
                <a:srgbClr val="FF0000"/>
              </a:solidFill>
              <a:latin typeface="Arial" charset="0"/>
              <a:cs typeface="Arial Unicode MS" charset="0"/>
            </a:endParaRPr>
          </a:p>
        </p:txBody>
      </p:sp>
      <p:graphicFrame>
        <p:nvGraphicFramePr>
          <p:cNvPr id="33888" name="Group 9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231320"/>
              </p:ext>
            </p:extLst>
          </p:nvPr>
        </p:nvGraphicFramePr>
        <p:xfrm>
          <a:off x="838200" y="979488"/>
          <a:ext cx="4572000" cy="5345113"/>
        </p:xfrm>
        <a:graphic>
          <a:graphicData uri="http://schemas.openxmlformats.org/drawingml/2006/table">
            <a:tbl>
              <a:tblPr/>
              <a:tblGrid>
                <a:gridCol w="1230313"/>
                <a:gridCol w="3341687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Standard Fabrication/Process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Fabrication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Nb-sheet purchasing 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Component  Fabrication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Cavity assembly with EBW  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Process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EP-1  (~150um)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Ultrasonic degreasing with detergent, or ethanol rinse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High-pressure pure-water rinsing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Hydrogen degassing at &gt; 600 C 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Field flatness tuning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EP-2  (~20um)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Ultrasonic degreasing or ethanol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(or EP 5 um with fresh acid)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High-pressure pure-water rinsing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Antenna Assembly 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Baking at 120 C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Cold  Test (vertical test)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 Unicode MS" charset="0"/>
                        </a:rPr>
                        <a:t>Performance Test with temperature  and mode measurement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</a:tr>
            </a:tbl>
          </a:graphicData>
        </a:graphic>
      </p:graphicFrame>
      <p:sp>
        <p:nvSpPr>
          <p:cNvPr id="46133" name="スライド番号プレースホルダ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FBBA2D10-78A7-CE4F-91D9-3A039C7C6ADF}" type="slidenum">
              <a:rPr kumimoji="0" lang="en-US" altLang="ja-JP" sz="1400"/>
              <a:pPr/>
              <a:t>12</a:t>
            </a:fld>
            <a:endParaRPr kumimoji="0" lang="en-US" altLang="ja-JP" sz="1400"/>
          </a:p>
        </p:txBody>
      </p:sp>
      <p:sp>
        <p:nvSpPr>
          <p:cNvPr id="8" name="下矢印 7"/>
          <p:cNvSpPr>
            <a:spLocks noChangeArrowheads="1"/>
          </p:cNvSpPr>
          <p:nvPr/>
        </p:nvSpPr>
        <p:spPr bwMode="auto">
          <a:xfrm>
            <a:off x="228600" y="1295400"/>
            <a:ext cx="457200" cy="914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>
              <a:alpha val="70195"/>
            </a:srgbClr>
          </a:solidFill>
          <a:ln w="9525">
            <a:solidFill>
              <a:srgbClr val="0098CC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fontAlgn="ctr" hangingPunct="0"/>
            <a:endParaRPr kumimoji="0" lang="ja-JP" altLang="en-US">
              <a:solidFill>
                <a:srgbClr val="FFFFFF"/>
              </a:solidFill>
              <a:latin typeface="Palatino" charset="0"/>
            </a:endParaRPr>
          </a:p>
        </p:txBody>
      </p:sp>
      <p:sp>
        <p:nvSpPr>
          <p:cNvPr id="16" name="下矢印 15"/>
          <p:cNvSpPr>
            <a:spLocks noChangeArrowheads="1"/>
          </p:cNvSpPr>
          <p:nvPr/>
        </p:nvSpPr>
        <p:spPr bwMode="auto">
          <a:xfrm>
            <a:off x="228600" y="2209800"/>
            <a:ext cx="457200" cy="3429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6600">
              <a:alpha val="44000"/>
            </a:srgbClr>
          </a:solidFill>
          <a:ln w="9525">
            <a:solidFill>
              <a:srgbClr val="0098CC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0" fontAlgn="ctr" hangingPunct="0"/>
            <a:endParaRPr kumimoji="0" lang="ja-JP" altLang="en-US">
              <a:solidFill>
                <a:srgbClr val="FFFFFF"/>
              </a:solidFill>
              <a:latin typeface="Palatino" charset="0"/>
            </a:endParaRPr>
          </a:p>
        </p:txBody>
      </p:sp>
      <p:sp>
        <p:nvSpPr>
          <p:cNvPr id="46136" name="日付プレースホルダ 1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LCWS11-110927, J Kerby</a:t>
            </a:r>
          </a:p>
        </p:txBody>
      </p:sp>
      <p:sp>
        <p:nvSpPr>
          <p:cNvPr id="46137" name="フッター プレースホルダ 1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200" dirty="0"/>
              <a:t>Cavity Plan and Yield Discussion</a:t>
            </a:r>
          </a:p>
        </p:txBody>
      </p:sp>
      <p:sp>
        <p:nvSpPr>
          <p:cNvPr id="46138" name="コンテンツ プレースホルダ 2"/>
          <p:cNvSpPr txBox="1">
            <a:spLocks/>
          </p:cNvSpPr>
          <p:nvPr/>
        </p:nvSpPr>
        <p:spPr bwMode="auto">
          <a:xfrm>
            <a:off x="5638800" y="990600"/>
            <a:ext cx="3276600" cy="53340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ja-JP" sz="2800" u="sng" dirty="0">
                <a:solidFill>
                  <a:srgbClr val="3366FF"/>
                </a:solidFill>
              </a:rPr>
              <a:t>Key Process</a:t>
            </a:r>
          </a:p>
          <a:p>
            <a:pPr>
              <a:spcBef>
                <a:spcPct val="20000"/>
              </a:spcBef>
            </a:pPr>
            <a:r>
              <a:rPr kumimoji="0" lang="en-US" altLang="ja-JP" sz="2400" b="1" dirty="0">
                <a:solidFill>
                  <a:srgbClr val="FF0000"/>
                </a:solidFill>
              </a:rPr>
              <a:t>Fabrication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kumimoji="0" lang="en-US" altLang="ja-JP" sz="2000" dirty="0">
                <a:solidFill>
                  <a:srgbClr val="23346C"/>
                </a:solidFill>
              </a:rPr>
              <a:t>Material</a:t>
            </a:r>
            <a:r>
              <a:rPr kumimoji="0" lang="en-US" altLang="ja-JP" sz="2000" b="1" dirty="0">
                <a:solidFill>
                  <a:srgbClr val="23346C"/>
                </a:solidFill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altLang="ja-JP" sz="2000" u="sng" dirty="0"/>
              <a:t>EBW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altLang="ja-JP" sz="2000" dirty="0"/>
              <a:t>Shape</a:t>
            </a:r>
          </a:p>
          <a:p>
            <a:pPr>
              <a:spcBef>
                <a:spcPct val="20000"/>
              </a:spcBef>
            </a:pPr>
            <a:r>
              <a:rPr kumimoji="0" lang="en-US" altLang="ja-JP" sz="2400" b="1" dirty="0" smtClean="0">
                <a:solidFill>
                  <a:srgbClr val="FF0000"/>
                </a:solidFill>
              </a:rPr>
              <a:t>Process </a:t>
            </a:r>
            <a:endParaRPr kumimoji="0" lang="en-US" altLang="ja-JP" sz="2400" b="1" u="sng" dirty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altLang="ja-JP" sz="2000" u="sng" dirty="0"/>
              <a:t>Electro-Polishing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US" altLang="ja-JP" sz="1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altLang="ja-JP" sz="2000" dirty="0"/>
              <a:t>Ethanol Rinsing or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altLang="ja-JP" sz="2000" dirty="0"/>
              <a:t>Ultra sonic. + Detergent </a:t>
            </a:r>
            <a:r>
              <a:rPr lang="en-US" altLang="ja-JP" sz="2000" dirty="0" err="1"/>
              <a:t>Rins</a:t>
            </a:r>
            <a:r>
              <a:rPr lang="en-US" altLang="ja-JP" sz="2000" dirty="0"/>
              <a:t>.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US" altLang="ja-JP" sz="10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altLang="ja-JP" sz="2000" dirty="0"/>
              <a:t>High Pr. Pure Water cleaning</a:t>
            </a:r>
          </a:p>
          <a:p>
            <a:pPr lvl="3">
              <a:spcBef>
                <a:spcPct val="20000"/>
              </a:spcBef>
              <a:buFontTx/>
              <a:buChar char="–"/>
            </a:pPr>
            <a:endParaRPr lang="en-US" altLang="ja-JP" sz="2000" dirty="0">
              <a:ea typeface="ＭＳ Ｐゴシック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155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Range Yield Gain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038570"/>
            <a:ext cx="7829550" cy="5333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3348990" y="2251710"/>
            <a:ext cx="3863340" cy="13144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7212330" y="3566160"/>
            <a:ext cx="73152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5848350" y="3055620"/>
            <a:ext cx="20955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338060" y="307848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+~15%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889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Range; Cumulative v Discrete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013460"/>
            <a:ext cx="7978140" cy="5227320"/>
          </a:xfrm>
        </p:spPr>
        <p:txBody>
          <a:bodyPr/>
          <a:lstStyle/>
          <a:p>
            <a:r>
              <a:rPr lang="en-US" sz="2400" dirty="0" smtClean="0"/>
              <a:t>Allowing a minimum vertical test gradient of 28MV/m (-20%) increases the yield ~15% in the cumulative plot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From the 2010-2011 data, a similar application of a linear fit from 25MV/m (88%) – 35MV/m (77%) data increases the yield ~7%</a:t>
            </a:r>
          </a:p>
          <a:p>
            <a:endParaRPr lang="en-US" sz="2400" dirty="0" smtClean="0"/>
          </a:p>
          <a:p>
            <a:pPr lvl="1"/>
            <a:r>
              <a:rPr lang="en-US" sz="2000" dirty="0" smtClean="0"/>
              <a:t>Limited numbers, but should we discuss the range of RF power being included for the vertical test portion of the cavity range?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957920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013460"/>
            <a:ext cx="7978140" cy="5227320"/>
          </a:xfrm>
        </p:spPr>
        <p:txBody>
          <a:bodyPr/>
          <a:lstStyle/>
          <a:p>
            <a:r>
              <a:rPr lang="en-US" sz="2400" dirty="0" smtClean="0"/>
              <a:t>The Cavity R&amp;D effort has to date been a remarkable technical success</a:t>
            </a:r>
          </a:p>
          <a:p>
            <a:pPr lvl="1"/>
            <a:r>
              <a:rPr lang="en-US" sz="2000" dirty="0" smtClean="0"/>
              <a:t>We need to make sure it is understood this way!</a:t>
            </a:r>
          </a:p>
          <a:p>
            <a:pPr lvl="1"/>
            <a:r>
              <a:rPr lang="en-US" sz="2000" dirty="0" smtClean="0"/>
              <a:t>The cavity database provides us with a credible way to present our ‘production’ results (and record our R&amp;D efforts at a high level)…thanks to the database group and please keep it up!</a:t>
            </a:r>
          </a:p>
          <a:p>
            <a:pPr lvl="1"/>
            <a:r>
              <a:rPr lang="en-US" sz="2000" dirty="0" smtClean="0"/>
              <a:t>We will continue R&amp;D efforts leading to longer term payoffs both technically and industrially; this may limit the number of ‘production’ data points over the course of the next year</a:t>
            </a:r>
          </a:p>
          <a:p>
            <a:pPr lvl="1"/>
            <a:r>
              <a:rPr lang="en-US" sz="2000" dirty="0" smtClean="0"/>
              <a:t>We should have enough results to show…with constant vigilance!</a:t>
            </a:r>
          </a:p>
          <a:p>
            <a:pPr lvl="1"/>
            <a:r>
              <a:rPr lang="en-US" sz="2000" dirty="0" smtClean="0"/>
              <a:t>We should discuss the payoffs of yield, and allowing a variation in the yield, to the overall machine costs.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15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52255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Outline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934382"/>
            <a:ext cx="7772400" cy="1831927"/>
          </a:xfrm>
        </p:spPr>
        <p:txBody>
          <a:bodyPr/>
          <a:lstStyle/>
          <a:p>
            <a:r>
              <a:rPr kumimoji="1" lang="en-US" altLang="ja-JP" dirty="0" smtClean="0"/>
              <a:t>Reminder of </a:t>
            </a:r>
            <a:r>
              <a:rPr kumimoji="1" lang="en-US" altLang="ja-JP" dirty="0" smtClean="0"/>
              <a:t>2012 Target</a:t>
            </a:r>
            <a:endParaRPr kumimoji="1" lang="en-US" altLang="ja-JP" dirty="0" smtClean="0"/>
          </a:p>
          <a:p>
            <a:r>
              <a:rPr kumimoji="1" lang="en-US" altLang="ja-JP" dirty="0" smtClean="0"/>
              <a:t>Current Database plots </a:t>
            </a:r>
          </a:p>
          <a:p>
            <a:r>
              <a:rPr kumimoji="1" lang="en-US" altLang="ja-JP" dirty="0" smtClean="0"/>
              <a:t>Expected total numbers by mid 2012</a:t>
            </a:r>
          </a:p>
          <a:p>
            <a:r>
              <a:rPr kumimoji="1" lang="en-US" altLang="ja-JP" dirty="0" smtClean="0"/>
              <a:t>Alternatives</a:t>
            </a:r>
          </a:p>
          <a:p>
            <a:r>
              <a:rPr kumimoji="1" lang="en-US" altLang="ja-JP" dirty="0" smtClean="0"/>
              <a:t>NB!:  </a:t>
            </a:r>
            <a:r>
              <a:rPr kumimoji="1" lang="en-US" altLang="ja-JP" dirty="0" smtClean="0"/>
              <a:t>at the time of writing I </a:t>
            </a:r>
            <a:r>
              <a:rPr kumimoji="1" lang="en-US" altLang="ja-JP" dirty="0" smtClean="0"/>
              <a:t>do not have exact numbers from the regions for 2012 plans…therefore mistakes are mine…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LCWS11-110927, J Kerby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TDR ACC &amp; SCRF </a:t>
            </a:r>
            <a:r>
              <a:rPr lang="en-US" dirty="0" err="1" smtClean="0">
                <a:latin typeface="Arial"/>
                <a:ea typeface="Arial Unicode MS"/>
                <a:cs typeface="Arial Unicode MS"/>
              </a:rPr>
              <a:t>Guidline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45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‘One of The DG’s Favorite Plots’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" y="990601"/>
            <a:ext cx="4326889" cy="2947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083" y="3131820"/>
            <a:ext cx="4983762" cy="339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1342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 Goal for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Cavity Yield goal was 90% after two passes </a:t>
            </a:r>
          </a:p>
          <a:p>
            <a:pPr lvl="1"/>
            <a:r>
              <a:rPr lang="en-US" sz="2000" dirty="0" smtClean="0"/>
              <a:t>in at least one writing this was 80% first pass, 50% second pass</a:t>
            </a:r>
          </a:p>
          <a:p>
            <a:r>
              <a:rPr lang="en-US" sz="2400" dirty="0" smtClean="0"/>
              <a:t>Currently we stand at ~60% after two passes</a:t>
            </a:r>
          </a:p>
          <a:p>
            <a:pPr lvl="1"/>
            <a:r>
              <a:rPr lang="en-US" sz="2000" dirty="0" smtClean="0"/>
              <a:t>~30% in first pass, and 42% in second pass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NOTE:  In October 2009 our success rate was ~33% after two passes; ~23% first pass and ~12% in second pass</a:t>
            </a:r>
          </a:p>
          <a:p>
            <a:pPr lvl="1"/>
            <a:r>
              <a:rPr lang="en-US" sz="2000" dirty="0" smtClean="0"/>
              <a:t>The past two years have been remarkable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60579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Logic Reminder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60" y="990600"/>
            <a:ext cx="7217410" cy="541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55054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013460"/>
            <a:ext cx="7978140" cy="5227320"/>
          </a:xfrm>
        </p:spPr>
        <p:txBody>
          <a:bodyPr/>
          <a:lstStyle/>
          <a:p>
            <a:r>
              <a:rPr lang="en-US" sz="2400" dirty="0" smtClean="0"/>
              <a:t>As presented the results are cumulative</a:t>
            </a:r>
          </a:p>
          <a:p>
            <a:r>
              <a:rPr lang="en-US" sz="2400" dirty="0" smtClean="0"/>
              <a:t>New vendors / processing facilities are added after qualification</a:t>
            </a:r>
          </a:p>
          <a:p>
            <a:r>
              <a:rPr lang="en-US" sz="2400" dirty="0" smtClean="0"/>
              <a:t>The database is a </a:t>
            </a:r>
            <a:r>
              <a:rPr lang="en-US" sz="2400" u="sng" dirty="0" smtClean="0"/>
              <a:t>snapshot in time</a:t>
            </a:r>
          </a:p>
          <a:p>
            <a:r>
              <a:rPr lang="en-US" sz="2400" dirty="0" smtClean="0"/>
              <a:t>The logic of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pass cut in essence </a:t>
            </a:r>
            <a:r>
              <a:rPr lang="en-US" sz="2400" u="sng" dirty="0" smtClean="0"/>
              <a:t>assumes</a:t>
            </a:r>
            <a:r>
              <a:rPr lang="en-US" sz="2400" dirty="0" smtClean="0"/>
              <a:t> that a sub-par cavity will be retested; the snapshot is taken while the cavity was ‘in process’</a:t>
            </a:r>
          </a:p>
          <a:p>
            <a:pPr lvl="1"/>
            <a:r>
              <a:rPr lang="en-US" sz="2000" dirty="0" smtClean="0"/>
              <a:t>Does not account for cavity tests w/ non-ILC goals</a:t>
            </a:r>
          </a:p>
          <a:p>
            <a:pPr lvl="1"/>
            <a:r>
              <a:rPr lang="en-US" sz="2000" dirty="0" smtClean="0"/>
              <a:t>Does not account for cavities halted after first test</a:t>
            </a:r>
          </a:p>
          <a:p>
            <a:r>
              <a:rPr lang="en-US" sz="2400" dirty="0" smtClean="0"/>
              <a:t>Current plot would include 38 first pass and 29 second pass cavities</a:t>
            </a:r>
          </a:p>
          <a:p>
            <a:r>
              <a:rPr lang="en-US" sz="2400" dirty="0" smtClean="0"/>
              <a:t>For the TDR should we do a closer accounting of the cavities in limbo?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42736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view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Under any circumstances, without a large number of cavities (&gt;100), due to legacy cavities it was seen that reaching 90% yield with this presentation was not feasible</a:t>
            </a:r>
          </a:p>
          <a:p>
            <a:r>
              <a:rPr lang="en-US" sz="2400" dirty="0" smtClean="0"/>
              <a:t>Discussions over the summer led to a first attempt at alternative presentation of the data, in discrete time periods as opposed to cumulative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76127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Time 1</a:t>
            </a:r>
            <a:r>
              <a:rPr lang="en-US" baseline="30000" dirty="0" smtClean="0"/>
              <a:t>st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02" y="1048584"/>
            <a:ext cx="7367898" cy="535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169495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Time 2</a:t>
            </a:r>
            <a:r>
              <a:rPr lang="en-US" baseline="30000" dirty="0" smtClean="0"/>
              <a:t>nd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LCWS11-110927, J Kerby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Cavity Plan and Yield 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048583"/>
            <a:ext cx="7334250" cy="5327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" y="6408176"/>
            <a:ext cx="1586256" cy="2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73004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976</Words>
  <Application>Microsoft Office PowerPoint</Application>
  <PresentationFormat>On-screen Show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Theme</vt:lpstr>
      <vt:lpstr>Cavity Summary and Projected Status in 2012</vt:lpstr>
      <vt:lpstr>Outline</vt:lpstr>
      <vt:lpstr>‘One of The DG’s Favorite Plots’</vt:lpstr>
      <vt:lpstr>TDP Goal for 2012</vt:lpstr>
      <vt:lpstr>Database Logic Reminder</vt:lpstr>
      <vt:lpstr>Database Updates</vt:lpstr>
      <vt:lpstr>Alternative view of data</vt:lpstr>
      <vt:lpstr>Discrete Time 1st Pass</vt:lpstr>
      <vt:lpstr>Discrete Time 2nd Pass</vt:lpstr>
      <vt:lpstr>Discrete Presentation</vt:lpstr>
      <vt:lpstr>From here to 2012</vt:lpstr>
      <vt:lpstr>Standard Procedure Established for ILC-SCRF Cavity evaluation, in guidance of TTC </vt:lpstr>
      <vt:lpstr>Gradient Range Yield Gain</vt:lpstr>
      <vt:lpstr>Range; Cumulative v Discrete</vt:lpstr>
      <vt:lpstr>Conclusion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Accelerator Parameters and SCRF Guideline</dc:title>
  <dc:creator>Yamamoto Akira</dc:creator>
  <cp:lastModifiedBy>Jim Kerby</cp:lastModifiedBy>
  <cp:revision>28</cp:revision>
  <dcterms:created xsi:type="dcterms:W3CDTF">2011-09-25T08:25:07Z</dcterms:created>
  <dcterms:modified xsi:type="dcterms:W3CDTF">2011-09-27T05:20:07Z</dcterms:modified>
</cp:coreProperties>
</file>