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59" r:id="rId3"/>
    <p:sldId id="261" r:id="rId4"/>
    <p:sldId id="258" r:id="rId5"/>
    <p:sldId id="263" r:id="rId6"/>
    <p:sldId id="268" r:id="rId7"/>
    <p:sldId id="269" r:id="rId8"/>
    <p:sldId id="270" r:id="rId9"/>
    <p:sldId id="264" r:id="rId10"/>
    <p:sldId id="271" r:id="rId11"/>
    <p:sldId id="265" r:id="rId12"/>
    <p:sldId id="266" r:id="rId13"/>
    <p:sldId id="267" r:id="rId14"/>
    <p:sldId id="262" r:id="rId1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宋体" charset="0"/>
        <a:cs typeface="宋体" charset="0"/>
      </a:defRPr>
    </a:lvl1pPr>
    <a:lvl2pPr marL="457200" algn="l" rtl="0" fontAlgn="base">
      <a:spcBef>
        <a:spcPct val="0"/>
      </a:spcBef>
      <a:spcAft>
        <a:spcPct val="0"/>
      </a:spcAft>
      <a:defRPr sz="2400" kern="1200">
        <a:solidFill>
          <a:schemeClr val="tx1"/>
        </a:solidFill>
        <a:latin typeface="Times New Roman" charset="0"/>
        <a:ea typeface="宋体" charset="0"/>
        <a:cs typeface="宋体" charset="0"/>
      </a:defRPr>
    </a:lvl2pPr>
    <a:lvl3pPr marL="914400" algn="l" rtl="0" fontAlgn="base">
      <a:spcBef>
        <a:spcPct val="0"/>
      </a:spcBef>
      <a:spcAft>
        <a:spcPct val="0"/>
      </a:spcAft>
      <a:defRPr sz="2400" kern="1200">
        <a:solidFill>
          <a:schemeClr val="tx1"/>
        </a:solidFill>
        <a:latin typeface="Times New Roman" charset="0"/>
        <a:ea typeface="宋体" charset="0"/>
        <a:cs typeface="宋体" charset="0"/>
      </a:defRPr>
    </a:lvl3pPr>
    <a:lvl4pPr marL="1371600" algn="l" rtl="0" fontAlgn="base">
      <a:spcBef>
        <a:spcPct val="0"/>
      </a:spcBef>
      <a:spcAft>
        <a:spcPct val="0"/>
      </a:spcAft>
      <a:defRPr sz="2400" kern="1200">
        <a:solidFill>
          <a:schemeClr val="tx1"/>
        </a:solidFill>
        <a:latin typeface="Times New Roman" charset="0"/>
        <a:ea typeface="宋体" charset="0"/>
        <a:cs typeface="宋体" charset="0"/>
      </a:defRPr>
    </a:lvl4pPr>
    <a:lvl5pPr marL="1828800" algn="l" rtl="0" fontAlgn="base">
      <a:spcBef>
        <a:spcPct val="0"/>
      </a:spcBef>
      <a:spcAft>
        <a:spcPct val="0"/>
      </a:spcAft>
      <a:defRPr sz="2400" kern="1200">
        <a:solidFill>
          <a:schemeClr val="tx1"/>
        </a:solidFill>
        <a:latin typeface="Times New Roman" charset="0"/>
        <a:ea typeface="宋体" charset="0"/>
        <a:cs typeface="宋体" charset="0"/>
      </a:defRPr>
    </a:lvl5pPr>
    <a:lvl6pPr marL="2286000" algn="l" defTabSz="457200" rtl="0" eaLnBrk="1" latinLnBrk="0" hangingPunct="1">
      <a:defRPr sz="2400" kern="1200">
        <a:solidFill>
          <a:schemeClr val="tx1"/>
        </a:solidFill>
        <a:latin typeface="Times New Roman" charset="0"/>
        <a:ea typeface="宋体" charset="0"/>
        <a:cs typeface="宋体" charset="0"/>
      </a:defRPr>
    </a:lvl6pPr>
    <a:lvl7pPr marL="2743200" algn="l" defTabSz="457200" rtl="0" eaLnBrk="1" latinLnBrk="0" hangingPunct="1">
      <a:defRPr sz="2400" kern="1200">
        <a:solidFill>
          <a:schemeClr val="tx1"/>
        </a:solidFill>
        <a:latin typeface="Times New Roman" charset="0"/>
        <a:ea typeface="宋体" charset="0"/>
        <a:cs typeface="宋体" charset="0"/>
      </a:defRPr>
    </a:lvl7pPr>
    <a:lvl8pPr marL="3200400" algn="l" defTabSz="457200" rtl="0" eaLnBrk="1" latinLnBrk="0" hangingPunct="1">
      <a:defRPr sz="2400" kern="1200">
        <a:solidFill>
          <a:schemeClr val="tx1"/>
        </a:solidFill>
        <a:latin typeface="Times New Roman" charset="0"/>
        <a:ea typeface="宋体" charset="0"/>
        <a:cs typeface="宋体" charset="0"/>
      </a:defRPr>
    </a:lvl8pPr>
    <a:lvl9pPr marL="3657600" algn="l" defTabSz="457200" rtl="0" eaLnBrk="1" latinLnBrk="0" hangingPunct="1">
      <a:defRPr sz="2400" kern="1200">
        <a:solidFill>
          <a:schemeClr val="tx1"/>
        </a:solidFill>
        <a:latin typeface="Times New Roman" charset="0"/>
        <a:ea typeface="宋体" charset="0"/>
        <a:cs typeface="宋体"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6FFCC"/>
    <a:srgbClr val="E0E258"/>
    <a:srgbClr val="FF7F73"/>
    <a:srgbClr val="00FFFF"/>
    <a:srgbClr val="FF3399"/>
    <a:srgbClr val="FF0000"/>
    <a:srgbClr val="00CCFF"/>
    <a:srgbClr val="CC0066"/>
    <a:srgbClr val="00FF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53" autoAdjust="0"/>
    <p:restoredTop sz="97388" autoAdjust="0"/>
  </p:normalViewPr>
  <p:slideViewPr>
    <p:cSldViewPr>
      <p:cViewPr>
        <p:scale>
          <a:sx n="120" d="100"/>
          <a:sy n="120" d="100"/>
        </p:scale>
        <p:origin x="-384" y="1432"/>
      </p:cViewPr>
      <p:guideLst>
        <p:guide orient="horz" pos="2160"/>
        <p:guide pos="2880"/>
      </p:guideLst>
    </p:cSldViewPr>
  </p:slideViewPr>
  <p:notesTextViewPr>
    <p:cViewPr>
      <p:scale>
        <a:sx n="100" d="100"/>
        <a:sy n="100" d="100"/>
      </p:scale>
      <p:origin x="0" y="0"/>
    </p:cViewPr>
  </p:notesTextViewPr>
  <p:sorterViewPr>
    <p:cViewPr>
      <p:scale>
        <a:sx n="119" d="100"/>
        <a:sy n="119" d="100"/>
      </p:scale>
      <p:origin x="0" y="0"/>
    </p:cViewPr>
  </p:sorterViewPr>
  <p:notesViewPr>
    <p:cSldViewPr>
      <p:cViewPr varScale="1">
        <p:scale>
          <a:sx n="74" d="100"/>
          <a:sy n="74" d="100"/>
        </p:scale>
        <p:origin x="-2990"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6656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6656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6656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3D3A613A-75BC-7E48-AC07-69B010A1471B}" type="slidenum">
              <a:rPr lang="zh-CN" altLang="en-US"/>
              <a:pPr/>
              <a:t>‹#›</a:t>
            </a:fld>
            <a:endParaRPr lang="en-US" altLang="zh-CN"/>
          </a:p>
        </p:txBody>
      </p:sp>
    </p:spTree>
    <p:extLst>
      <p:ext uri="{BB962C8B-B14F-4D97-AF65-F5344CB8AC3E}">
        <p14:creationId xmlns:p14="http://schemas.microsoft.com/office/powerpoint/2010/main" val="7169812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634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634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34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34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634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68111D64-F26A-AD4D-8E0F-67014AA3E415}" type="slidenum">
              <a:rPr lang="zh-CN" altLang="en-US"/>
              <a:pPr/>
              <a:t>‹#›</a:t>
            </a:fld>
            <a:endParaRPr lang="en-US" altLang="zh-CN"/>
          </a:p>
        </p:txBody>
      </p:sp>
    </p:spTree>
    <p:extLst>
      <p:ext uri="{BB962C8B-B14F-4D97-AF65-F5344CB8AC3E}">
        <p14:creationId xmlns:p14="http://schemas.microsoft.com/office/powerpoint/2010/main" val="343904671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宋体" charset="0"/>
        <a:cs typeface="宋体" charset="0"/>
      </a:defRPr>
    </a:lvl1pPr>
    <a:lvl2pPr marL="457200" algn="l" rtl="0" fontAlgn="base">
      <a:spcBef>
        <a:spcPct val="30000"/>
      </a:spcBef>
      <a:spcAft>
        <a:spcPct val="0"/>
      </a:spcAft>
      <a:defRPr sz="1200" kern="1200">
        <a:solidFill>
          <a:schemeClr val="tx1"/>
        </a:solidFill>
        <a:latin typeface="Times New Roman" charset="0"/>
        <a:ea typeface="宋体" charset="0"/>
        <a:cs typeface="宋体" charset="0"/>
      </a:defRPr>
    </a:lvl2pPr>
    <a:lvl3pPr marL="914400" algn="l" rtl="0" fontAlgn="base">
      <a:spcBef>
        <a:spcPct val="30000"/>
      </a:spcBef>
      <a:spcAft>
        <a:spcPct val="0"/>
      </a:spcAft>
      <a:defRPr sz="1200" kern="1200">
        <a:solidFill>
          <a:schemeClr val="tx1"/>
        </a:solidFill>
        <a:latin typeface="Times New Roman" charset="0"/>
        <a:ea typeface="宋体" charset="0"/>
        <a:cs typeface="宋体" charset="0"/>
      </a:defRPr>
    </a:lvl3pPr>
    <a:lvl4pPr marL="1371600" algn="l" rtl="0" fontAlgn="base">
      <a:spcBef>
        <a:spcPct val="30000"/>
      </a:spcBef>
      <a:spcAft>
        <a:spcPct val="0"/>
      </a:spcAft>
      <a:defRPr sz="1200" kern="1200">
        <a:solidFill>
          <a:schemeClr val="tx1"/>
        </a:solidFill>
        <a:latin typeface="Times New Roman" charset="0"/>
        <a:ea typeface="宋体" charset="0"/>
        <a:cs typeface="宋体" charset="0"/>
      </a:defRPr>
    </a:lvl4pPr>
    <a:lvl5pPr marL="1828800" algn="l" rtl="0" fontAlgn="base">
      <a:spcBef>
        <a:spcPct val="30000"/>
      </a:spcBef>
      <a:spcAft>
        <a:spcPct val="0"/>
      </a:spcAft>
      <a:defRPr sz="1200" kern="1200">
        <a:solidFill>
          <a:schemeClr val="tx1"/>
        </a:solidFill>
        <a:latin typeface="Times New Roman" charset="0"/>
        <a:ea typeface="宋体" charset="0"/>
        <a:cs typeface="宋体"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2762E7-DB5C-2049-BB66-832D9F76D6F4}" type="slidenum">
              <a:rPr lang="zh-CN" altLang="en-US"/>
              <a:pPr/>
              <a:t>1</a:t>
            </a:fld>
            <a:endParaRPr lang="en-US" altLang="zh-CN"/>
          </a:p>
        </p:txBody>
      </p:sp>
      <p:sp>
        <p:nvSpPr>
          <p:cNvPr id="645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4515" name="Rectangle 3"/>
          <p:cNvSpPr>
            <a:spLocks noGrp="1" noChangeArrowheads="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r>
              <a:rPr lang="en-US" altLang="zh-CN" smtClean="0"/>
              <a:t>A. Latina</a:t>
            </a:r>
            <a:endParaRPr lang="en-US" altLang="zh-CN"/>
          </a:p>
        </p:txBody>
      </p:sp>
      <p:sp>
        <p:nvSpPr>
          <p:cNvPr id="5" name="Footer Placeholder 4"/>
          <p:cNvSpPr>
            <a:spLocks noGrp="1"/>
          </p:cNvSpPr>
          <p:nvPr>
            <p:ph type="ftr" sz="quarter" idx="11"/>
          </p:nvPr>
        </p:nvSpPr>
        <p:spPr/>
        <p:txBody>
          <a:bodyPr/>
          <a:lstStyle>
            <a:lvl1pPr>
              <a:defRPr/>
            </a:lvl1pPr>
          </a:lstStyle>
          <a:p>
            <a:r>
              <a:rPr lang="en-US" altLang="zh-CN" dirty="0" smtClean="0"/>
              <a:t>LCWS11 – September 26-30, 2011 – Granada, Spain</a:t>
            </a:r>
            <a:endParaRPr lang="en-US" altLang="zh-CN" dirty="0"/>
          </a:p>
        </p:txBody>
      </p:sp>
      <p:sp>
        <p:nvSpPr>
          <p:cNvPr id="6" name="Slide Number Placeholder 5"/>
          <p:cNvSpPr>
            <a:spLocks noGrp="1"/>
          </p:cNvSpPr>
          <p:nvPr>
            <p:ph type="sldNum" sz="quarter" idx="12"/>
          </p:nvPr>
        </p:nvSpPr>
        <p:spPr/>
        <p:txBody>
          <a:bodyPr/>
          <a:lstStyle>
            <a:lvl1pPr>
              <a:defRPr/>
            </a:lvl1pPr>
          </a:lstStyle>
          <a:p>
            <a:fld id="{518403B4-3859-5346-83D8-084257392E84}" type="slidenum">
              <a:rPr lang="en-US" altLang="zh-CN"/>
              <a:pPr/>
              <a:t>‹#›</a:t>
            </a:fld>
            <a:endParaRPr lang="en-US" altLang="zh-CN"/>
          </a:p>
        </p:txBody>
      </p:sp>
      <p:sp>
        <p:nvSpPr>
          <p:cNvPr id="11" name="Title 10"/>
          <p:cNvSpPr>
            <a:spLocks noGrp="1"/>
          </p:cNvSpPr>
          <p:nvPr>
            <p:ph type="title"/>
          </p:nvPr>
        </p:nvSpPr>
        <p:spPr>
          <a:xfrm>
            <a:off x="863588" y="188640"/>
            <a:ext cx="7416824" cy="576064"/>
          </a:xfrm>
          <a:prstGeom prst="rect">
            <a:avLst/>
          </a:prstGeom>
        </p:spPr>
        <p:txBody>
          <a:bodyPr vert="horz"/>
          <a:lstStyle>
            <a:lvl1pPr>
              <a:defRPr sz="3200">
                <a:solidFill>
                  <a:srgbClr val="0000F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9934165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107504" y="6525344"/>
            <a:ext cx="1905000"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solidFill>
                  <a:schemeClr val="bg2"/>
                </a:solidFill>
                <a:latin typeface="Arial" charset="0"/>
              </a:defRPr>
            </a:lvl1pPr>
          </a:lstStyle>
          <a:p>
            <a:r>
              <a:rPr lang="en-US" altLang="zh-CN" dirty="0" smtClean="0"/>
              <a:t>A. Latina</a:t>
            </a:r>
            <a:endParaRPr lang="en-US" altLang="zh-CN" dirty="0"/>
          </a:p>
        </p:txBody>
      </p:sp>
      <p:sp>
        <p:nvSpPr>
          <p:cNvPr id="1029" name="Rectangle 5"/>
          <p:cNvSpPr>
            <a:spLocks noGrp="1" noChangeArrowheads="1"/>
          </p:cNvSpPr>
          <p:nvPr>
            <p:ph type="ftr" sz="quarter" idx="3"/>
          </p:nvPr>
        </p:nvSpPr>
        <p:spPr bwMode="auto">
          <a:xfrm>
            <a:off x="2834640" y="6524625"/>
            <a:ext cx="3474720"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solidFill>
                  <a:schemeClr val="bg2"/>
                </a:solidFill>
                <a:latin typeface="Arial" charset="0"/>
              </a:defRPr>
            </a:lvl1pPr>
          </a:lstStyle>
          <a:p>
            <a:r>
              <a:rPr lang="en-US" altLang="zh-CN" dirty="0" smtClean="0"/>
              <a:t>LCWS11 – September 26-30, 2011 – Granada, Spain</a:t>
            </a:r>
            <a:endParaRPr lang="en-US" altLang="zh-CN" dirty="0"/>
          </a:p>
        </p:txBody>
      </p:sp>
      <p:sp>
        <p:nvSpPr>
          <p:cNvPr id="1030" name="Rectangle 6"/>
          <p:cNvSpPr>
            <a:spLocks noGrp="1" noChangeArrowheads="1"/>
          </p:cNvSpPr>
          <p:nvPr>
            <p:ph type="sldNum" sz="quarter" idx="4"/>
          </p:nvPr>
        </p:nvSpPr>
        <p:spPr bwMode="auto">
          <a:xfrm>
            <a:off x="7092280" y="6525344"/>
            <a:ext cx="1905000"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Arial" charset="0"/>
              </a:defRPr>
            </a:lvl1pPr>
          </a:lstStyle>
          <a:p>
            <a:fld id="{FAC4691A-C859-5E42-A372-2E98705EA5C0}" type="slidenum">
              <a:rPr lang="en-US" altLang="zh-CN"/>
              <a:pPr/>
              <a:t>‹#›</a:t>
            </a:fld>
            <a:endParaRPr lang="en-US" altLang="zh-CN"/>
          </a:p>
        </p:txBody>
      </p:sp>
      <p:pic>
        <p:nvPicPr>
          <p:cNvPr id="15" name="Picture 9" descr="CLIC-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8424" y="188640"/>
            <a:ext cx="555625" cy="6477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CERN1440"/>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79512" y="188640"/>
            <a:ext cx="576262" cy="57626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Lst>
  <p:hf hdr="0"/>
  <p:txStyles>
    <p:titleStyle>
      <a:lvl1pPr algn="ctr" rtl="0" fontAlgn="base">
        <a:spcBef>
          <a:spcPct val="0"/>
        </a:spcBef>
        <a:spcAft>
          <a:spcPct val="0"/>
        </a:spcAft>
        <a:defRPr sz="3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ea typeface="宋体" charset="0"/>
          <a:cs typeface="宋体" charset="0"/>
        </a:defRPr>
      </a:lvl2pPr>
      <a:lvl3pPr algn="ctr" rtl="0" fontAlgn="base">
        <a:spcBef>
          <a:spcPct val="0"/>
        </a:spcBef>
        <a:spcAft>
          <a:spcPct val="0"/>
        </a:spcAft>
        <a:defRPr sz="4400">
          <a:solidFill>
            <a:schemeClr val="tx2"/>
          </a:solidFill>
          <a:latin typeface="Times New Roman" charset="0"/>
          <a:ea typeface="宋体" charset="0"/>
          <a:cs typeface="宋体" charset="0"/>
        </a:defRPr>
      </a:lvl3pPr>
      <a:lvl4pPr algn="ctr" rtl="0" fontAlgn="base">
        <a:spcBef>
          <a:spcPct val="0"/>
        </a:spcBef>
        <a:spcAft>
          <a:spcPct val="0"/>
        </a:spcAft>
        <a:defRPr sz="4400">
          <a:solidFill>
            <a:schemeClr val="tx2"/>
          </a:solidFill>
          <a:latin typeface="Times New Roman" charset="0"/>
          <a:ea typeface="宋体" charset="0"/>
          <a:cs typeface="宋体" charset="0"/>
        </a:defRPr>
      </a:lvl4pPr>
      <a:lvl5pPr algn="ctr" rtl="0" fontAlgn="base">
        <a:spcBef>
          <a:spcPct val="0"/>
        </a:spcBef>
        <a:spcAft>
          <a:spcPct val="0"/>
        </a:spcAft>
        <a:defRPr sz="4400">
          <a:solidFill>
            <a:schemeClr val="tx2"/>
          </a:solidFill>
          <a:latin typeface="Times New Roman" charset="0"/>
          <a:ea typeface="宋体" charset="0"/>
          <a:cs typeface="宋体" charset="0"/>
        </a:defRPr>
      </a:lvl5pPr>
      <a:lvl6pPr marL="457200" algn="ctr" rtl="0" fontAlgn="base">
        <a:spcBef>
          <a:spcPct val="0"/>
        </a:spcBef>
        <a:spcAft>
          <a:spcPct val="0"/>
        </a:spcAft>
        <a:defRPr sz="4400">
          <a:solidFill>
            <a:schemeClr val="tx2"/>
          </a:solidFill>
          <a:latin typeface="Times New Roman" charset="0"/>
          <a:ea typeface="宋体" charset="0"/>
          <a:cs typeface="宋体" charset="0"/>
        </a:defRPr>
      </a:lvl6pPr>
      <a:lvl7pPr marL="914400" algn="ctr" rtl="0" fontAlgn="base">
        <a:spcBef>
          <a:spcPct val="0"/>
        </a:spcBef>
        <a:spcAft>
          <a:spcPct val="0"/>
        </a:spcAft>
        <a:defRPr sz="4400">
          <a:solidFill>
            <a:schemeClr val="tx2"/>
          </a:solidFill>
          <a:latin typeface="Times New Roman" charset="0"/>
          <a:ea typeface="宋体" charset="0"/>
          <a:cs typeface="宋体" charset="0"/>
        </a:defRPr>
      </a:lvl7pPr>
      <a:lvl8pPr marL="1371600" algn="ctr" rtl="0" fontAlgn="base">
        <a:spcBef>
          <a:spcPct val="0"/>
        </a:spcBef>
        <a:spcAft>
          <a:spcPct val="0"/>
        </a:spcAft>
        <a:defRPr sz="4400">
          <a:solidFill>
            <a:schemeClr val="tx2"/>
          </a:solidFill>
          <a:latin typeface="Times New Roman" charset="0"/>
          <a:ea typeface="宋体" charset="0"/>
          <a:cs typeface="宋体" charset="0"/>
        </a:defRPr>
      </a:lvl8pPr>
      <a:lvl9pPr marL="1828800" algn="ctr" rtl="0" fontAlgn="base">
        <a:spcBef>
          <a:spcPct val="0"/>
        </a:spcBef>
        <a:spcAft>
          <a:spcPct val="0"/>
        </a:spcAft>
        <a:defRPr sz="4400">
          <a:solidFill>
            <a:schemeClr val="tx2"/>
          </a:solidFill>
          <a:latin typeface="Times New Roman" charset="0"/>
          <a:ea typeface="宋体" charset="0"/>
          <a:cs typeface="宋体"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cs typeface="+mn-cs"/>
        </a:defRPr>
      </a:lvl2pPr>
      <a:lvl3pPr marL="1143000" indent="-228600" algn="l" rtl="0" fontAlgn="base">
        <a:spcBef>
          <a:spcPct val="20000"/>
        </a:spcBef>
        <a:spcAft>
          <a:spcPct val="0"/>
        </a:spcAft>
        <a:buChar char="•"/>
        <a:defRPr sz="24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1828800" indent="0" algn="l" rtl="0" fontAlgn="base">
        <a:spcBef>
          <a:spcPct val="20000"/>
        </a:spcBef>
        <a:spcAft>
          <a:spcPct val="0"/>
        </a:spcAft>
        <a:buNone/>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indico.cern.ch/conferenceOtherViews.py?confId=10265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half" idx="10"/>
          </p:nvPr>
        </p:nvSpPr>
        <p:spPr/>
        <p:txBody>
          <a:bodyPr/>
          <a:lstStyle/>
          <a:p>
            <a:r>
              <a:rPr lang="en-US" altLang="zh-CN" smtClean="0"/>
              <a:t>A. Latina</a:t>
            </a:r>
            <a:endParaRPr lang="en-US" altLang="zh-CN" dirty="0"/>
          </a:p>
        </p:txBody>
      </p:sp>
      <p:sp>
        <p:nvSpPr>
          <p:cNvPr id="10" name="Footer Placeholder 4"/>
          <p:cNvSpPr>
            <a:spLocks noGrp="1"/>
          </p:cNvSpPr>
          <p:nvPr>
            <p:ph type="ftr" sz="quarter" idx="11"/>
          </p:nvPr>
        </p:nvSpPr>
        <p:spPr/>
        <p:txBody>
          <a:bodyPr/>
          <a:lstStyle/>
          <a:p>
            <a:r>
              <a:rPr lang="en-US" altLang="zh-CN" dirty="0"/>
              <a:t>LCWS11 – September 26-30, 2011 – Granada, Spain</a:t>
            </a:r>
          </a:p>
        </p:txBody>
      </p:sp>
      <p:sp>
        <p:nvSpPr>
          <p:cNvPr id="11" name="Slide Number Placeholder 5"/>
          <p:cNvSpPr>
            <a:spLocks noGrp="1"/>
          </p:cNvSpPr>
          <p:nvPr>
            <p:ph type="sldNum" sz="quarter" idx="12"/>
          </p:nvPr>
        </p:nvSpPr>
        <p:spPr/>
        <p:txBody>
          <a:bodyPr/>
          <a:lstStyle/>
          <a:p>
            <a:fld id="{B9C5062B-9CA2-024B-AB9A-6431A6AAF279}" type="slidenum">
              <a:rPr lang="en-US" altLang="zh-CN"/>
              <a:pPr/>
              <a:t>1</a:t>
            </a:fld>
            <a:endParaRPr lang="en-US" altLang="zh-CN"/>
          </a:p>
        </p:txBody>
      </p:sp>
      <p:sp>
        <p:nvSpPr>
          <p:cNvPr id="5126" name="Rectangle 6"/>
          <p:cNvSpPr>
            <a:spLocks noGrp="1" noChangeArrowheads="1"/>
          </p:cNvSpPr>
          <p:nvPr>
            <p:ph type="ctrTitle"/>
          </p:nvPr>
        </p:nvSpPr>
        <p:spPr>
          <a:xfrm>
            <a:off x="685800" y="1773238"/>
            <a:ext cx="7772400" cy="1227137"/>
          </a:xfrm>
          <a:prstGeom prst="rect">
            <a:avLst/>
          </a:prstGeom>
        </p:spPr>
        <p:txBody>
          <a:bodyPr/>
          <a:lstStyle/>
          <a:p>
            <a:r>
              <a:rPr lang="en-US" altLang="zh-CN" sz="2800" dirty="0" smtClean="0">
                <a:solidFill>
                  <a:schemeClr val="accent2"/>
                </a:solidFill>
                <a:latin typeface="Arial" charset="0"/>
              </a:rPr>
              <a:t>New features in PLACET</a:t>
            </a:r>
            <a:endParaRPr lang="en-US" altLang="zh-CN" sz="2800" dirty="0">
              <a:solidFill>
                <a:schemeClr val="accent2"/>
              </a:solidFill>
              <a:latin typeface="Arial" charset="0"/>
            </a:endParaRPr>
          </a:p>
        </p:txBody>
      </p:sp>
      <p:sp>
        <p:nvSpPr>
          <p:cNvPr id="5127" name="Rectangle 7"/>
          <p:cNvSpPr>
            <a:spLocks noGrp="1" noChangeArrowheads="1"/>
          </p:cNvSpPr>
          <p:nvPr>
            <p:ph type="subTitle" idx="4294967295"/>
          </p:nvPr>
        </p:nvSpPr>
        <p:spPr>
          <a:xfrm>
            <a:off x="1403350" y="4076948"/>
            <a:ext cx="6400800" cy="1728316"/>
          </a:xfrm>
          <a:prstGeom prst="rect">
            <a:avLst/>
          </a:prstGeom>
        </p:spPr>
        <p:txBody>
          <a:bodyPr/>
          <a:lstStyle/>
          <a:p>
            <a:pPr marL="0" indent="0" algn="ctr">
              <a:lnSpc>
                <a:spcPct val="80000"/>
              </a:lnSpc>
              <a:buNone/>
            </a:pPr>
            <a:endParaRPr lang="en-US" altLang="zh-CN" sz="1400" dirty="0" smtClean="0">
              <a:latin typeface="Arial" charset="0"/>
            </a:endParaRPr>
          </a:p>
          <a:p>
            <a:pPr marL="0" indent="0" algn="ctr">
              <a:lnSpc>
                <a:spcPct val="80000"/>
              </a:lnSpc>
              <a:buNone/>
            </a:pPr>
            <a:endParaRPr lang="en-US" altLang="zh-CN" sz="1400" dirty="0">
              <a:latin typeface="Arial" charset="0"/>
            </a:endParaRPr>
          </a:p>
          <a:p>
            <a:pPr marL="0" indent="0" algn="ctr">
              <a:lnSpc>
                <a:spcPct val="80000"/>
              </a:lnSpc>
              <a:buNone/>
            </a:pPr>
            <a:r>
              <a:rPr lang="en-US" altLang="zh-CN" sz="1400" dirty="0" smtClean="0">
                <a:latin typeface="Arial" charset="0"/>
              </a:rPr>
              <a:t>Andrea Latina (CERN)</a:t>
            </a:r>
          </a:p>
          <a:p>
            <a:pPr marL="0" indent="0" algn="ctr">
              <a:lnSpc>
                <a:spcPct val="80000"/>
              </a:lnSpc>
              <a:buNone/>
            </a:pPr>
            <a:endParaRPr lang="en-US" altLang="zh-CN" sz="1400" dirty="0">
              <a:latin typeface="Arial" charset="0"/>
            </a:endParaRPr>
          </a:p>
          <a:p>
            <a:pPr marL="0" indent="0" algn="ctr">
              <a:lnSpc>
                <a:spcPct val="80000"/>
              </a:lnSpc>
              <a:buNone/>
            </a:pPr>
            <a:endParaRPr lang="en-US" altLang="zh-CN" sz="1400" dirty="0" smtClean="0">
              <a:latin typeface="Arial" charset="0"/>
            </a:endParaRPr>
          </a:p>
          <a:p>
            <a:pPr marL="0" indent="0" algn="ctr">
              <a:lnSpc>
                <a:spcPct val="80000"/>
              </a:lnSpc>
              <a:buNone/>
            </a:pPr>
            <a:r>
              <a:rPr lang="en-US" altLang="zh-CN" sz="1400" dirty="0" smtClean="0">
                <a:latin typeface="Arial" charset="0"/>
              </a:rPr>
              <a:t>Slides prepared with the help of J. </a:t>
            </a:r>
            <a:r>
              <a:rPr lang="en-US" altLang="zh-CN" sz="1400" dirty="0" err="1" smtClean="0">
                <a:latin typeface="Arial" charset="0"/>
              </a:rPr>
              <a:t>Snuverink</a:t>
            </a:r>
            <a:r>
              <a:rPr lang="en-US" altLang="zh-CN" sz="1400" dirty="0" smtClean="0">
                <a:latin typeface="Arial" charset="0"/>
              </a:rPr>
              <a:t> (CERN)</a:t>
            </a:r>
          </a:p>
        </p:txBody>
      </p:sp>
      <p:sp>
        <p:nvSpPr>
          <p:cNvPr id="2" name="TextBox 1"/>
          <p:cNvSpPr txBox="1"/>
          <p:nvPr/>
        </p:nvSpPr>
        <p:spPr>
          <a:xfrm>
            <a:off x="2455333" y="529167"/>
            <a:ext cx="184666" cy="461665"/>
          </a:xfrm>
          <a:prstGeom prst="rect">
            <a:avLst/>
          </a:prstGeom>
          <a:noFill/>
        </p:spPr>
        <p:txBody>
          <a:bodyPr wrap="none" rtlCol="0">
            <a:spAutoFit/>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10</a:t>
            </a:fld>
            <a:endParaRPr lang="en-US" altLang="zh-CN"/>
          </a:p>
        </p:txBody>
      </p:sp>
      <p:sp>
        <p:nvSpPr>
          <p:cNvPr id="5" name="Title 4"/>
          <p:cNvSpPr>
            <a:spLocks noGrp="1"/>
          </p:cNvSpPr>
          <p:nvPr>
            <p:ph type="title"/>
          </p:nvPr>
        </p:nvSpPr>
        <p:spPr/>
        <p:txBody>
          <a:bodyPr/>
          <a:lstStyle/>
          <a:p>
            <a:r>
              <a:rPr lang="en-US" dirty="0" smtClean="0"/>
              <a:t>Simulation Frameworks</a:t>
            </a:r>
            <a:endParaRPr lang="en-US" dirty="0"/>
          </a:p>
        </p:txBody>
      </p:sp>
      <p:sp>
        <p:nvSpPr>
          <p:cNvPr id="6" name="Content Placeholder 2"/>
          <p:cNvSpPr txBox="1">
            <a:spLocks/>
          </p:cNvSpPr>
          <p:nvPr/>
        </p:nvSpPr>
        <p:spPr>
          <a:xfrm>
            <a:off x="416042" y="948259"/>
            <a:ext cx="8524750" cy="5545458"/>
          </a:xfrm>
          <a:prstGeom prst="rect">
            <a:avLst/>
          </a:prstGeom>
        </p:spPr>
        <p:txBody>
          <a:bodyPr>
            <a:normAutofit fontScale="92500" lnSpcReduction="10000"/>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cs typeface="+mn-cs"/>
              </a:defRPr>
            </a:lvl2pPr>
            <a:lvl3pPr marL="1143000" indent="-228600" algn="l" rtl="0" fontAlgn="base">
              <a:spcBef>
                <a:spcPct val="20000"/>
              </a:spcBef>
              <a:spcAft>
                <a:spcPct val="0"/>
              </a:spcAft>
              <a:buChar char="•"/>
              <a:defRPr sz="24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1828800" indent="0" algn="l" rtl="0" fontAlgn="base">
              <a:spcBef>
                <a:spcPct val="20000"/>
              </a:spcBef>
              <a:spcAft>
                <a:spcPct val="0"/>
              </a:spcAft>
              <a:buNone/>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r>
              <a:rPr lang="en-US" sz="2800" dirty="0" smtClean="0"/>
              <a:t>Simulation frameworks for CLIC ML and BDS</a:t>
            </a:r>
          </a:p>
          <a:p>
            <a:pPr lvl="1"/>
            <a:r>
              <a:rPr lang="en-US" sz="2400" dirty="0" smtClean="0"/>
              <a:t>Goal: simulate as realistically as possible</a:t>
            </a:r>
          </a:p>
          <a:p>
            <a:pPr lvl="1"/>
            <a:r>
              <a:rPr lang="en-US" sz="2400" dirty="0" smtClean="0"/>
              <a:t>Including all feedback systems and dynamic imp.</a:t>
            </a:r>
          </a:p>
          <a:p>
            <a:pPr lvl="1"/>
            <a:r>
              <a:rPr lang="en-US" sz="2400" dirty="0" smtClean="0"/>
              <a:t>One settings file: easy to switch on and off features</a:t>
            </a:r>
          </a:p>
          <a:p>
            <a:pPr lvl="1"/>
            <a:r>
              <a:rPr lang="en-US" sz="2400" dirty="0" smtClean="0"/>
              <a:t>Scripts to </a:t>
            </a:r>
            <a:r>
              <a:rPr lang="en-US" sz="2400" dirty="0" err="1" smtClean="0"/>
              <a:t>analyse</a:t>
            </a:r>
            <a:r>
              <a:rPr lang="en-US" sz="2400" dirty="0" smtClean="0"/>
              <a:t> results</a:t>
            </a:r>
          </a:p>
          <a:p>
            <a:endParaRPr lang="en-US" sz="2800" dirty="0" smtClean="0"/>
          </a:p>
          <a:p>
            <a:r>
              <a:rPr lang="en-US" sz="2800" dirty="0" smtClean="0"/>
              <a:t>Similar framework for CLIC decelerator. See:</a:t>
            </a:r>
          </a:p>
          <a:p>
            <a:pPr lvl="1"/>
            <a:r>
              <a:rPr lang="en-US" sz="2400" dirty="0">
                <a:hlinkClick r:id="rId2"/>
              </a:rPr>
              <a:t>https://indico.cern.ch/conferenceOtherViews.py?confId=</a:t>
            </a:r>
            <a:r>
              <a:rPr lang="en-US" sz="2400" dirty="0" smtClean="0">
                <a:hlinkClick r:id="rId2"/>
              </a:rPr>
              <a:t>102652</a:t>
            </a:r>
            <a:endParaRPr lang="en-US" sz="2400" dirty="0" smtClean="0"/>
          </a:p>
          <a:p>
            <a:endParaRPr lang="en-US" sz="2800" dirty="0" smtClean="0"/>
          </a:p>
          <a:p>
            <a:r>
              <a:rPr lang="en-US" sz="2800" dirty="0" smtClean="0"/>
              <a:t>All in PLACET repository</a:t>
            </a:r>
          </a:p>
          <a:p>
            <a:endParaRPr lang="en-US" sz="2800" dirty="0" smtClean="0"/>
          </a:p>
          <a:p>
            <a:r>
              <a:rPr lang="en-US" sz="2800" dirty="0" smtClean="0"/>
              <a:t>Modular setup: more will/can be added easily</a:t>
            </a:r>
          </a:p>
          <a:p>
            <a:endParaRPr lang="en-US" sz="2800" dirty="0" smtClean="0"/>
          </a:p>
          <a:p>
            <a:endParaRPr lang="en-US" sz="2800" dirty="0"/>
          </a:p>
        </p:txBody>
      </p:sp>
    </p:spTree>
    <p:extLst>
      <p:ext uri="{BB962C8B-B14F-4D97-AF65-F5344CB8AC3E}">
        <p14:creationId xmlns:p14="http://schemas.microsoft.com/office/powerpoint/2010/main" val="2050562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11</a:t>
            </a:fld>
            <a:endParaRPr lang="en-US" altLang="zh-CN"/>
          </a:p>
        </p:txBody>
      </p:sp>
      <p:sp>
        <p:nvSpPr>
          <p:cNvPr id="5" name="Title 4"/>
          <p:cNvSpPr>
            <a:spLocks noGrp="1"/>
          </p:cNvSpPr>
          <p:nvPr>
            <p:ph type="title"/>
          </p:nvPr>
        </p:nvSpPr>
        <p:spPr/>
        <p:txBody>
          <a:bodyPr/>
          <a:lstStyle/>
          <a:p>
            <a:r>
              <a:rPr lang="en-US" dirty="0" smtClean="0">
                <a:cs typeface="Arial"/>
              </a:rPr>
              <a:t>Code. Memory consumption</a:t>
            </a:r>
            <a:endParaRPr lang="en-US" dirty="0">
              <a:cs typeface="Arial"/>
            </a:endParaRPr>
          </a:p>
        </p:txBody>
      </p:sp>
      <p:sp>
        <p:nvSpPr>
          <p:cNvPr id="13" name="Content Placeholder 2"/>
          <p:cNvSpPr txBox="1">
            <a:spLocks/>
          </p:cNvSpPr>
          <p:nvPr/>
        </p:nvSpPr>
        <p:spPr>
          <a:xfrm>
            <a:off x="110065" y="1049866"/>
            <a:ext cx="9000067" cy="5427133"/>
          </a:xfrm>
          <a:prstGeom prst="rect">
            <a:avLst/>
          </a:prstGeom>
        </p:spPr>
        <p:txBody>
          <a:bodyPr>
            <a:norm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cs typeface="+mn-cs"/>
              </a:defRPr>
            </a:lvl2pPr>
            <a:lvl3pPr marL="1143000" indent="-228600" algn="l" rtl="0" fontAlgn="base">
              <a:spcBef>
                <a:spcPct val="20000"/>
              </a:spcBef>
              <a:spcAft>
                <a:spcPct val="0"/>
              </a:spcAft>
              <a:buChar char="•"/>
              <a:defRPr sz="24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1828800" indent="0" algn="l" rtl="0" fontAlgn="base">
              <a:spcBef>
                <a:spcPct val="20000"/>
              </a:spcBef>
              <a:spcAft>
                <a:spcPct val="0"/>
              </a:spcAft>
              <a:buNone/>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a:lnSpc>
                <a:spcPct val="110000"/>
              </a:lnSpc>
            </a:pPr>
            <a:r>
              <a:rPr lang="en-US" sz="2400" dirty="0" err="1" smtClean="0"/>
              <a:t>Beamline</a:t>
            </a:r>
            <a:r>
              <a:rPr lang="en-US" sz="2400" dirty="0" smtClean="0"/>
              <a:t> consumes most memory (situation 2010)</a:t>
            </a:r>
          </a:p>
          <a:p>
            <a:pPr lvl="1">
              <a:lnSpc>
                <a:spcPct val="110000"/>
              </a:lnSpc>
            </a:pPr>
            <a:r>
              <a:rPr lang="en-US" sz="2400" dirty="0" smtClean="0"/>
              <a:t>ELEMENT: 408B + ~30 ‘attributes’ * 96B = 3kB</a:t>
            </a:r>
          </a:p>
          <a:p>
            <a:pPr lvl="1">
              <a:lnSpc>
                <a:spcPct val="110000"/>
              </a:lnSpc>
            </a:pPr>
            <a:r>
              <a:rPr lang="en-US" sz="2400" dirty="0" smtClean="0"/>
              <a:t>90k elements per main linac for CLIC</a:t>
            </a:r>
          </a:p>
          <a:p>
            <a:pPr lvl="1">
              <a:lnSpc>
                <a:spcPct val="110000"/>
              </a:lnSpc>
            </a:pPr>
            <a:r>
              <a:rPr lang="en-US" sz="2400" dirty="0" smtClean="0"/>
              <a:t>Each cavity (50% of ML) has an additional BPM element</a:t>
            </a:r>
          </a:p>
          <a:p>
            <a:pPr lvl="1">
              <a:lnSpc>
                <a:spcPct val="110000"/>
              </a:lnSpc>
            </a:pPr>
            <a:r>
              <a:rPr lang="en-US" sz="2400" dirty="0" smtClean="0"/>
              <a:t>One ML+BDS simulation takes about 800MB</a:t>
            </a:r>
          </a:p>
          <a:p>
            <a:pPr lvl="2">
              <a:lnSpc>
                <a:spcPct val="110000"/>
              </a:lnSpc>
            </a:pPr>
            <a:r>
              <a:rPr lang="en-US" dirty="0" smtClean="0"/>
              <a:t>About ok for one job, but two start to slow down desktop/laptop significantly</a:t>
            </a:r>
          </a:p>
          <a:p>
            <a:pPr>
              <a:lnSpc>
                <a:spcPct val="110000"/>
              </a:lnSpc>
            </a:pPr>
            <a:r>
              <a:rPr lang="en-US" sz="2400" dirty="0" smtClean="0"/>
              <a:t>Attribute class scrutinized (96B-&gt;48B)</a:t>
            </a:r>
          </a:p>
          <a:p>
            <a:pPr>
              <a:lnSpc>
                <a:spcPct val="110000"/>
              </a:lnSpc>
            </a:pPr>
            <a:r>
              <a:rPr lang="en-US" sz="2400" dirty="0" smtClean="0"/>
              <a:t>BPM in Cavity changed to simple </a:t>
            </a:r>
            <a:r>
              <a:rPr lang="en-US" sz="2400" dirty="0" err="1" smtClean="0"/>
              <a:t>struct</a:t>
            </a:r>
            <a:endParaRPr lang="en-US" sz="2400" dirty="0" smtClean="0"/>
          </a:p>
          <a:p>
            <a:pPr>
              <a:lnSpc>
                <a:spcPct val="110000"/>
              </a:lnSpc>
            </a:pPr>
            <a:r>
              <a:rPr lang="en-US" sz="2400" dirty="0" smtClean="0">
                <a:solidFill>
                  <a:srgbClr val="00C100"/>
                </a:solidFill>
              </a:rPr>
              <a:t>About 50% memory reduction achieved</a:t>
            </a:r>
          </a:p>
          <a:p>
            <a:pPr>
              <a:lnSpc>
                <a:spcPct val="110000"/>
              </a:lnSpc>
            </a:pPr>
            <a:r>
              <a:rPr lang="en-US" sz="2400" dirty="0" smtClean="0"/>
              <a:t>More reduction possible (if needed)</a:t>
            </a:r>
          </a:p>
        </p:txBody>
      </p:sp>
    </p:spTree>
    <p:extLst>
      <p:ext uri="{BB962C8B-B14F-4D97-AF65-F5344CB8AC3E}">
        <p14:creationId xmlns:p14="http://schemas.microsoft.com/office/powerpoint/2010/main" val="2032039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12</a:t>
            </a:fld>
            <a:endParaRPr lang="en-US" altLang="zh-CN"/>
          </a:p>
        </p:txBody>
      </p:sp>
      <p:sp>
        <p:nvSpPr>
          <p:cNvPr id="5" name="Title 4"/>
          <p:cNvSpPr>
            <a:spLocks noGrp="1"/>
          </p:cNvSpPr>
          <p:nvPr>
            <p:ph type="title"/>
          </p:nvPr>
        </p:nvSpPr>
        <p:spPr/>
        <p:txBody>
          <a:bodyPr/>
          <a:lstStyle/>
          <a:p>
            <a:r>
              <a:rPr lang="en-US" dirty="0" err="1"/>
              <a:t>Coverity</a:t>
            </a:r>
            <a:endParaRPr lang="en-US" dirty="0">
              <a:cs typeface="Arial"/>
            </a:endParaRPr>
          </a:p>
        </p:txBody>
      </p:sp>
      <p:sp>
        <p:nvSpPr>
          <p:cNvPr id="7" name="Content Placeholder 2"/>
          <p:cNvSpPr txBox="1">
            <a:spLocks/>
          </p:cNvSpPr>
          <p:nvPr/>
        </p:nvSpPr>
        <p:spPr>
          <a:xfrm>
            <a:off x="251520" y="1423317"/>
            <a:ext cx="8229600" cy="4525963"/>
          </a:xfrm>
          <a:prstGeom prst="rect">
            <a:avLst/>
          </a:prstGeom>
        </p:spPr>
        <p:txBody>
          <a:bodyPr>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cs typeface="+mn-cs"/>
              </a:defRPr>
            </a:lvl2pPr>
            <a:lvl3pPr marL="1143000" indent="-228600" algn="l" rtl="0" fontAlgn="base">
              <a:spcBef>
                <a:spcPct val="20000"/>
              </a:spcBef>
              <a:spcAft>
                <a:spcPct val="0"/>
              </a:spcAft>
              <a:buChar char="•"/>
              <a:defRPr sz="24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1828800" indent="0" algn="l" rtl="0" fontAlgn="base">
              <a:spcBef>
                <a:spcPct val="20000"/>
              </a:spcBef>
              <a:spcAft>
                <a:spcPct val="0"/>
              </a:spcAft>
              <a:buNone/>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r>
              <a:rPr lang="en-US" sz="2400" dirty="0" err="1" smtClean="0"/>
              <a:t>Coverity</a:t>
            </a:r>
            <a:r>
              <a:rPr lang="en-US" sz="2400" dirty="0" smtClean="0"/>
              <a:t> is a computer security company, with in-depth experience of static analysis. They have conducted many open source scans, on complex and critical software (such as the Linux kernel), and were able to detect numerous bugs. Their static analysis tool is thorough and boasts 100% path analysis.</a:t>
            </a:r>
          </a:p>
          <a:p>
            <a:endParaRPr lang="en-US" sz="2400" dirty="0" smtClean="0"/>
          </a:p>
          <a:p>
            <a:r>
              <a:rPr lang="en-US" sz="2400" dirty="0" err="1" smtClean="0"/>
              <a:t>Coverity</a:t>
            </a:r>
            <a:r>
              <a:rPr lang="en-US" sz="2400" dirty="0" smtClean="0"/>
              <a:t> has kindly donated a license of </a:t>
            </a:r>
            <a:r>
              <a:rPr lang="en-US" sz="2400" dirty="0" err="1" smtClean="0"/>
              <a:t>Coverity</a:t>
            </a:r>
            <a:r>
              <a:rPr lang="en-US" sz="2400" dirty="0" smtClean="0"/>
              <a:t> Static Analysis tool  to CERN - which means that all CERN users can use the tool.</a:t>
            </a:r>
            <a:endParaRPr lang="en-US" sz="2400" dirty="0"/>
          </a:p>
        </p:txBody>
      </p:sp>
    </p:spTree>
    <p:extLst>
      <p:ext uri="{BB962C8B-B14F-4D97-AF65-F5344CB8AC3E}">
        <p14:creationId xmlns:p14="http://schemas.microsoft.com/office/powerpoint/2010/main" val="4002158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13</a:t>
            </a:fld>
            <a:endParaRPr lang="en-US" altLang="zh-CN"/>
          </a:p>
        </p:txBody>
      </p:sp>
      <p:sp>
        <p:nvSpPr>
          <p:cNvPr id="5" name="Title 4"/>
          <p:cNvSpPr>
            <a:spLocks noGrp="1"/>
          </p:cNvSpPr>
          <p:nvPr>
            <p:ph type="title"/>
          </p:nvPr>
        </p:nvSpPr>
        <p:spPr/>
        <p:txBody>
          <a:bodyPr/>
          <a:lstStyle/>
          <a:p>
            <a:r>
              <a:rPr lang="en-US" dirty="0" err="1"/>
              <a:t>Coverity</a:t>
            </a:r>
            <a:endParaRPr lang="en-US" dirty="0">
              <a:cs typeface="Arial"/>
            </a:endParaRPr>
          </a:p>
        </p:txBody>
      </p:sp>
      <p:pic>
        <p:nvPicPr>
          <p:cNvPr id="8" name="Picture 7" descr="coverity-dashboard.png"/>
          <p:cNvPicPr>
            <a:picLocks noChangeAspect="1"/>
          </p:cNvPicPr>
          <p:nvPr/>
        </p:nvPicPr>
        <p:blipFill>
          <a:blip r:embed="rId2"/>
          <a:stretch>
            <a:fillRect/>
          </a:stretch>
        </p:blipFill>
        <p:spPr>
          <a:xfrm>
            <a:off x="1198033" y="3049653"/>
            <a:ext cx="6747934" cy="3259667"/>
          </a:xfrm>
          <a:prstGeom prst="rect">
            <a:avLst/>
          </a:prstGeom>
        </p:spPr>
      </p:pic>
      <p:sp>
        <p:nvSpPr>
          <p:cNvPr id="9" name="Content Placeholder 2"/>
          <p:cNvSpPr txBox="1">
            <a:spLocks/>
          </p:cNvSpPr>
          <p:nvPr/>
        </p:nvSpPr>
        <p:spPr>
          <a:xfrm>
            <a:off x="457200" y="980728"/>
            <a:ext cx="8229600" cy="2016224"/>
          </a:xfrm>
          <a:prstGeom prst="rect">
            <a:avLst/>
          </a:prstGeom>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cs typeface="+mn-cs"/>
              </a:defRPr>
            </a:lvl2pPr>
            <a:lvl3pPr marL="1143000" indent="-228600" algn="l" rtl="0" fontAlgn="base">
              <a:spcBef>
                <a:spcPct val="20000"/>
              </a:spcBef>
              <a:spcAft>
                <a:spcPct val="0"/>
              </a:spcAft>
              <a:buChar char="•"/>
              <a:defRPr sz="24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1828800" indent="0" algn="l" rtl="0" fontAlgn="base">
              <a:spcBef>
                <a:spcPct val="20000"/>
              </a:spcBef>
              <a:spcAft>
                <a:spcPct val="0"/>
              </a:spcAft>
              <a:buNone/>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a:lnSpc>
                <a:spcPct val="110000"/>
              </a:lnSpc>
            </a:pPr>
            <a:r>
              <a:rPr lang="en-US" sz="2000" dirty="0" smtClean="0"/>
              <a:t>Checking PLACET since March 2011</a:t>
            </a:r>
          </a:p>
          <a:p>
            <a:r>
              <a:rPr lang="en-US" sz="2000" dirty="0" smtClean="0"/>
              <a:t>372 issues found (cf. ROOT 5274)</a:t>
            </a:r>
          </a:p>
          <a:p>
            <a:pPr lvl="1">
              <a:lnSpc>
                <a:spcPct val="110000"/>
              </a:lnSpc>
            </a:pPr>
            <a:r>
              <a:rPr lang="en-US" sz="2000" dirty="0" smtClean="0"/>
              <a:t>151 ‘high impact’ (</a:t>
            </a:r>
            <a:r>
              <a:rPr lang="en-US" sz="2000" dirty="0" err="1" smtClean="0"/>
              <a:t>mem</a:t>
            </a:r>
            <a:r>
              <a:rPr lang="en-US" sz="2000" dirty="0" smtClean="0"/>
              <a:t>. leaks, </a:t>
            </a:r>
            <a:r>
              <a:rPr lang="en-US" sz="2000" dirty="0" err="1" smtClean="0"/>
              <a:t>mem</a:t>
            </a:r>
            <a:r>
              <a:rPr lang="en-US" sz="2000" dirty="0" smtClean="0"/>
              <a:t>. corruption, use of </a:t>
            </a:r>
            <a:r>
              <a:rPr lang="en-US" sz="2000" dirty="0" err="1" smtClean="0"/>
              <a:t>uninitialised</a:t>
            </a:r>
            <a:r>
              <a:rPr lang="en-US" sz="2000" dirty="0" smtClean="0"/>
              <a:t> variables)</a:t>
            </a:r>
          </a:p>
          <a:p>
            <a:pPr lvl="1">
              <a:lnSpc>
                <a:spcPct val="110000"/>
              </a:lnSpc>
            </a:pPr>
            <a:r>
              <a:rPr lang="en-US" sz="2000" dirty="0" smtClean="0"/>
              <a:t>79 fixed + 45 ignored (27 high impact outstanding)</a:t>
            </a:r>
            <a:endParaRPr lang="en-US" sz="2000" dirty="0"/>
          </a:p>
        </p:txBody>
      </p:sp>
    </p:spTree>
    <p:extLst>
      <p:ext uri="{BB962C8B-B14F-4D97-AF65-F5344CB8AC3E}">
        <p14:creationId xmlns:p14="http://schemas.microsoft.com/office/powerpoint/2010/main" val="96170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14</a:t>
            </a:fld>
            <a:endParaRPr lang="en-US" altLang="zh-CN"/>
          </a:p>
        </p:txBody>
      </p:sp>
      <p:sp>
        <p:nvSpPr>
          <p:cNvPr id="5" name="Title 4"/>
          <p:cNvSpPr>
            <a:spLocks noGrp="1"/>
          </p:cNvSpPr>
          <p:nvPr>
            <p:ph type="title"/>
          </p:nvPr>
        </p:nvSpPr>
        <p:spPr/>
        <p:txBody>
          <a:bodyPr/>
          <a:lstStyle/>
          <a:p>
            <a:r>
              <a:rPr lang="en-US" dirty="0" smtClean="0"/>
              <a:t>Conclusions and future plans</a:t>
            </a:r>
            <a:endParaRPr lang="en-US" dirty="0"/>
          </a:p>
        </p:txBody>
      </p:sp>
      <p:sp>
        <p:nvSpPr>
          <p:cNvPr id="6" name="TextBox 5"/>
          <p:cNvSpPr txBox="1"/>
          <p:nvPr/>
        </p:nvSpPr>
        <p:spPr>
          <a:xfrm>
            <a:off x="179512" y="1052736"/>
            <a:ext cx="8568952" cy="4524315"/>
          </a:xfrm>
          <a:prstGeom prst="rect">
            <a:avLst/>
          </a:prstGeom>
          <a:noFill/>
        </p:spPr>
        <p:txBody>
          <a:bodyPr wrap="square" rtlCol="0">
            <a:spAutoFit/>
          </a:bodyPr>
          <a:lstStyle/>
          <a:p>
            <a:pPr marL="342900" indent="-342900">
              <a:buFont typeface="Arial"/>
              <a:buChar char="•"/>
            </a:pPr>
            <a:r>
              <a:rPr lang="en-US" dirty="0" smtClean="0">
                <a:latin typeface="Arial"/>
                <a:cs typeface="Arial"/>
              </a:rPr>
              <a:t>PLACET is more stable, and mature</a:t>
            </a:r>
          </a:p>
          <a:p>
            <a:pPr marL="342900" indent="-342900">
              <a:buFont typeface="Arial"/>
              <a:buChar char="•"/>
            </a:pPr>
            <a:endParaRPr lang="en-US" dirty="0">
              <a:latin typeface="Arial"/>
              <a:cs typeface="Arial"/>
            </a:endParaRPr>
          </a:p>
          <a:p>
            <a:pPr marL="342900" indent="-342900">
              <a:buFont typeface="Arial"/>
              <a:buChar char="•"/>
            </a:pPr>
            <a:r>
              <a:rPr lang="en-US" dirty="0" smtClean="0">
                <a:latin typeface="Arial"/>
                <a:cs typeface="Arial"/>
              </a:rPr>
              <a:t>New features open new simulation / orbit correction capabilities</a:t>
            </a:r>
          </a:p>
          <a:p>
            <a:pPr marL="342900" indent="-342900">
              <a:buFont typeface="Arial"/>
              <a:buChar char="•"/>
            </a:pPr>
            <a:endParaRPr lang="en-US" dirty="0">
              <a:latin typeface="Arial"/>
              <a:cs typeface="Arial"/>
            </a:endParaRPr>
          </a:p>
          <a:p>
            <a:pPr marL="342900" indent="-342900">
              <a:buFont typeface="Arial"/>
              <a:buChar char="•"/>
            </a:pPr>
            <a:r>
              <a:rPr lang="en-US" dirty="0" smtClean="0">
                <a:latin typeface="Arial"/>
                <a:cs typeface="Arial"/>
              </a:rPr>
              <a:t>Still it can be improved</a:t>
            </a:r>
          </a:p>
          <a:p>
            <a:pPr marL="342900" indent="-342900">
              <a:buFont typeface="Arial"/>
              <a:buChar char="•"/>
            </a:pPr>
            <a:endParaRPr lang="en-US" dirty="0" smtClean="0">
              <a:latin typeface="Arial"/>
              <a:cs typeface="Arial"/>
            </a:endParaRPr>
          </a:p>
          <a:p>
            <a:pPr marL="800100" lvl="1" indent="-342900">
              <a:buFont typeface="Arial"/>
              <a:buChar char="•"/>
            </a:pPr>
            <a:r>
              <a:rPr lang="en-US" sz="2000" dirty="0" smtClean="0">
                <a:latin typeface="Arial"/>
                <a:cs typeface="Arial"/>
              </a:rPr>
              <a:t>in terms of modularity (adding new features is somehow complicated)</a:t>
            </a:r>
          </a:p>
          <a:p>
            <a:pPr marL="800100" lvl="1" indent="-342900">
              <a:buFont typeface="Arial"/>
              <a:buChar char="•"/>
            </a:pPr>
            <a:r>
              <a:rPr lang="en-US" sz="2000" dirty="0" smtClean="0">
                <a:latin typeface="Arial"/>
                <a:cs typeface="Arial"/>
              </a:rPr>
              <a:t>the interface toward Octave must be made more flexible (decouple the embedding?)</a:t>
            </a:r>
          </a:p>
          <a:p>
            <a:pPr marL="800100" lvl="1" indent="-342900">
              <a:buFont typeface="Arial"/>
              <a:buChar char="•"/>
            </a:pPr>
            <a:r>
              <a:rPr lang="en-US" sz="2000" dirty="0" smtClean="0">
                <a:latin typeface="Arial"/>
                <a:cs typeface="Arial"/>
              </a:rPr>
              <a:t>code must be parallelized</a:t>
            </a:r>
          </a:p>
          <a:p>
            <a:pPr marL="800100" lvl="1" indent="-342900">
              <a:buFont typeface="Arial"/>
              <a:buChar char="•"/>
            </a:pPr>
            <a:r>
              <a:rPr lang="en-US" sz="2000" dirty="0" smtClean="0">
                <a:latin typeface="Arial"/>
                <a:cs typeface="Arial"/>
              </a:rPr>
              <a:t>documentation must be beefed</a:t>
            </a:r>
            <a:endParaRPr lang="en-US" dirty="0"/>
          </a:p>
        </p:txBody>
      </p:sp>
    </p:spTree>
    <p:extLst>
      <p:ext uri="{BB962C8B-B14F-4D97-AF65-F5344CB8AC3E}">
        <p14:creationId xmlns:p14="http://schemas.microsoft.com/office/powerpoint/2010/main" val="3562712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2</a:t>
            </a:fld>
            <a:endParaRPr lang="en-US" altLang="zh-CN"/>
          </a:p>
        </p:txBody>
      </p:sp>
      <p:sp>
        <p:nvSpPr>
          <p:cNvPr id="5" name="Title 4"/>
          <p:cNvSpPr>
            <a:spLocks noGrp="1"/>
          </p:cNvSpPr>
          <p:nvPr>
            <p:ph type="title"/>
          </p:nvPr>
        </p:nvSpPr>
        <p:spPr/>
        <p:txBody>
          <a:bodyPr/>
          <a:lstStyle/>
          <a:p>
            <a:r>
              <a:rPr lang="en-US" dirty="0" smtClean="0"/>
              <a:t>Outline of this talk</a:t>
            </a:r>
            <a:endParaRPr lang="en-US" dirty="0"/>
          </a:p>
        </p:txBody>
      </p:sp>
      <p:sp>
        <p:nvSpPr>
          <p:cNvPr id="6" name="TextBox 5"/>
          <p:cNvSpPr txBox="1"/>
          <p:nvPr/>
        </p:nvSpPr>
        <p:spPr>
          <a:xfrm>
            <a:off x="251520" y="1098023"/>
            <a:ext cx="8640960" cy="5355313"/>
          </a:xfrm>
          <a:prstGeom prst="rect">
            <a:avLst/>
          </a:prstGeom>
          <a:noFill/>
        </p:spPr>
        <p:txBody>
          <a:bodyPr wrap="square" rtlCol="0">
            <a:spAutoFit/>
          </a:bodyPr>
          <a:lstStyle/>
          <a:p>
            <a:pPr marL="285750" indent="-285750">
              <a:buFont typeface="Arial"/>
              <a:buChar char="•"/>
            </a:pPr>
            <a:r>
              <a:rPr lang="en-US" sz="1800" dirty="0" smtClean="0">
                <a:solidFill>
                  <a:schemeClr val="tx1">
                    <a:lumMod val="50000"/>
                    <a:lumOff val="50000"/>
                  </a:schemeClr>
                </a:solidFill>
                <a:latin typeface="Arial"/>
                <a:cs typeface="Arial"/>
              </a:rPr>
              <a:t>PLACET is a tracking code that simulates linear colliders, originally written by </a:t>
            </a:r>
            <a:r>
              <a:rPr lang="en-US" sz="1800" dirty="0">
                <a:solidFill>
                  <a:schemeClr val="tx1">
                    <a:lumMod val="50000"/>
                    <a:lumOff val="50000"/>
                  </a:schemeClr>
                </a:solidFill>
                <a:latin typeface="Arial"/>
                <a:cs typeface="Arial"/>
              </a:rPr>
              <a:t>Daniel </a:t>
            </a:r>
            <a:r>
              <a:rPr lang="en-US" sz="1800" dirty="0" smtClean="0">
                <a:solidFill>
                  <a:schemeClr val="tx1">
                    <a:lumMod val="50000"/>
                    <a:lumOff val="50000"/>
                  </a:schemeClr>
                </a:solidFill>
                <a:latin typeface="Arial"/>
                <a:cs typeface="Arial"/>
              </a:rPr>
              <a:t>Schulte</a:t>
            </a:r>
          </a:p>
          <a:p>
            <a:pPr marL="285750" indent="-285750">
              <a:buFont typeface="Arial"/>
              <a:buChar char="•"/>
            </a:pPr>
            <a:endParaRPr lang="en-US" sz="1800" dirty="0">
              <a:solidFill>
                <a:schemeClr val="tx1">
                  <a:lumMod val="50000"/>
                  <a:lumOff val="50000"/>
                </a:schemeClr>
              </a:solidFill>
              <a:latin typeface="Arial"/>
              <a:cs typeface="Arial"/>
            </a:endParaRPr>
          </a:p>
          <a:p>
            <a:pPr marL="285750" indent="-285750">
              <a:buFont typeface="Arial"/>
              <a:buChar char="•"/>
            </a:pPr>
            <a:r>
              <a:rPr lang="en-US" sz="1800" dirty="0" smtClean="0">
                <a:solidFill>
                  <a:schemeClr val="tx1">
                    <a:lumMod val="50000"/>
                    <a:lumOff val="50000"/>
                  </a:schemeClr>
                </a:solidFill>
                <a:latin typeface="Arial"/>
                <a:cs typeface="Arial"/>
              </a:rPr>
              <a:t>PLACET </a:t>
            </a:r>
            <a:r>
              <a:rPr lang="en-US" sz="1800" dirty="0">
                <a:solidFill>
                  <a:schemeClr val="tx1">
                    <a:lumMod val="50000"/>
                    <a:lumOff val="50000"/>
                  </a:schemeClr>
                </a:solidFill>
                <a:latin typeface="Arial"/>
                <a:cs typeface="Arial"/>
              </a:rPr>
              <a:t>has significantly evolved </a:t>
            </a:r>
            <a:r>
              <a:rPr lang="en-US" sz="1800" dirty="0" smtClean="0">
                <a:solidFill>
                  <a:schemeClr val="tx1">
                    <a:lumMod val="50000"/>
                    <a:lumOff val="50000"/>
                  </a:schemeClr>
                </a:solidFill>
                <a:latin typeface="Arial"/>
                <a:cs typeface="Arial"/>
              </a:rPr>
              <a:t>during the </a:t>
            </a:r>
            <a:r>
              <a:rPr lang="en-US" sz="1800" dirty="0">
                <a:solidFill>
                  <a:schemeClr val="tx1">
                    <a:lumMod val="50000"/>
                    <a:lumOff val="50000"/>
                  </a:schemeClr>
                </a:solidFill>
                <a:latin typeface="Arial"/>
                <a:cs typeface="Arial"/>
              </a:rPr>
              <a:t>last years, thanks to the contribution of several people</a:t>
            </a:r>
            <a:r>
              <a:rPr lang="en-US" sz="1800" dirty="0" smtClean="0">
                <a:solidFill>
                  <a:schemeClr val="tx1">
                    <a:lumMod val="50000"/>
                    <a:lumOff val="50000"/>
                  </a:schemeClr>
                </a:solidFill>
                <a:latin typeface="Arial"/>
                <a:cs typeface="Arial"/>
              </a:rPr>
              <a:t>: </a:t>
            </a:r>
            <a:r>
              <a:rPr lang="en-US" sz="1800" dirty="0">
                <a:solidFill>
                  <a:schemeClr val="tx1">
                    <a:lumMod val="50000"/>
                    <a:lumOff val="50000"/>
                  </a:schemeClr>
                </a:solidFill>
                <a:latin typeface="Arial"/>
                <a:cs typeface="Arial"/>
              </a:rPr>
              <a:t>myself, </a:t>
            </a:r>
            <a:r>
              <a:rPr lang="en-US" sz="1800" dirty="0" err="1">
                <a:solidFill>
                  <a:schemeClr val="tx1">
                    <a:lumMod val="50000"/>
                    <a:lumOff val="50000"/>
                  </a:schemeClr>
                </a:solidFill>
                <a:latin typeface="Arial"/>
                <a:cs typeface="Arial"/>
              </a:rPr>
              <a:t>Jochem</a:t>
            </a:r>
            <a:r>
              <a:rPr lang="en-US" sz="1800" dirty="0">
                <a:solidFill>
                  <a:schemeClr val="tx1">
                    <a:lumMod val="50000"/>
                    <a:lumOff val="50000"/>
                  </a:schemeClr>
                </a:solidFill>
                <a:latin typeface="Arial"/>
                <a:cs typeface="Arial"/>
              </a:rPr>
              <a:t> </a:t>
            </a:r>
            <a:r>
              <a:rPr lang="en-US" sz="1800" dirty="0" err="1">
                <a:solidFill>
                  <a:schemeClr val="tx1">
                    <a:lumMod val="50000"/>
                    <a:lumOff val="50000"/>
                  </a:schemeClr>
                </a:solidFill>
                <a:latin typeface="Arial"/>
                <a:cs typeface="Arial"/>
              </a:rPr>
              <a:t>Snuverink</a:t>
            </a:r>
            <a:r>
              <a:rPr lang="en-US" sz="1800" dirty="0">
                <a:solidFill>
                  <a:schemeClr val="tx1">
                    <a:lumMod val="50000"/>
                    <a:lumOff val="50000"/>
                  </a:schemeClr>
                </a:solidFill>
                <a:latin typeface="Arial"/>
                <a:cs typeface="Arial"/>
              </a:rPr>
              <a:t>, Barbara </a:t>
            </a:r>
            <a:r>
              <a:rPr lang="en-US" sz="1800" dirty="0" err="1">
                <a:solidFill>
                  <a:schemeClr val="tx1">
                    <a:lumMod val="50000"/>
                    <a:lumOff val="50000"/>
                  </a:schemeClr>
                </a:solidFill>
                <a:latin typeface="Arial"/>
                <a:cs typeface="Arial"/>
              </a:rPr>
              <a:t>Dalena</a:t>
            </a:r>
            <a:r>
              <a:rPr lang="en-US" sz="1800" dirty="0">
                <a:solidFill>
                  <a:schemeClr val="tx1">
                    <a:lumMod val="50000"/>
                    <a:lumOff val="50000"/>
                  </a:schemeClr>
                </a:solidFill>
                <a:latin typeface="Arial"/>
                <a:cs typeface="Arial"/>
              </a:rPr>
              <a:t>, Erik </a:t>
            </a:r>
            <a:r>
              <a:rPr lang="en-US" sz="1800" dirty="0" err="1">
                <a:solidFill>
                  <a:schemeClr val="tx1">
                    <a:lumMod val="50000"/>
                    <a:lumOff val="50000"/>
                  </a:schemeClr>
                </a:solidFill>
                <a:latin typeface="Arial"/>
                <a:cs typeface="Arial"/>
              </a:rPr>
              <a:t>Adli</a:t>
            </a:r>
            <a:r>
              <a:rPr lang="en-US" sz="1800" dirty="0">
                <a:solidFill>
                  <a:schemeClr val="tx1">
                    <a:lumMod val="50000"/>
                    <a:lumOff val="50000"/>
                  </a:schemeClr>
                </a:solidFill>
                <a:latin typeface="Arial"/>
                <a:cs typeface="Arial"/>
              </a:rPr>
              <a:t>, </a:t>
            </a:r>
            <a:r>
              <a:rPr lang="en-US" sz="1800" dirty="0" err="1">
                <a:solidFill>
                  <a:schemeClr val="tx1">
                    <a:lumMod val="50000"/>
                    <a:lumOff val="50000"/>
                  </a:schemeClr>
                </a:solidFill>
                <a:latin typeface="Arial"/>
                <a:cs typeface="Arial"/>
              </a:rPr>
              <a:t>Peder</a:t>
            </a:r>
            <a:r>
              <a:rPr lang="en-US" sz="1800" dirty="0">
                <a:solidFill>
                  <a:schemeClr val="tx1">
                    <a:lumMod val="50000"/>
                    <a:lumOff val="50000"/>
                  </a:schemeClr>
                </a:solidFill>
                <a:latin typeface="Arial"/>
                <a:cs typeface="Arial"/>
              </a:rPr>
              <a:t> </a:t>
            </a:r>
            <a:r>
              <a:rPr lang="en-US" sz="1800" dirty="0" err="1" smtClean="0">
                <a:solidFill>
                  <a:schemeClr val="tx1">
                    <a:lumMod val="50000"/>
                    <a:lumOff val="50000"/>
                  </a:schemeClr>
                </a:solidFill>
                <a:latin typeface="Arial"/>
                <a:cs typeface="Arial"/>
              </a:rPr>
              <a:t>Eliasson</a:t>
            </a:r>
            <a:r>
              <a:rPr lang="en-US" sz="1800" dirty="0" smtClean="0">
                <a:solidFill>
                  <a:schemeClr val="tx1">
                    <a:lumMod val="50000"/>
                    <a:lumOff val="50000"/>
                  </a:schemeClr>
                </a:solidFill>
                <a:latin typeface="Arial"/>
                <a:cs typeface="Arial"/>
              </a:rPr>
              <a:t>, …</a:t>
            </a:r>
          </a:p>
          <a:p>
            <a:pPr marL="285750" indent="-285750">
              <a:buFont typeface="Arial"/>
              <a:buChar char="•"/>
            </a:pPr>
            <a:endParaRPr lang="en-US" sz="1800" dirty="0">
              <a:solidFill>
                <a:schemeClr val="tx1">
                  <a:lumMod val="50000"/>
                  <a:lumOff val="50000"/>
                </a:schemeClr>
              </a:solidFill>
              <a:latin typeface="Arial"/>
              <a:cs typeface="Arial"/>
            </a:endParaRPr>
          </a:p>
          <a:p>
            <a:pPr marL="285750" indent="-285750">
              <a:buFont typeface="Arial"/>
              <a:buChar char="•"/>
            </a:pPr>
            <a:r>
              <a:rPr lang="en-US" sz="1800" dirty="0" smtClean="0">
                <a:solidFill>
                  <a:schemeClr val="tx1">
                    <a:lumMod val="50000"/>
                    <a:lumOff val="50000"/>
                  </a:schemeClr>
                </a:solidFill>
                <a:latin typeface="Arial"/>
                <a:cs typeface="Arial"/>
              </a:rPr>
              <a:t>In this talk we present some of these improvements and outline the plans for future developments</a:t>
            </a:r>
          </a:p>
          <a:p>
            <a:endParaRPr lang="en-US" sz="1800" dirty="0">
              <a:latin typeface="Arial"/>
              <a:cs typeface="Arial"/>
            </a:endParaRPr>
          </a:p>
          <a:p>
            <a:pPr marL="800100" lvl="1" indent="-342900">
              <a:buFont typeface="+mj-lt"/>
              <a:buAutoNum type="arabicPeriod"/>
            </a:pPr>
            <a:r>
              <a:rPr lang="en-US" sz="1800" dirty="0" smtClean="0">
                <a:latin typeface="Arial"/>
                <a:cs typeface="Arial"/>
              </a:rPr>
              <a:t>PLACET overview</a:t>
            </a:r>
          </a:p>
          <a:p>
            <a:pPr marL="800100" lvl="1" indent="-342900">
              <a:buFont typeface="+mj-lt"/>
              <a:buAutoNum type="arabicPeriod"/>
            </a:pPr>
            <a:endParaRPr lang="en-US" sz="1800" dirty="0" smtClean="0">
              <a:latin typeface="Arial"/>
              <a:cs typeface="Arial"/>
            </a:endParaRPr>
          </a:p>
          <a:p>
            <a:pPr marL="800100" lvl="1" indent="-342900">
              <a:buFont typeface="+mj-lt"/>
              <a:buAutoNum type="arabicPeriod"/>
            </a:pPr>
            <a:r>
              <a:rPr lang="en-US" sz="1800" dirty="0" smtClean="0">
                <a:latin typeface="Arial"/>
                <a:cs typeface="Arial"/>
              </a:rPr>
              <a:t>Tracking improvements</a:t>
            </a:r>
          </a:p>
          <a:p>
            <a:pPr marL="342900" indent="-342900">
              <a:buFont typeface="Arial"/>
              <a:buChar char="•"/>
            </a:pPr>
            <a:endParaRPr lang="en-US" sz="1800" dirty="0" smtClean="0">
              <a:latin typeface="Arial"/>
              <a:cs typeface="Arial"/>
            </a:endParaRPr>
          </a:p>
          <a:p>
            <a:pPr marL="800100" lvl="1" indent="-342900">
              <a:buFont typeface="+mj-lt"/>
              <a:buAutoNum type="arabicPeriod"/>
            </a:pPr>
            <a:r>
              <a:rPr lang="en-US" sz="1800" dirty="0" smtClean="0">
                <a:latin typeface="Arial"/>
                <a:cs typeface="Arial"/>
              </a:rPr>
              <a:t>New commands</a:t>
            </a:r>
          </a:p>
          <a:p>
            <a:pPr marL="342900" indent="-342900">
              <a:buFont typeface="Arial"/>
              <a:buChar char="•"/>
            </a:pPr>
            <a:endParaRPr lang="en-US" sz="1800" dirty="0" smtClean="0">
              <a:latin typeface="Arial"/>
              <a:cs typeface="Arial"/>
            </a:endParaRPr>
          </a:p>
          <a:p>
            <a:pPr marL="800100" lvl="1" indent="-342900">
              <a:buFont typeface="+mj-lt"/>
              <a:buAutoNum type="arabicPeriod"/>
            </a:pPr>
            <a:r>
              <a:rPr lang="en-US" sz="1800" dirty="0" smtClean="0">
                <a:latin typeface="Arial"/>
                <a:cs typeface="Arial"/>
              </a:rPr>
              <a:t>Code fixes</a:t>
            </a:r>
          </a:p>
          <a:p>
            <a:pPr marL="800100" lvl="1" indent="-342900">
              <a:buFont typeface="+mj-lt"/>
              <a:buAutoNum type="arabicPeriod"/>
            </a:pPr>
            <a:endParaRPr lang="en-US" sz="1800" dirty="0">
              <a:latin typeface="Arial"/>
              <a:cs typeface="Arial"/>
            </a:endParaRPr>
          </a:p>
          <a:p>
            <a:pPr marL="800100" lvl="1" indent="-342900">
              <a:buFont typeface="+mj-lt"/>
              <a:buAutoNum type="arabicPeriod"/>
            </a:pPr>
            <a:r>
              <a:rPr lang="en-US" sz="1800" dirty="0" smtClean="0">
                <a:latin typeface="Arial"/>
                <a:cs typeface="Arial"/>
              </a:rPr>
              <a:t>Future plans</a:t>
            </a:r>
          </a:p>
        </p:txBody>
      </p:sp>
    </p:spTree>
    <p:extLst>
      <p:ext uri="{BB962C8B-B14F-4D97-AF65-F5344CB8AC3E}">
        <p14:creationId xmlns:p14="http://schemas.microsoft.com/office/powerpoint/2010/main" val="81026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3</a:t>
            </a:fld>
            <a:endParaRPr lang="en-US" altLang="zh-CN"/>
          </a:p>
        </p:txBody>
      </p:sp>
      <p:sp>
        <p:nvSpPr>
          <p:cNvPr id="5" name="Title 4"/>
          <p:cNvSpPr>
            <a:spLocks noGrp="1"/>
          </p:cNvSpPr>
          <p:nvPr>
            <p:ph type="title"/>
          </p:nvPr>
        </p:nvSpPr>
        <p:spPr/>
        <p:txBody>
          <a:bodyPr/>
          <a:lstStyle/>
          <a:p>
            <a:r>
              <a:rPr lang="en-US" dirty="0" smtClean="0"/>
              <a:t>PLACET Overview</a:t>
            </a:r>
            <a:endParaRPr lang="en-US" dirty="0"/>
          </a:p>
        </p:txBody>
      </p:sp>
      <p:sp>
        <p:nvSpPr>
          <p:cNvPr id="6" name="TextBox 5"/>
          <p:cNvSpPr txBox="1"/>
          <p:nvPr/>
        </p:nvSpPr>
        <p:spPr>
          <a:xfrm>
            <a:off x="251520" y="1052736"/>
            <a:ext cx="8640960" cy="5447646"/>
          </a:xfrm>
          <a:prstGeom prst="rect">
            <a:avLst/>
          </a:prstGeom>
          <a:noFill/>
        </p:spPr>
        <p:txBody>
          <a:bodyPr wrap="square" rtlCol="0">
            <a:spAutoFit/>
          </a:bodyPr>
          <a:lstStyle/>
          <a:p>
            <a:pPr marL="285750" indent="-285750">
              <a:buFont typeface="Arial"/>
              <a:buChar char="•"/>
            </a:pPr>
            <a:r>
              <a:rPr lang="en-US" sz="1600" dirty="0" smtClean="0">
                <a:latin typeface="Arial"/>
                <a:cs typeface="Arial"/>
              </a:rPr>
              <a:t>PLACET simulates beam transport and orbit correction in electron/positron linear colliders, from </a:t>
            </a:r>
            <a:r>
              <a:rPr lang="en-US" sz="1600" dirty="0">
                <a:latin typeface="Arial"/>
                <a:cs typeface="Arial"/>
              </a:rPr>
              <a:t>the damping rings exit to the interaction </a:t>
            </a:r>
            <a:r>
              <a:rPr lang="en-US" sz="1600" dirty="0" smtClean="0">
                <a:latin typeface="Arial"/>
                <a:cs typeface="Arial"/>
              </a:rPr>
              <a:t>point, and also the CLIC drive-beam</a:t>
            </a:r>
          </a:p>
          <a:p>
            <a:pPr marL="285750" indent="-285750">
              <a:buFont typeface="Arial"/>
              <a:buChar char="•"/>
            </a:pPr>
            <a:endParaRPr lang="en-US" sz="1600" dirty="0">
              <a:latin typeface="Arial"/>
              <a:cs typeface="Arial"/>
            </a:endParaRPr>
          </a:p>
          <a:p>
            <a:pPr marL="285750" indent="-285750">
              <a:buFont typeface="Arial"/>
              <a:buChar char="•"/>
            </a:pPr>
            <a:r>
              <a:rPr lang="en-US" sz="1600" dirty="0" smtClean="0">
                <a:latin typeface="Arial"/>
                <a:cs typeface="Arial"/>
              </a:rPr>
              <a:t>It implements 4d and 6d tracking using multiple beam models</a:t>
            </a:r>
          </a:p>
          <a:p>
            <a:endParaRPr lang="en-US" sz="1600" dirty="0" smtClean="0">
              <a:latin typeface="Arial"/>
              <a:cs typeface="Arial"/>
            </a:endParaRPr>
          </a:p>
          <a:p>
            <a:pPr marL="285750" indent="-285750">
              <a:buFont typeface="Arial"/>
              <a:buChar char="•"/>
            </a:pPr>
            <a:r>
              <a:rPr lang="en-US" sz="1600" dirty="0" smtClean="0">
                <a:latin typeface="Arial"/>
                <a:cs typeface="Arial"/>
              </a:rPr>
              <a:t>It can simulate static and dynamic imperfections, such as element misalignment, ground motion, arbitrary failures and provides several counteracting schemes</a:t>
            </a:r>
          </a:p>
          <a:p>
            <a:pPr marL="285750" indent="-285750">
              <a:buFont typeface="Arial"/>
              <a:buChar char="•"/>
            </a:pPr>
            <a:endParaRPr lang="en-US" sz="1600" dirty="0">
              <a:latin typeface="Arial"/>
              <a:cs typeface="Arial"/>
            </a:endParaRPr>
          </a:p>
          <a:p>
            <a:pPr marL="285750" indent="-285750">
              <a:buFont typeface="Arial"/>
              <a:buChar char="•"/>
            </a:pPr>
            <a:r>
              <a:rPr lang="en-US" sz="1600" dirty="0" smtClean="0">
                <a:latin typeface="Arial"/>
                <a:cs typeface="Arial"/>
              </a:rPr>
              <a:t>It simulates many single-particle, collective, single-bunch and multi-bunch effects:</a:t>
            </a:r>
          </a:p>
          <a:p>
            <a:pPr lvl="1"/>
            <a:r>
              <a:rPr lang="en-US" sz="1400" dirty="0" smtClean="0">
                <a:latin typeface="Arial"/>
                <a:cs typeface="Arial"/>
              </a:rPr>
              <a:t>ISR, CSR, short-range </a:t>
            </a:r>
            <a:r>
              <a:rPr lang="en-US" sz="1400" dirty="0" err="1" smtClean="0">
                <a:latin typeface="Arial"/>
                <a:cs typeface="Arial"/>
              </a:rPr>
              <a:t>wakefields</a:t>
            </a:r>
            <a:r>
              <a:rPr lang="en-US" sz="1400" dirty="0" smtClean="0">
                <a:latin typeface="Arial"/>
                <a:cs typeface="Arial"/>
              </a:rPr>
              <a:t>, long-range </a:t>
            </a:r>
            <a:r>
              <a:rPr lang="en-US" sz="1400" dirty="0" err="1" smtClean="0">
                <a:latin typeface="Arial"/>
                <a:cs typeface="Arial"/>
              </a:rPr>
              <a:t>wakefields</a:t>
            </a:r>
            <a:r>
              <a:rPr lang="en-US" sz="1400" dirty="0" smtClean="0">
                <a:latin typeface="Arial"/>
                <a:cs typeface="Arial"/>
              </a:rPr>
              <a:t>, collimator </a:t>
            </a:r>
            <a:r>
              <a:rPr lang="en-US" sz="1400" dirty="0" err="1" smtClean="0">
                <a:latin typeface="Arial"/>
                <a:cs typeface="Arial"/>
              </a:rPr>
              <a:t>wakefields</a:t>
            </a:r>
            <a:r>
              <a:rPr lang="en-US" sz="1400" dirty="0" smtClean="0">
                <a:latin typeface="Arial"/>
                <a:cs typeface="Arial"/>
              </a:rPr>
              <a:t>, RF-kicks, HALO generation and beam-gas scattering</a:t>
            </a:r>
          </a:p>
          <a:p>
            <a:pPr marL="742950" lvl="1" indent="-285750">
              <a:buFont typeface="Arial"/>
              <a:buChar char="•"/>
            </a:pPr>
            <a:endParaRPr lang="en-US" sz="1600" dirty="0" smtClean="0">
              <a:latin typeface="Arial"/>
              <a:cs typeface="Arial"/>
            </a:endParaRPr>
          </a:p>
          <a:p>
            <a:pPr marL="742950" lvl="1" indent="-285750">
              <a:buFont typeface="Arial"/>
              <a:buChar char="•"/>
            </a:pPr>
            <a:endParaRPr lang="en-US" sz="1600" dirty="0" smtClean="0">
              <a:latin typeface="Arial"/>
              <a:cs typeface="Arial"/>
            </a:endParaRPr>
          </a:p>
          <a:p>
            <a:r>
              <a:rPr lang="en-US" sz="1600" b="1" dirty="0" smtClean="0">
                <a:latin typeface="Arial"/>
                <a:cs typeface="Arial"/>
              </a:rPr>
              <a:t>Pros:</a:t>
            </a:r>
            <a:endParaRPr lang="en-US" sz="1600" dirty="0" smtClean="0">
              <a:latin typeface="Arial"/>
              <a:cs typeface="Arial"/>
            </a:endParaRPr>
          </a:p>
          <a:p>
            <a:pPr marL="285750" indent="-285750">
              <a:buFont typeface="Arial"/>
              <a:buChar char="•"/>
            </a:pPr>
            <a:r>
              <a:rPr lang="en-US" sz="1600" dirty="0" smtClean="0">
                <a:latin typeface="Arial"/>
                <a:cs typeface="Arial"/>
              </a:rPr>
              <a:t>It’s easily programmable (</a:t>
            </a:r>
            <a:r>
              <a:rPr lang="en-US" sz="1600" dirty="0" err="1" smtClean="0">
                <a:latin typeface="Arial"/>
                <a:cs typeface="Arial"/>
              </a:rPr>
              <a:t>Tcl</a:t>
            </a:r>
            <a:r>
              <a:rPr lang="en-US" sz="1600" dirty="0" smtClean="0">
                <a:latin typeface="Arial"/>
                <a:cs typeface="Arial"/>
              </a:rPr>
              <a:t>/</a:t>
            </a:r>
            <a:r>
              <a:rPr lang="en-US" sz="1600" dirty="0" err="1" smtClean="0">
                <a:latin typeface="Arial"/>
                <a:cs typeface="Arial"/>
              </a:rPr>
              <a:t>Tk</a:t>
            </a:r>
            <a:r>
              <a:rPr lang="en-US" sz="1600" dirty="0" smtClean="0">
                <a:latin typeface="Arial"/>
                <a:cs typeface="Arial"/>
              </a:rPr>
              <a:t> – Octave)</a:t>
            </a:r>
          </a:p>
          <a:p>
            <a:pPr marL="285750" indent="-285750">
              <a:buFont typeface="Arial"/>
              <a:buChar char="•"/>
            </a:pPr>
            <a:r>
              <a:rPr lang="en-US" sz="1600" dirty="0" smtClean="0">
                <a:latin typeface="Arial"/>
                <a:cs typeface="Arial"/>
              </a:rPr>
              <a:t>It can </a:t>
            </a:r>
            <a:r>
              <a:rPr lang="en-US" sz="1600" dirty="0">
                <a:latin typeface="Arial"/>
                <a:cs typeface="Arial"/>
              </a:rPr>
              <a:t>be </a:t>
            </a:r>
            <a:r>
              <a:rPr lang="en-US" sz="1600" dirty="0" smtClean="0">
                <a:latin typeface="Arial"/>
                <a:cs typeface="Arial"/>
              </a:rPr>
              <a:t>greatly customized, </a:t>
            </a:r>
            <a:r>
              <a:rPr lang="en-US" sz="1600" dirty="0">
                <a:latin typeface="Arial"/>
                <a:cs typeface="Arial"/>
              </a:rPr>
              <a:t>at the user </a:t>
            </a:r>
            <a:r>
              <a:rPr lang="en-US" sz="1600" dirty="0" smtClean="0">
                <a:latin typeface="Arial"/>
                <a:cs typeface="Arial"/>
              </a:rPr>
              <a:t>level (no messing up with the C++ required!)</a:t>
            </a:r>
          </a:p>
          <a:p>
            <a:pPr marL="285750" indent="-285750">
              <a:buFont typeface="Arial"/>
              <a:buChar char="•"/>
            </a:pPr>
            <a:r>
              <a:rPr lang="en-US" sz="1600" dirty="0" smtClean="0">
                <a:latin typeface="Arial"/>
                <a:cs typeface="Arial"/>
              </a:rPr>
              <a:t>It’s fast</a:t>
            </a:r>
          </a:p>
          <a:p>
            <a:pPr marL="285750" indent="-285750">
              <a:buFont typeface="Arial"/>
              <a:buChar char="•"/>
            </a:pPr>
            <a:r>
              <a:rPr lang="en-US" sz="1600" dirty="0" smtClean="0">
                <a:latin typeface="Arial"/>
                <a:cs typeface="Arial"/>
              </a:rPr>
              <a:t>It’s </a:t>
            </a:r>
            <a:r>
              <a:rPr lang="en-US" sz="1600" dirty="0">
                <a:latin typeface="Arial"/>
                <a:cs typeface="Arial"/>
              </a:rPr>
              <a:t>open-source, and it </a:t>
            </a:r>
            <a:r>
              <a:rPr lang="en-US" sz="1600" dirty="0" smtClean="0">
                <a:latin typeface="Arial"/>
                <a:cs typeface="Arial"/>
              </a:rPr>
              <a:t>relies only on </a:t>
            </a:r>
            <a:r>
              <a:rPr lang="en-US" sz="1600" dirty="0">
                <a:latin typeface="Arial"/>
                <a:cs typeface="Arial"/>
              </a:rPr>
              <a:t>open-source </a:t>
            </a:r>
            <a:r>
              <a:rPr lang="en-US" sz="1600" dirty="0" smtClean="0">
                <a:latin typeface="Arial"/>
                <a:cs typeface="Arial"/>
              </a:rPr>
              <a:t>components</a:t>
            </a:r>
            <a:endParaRPr lang="en-US" sz="1600" dirty="0">
              <a:latin typeface="Arial"/>
              <a:cs typeface="Arial"/>
            </a:endParaRPr>
          </a:p>
          <a:p>
            <a:endParaRPr lang="en-US" sz="1600" dirty="0" smtClean="0">
              <a:latin typeface="Arial"/>
              <a:cs typeface="Arial"/>
            </a:endParaRPr>
          </a:p>
          <a:p>
            <a:r>
              <a:rPr lang="en-US" sz="1600" b="1" dirty="0" smtClean="0">
                <a:latin typeface="Arial"/>
                <a:cs typeface="Arial"/>
              </a:rPr>
              <a:t>Cons</a:t>
            </a:r>
            <a:r>
              <a:rPr lang="en-US" sz="1600" dirty="0" smtClean="0">
                <a:latin typeface="Arial"/>
                <a:cs typeface="Arial"/>
              </a:rPr>
              <a:t>:</a:t>
            </a:r>
          </a:p>
          <a:p>
            <a:pPr marL="285750" indent="-285750">
              <a:buFont typeface="Arial"/>
              <a:buChar char="•"/>
            </a:pPr>
            <a:r>
              <a:rPr lang="en-US" sz="1600" dirty="0" smtClean="0">
                <a:latin typeface="Arial"/>
                <a:cs typeface="Arial"/>
              </a:rPr>
              <a:t>Somehow steep learning curve (but great productivity when you get started)</a:t>
            </a:r>
          </a:p>
          <a:p>
            <a:endParaRPr lang="en-US" sz="1600" dirty="0">
              <a:latin typeface="Arial"/>
              <a:cs typeface="Arial"/>
            </a:endParaRPr>
          </a:p>
        </p:txBody>
      </p:sp>
    </p:spTree>
    <p:extLst>
      <p:ext uri="{BB962C8B-B14F-4D97-AF65-F5344CB8AC3E}">
        <p14:creationId xmlns:p14="http://schemas.microsoft.com/office/powerpoint/2010/main" val="2491744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4</a:t>
            </a:fld>
            <a:endParaRPr lang="en-US" altLang="zh-CN"/>
          </a:p>
        </p:txBody>
      </p:sp>
      <p:sp>
        <p:nvSpPr>
          <p:cNvPr id="5" name="Title 4"/>
          <p:cNvSpPr>
            <a:spLocks noGrp="1"/>
          </p:cNvSpPr>
          <p:nvPr>
            <p:ph type="title"/>
          </p:nvPr>
        </p:nvSpPr>
        <p:spPr/>
        <p:txBody>
          <a:bodyPr/>
          <a:lstStyle/>
          <a:p>
            <a:r>
              <a:rPr lang="en-US" dirty="0">
                <a:cs typeface="Arial"/>
              </a:rPr>
              <a:t>Improved </a:t>
            </a:r>
            <a:r>
              <a:rPr lang="en-US" dirty="0" err="1" smtClean="0">
                <a:cs typeface="Arial"/>
              </a:rPr>
              <a:t>Multipoles</a:t>
            </a:r>
            <a:endParaRPr lang="en-US" dirty="0">
              <a:cs typeface="Arial"/>
            </a:endParaRPr>
          </a:p>
        </p:txBody>
      </p:sp>
      <p:sp>
        <p:nvSpPr>
          <p:cNvPr id="6" name="TextBox 5"/>
          <p:cNvSpPr txBox="1"/>
          <p:nvPr/>
        </p:nvSpPr>
        <p:spPr>
          <a:xfrm>
            <a:off x="251520" y="1052736"/>
            <a:ext cx="8640960" cy="5262980"/>
          </a:xfrm>
          <a:prstGeom prst="rect">
            <a:avLst/>
          </a:prstGeom>
          <a:noFill/>
        </p:spPr>
        <p:txBody>
          <a:bodyPr wrap="square" rtlCol="0">
            <a:spAutoFit/>
          </a:bodyPr>
          <a:lstStyle/>
          <a:p>
            <a:pPr marL="342900" indent="-342900">
              <a:buFont typeface="Arial"/>
              <a:buChar char="•"/>
            </a:pPr>
            <a:r>
              <a:rPr lang="en-US" sz="1600" dirty="0" smtClean="0">
                <a:latin typeface="Arial"/>
                <a:cs typeface="Arial"/>
              </a:rPr>
              <a:t>New command syntax and functionality</a:t>
            </a:r>
          </a:p>
          <a:p>
            <a:pPr marL="342900" indent="-342900">
              <a:buFont typeface="Arial"/>
              <a:buChar char="•"/>
            </a:pPr>
            <a:endParaRPr lang="en-US" sz="1600" dirty="0" smtClean="0">
              <a:latin typeface="Arial"/>
              <a:cs typeface="Arial"/>
            </a:endParaRPr>
          </a:p>
          <a:p>
            <a:pPr marL="342900" indent="-342900">
              <a:buFont typeface="Arial"/>
              <a:buChar char="•"/>
            </a:pPr>
            <a:r>
              <a:rPr lang="en-US" sz="1600" dirty="0" smtClean="0">
                <a:latin typeface="Arial"/>
                <a:cs typeface="Arial"/>
              </a:rPr>
              <a:t>The strength can be a complex number, in order to consider normal and skew components at the same time. For example:</a:t>
            </a:r>
          </a:p>
          <a:p>
            <a:pPr marL="342900" indent="-342900">
              <a:buFont typeface="Arial"/>
              <a:buChar char="•"/>
            </a:pPr>
            <a:endParaRPr lang="en-US" sz="1600" dirty="0" smtClean="0">
              <a:latin typeface="Arial"/>
              <a:cs typeface="Arial"/>
            </a:endParaRPr>
          </a:p>
          <a:p>
            <a:pPr algn="ctr"/>
            <a:r>
              <a:rPr lang="en-US" sz="1600" dirty="0" err="1" smtClean="0">
                <a:latin typeface="Courier"/>
                <a:cs typeface="Courier"/>
              </a:rPr>
              <a:t>Multipole</a:t>
            </a:r>
            <a:r>
              <a:rPr lang="en-US" sz="1600" dirty="0" smtClean="0">
                <a:latin typeface="Courier"/>
                <a:cs typeface="Courier"/>
              </a:rPr>
              <a:t> –type 3 –strength (2,3)</a:t>
            </a:r>
          </a:p>
          <a:p>
            <a:pPr algn="ctr"/>
            <a:endParaRPr lang="en-US" sz="1600" dirty="0" smtClean="0">
              <a:latin typeface="Courier"/>
              <a:cs typeface="Courier"/>
            </a:endParaRPr>
          </a:p>
          <a:p>
            <a:pPr lvl="1"/>
            <a:r>
              <a:rPr lang="en-US" sz="1600" dirty="0" smtClean="0">
                <a:latin typeface="Arial"/>
                <a:cs typeface="Arial"/>
              </a:rPr>
              <a:t>creates a </a:t>
            </a:r>
            <a:r>
              <a:rPr lang="en-US" sz="1600" dirty="0" err="1" smtClean="0">
                <a:latin typeface="Arial"/>
                <a:cs typeface="Arial"/>
              </a:rPr>
              <a:t>sextupole</a:t>
            </a:r>
            <a:r>
              <a:rPr lang="en-US" sz="1600" dirty="0" smtClean="0">
                <a:latin typeface="Arial"/>
                <a:cs typeface="Arial"/>
              </a:rPr>
              <a:t> with normal component 2 and skew component 3</a:t>
            </a:r>
            <a:endParaRPr lang="en-US" sz="1600" dirty="0">
              <a:latin typeface="Arial"/>
              <a:cs typeface="Arial"/>
            </a:endParaRPr>
          </a:p>
          <a:p>
            <a:endParaRPr lang="en-US" sz="1600" dirty="0" smtClean="0">
              <a:latin typeface="Arial"/>
              <a:cs typeface="Arial"/>
            </a:endParaRPr>
          </a:p>
          <a:p>
            <a:pPr marL="285750" indent="-285750">
              <a:buFont typeface="Arial"/>
              <a:buChar char="•"/>
            </a:pPr>
            <a:endParaRPr lang="en-US" sz="1600" dirty="0" smtClean="0">
              <a:latin typeface="Arial"/>
              <a:cs typeface="Arial"/>
            </a:endParaRPr>
          </a:p>
          <a:p>
            <a:pPr marL="285750" indent="-285750">
              <a:buFont typeface="Arial"/>
              <a:buChar char="•"/>
            </a:pPr>
            <a:r>
              <a:rPr lang="en-US" sz="1600" dirty="0" smtClean="0">
                <a:latin typeface="Arial"/>
                <a:cs typeface="Arial"/>
              </a:rPr>
              <a:t>Multiple </a:t>
            </a:r>
            <a:r>
              <a:rPr lang="en-US" sz="1600" dirty="0" err="1" smtClean="0">
                <a:latin typeface="Arial"/>
                <a:cs typeface="Arial"/>
              </a:rPr>
              <a:t>multipole</a:t>
            </a:r>
            <a:r>
              <a:rPr lang="en-US" sz="1600" dirty="0" smtClean="0">
                <a:latin typeface="Arial"/>
                <a:cs typeface="Arial"/>
              </a:rPr>
              <a:t> strengths can be specified at the same time:</a:t>
            </a:r>
          </a:p>
          <a:p>
            <a:pPr marL="285750" indent="-285750">
              <a:buFont typeface="Arial"/>
              <a:buChar char="•"/>
            </a:pPr>
            <a:endParaRPr lang="en-US" sz="1600" dirty="0" smtClean="0">
              <a:latin typeface="Arial"/>
              <a:cs typeface="Arial"/>
            </a:endParaRPr>
          </a:p>
          <a:p>
            <a:pPr algn="ctr"/>
            <a:r>
              <a:rPr lang="en-US" sz="1600" dirty="0" err="1">
                <a:latin typeface="Courier"/>
                <a:cs typeface="Courier"/>
              </a:rPr>
              <a:t>Multipole</a:t>
            </a:r>
            <a:r>
              <a:rPr lang="en-US" sz="1600" dirty="0">
                <a:latin typeface="Courier"/>
                <a:cs typeface="Courier"/>
              </a:rPr>
              <a:t> </a:t>
            </a:r>
            <a:r>
              <a:rPr lang="en-US" sz="1600" dirty="0" smtClean="0">
                <a:latin typeface="Courier"/>
                <a:cs typeface="Courier"/>
              </a:rPr>
              <a:t>–</a:t>
            </a:r>
            <a:r>
              <a:rPr lang="en-US" sz="1600" dirty="0" err="1" smtClean="0">
                <a:latin typeface="Courier"/>
                <a:cs typeface="Courier"/>
              </a:rPr>
              <a:t>strength_list</a:t>
            </a:r>
            <a:r>
              <a:rPr lang="en-US" sz="1600" dirty="0" smtClean="0">
                <a:latin typeface="Courier"/>
                <a:cs typeface="Courier"/>
              </a:rPr>
              <a:t> “(1,1) (2,2) (3,3)”</a:t>
            </a:r>
            <a:endParaRPr lang="en-US" sz="1600" dirty="0">
              <a:latin typeface="Courier"/>
              <a:cs typeface="Courier"/>
            </a:endParaRPr>
          </a:p>
          <a:p>
            <a:pPr lvl="1"/>
            <a:endParaRPr lang="en-US" sz="1600" dirty="0">
              <a:latin typeface="Courier"/>
              <a:cs typeface="Courier"/>
            </a:endParaRPr>
          </a:p>
          <a:p>
            <a:pPr lvl="1"/>
            <a:endParaRPr lang="en-US" sz="1600" dirty="0" smtClean="0">
              <a:latin typeface="Arial"/>
              <a:cs typeface="Arial"/>
            </a:endParaRPr>
          </a:p>
          <a:p>
            <a:pPr lvl="1"/>
            <a:r>
              <a:rPr lang="en-US" sz="1600" dirty="0" smtClean="0">
                <a:latin typeface="Arial"/>
                <a:cs typeface="Arial"/>
              </a:rPr>
              <a:t>implements an element that gives simultaneously a </a:t>
            </a:r>
            <a:r>
              <a:rPr lang="en-US" sz="1600" u="sng" dirty="0" smtClean="0">
                <a:latin typeface="Arial"/>
                <a:cs typeface="Arial"/>
              </a:rPr>
              <a:t>dipole</a:t>
            </a:r>
            <a:r>
              <a:rPr lang="en-US" sz="1600" dirty="0" smtClean="0">
                <a:latin typeface="Arial"/>
                <a:cs typeface="Arial"/>
              </a:rPr>
              <a:t>, a </a:t>
            </a:r>
            <a:r>
              <a:rPr lang="en-US" sz="1600" u="sng" dirty="0" smtClean="0">
                <a:latin typeface="Arial"/>
                <a:cs typeface="Arial"/>
              </a:rPr>
              <a:t>skew</a:t>
            </a:r>
            <a:r>
              <a:rPr lang="en-US" sz="1600" dirty="0" smtClean="0">
                <a:latin typeface="Arial"/>
                <a:cs typeface="Arial"/>
              </a:rPr>
              <a:t> </a:t>
            </a:r>
            <a:r>
              <a:rPr lang="en-US" sz="1600" u="sng" dirty="0" smtClean="0">
                <a:latin typeface="Arial"/>
                <a:cs typeface="Arial"/>
              </a:rPr>
              <a:t>quadrupole</a:t>
            </a:r>
            <a:r>
              <a:rPr lang="en-US" sz="1600" dirty="0" smtClean="0">
                <a:latin typeface="Arial"/>
                <a:cs typeface="Arial"/>
              </a:rPr>
              <a:t> and a </a:t>
            </a:r>
            <a:r>
              <a:rPr lang="en-US" sz="1600" u="sng" dirty="0" err="1" smtClean="0">
                <a:latin typeface="Arial"/>
                <a:cs typeface="Arial"/>
              </a:rPr>
              <a:t>sextupole</a:t>
            </a:r>
            <a:r>
              <a:rPr lang="en-US" sz="1600" dirty="0" smtClean="0">
                <a:latin typeface="Arial"/>
                <a:cs typeface="Arial"/>
              </a:rPr>
              <a:t> kicks (normal and skew components)</a:t>
            </a:r>
            <a:endParaRPr lang="en-US" sz="1600" dirty="0">
              <a:latin typeface="Arial"/>
              <a:cs typeface="Arial"/>
            </a:endParaRPr>
          </a:p>
          <a:p>
            <a:pPr marL="285750" indent="-285750">
              <a:buFont typeface="Arial"/>
              <a:buChar char="•"/>
            </a:pPr>
            <a:endParaRPr lang="en-US" sz="1600" dirty="0" smtClean="0">
              <a:latin typeface="Arial"/>
              <a:cs typeface="Arial"/>
            </a:endParaRPr>
          </a:p>
          <a:p>
            <a:pPr marL="285750" indent="-285750">
              <a:buFont typeface="Arial"/>
              <a:buChar char="•"/>
            </a:pPr>
            <a:endParaRPr lang="en-US" sz="1600" dirty="0" smtClean="0">
              <a:latin typeface="Arial"/>
              <a:cs typeface="Arial"/>
            </a:endParaRPr>
          </a:p>
          <a:p>
            <a:pPr marL="285750" indent="-285750">
              <a:buFont typeface="Arial"/>
              <a:buChar char="•"/>
            </a:pPr>
            <a:endParaRPr lang="en-US" sz="1600" dirty="0" smtClean="0">
              <a:latin typeface="Arial"/>
              <a:cs typeface="Arial"/>
            </a:endParaRPr>
          </a:p>
          <a:p>
            <a:pPr marL="285750" indent="-285750">
              <a:buFont typeface="Arial"/>
              <a:buChar char="•"/>
            </a:pPr>
            <a:r>
              <a:rPr lang="en-US" sz="1600" dirty="0" smtClean="0">
                <a:latin typeface="Arial"/>
                <a:cs typeface="Arial"/>
              </a:rPr>
              <a:t>It can be used to simulate higher order modes contamination in magnets</a:t>
            </a:r>
          </a:p>
        </p:txBody>
      </p:sp>
      <p:sp>
        <p:nvSpPr>
          <p:cNvPr id="7" name="Rectangle 6"/>
          <p:cNvSpPr/>
          <p:nvPr/>
        </p:nvSpPr>
        <p:spPr>
          <a:xfrm>
            <a:off x="2286000" y="2298358"/>
            <a:ext cx="4572000" cy="338554"/>
          </a:xfrm>
          <a:prstGeom prst="rect">
            <a:avLst/>
          </a:prstGeom>
          <a:solidFill>
            <a:schemeClr val="accent1">
              <a:lumMod val="60000"/>
              <a:lumOff val="40000"/>
            </a:schemeClr>
          </a:solidFill>
          <a:ln>
            <a:solidFill>
              <a:schemeClr val="accent1"/>
            </a:solidFill>
          </a:ln>
        </p:spPr>
        <p:txBody>
          <a:bodyPr>
            <a:spAutoFit/>
          </a:bodyPr>
          <a:lstStyle/>
          <a:p>
            <a:pPr algn="ctr"/>
            <a:r>
              <a:rPr lang="en-US" sz="1600" dirty="0" err="1">
                <a:latin typeface="Courier"/>
                <a:cs typeface="Courier"/>
              </a:rPr>
              <a:t>Multipole</a:t>
            </a:r>
            <a:r>
              <a:rPr lang="en-US" sz="1600" dirty="0">
                <a:latin typeface="Courier"/>
                <a:cs typeface="Courier"/>
              </a:rPr>
              <a:t> –type 3 –strength (2,3)</a:t>
            </a:r>
          </a:p>
        </p:txBody>
      </p:sp>
      <p:sp>
        <p:nvSpPr>
          <p:cNvPr id="8" name="Rectangle 7"/>
          <p:cNvSpPr/>
          <p:nvPr/>
        </p:nvSpPr>
        <p:spPr>
          <a:xfrm>
            <a:off x="1705000" y="4005064"/>
            <a:ext cx="5734000" cy="338554"/>
          </a:xfrm>
          <a:prstGeom prst="rect">
            <a:avLst/>
          </a:prstGeom>
          <a:solidFill>
            <a:schemeClr val="accent1">
              <a:lumMod val="60000"/>
              <a:lumOff val="40000"/>
            </a:schemeClr>
          </a:solidFill>
          <a:ln>
            <a:solidFill>
              <a:schemeClr val="accent1"/>
            </a:solidFill>
          </a:ln>
        </p:spPr>
        <p:txBody>
          <a:bodyPr wrap="square">
            <a:spAutoFit/>
          </a:bodyPr>
          <a:lstStyle/>
          <a:p>
            <a:pPr algn="ctr"/>
            <a:r>
              <a:rPr lang="en-US" sz="1600" dirty="0" err="1">
                <a:latin typeface="Courier"/>
                <a:cs typeface="Courier"/>
              </a:rPr>
              <a:t>Multipole</a:t>
            </a:r>
            <a:r>
              <a:rPr lang="en-US" sz="1600" dirty="0">
                <a:latin typeface="Courier"/>
                <a:cs typeface="Courier"/>
              </a:rPr>
              <a:t> –</a:t>
            </a:r>
            <a:r>
              <a:rPr lang="en-US" sz="1600" dirty="0" err="1">
                <a:latin typeface="Courier"/>
                <a:cs typeface="Courier"/>
              </a:rPr>
              <a:t>strength_list</a:t>
            </a:r>
            <a:r>
              <a:rPr lang="en-US" sz="1600" dirty="0">
                <a:latin typeface="Courier"/>
                <a:cs typeface="Courier"/>
              </a:rPr>
              <a:t> “(</a:t>
            </a:r>
            <a:r>
              <a:rPr lang="en-US" sz="1600" dirty="0" smtClean="0">
                <a:latin typeface="Courier"/>
                <a:cs typeface="Courier"/>
              </a:rPr>
              <a:t>1,0) (0,2</a:t>
            </a:r>
            <a:r>
              <a:rPr lang="en-US" sz="1600" dirty="0">
                <a:latin typeface="Courier"/>
                <a:cs typeface="Courier"/>
              </a:rPr>
              <a:t>) (</a:t>
            </a:r>
            <a:r>
              <a:rPr lang="en-US" sz="1600" dirty="0" smtClean="0">
                <a:latin typeface="Courier"/>
                <a:cs typeface="Courier"/>
              </a:rPr>
              <a:t>3,0)</a:t>
            </a:r>
            <a:r>
              <a:rPr lang="en-US" sz="1600" dirty="0">
                <a:latin typeface="Courier"/>
                <a:cs typeface="Courier"/>
              </a:rPr>
              <a:t>”</a:t>
            </a:r>
          </a:p>
        </p:txBody>
      </p:sp>
    </p:spTree>
    <p:extLst>
      <p:ext uri="{BB962C8B-B14F-4D97-AF65-F5344CB8AC3E}">
        <p14:creationId xmlns:p14="http://schemas.microsoft.com/office/powerpoint/2010/main" val="3427057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5</a:t>
            </a:fld>
            <a:endParaRPr lang="en-US" altLang="zh-CN"/>
          </a:p>
        </p:txBody>
      </p:sp>
      <p:sp>
        <p:nvSpPr>
          <p:cNvPr id="5" name="Title 4"/>
          <p:cNvSpPr>
            <a:spLocks noGrp="1"/>
          </p:cNvSpPr>
          <p:nvPr>
            <p:ph type="title"/>
          </p:nvPr>
        </p:nvSpPr>
        <p:spPr/>
        <p:txBody>
          <a:bodyPr/>
          <a:lstStyle/>
          <a:p>
            <a:r>
              <a:rPr lang="en-US" dirty="0" smtClean="0">
                <a:cs typeface="Arial"/>
              </a:rPr>
              <a:t>Tracking through thin-lenses</a:t>
            </a:r>
            <a:endParaRPr lang="en-US" dirty="0">
              <a:cs typeface="Arial"/>
            </a:endParaRPr>
          </a:p>
        </p:txBody>
      </p:sp>
      <p:sp>
        <p:nvSpPr>
          <p:cNvPr id="6" name="TextBox 5"/>
          <p:cNvSpPr txBox="1"/>
          <p:nvPr/>
        </p:nvSpPr>
        <p:spPr>
          <a:xfrm>
            <a:off x="72008" y="1046340"/>
            <a:ext cx="8820472" cy="5386091"/>
          </a:xfrm>
          <a:prstGeom prst="rect">
            <a:avLst/>
          </a:prstGeom>
          <a:noFill/>
        </p:spPr>
        <p:txBody>
          <a:bodyPr wrap="square" rtlCol="0">
            <a:spAutoFit/>
          </a:bodyPr>
          <a:lstStyle/>
          <a:p>
            <a:endParaRPr lang="en-US" sz="1600" dirty="0" smtClean="0">
              <a:latin typeface="Arial"/>
              <a:cs typeface="Arial"/>
            </a:endParaRPr>
          </a:p>
          <a:p>
            <a:pPr marL="342900" indent="-342900">
              <a:buFont typeface="Arial"/>
              <a:buChar char="•"/>
            </a:pPr>
            <a:r>
              <a:rPr lang="en-US" sz="1600" dirty="0" smtClean="0">
                <a:latin typeface="Arial"/>
                <a:cs typeface="Arial"/>
              </a:rPr>
              <a:t>An abstraction for tracking through thin lenses has been created</a:t>
            </a:r>
          </a:p>
          <a:p>
            <a:pPr marL="800100" lvl="1" indent="-342900">
              <a:buFont typeface="Arial"/>
              <a:buChar char="•"/>
            </a:pPr>
            <a:r>
              <a:rPr lang="en-US" sz="1600" dirty="0" smtClean="0">
                <a:latin typeface="Arial"/>
                <a:cs typeface="Arial"/>
              </a:rPr>
              <a:t>It is sufficient for each element to provide a “kick” at a specific location</a:t>
            </a:r>
          </a:p>
          <a:p>
            <a:pPr marL="342900" indent="-342900">
              <a:buFont typeface="Arial"/>
              <a:buChar char="•"/>
            </a:pPr>
            <a:endParaRPr lang="en-US" sz="1600" dirty="0" smtClean="0">
              <a:latin typeface="Arial"/>
              <a:cs typeface="Arial"/>
            </a:endParaRPr>
          </a:p>
          <a:p>
            <a:pPr marL="342900" indent="-342900">
              <a:buFont typeface="Arial"/>
              <a:buChar char="•"/>
            </a:pPr>
            <a:endParaRPr lang="en-US" sz="1600" dirty="0" smtClean="0">
              <a:latin typeface="Arial"/>
              <a:cs typeface="Arial"/>
            </a:endParaRPr>
          </a:p>
          <a:p>
            <a:pPr marL="342900" indent="-342900">
              <a:buFont typeface="Arial"/>
              <a:buChar char="•"/>
            </a:pPr>
            <a:endParaRPr lang="en-US" sz="1600" dirty="0" smtClean="0">
              <a:latin typeface="Arial"/>
              <a:cs typeface="Arial"/>
            </a:endParaRPr>
          </a:p>
          <a:p>
            <a:pPr marL="342900" indent="-342900">
              <a:buFont typeface="Arial"/>
              <a:buChar char="•"/>
            </a:pPr>
            <a:endParaRPr lang="en-US" sz="1600" dirty="0" smtClean="0">
              <a:latin typeface="Arial"/>
              <a:cs typeface="Arial"/>
            </a:endParaRPr>
          </a:p>
          <a:p>
            <a:pPr lvl="2"/>
            <a:endParaRPr lang="en-US" sz="1200" i="1" dirty="0" smtClean="0">
              <a:latin typeface="Arial"/>
              <a:cs typeface="Arial"/>
            </a:endParaRPr>
          </a:p>
          <a:p>
            <a:pPr lvl="2"/>
            <a:r>
              <a:rPr lang="en-US" sz="1200" i="1" dirty="0" smtClean="0">
                <a:latin typeface="Arial"/>
                <a:cs typeface="Arial"/>
              </a:rPr>
              <a:t>(leap-frog integration)</a:t>
            </a:r>
          </a:p>
          <a:p>
            <a:pPr marL="342900" indent="-342900">
              <a:buFont typeface="Arial"/>
              <a:buChar char="•"/>
            </a:pPr>
            <a:endParaRPr lang="en-US" sz="1600" dirty="0" smtClean="0">
              <a:latin typeface="Arial"/>
              <a:cs typeface="Arial"/>
            </a:endParaRPr>
          </a:p>
          <a:p>
            <a:pPr marL="342900" indent="-342900">
              <a:buFont typeface="Arial"/>
              <a:buChar char="•"/>
            </a:pPr>
            <a:r>
              <a:rPr lang="en-US" sz="1600" dirty="0" smtClean="0">
                <a:latin typeface="Arial"/>
                <a:cs typeface="Arial"/>
              </a:rPr>
              <a:t>It implements single-particle tracking and sliced-beam tracking</a:t>
            </a:r>
          </a:p>
          <a:p>
            <a:pPr marL="800100" lvl="1" indent="-342900">
              <a:buFont typeface="Arial"/>
              <a:buChar char="•"/>
            </a:pPr>
            <a:r>
              <a:rPr lang="en-US" sz="1600" dirty="0" smtClean="0">
                <a:latin typeface="Arial"/>
                <a:cs typeface="Arial"/>
              </a:rPr>
              <a:t>Each element just need to provide “a kick” which depends on the particle parameters and its longitudinal location within the element </a:t>
            </a:r>
          </a:p>
          <a:p>
            <a:pPr marL="342900" indent="-342900">
              <a:buFont typeface="Arial"/>
              <a:buChar char="•"/>
            </a:pPr>
            <a:endParaRPr lang="en-US" sz="1600" dirty="0" smtClean="0">
              <a:latin typeface="Arial"/>
              <a:cs typeface="Arial"/>
            </a:endParaRPr>
          </a:p>
          <a:p>
            <a:pPr marL="342900" indent="-342900">
              <a:buFont typeface="Arial"/>
              <a:buChar char="•"/>
            </a:pPr>
            <a:endParaRPr lang="en-US" sz="1600" dirty="0" smtClean="0">
              <a:latin typeface="Arial"/>
              <a:cs typeface="Arial"/>
            </a:endParaRPr>
          </a:p>
          <a:p>
            <a:pPr marL="342900" indent="-342900">
              <a:buFont typeface="Arial"/>
              <a:buChar char="•"/>
            </a:pPr>
            <a:r>
              <a:rPr lang="en-US" sz="1600" dirty="0" smtClean="0">
                <a:latin typeface="Arial"/>
                <a:cs typeface="Arial"/>
              </a:rPr>
              <a:t>It takes into account synchrotron radiation emission</a:t>
            </a:r>
          </a:p>
          <a:p>
            <a:pPr marL="800100" lvl="1" indent="-342900">
              <a:buFont typeface="Arial"/>
              <a:buChar char="•"/>
            </a:pPr>
            <a:r>
              <a:rPr lang="en-US" sz="1600" dirty="0" smtClean="0">
                <a:latin typeface="Arial"/>
                <a:cs typeface="Arial"/>
              </a:rPr>
              <a:t>Statistical process for single-particle beams</a:t>
            </a:r>
          </a:p>
          <a:p>
            <a:pPr marL="800100" lvl="1" indent="-342900">
              <a:buFont typeface="Arial"/>
              <a:buChar char="•"/>
            </a:pPr>
            <a:r>
              <a:rPr lang="en-US" sz="1600" dirty="0" smtClean="0">
                <a:latin typeface="Arial"/>
                <a:cs typeface="Arial"/>
              </a:rPr>
              <a:t>Average energy loss for sliced beams</a:t>
            </a:r>
          </a:p>
          <a:p>
            <a:pPr marL="800100" lvl="1" indent="-342900">
              <a:buFont typeface="Arial"/>
              <a:buChar char="•"/>
            </a:pPr>
            <a:endParaRPr lang="en-US" sz="1600" dirty="0" smtClean="0">
              <a:latin typeface="Arial"/>
              <a:cs typeface="Arial"/>
            </a:endParaRPr>
          </a:p>
          <a:p>
            <a:pPr marL="800100" lvl="1" indent="-342900">
              <a:buFont typeface="Arial"/>
              <a:buChar char="•"/>
            </a:pPr>
            <a:endParaRPr lang="en-US" sz="1600" dirty="0" smtClean="0">
              <a:latin typeface="Arial"/>
              <a:cs typeface="Arial"/>
            </a:endParaRPr>
          </a:p>
          <a:p>
            <a:pPr marL="342900" indent="-342900">
              <a:buFont typeface="Arial"/>
              <a:buChar char="•"/>
            </a:pPr>
            <a:r>
              <a:rPr lang="en-US" sz="1600" dirty="0" smtClean="0">
                <a:latin typeface="Arial"/>
                <a:cs typeface="Arial"/>
              </a:rPr>
              <a:t>So far was mostly an hidden feature of each basic elements (but it is used in the </a:t>
            </a:r>
            <a:r>
              <a:rPr lang="en-US" sz="1600" dirty="0" err="1" smtClean="0">
                <a:latin typeface="Arial"/>
                <a:cs typeface="Arial"/>
              </a:rPr>
              <a:t>multipoles</a:t>
            </a:r>
            <a:r>
              <a:rPr lang="en-US" sz="1600" dirty="0" smtClean="0">
                <a:latin typeface="Arial"/>
                <a:cs typeface="Arial"/>
              </a:rPr>
              <a:t>)</a:t>
            </a:r>
          </a:p>
          <a:p>
            <a:pPr marL="742950" lvl="1" indent="-285750">
              <a:buFont typeface="Wingdings" charset="0"/>
              <a:buChar char="è"/>
            </a:pPr>
            <a:r>
              <a:rPr lang="en-US" sz="1600" dirty="0" smtClean="0">
                <a:latin typeface="Arial"/>
                <a:cs typeface="Arial"/>
              </a:rPr>
              <a:t>It will allow to create mixed elements (QUAD+SOLENOID for instance)</a:t>
            </a:r>
          </a:p>
        </p:txBody>
      </p:sp>
      <p:grpSp>
        <p:nvGrpSpPr>
          <p:cNvPr id="19" name="Group 18"/>
          <p:cNvGrpSpPr/>
          <p:nvPr/>
        </p:nvGrpSpPr>
        <p:grpSpPr>
          <a:xfrm>
            <a:off x="2375756" y="2204864"/>
            <a:ext cx="4392488" cy="648000"/>
            <a:chOff x="2339752" y="2492896"/>
            <a:chExt cx="4392488" cy="648000"/>
          </a:xfrm>
        </p:grpSpPr>
        <p:cxnSp>
          <p:nvCxnSpPr>
            <p:cNvPr id="11" name="Straight Connector 10"/>
            <p:cNvCxnSpPr/>
            <p:nvPr/>
          </p:nvCxnSpPr>
          <p:spPr>
            <a:xfrm>
              <a:off x="5076056" y="2816932"/>
              <a:ext cx="1656184"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339752" y="2564904"/>
              <a:ext cx="1152128"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292080" y="2564904"/>
              <a:ext cx="1224136" cy="504056"/>
            </a:xfrm>
            <a:prstGeom prst="rect">
              <a:avLst/>
            </a:prstGeom>
            <a:noFill/>
            <a:ln>
              <a:solidFill>
                <a:schemeClr val="bg2"/>
              </a:solidFill>
            </a:ln>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isometricLeftDown"/>
                <a:lightRig rig="threePt" dir="t"/>
              </a:scene3d>
            </a:bodyPr>
            <a:lstStyle/>
            <a:p>
              <a:pPr algn="ctr"/>
              <a:endParaRPr lang="en-US">
                <a:noFill/>
              </a:endParaRPr>
            </a:p>
          </p:txBody>
        </p:sp>
        <p:sp>
          <p:nvSpPr>
            <p:cNvPr id="9" name="Striped Right Arrow 8"/>
            <p:cNvSpPr/>
            <p:nvPr/>
          </p:nvSpPr>
          <p:spPr>
            <a:xfrm>
              <a:off x="3959932" y="2672916"/>
              <a:ext cx="792088" cy="288032"/>
            </a:xfrm>
            <a:prstGeom prst="stripedRightArrow">
              <a:avLst>
                <a:gd name="adj1" fmla="val 50000"/>
                <a:gd name="adj2" fmla="val 64697"/>
              </a:avLst>
            </a:prstGeom>
            <a:gradFill flip="none" rotWithShape="1">
              <a:gsLst>
                <a:gs pos="0">
                  <a:schemeClr val="accent2">
                    <a:tint val="100000"/>
                    <a:shade val="100000"/>
                    <a:satMod val="130000"/>
                    <a:alpha val="85000"/>
                  </a:schemeClr>
                </a:gs>
                <a:gs pos="100000">
                  <a:schemeClr val="accent2">
                    <a:tint val="50000"/>
                    <a:shade val="100000"/>
                    <a:satMod val="350000"/>
                    <a:alpha val="85000"/>
                  </a:schemeClr>
                </a:gs>
              </a:gsLst>
              <a:lin ang="16200000" scaled="0"/>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 name="Rectangle 11"/>
            <p:cNvSpPr/>
            <p:nvPr/>
          </p:nvSpPr>
          <p:spPr>
            <a:xfrm>
              <a:off x="5436096" y="2492896"/>
              <a:ext cx="72000" cy="64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652120" y="2492896"/>
              <a:ext cx="72000" cy="64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868152" y="2492896"/>
              <a:ext cx="72000" cy="64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084176" y="2492896"/>
              <a:ext cx="72000" cy="64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300200" y="2492896"/>
              <a:ext cx="72000" cy="64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45070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6</a:t>
            </a:fld>
            <a:endParaRPr lang="en-US" altLang="zh-CN"/>
          </a:p>
        </p:txBody>
      </p:sp>
      <p:sp>
        <p:nvSpPr>
          <p:cNvPr id="5" name="Title 4"/>
          <p:cNvSpPr>
            <a:spLocks noGrp="1"/>
          </p:cNvSpPr>
          <p:nvPr>
            <p:ph type="title"/>
          </p:nvPr>
        </p:nvSpPr>
        <p:spPr/>
        <p:txBody>
          <a:bodyPr/>
          <a:lstStyle/>
          <a:p>
            <a:r>
              <a:rPr lang="en-US" dirty="0" smtClean="0">
                <a:cs typeface="Arial"/>
              </a:rPr>
              <a:t>1-particle tracking with SR</a:t>
            </a:r>
            <a:endParaRPr lang="en-US" dirty="0">
              <a:cs typeface="Arial"/>
            </a:endParaRPr>
          </a:p>
        </p:txBody>
      </p:sp>
      <p:sp>
        <p:nvSpPr>
          <p:cNvPr id="6" name="TextBox 5"/>
          <p:cNvSpPr txBox="1"/>
          <p:nvPr/>
        </p:nvSpPr>
        <p:spPr>
          <a:xfrm>
            <a:off x="251520" y="1522527"/>
            <a:ext cx="8640960" cy="3785652"/>
          </a:xfrm>
          <a:prstGeom prst="rect">
            <a:avLst/>
          </a:prstGeom>
          <a:noFill/>
        </p:spPr>
        <p:txBody>
          <a:bodyPr wrap="square" rtlCol="0">
            <a:spAutoFit/>
          </a:bodyPr>
          <a:lstStyle/>
          <a:p>
            <a:pPr marL="342900" indent="-342900">
              <a:buFont typeface="Arial"/>
              <a:buChar char="•"/>
            </a:pPr>
            <a:r>
              <a:rPr lang="en-US" dirty="0" smtClean="0">
                <a:latin typeface="Arial"/>
                <a:cs typeface="Arial"/>
              </a:rPr>
              <a:t>In some cases it can be useful to track 1 single particle </a:t>
            </a:r>
            <a:r>
              <a:rPr lang="en-US" dirty="0">
                <a:latin typeface="Arial"/>
                <a:cs typeface="Arial"/>
              </a:rPr>
              <a:t>r</a:t>
            </a:r>
            <a:r>
              <a:rPr lang="en-US" dirty="0" smtClean="0">
                <a:latin typeface="Arial"/>
                <a:cs typeface="Arial"/>
              </a:rPr>
              <a:t>epresenting the entire bunch (for instance when computing a response matrix)</a:t>
            </a:r>
          </a:p>
          <a:p>
            <a:endParaRPr lang="en-US" dirty="0">
              <a:latin typeface="Arial"/>
              <a:cs typeface="Arial"/>
            </a:endParaRPr>
          </a:p>
          <a:p>
            <a:pPr marL="342900" indent="-342900">
              <a:buFont typeface="Arial"/>
              <a:buChar char="•"/>
            </a:pPr>
            <a:r>
              <a:rPr lang="en-US" dirty="0" smtClean="0">
                <a:latin typeface="Arial"/>
                <a:cs typeface="Arial"/>
              </a:rPr>
              <a:t>In such a case, energy loss due to synchrotron radiation cannot be applied as a statistical process, and it must applied ad an average energy loss</a:t>
            </a:r>
          </a:p>
          <a:p>
            <a:endParaRPr lang="en-US" dirty="0" smtClean="0">
              <a:latin typeface="Arial"/>
              <a:cs typeface="Arial"/>
            </a:endParaRPr>
          </a:p>
          <a:p>
            <a:endParaRPr lang="en-US" dirty="0">
              <a:latin typeface="Arial"/>
              <a:cs typeface="Arial"/>
            </a:endParaRPr>
          </a:p>
          <a:p>
            <a:r>
              <a:rPr lang="en-US" dirty="0" smtClean="0">
                <a:latin typeface="Wingdings"/>
                <a:ea typeface="Wingdings"/>
                <a:cs typeface="Wingdings"/>
                <a:sym typeface="Wingdings"/>
              </a:rPr>
              <a:t> </a:t>
            </a:r>
            <a:r>
              <a:rPr lang="en-US" dirty="0" smtClean="0">
                <a:latin typeface="Arial"/>
                <a:cs typeface="Arial"/>
              </a:rPr>
              <a:t>This has been implemented</a:t>
            </a:r>
          </a:p>
        </p:txBody>
      </p:sp>
    </p:spTree>
    <p:extLst>
      <p:ext uri="{BB962C8B-B14F-4D97-AF65-F5344CB8AC3E}">
        <p14:creationId xmlns:p14="http://schemas.microsoft.com/office/powerpoint/2010/main" val="2270032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a:xfrm>
            <a:off x="2834640" y="6524625"/>
            <a:ext cx="3474720" cy="241300"/>
          </a:xfrm>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7</a:t>
            </a:fld>
            <a:endParaRPr lang="en-US" altLang="zh-CN"/>
          </a:p>
        </p:txBody>
      </p:sp>
      <p:sp>
        <p:nvSpPr>
          <p:cNvPr id="5" name="Title 4"/>
          <p:cNvSpPr>
            <a:spLocks noGrp="1"/>
          </p:cNvSpPr>
          <p:nvPr>
            <p:ph type="title"/>
          </p:nvPr>
        </p:nvSpPr>
        <p:spPr/>
        <p:txBody>
          <a:bodyPr/>
          <a:lstStyle/>
          <a:p>
            <a:r>
              <a:rPr lang="en-US" dirty="0" smtClean="0">
                <a:cs typeface="Arial"/>
              </a:rPr>
              <a:t>(2</a:t>
            </a:r>
            <a:r>
              <a:rPr lang="en-US" baseline="30000" dirty="0" smtClean="0">
                <a:cs typeface="Arial"/>
              </a:rPr>
              <a:t>nd</a:t>
            </a:r>
            <a:r>
              <a:rPr lang="en-US" dirty="0" smtClean="0">
                <a:cs typeface="Arial"/>
              </a:rPr>
              <a:t> –order) transfer matrix calculation</a:t>
            </a:r>
            <a:endParaRPr lang="en-US" dirty="0">
              <a:cs typeface="Arial"/>
            </a:endParaRPr>
          </a:p>
        </p:txBody>
      </p:sp>
      <p:sp>
        <p:nvSpPr>
          <p:cNvPr id="6" name="TextBox 5"/>
          <p:cNvSpPr txBox="1"/>
          <p:nvPr/>
        </p:nvSpPr>
        <p:spPr>
          <a:xfrm>
            <a:off x="251520" y="1196752"/>
            <a:ext cx="8640960" cy="5201423"/>
          </a:xfrm>
          <a:prstGeom prst="rect">
            <a:avLst/>
          </a:prstGeom>
          <a:noFill/>
        </p:spPr>
        <p:txBody>
          <a:bodyPr wrap="square" rtlCol="0">
            <a:spAutoFit/>
          </a:bodyPr>
          <a:lstStyle/>
          <a:p>
            <a:r>
              <a:rPr lang="en-US" sz="1600" dirty="0" smtClean="0">
                <a:latin typeface="Arial"/>
                <a:cs typeface="Arial"/>
              </a:rPr>
              <a:t>The possibility to retrieve the first-order transfer matrix has been added to each element</a:t>
            </a:r>
          </a:p>
          <a:p>
            <a:endParaRPr lang="en-US" sz="1600" dirty="0" smtClean="0">
              <a:latin typeface="Arial"/>
              <a:cs typeface="Arial"/>
            </a:endParaRPr>
          </a:p>
          <a:p>
            <a:r>
              <a:rPr lang="en-US" sz="1600" dirty="0" smtClean="0">
                <a:latin typeface="Wingdings"/>
                <a:ea typeface="Wingdings"/>
                <a:cs typeface="Wingdings"/>
                <a:sym typeface="Wingdings"/>
              </a:rPr>
              <a:t> </a:t>
            </a:r>
            <a:r>
              <a:rPr lang="en-US" sz="1600" dirty="0" smtClean="0">
                <a:latin typeface="Arial"/>
                <a:cs typeface="Arial"/>
              </a:rPr>
              <a:t>For a </a:t>
            </a:r>
            <a:r>
              <a:rPr lang="en-US" sz="1600" dirty="0" err="1" smtClean="0">
                <a:latin typeface="Arial"/>
                <a:cs typeface="Arial"/>
              </a:rPr>
              <a:t>beamline</a:t>
            </a:r>
            <a:r>
              <a:rPr lang="en-US" sz="1600" dirty="0" smtClean="0">
                <a:latin typeface="Arial"/>
                <a:cs typeface="Arial"/>
              </a:rPr>
              <a:t>, the transfer matrix from </a:t>
            </a:r>
            <a:r>
              <a:rPr lang="en-US" sz="1600" i="1" dirty="0" err="1" smtClean="0">
                <a:latin typeface="Arial"/>
                <a:cs typeface="Arial"/>
              </a:rPr>
              <a:t>i</a:t>
            </a:r>
            <a:r>
              <a:rPr lang="en-US" sz="1600" i="1" dirty="0" smtClean="0">
                <a:latin typeface="Arial"/>
                <a:cs typeface="Arial"/>
              </a:rPr>
              <a:t> -&gt; j</a:t>
            </a:r>
            <a:r>
              <a:rPr lang="en-US" sz="1600" dirty="0" smtClean="0">
                <a:latin typeface="Arial"/>
                <a:cs typeface="Arial"/>
              </a:rPr>
              <a:t>, can be calculated in two ways:</a:t>
            </a:r>
          </a:p>
          <a:p>
            <a:pPr marL="285750" indent="-285750">
              <a:buFont typeface="Arial"/>
              <a:buChar char="•"/>
            </a:pPr>
            <a:endParaRPr lang="en-US" sz="1400" dirty="0" smtClean="0">
              <a:latin typeface="Arial"/>
              <a:cs typeface="Arial"/>
            </a:endParaRPr>
          </a:p>
          <a:p>
            <a:pPr marL="342900" indent="-342900">
              <a:buFont typeface="+mj-lt"/>
              <a:buAutoNum type="arabicPeriod"/>
            </a:pPr>
            <a:r>
              <a:rPr lang="en-US" sz="1400" dirty="0" smtClean="0">
                <a:latin typeface="Arial"/>
                <a:cs typeface="Arial"/>
              </a:rPr>
              <a:t>Ordinary matrix multiplication</a:t>
            </a:r>
          </a:p>
          <a:p>
            <a:pPr marL="285750" indent="-285750">
              <a:buFont typeface="Arial"/>
              <a:buChar char="•"/>
            </a:pPr>
            <a:endParaRPr lang="en-US" sz="1400" dirty="0">
              <a:latin typeface="Arial"/>
              <a:cs typeface="Arial"/>
            </a:endParaRPr>
          </a:p>
          <a:p>
            <a:pPr marL="285750" indent="-285750">
              <a:buFont typeface="Arial"/>
              <a:buChar char="•"/>
            </a:pPr>
            <a:endParaRPr lang="en-US" sz="1400" dirty="0" smtClean="0">
              <a:latin typeface="Arial"/>
              <a:cs typeface="Arial"/>
            </a:endParaRPr>
          </a:p>
          <a:p>
            <a:pPr marL="285750" indent="-285750">
              <a:buFont typeface="Arial"/>
              <a:buChar char="•"/>
            </a:pPr>
            <a:endParaRPr lang="en-US" sz="1400" dirty="0" smtClean="0">
              <a:latin typeface="Arial"/>
              <a:cs typeface="Arial"/>
            </a:endParaRPr>
          </a:p>
          <a:p>
            <a:pPr marL="285750" indent="-285750">
              <a:buFont typeface="Arial"/>
              <a:buChar char="•"/>
            </a:pPr>
            <a:endParaRPr lang="en-US" sz="1400" dirty="0">
              <a:latin typeface="Arial"/>
              <a:cs typeface="Arial"/>
            </a:endParaRPr>
          </a:p>
          <a:p>
            <a:pPr marL="457200" lvl="2"/>
            <a:r>
              <a:rPr lang="en-US" sz="1400" dirty="0" smtClean="0">
                <a:solidFill>
                  <a:srgbClr val="FF0000"/>
                </a:solidFill>
                <a:latin typeface="Courier"/>
                <a:cs typeface="Courier"/>
              </a:rPr>
              <a:t>T = </a:t>
            </a:r>
            <a:r>
              <a:rPr lang="en-US" sz="1400" dirty="0" err="1" smtClean="0">
                <a:solidFill>
                  <a:srgbClr val="FF0000"/>
                </a:solidFill>
                <a:latin typeface="Courier"/>
                <a:cs typeface="Courier"/>
              </a:rPr>
              <a:t>placet_get_transfer_matrix</a:t>
            </a:r>
            <a:r>
              <a:rPr lang="en-US" sz="1400" dirty="0" smtClean="0">
                <a:solidFill>
                  <a:srgbClr val="FF0000"/>
                </a:solidFill>
                <a:latin typeface="Courier"/>
                <a:cs typeface="Courier"/>
              </a:rPr>
              <a:t>(</a:t>
            </a:r>
            <a:r>
              <a:rPr lang="en-US" sz="1400" dirty="0">
                <a:solidFill>
                  <a:srgbClr val="FF0000"/>
                </a:solidFill>
                <a:latin typeface="Courier"/>
                <a:cs typeface="Courier"/>
              </a:rPr>
              <a:t>“</a:t>
            </a:r>
            <a:r>
              <a:rPr lang="en-US" sz="1400" dirty="0" err="1">
                <a:solidFill>
                  <a:srgbClr val="FF0000"/>
                </a:solidFill>
                <a:latin typeface="Courier"/>
                <a:cs typeface="Courier"/>
              </a:rPr>
              <a:t>beamline</a:t>
            </a:r>
            <a:r>
              <a:rPr lang="en-US" sz="1400" dirty="0">
                <a:solidFill>
                  <a:srgbClr val="FF0000"/>
                </a:solidFill>
                <a:latin typeface="Courier"/>
                <a:cs typeface="Courier"/>
              </a:rPr>
              <a:t>”, </a:t>
            </a:r>
            <a:r>
              <a:rPr lang="en-US" sz="1400" dirty="0" err="1" smtClean="0">
                <a:solidFill>
                  <a:srgbClr val="FF0000"/>
                </a:solidFill>
                <a:latin typeface="Courier"/>
                <a:cs typeface="Courier"/>
              </a:rPr>
              <a:t>i</a:t>
            </a:r>
            <a:r>
              <a:rPr lang="en-US" sz="1400" dirty="0" smtClean="0">
                <a:solidFill>
                  <a:srgbClr val="FF0000"/>
                </a:solidFill>
                <a:latin typeface="Courier"/>
                <a:cs typeface="Courier"/>
              </a:rPr>
              <a:t>, j)</a:t>
            </a:r>
            <a:r>
              <a:rPr lang="en-US" sz="1400" dirty="0">
                <a:solidFill>
                  <a:srgbClr val="FF0000"/>
                </a:solidFill>
                <a:latin typeface="Courier"/>
                <a:cs typeface="Courier"/>
              </a:rPr>
              <a:t>;</a:t>
            </a:r>
            <a:endParaRPr lang="en-US" sz="1400" dirty="0">
              <a:solidFill>
                <a:srgbClr val="FF0000"/>
              </a:solidFill>
              <a:latin typeface="Arial"/>
              <a:cs typeface="Arial"/>
            </a:endParaRPr>
          </a:p>
          <a:p>
            <a:pPr marL="285750" indent="-285750">
              <a:buFont typeface="Arial"/>
              <a:buChar char="•"/>
            </a:pPr>
            <a:endParaRPr lang="en-US" sz="1600" dirty="0" smtClean="0">
              <a:latin typeface="Arial"/>
              <a:cs typeface="Arial"/>
            </a:endParaRPr>
          </a:p>
          <a:p>
            <a:endParaRPr lang="en-US" sz="1600" dirty="0" smtClean="0">
              <a:latin typeface="Arial"/>
              <a:cs typeface="Arial"/>
            </a:endParaRPr>
          </a:p>
          <a:p>
            <a:pPr marL="342900" indent="-342900">
              <a:buFont typeface="+mj-lt"/>
              <a:buAutoNum type="arabicPeriod"/>
            </a:pPr>
            <a:r>
              <a:rPr lang="en-US" sz="1400" dirty="0" smtClean="0">
                <a:latin typeface="Arial"/>
                <a:cs typeface="Arial"/>
              </a:rPr>
              <a:t>Tracks a bunch and performs a </a:t>
            </a:r>
            <a:r>
              <a:rPr lang="en-US" sz="1400" b="1" dirty="0" smtClean="0">
                <a:latin typeface="Arial"/>
                <a:cs typeface="Arial"/>
              </a:rPr>
              <a:t>polynomial fit </a:t>
            </a:r>
            <a:r>
              <a:rPr lang="en-US" sz="1400" dirty="0" smtClean="0">
                <a:latin typeface="Arial"/>
                <a:cs typeface="Arial"/>
              </a:rPr>
              <a:t>to minimize the following chi</a:t>
            </a:r>
            <a:r>
              <a:rPr lang="en-US" sz="1400" baseline="30000" dirty="0" smtClean="0">
                <a:latin typeface="Arial"/>
                <a:cs typeface="Arial"/>
              </a:rPr>
              <a:t>2</a:t>
            </a:r>
            <a:endParaRPr lang="en-US" sz="1400" dirty="0" smtClean="0">
              <a:latin typeface="Arial"/>
              <a:cs typeface="Arial"/>
            </a:endParaRPr>
          </a:p>
          <a:p>
            <a:pPr marL="285750" indent="-285750">
              <a:buFont typeface="Arial"/>
              <a:buChar char="•"/>
            </a:pPr>
            <a:endParaRPr lang="en-US" sz="1400" dirty="0" smtClean="0">
              <a:latin typeface="Arial"/>
              <a:cs typeface="Arial"/>
            </a:endParaRPr>
          </a:p>
          <a:p>
            <a:endParaRPr lang="en-US" sz="1400" dirty="0">
              <a:latin typeface="Arial"/>
              <a:cs typeface="Arial"/>
            </a:endParaRPr>
          </a:p>
          <a:p>
            <a:pPr marL="285750" indent="-285750">
              <a:buFont typeface="Arial"/>
              <a:buChar char="•"/>
            </a:pPr>
            <a:endParaRPr lang="en-US" sz="1400" dirty="0" smtClean="0">
              <a:latin typeface="Arial"/>
              <a:cs typeface="Arial"/>
            </a:endParaRPr>
          </a:p>
          <a:p>
            <a:pPr marL="285750" indent="-285750">
              <a:buFont typeface="Arial"/>
              <a:buChar char="•"/>
            </a:pPr>
            <a:endParaRPr lang="en-US" sz="1400" dirty="0">
              <a:latin typeface="Arial"/>
              <a:cs typeface="Arial"/>
            </a:endParaRPr>
          </a:p>
          <a:p>
            <a:pPr lvl="1"/>
            <a:endParaRPr lang="en-US" sz="1400" dirty="0" smtClean="0">
              <a:latin typeface="Arial"/>
              <a:cs typeface="Arial"/>
            </a:endParaRPr>
          </a:p>
          <a:p>
            <a:pPr lvl="1"/>
            <a:r>
              <a:rPr lang="en-US" sz="1400" dirty="0">
                <a:latin typeface="Arial"/>
                <a:cs typeface="Arial"/>
              </a:rPr>
              <a:t>w</a:t>
            </a:r>
            <a:r>
              <a:rPr lang="en-US" sz="1400" dirty="0" smtClean="0">
                <a:latin typeface="Arial"/>
                <a:cs typeface="Arial"/>
              </a:rPr>
              <a:t>here </a:t>
            </a:r>
            <a:r>
              <a:rPr lang="en-US" sz="1400" i="1" dirty="0" smtClean="0">
                <a:latin typeface="Arial"/>
                <a:cs typeface="Arial"/>
              </a:rPr>
              <a:t>l</a:t>
            </a:r>
            <a:r>
              <a:rPr lang="en-US" sz="1400" dirty="0" smtClean="0">
                <a:latin typeface="Arial"/>
                <a:cs typeface="Arial"/>
              </a:rPr>
              <a:t> and </a:t>
            </a:r>
            <a:r>
              <a:rPr lang="en-US" sz="1400" i="1" dirty="0" smtClean="0">
                <a:latin typeface="Arial"/>
                <a:cs typeface="Arial"/>
              </a:rPr>
              <a:t>m</a:t>
            </a:r>
            <a:r>
              <a:rPr lang="en-US" sz="1400" dirty="0" smtClean="0">
                <a:latin typeface="Arial"/>
                <a:cs typeface="Arial"/>
              </a:rPr>
              <a:t> are the </a:t>
            </a:r>
            <a:r>
              <a:rPr lang="en-US" sz="1400" i="1" dirty="0" smtClean="0">
                <a:latin typeface="Arial"/>
                <a:cs typeface="Arial"/>
              </a:rPr>
              <a:t>indexes</a:t>
            </a:r>
            <a:r>
              <a:rPr lang="en-US" sz="1400" dirty="0" smtClean="0">
                <a:latin typeface="Arial"/>
                <a:cs typeface="Arial"/>
              </a:rPr>
              <a:t> 1 to 6 : </a:t>
            </a:r>
            <a:r>
              <a:rPr lang="en-US" sz="1400" i="1" dirty="0" smtClean="0">
                <a:latin typeface="Arial"/>
                <a:cs typeface="Arial"/>
              </a:rPr>
              <a:t>(x,x’,y,y’,</a:t>
            </a:r>
            <a:r>
              <a:rPr lang="en-US" sz="1400" i="1" dirty="0" err="1" smtClean="0">
                <a:latin typeface="Arial"/>
                <a:cs typeface="Arial"/>
              </a:rPr>
              <a:t>z,δ</a:t>
            </a:r>
            <a:r>
              <a:rPr lang="en-US" sz="1400" i="1" dirty="0" smtClean="0">
                <a:latin typeface="Arial"/>
                <a:cs typeface="Arial"/>
              </a:rPr>
              <a:t>)</a:t>
            </a:r>
          </a:p>
          <a:p>
            <a:pPr marL="457200" lvl="3"/>
            <a:endParaRPr lang="en-US" sz="1400" dirty="0" smtClean="0">
              <a:solidFill>
                <a:srgbClr val="FF0000"/>
              </a:solidFill>
              <a:latin typeface="Courier"/>
              <a:cs typeface="Courier"/>
            </a:endParaRPr>
          </a:p>
          <a:p>
            <a:pPr marL="457200" lvl="3"/>
            <a:r>
              <a:rPr lang="en-US" sz="1400" dirty="0" smtClean="0">
                <a:solidFill>
                  <a:srgbClr val="FF0000"/>
                </a:solidFill>
                <a:latin typeface="Courier"/>
                <a:cs typeface="Courier"/>
              </a:rPr>
              <a:t>[T, U] = </a:t>
            </a:r>
            <a:r>
              <a:rPr lang="en-US" sz="1400" dirty="0" err="1" smtClean="0">
                <a:solidFill>
                  <a:srgbClr val="FF0000"/>
                </a:solidFill>
                <a:latin typeface="Courier"/>
                <a:cs typeface="Courier"/>
              </a:rPr>
              <a:t>placet_get_transfer_matrix_fit</a:t>
            </a:r>
            <a:r>
              <a:rPr lang="en-US" sz="1400" dirty="0" smtClean="0">
                <a:solidFill>
                  <a:srgbClr val="FF0000"/>
                </a:solidFill>
                <a:latin typeface="Courier"/>
                <a:cs typeface="Courier"/>
              </a:rPr>
              <a:t>(</a:t>
            </a:r>
            <a:r>
              <a:rPr lang="en-US" sz="1400" dirty="0">
                <a:solidFill>
                  <a:srgbClr val="FF0000"/>
                </a:solidFill>
                <a:latin typeface="Courier"/>
                <a:cs typeface="Courier"/>
              </a:rPr>
              <a:t>“</a:t>
            </a:r>
            <a:r>
              <a:rPr lang="en-US" sz="1400" dirty="0" err="1">
                <a:solidFill>
                  <a:srgbClr val="FF0000"/>
                </a:solidFill>
                <a:latin typeface="Courier"/>
                <a:cs typeface="Courier"/>
              </a:rPr>
              <a:t>beamline</a:t>
            </a:r>
            <a:r>
              <a:rPr lang="en-US" sz="1400" dirty="0">
                <a:solidFill>
                  <a:srgbClr val="FF0000"/>
                </a:solidFill>
                <a:latin typeface="Courier"/>
                <a:cs typeface="Courier"/>
              </a:rPr>
              <a:t>”, </a:t>
            </a:r>
            <a:r>
              <a:rPr lang="en-US" sz="1400" dirty="0" smtClean="0">
                <a:solidFill>
                  <a:srgbClr val="FF0000"/>
                </a:solidFill>
                <a:latin typeface="Courier"/>
                <a:cs typeface="Courier"/>
              </a:rPr>
              <a:t>“beam”, </a:t>
            </a:r>
            <a:r>
              <a:rPr lang="en-US" sz="1400" dirty="0" err="1" smtClean="0">
                <a:solidFill>
                  <a:srgbClr val="FF0000"/>
                </a:solidFill>
                <a:latin typeface="Courier"/>
                <a:cs typeface="Courier"/>
              </a:rPr>
              <a:t>i</a:t>
            </a:r>
            <a:r>
              <a:rPr lang="en-US" sz="1400" dirty="0">
                <a:solidFill>
                  <a:srgbClr val="FF0000"/>
                </a:solidFill>
                <a:latin typeface="Courier"/>
                <a:cs typeface="Courier"/>
              </a:rPr>
              <a:t>, j)</a:t>
            </a:r>
            <a:r>
              <a:rPr lang="en-US" sz="1400" dirty="0" smtClean="0">
                <a:solidFill>
                  <a:srgbClr val="FF0000"/>
                </a:solidFill>
                <a:latin typeface="Courier"/>
                <a:cs typeface="Courier"/>
              </a:rPr>
              <a:t>;</a:t>
            </a:r>
          </a:p>
          <a:p>
            <a:pPr marL="457200" lvl="3"/>
            <a:endParaRPr lang="en-US" sz="1400" dirty="0">
              <a:latin typeface="Arial"/>
              <a:cs typeface="Arial"/>
            </a:endParaRPr>
          </a:p>
          <a:p>
            <a:pPr lvl="1"/>
            <a:r>
              <a:rPr lang="en-US" sz="1400" dirty="0" smtClean="0">
                <a:latin typeface="Arial"/>
                <a:cs typeface="Arial"/>
              </a:rPr>
              <a:t>This procedure returns also the </a:t>
            </a:r>
            <a:r>
              <a:rPr lang="en-US" sz="1400" b="1" dirty="0" smtClean="0">
                <a:latin typeface="Arial"/>
                <a:cs typeface="Arial"/>
              </a:rPr>
              <a:t>second-order transfer matrix </a:t>
            </a:r>
            <a:r>
              <a:rPr lang="en-US" sz="1400" b="1" dirty="0" err="1" smtClean="0">
                <a:latin typeface="Arial"/>
                <a:cs typeface="Arial"/>
              </a:rPr>
              <a:t>U</a:t>
            </a:r>
            <a:r>
              <a:rPr lang="en-US" sz="1400" b="1" baseline="-25000" dirty="0" err="1" smtClean="0">
                <a:latin typeface="Arial"/>
                <a:cs typeface="Arial"/>
              </a:rPr>
              <a:t>ijk</a:t>
            </a:r>
            <a:endParaRPr lang="en-US" sz="1400" b="1" baseline="-25000" dirty="0">
              <a:latin typeface="Arial"/>
              <a:cs typeface="Arial"/>
            </a:endParaRPr>
          </a:p>
        </p:txBody>
      </p:sp>
      <p:pic>
        <p:nvPicPr>
          <p:cNvPr id="13" name="Picture 12"/>
          <p:cNvPicPr>
            <a:picLocks noChangeAspect="1"/>
          </p:cNvPicPr>
          <p:nvPr/>
        </p:nvPicPr>
        <p:blipFill>
          <a:blip r:embed="rId2"/>
          <a:stretch>
            <a:fillRect/>
          </a:stretch>
        </p:blipFill>
        <p:spPr>
          <a:xfrm>
            <a:off x="2970914" y="2564904"/>
            <a:ext cx="2447089" cy="540000"/>
          </a:xfrm>
          <a:prstGeom prst="rect">
            <a:avLst/>
          </a:prstGeom>
          <a:ln>
            <a:solidFill>
              <a:srgbClr val="808080"/>
            </a:solidFill>
          </a:ln>
        </p:spPr>
      </p:pic>
      <p:pic>
        <p:nvPicPr>
          <p:cNvPr id="14" name="Picture 13"/>
          <p:cNvPicPr>
            <a:picLocks noChangeAspect="1"/>
          </p:cNvPicPr>
          <p:nvPr/>
        </p:nvPicPr>
        <p:blipFill>
          <a:blip r:embed="rId3"/>
          <a:stretch>
            <a:fillRect/>
          </a:stretch>
        </p:blipFill>
        <p:spPr>
          <a:xfrm>
            <a:off x="2684289" y="4293096"/>
            <a:ext cx="3020339" cy="720000"/>
          </a:xfrm>
          <a:prstGeom prst="rect">
            <a:avLst/>
          </a:prstGeom>
          <a:ln>
            <a:solidFill>
              <a:srgbClr val="808080"/>
            </a:solidFill>
          </a:ln>
        </p:spPr>
      </p:pic>
    </p:spTree>
    <p:extLst>
      <p:ext uri="{BB962C8B-B14F-4D97-AF65-F5344CB8AC3E}">
        <p14:creationId xmlns:p14="http://schemas.microsoft.com/office/powerpoint/2010/main" val="1886395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a:xfrm>
            <a:off x="2834640" y="6524625"/>
            <a:ext cx="3474720" cy="241300"/>
          </a:xfrm>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8</a:t>
            </a:fld>
            <a:endParaRPr lang="en-US" altLang="zh-CN"/>
          </a:p>
        </p:txBody>
      </p:sp>
      <p:sp>
        <p:nvSpPr>
          <p:cNvPr id="5" name="Title 4"/>
          <p:cNvSpPr>
            <a:spLocks noGrp="1"/>
          </p:cNvSpPr>
          <p:nvPr>
            <p:ph type="title"/>
          </p:nvPr>
        </p:nvSpPr>
        <p:spPr/>
        <p:txBody>
          <a:bodyPr/>
          <a:lstStyle/>
          <a:p>
            <a:r>
              <a:rPr lang="en-US" dirty="0" smtClean="0">
                <a:cs typeface="Arial"/>
              </a:rPr>
              <a:t>Response matrix calculation</a:t>
            </a:r>
            <a:endParaRPr lang="en-US" dirty="0">
              <a:cs typeface="Arial"/>
            </a:endParaRPr>
          </a:p>
        </p:txBody>
      </p:sp>
      <p:sp>
        <p:nvSpPr>
          <p:cNvPr id="6" name="TextBox 5"/>
          <p:cNvSpPr txBox="1"/>
          <p:nvPr/>
        </p:nvSpPr>
        <p:spPr>
          <a:xfrm>
            <a:off x="251520" y="1196752"/>
            <a:ext cx="8640960" cy="5312224"/>
          </a:xfrm>
          <a:prstGeom prst="rect">
            <a:avLst/>
          </a:prstGeom>
          <a:noFill/>
        </p:spPr>
        <p:txBody>
          <a:bodyPr wrap="square" rtlCol="0">
            <a:spAutoFit/>
          </a:bodyPr>
          <a:lstStyle/>
          <a:p>
            <a:r>
              <a:rPr lang="en-US" sz="1600" dirty="0" smtClean="0">
                <a:latin typeface="Arial"/>
                <a:cs typeface="Arial"/>
              </a:rPr>
              <a:t>Traditionally, the response matrix was calculated using an “experimental” approach, i.e. by exciting each corrector and measuring the induced orbit distortion</a:t>
            </a:r>
          </a:p>
          <a:p>
            <a:endParaRPr lang="en-US" sz="1600" dirty="0">
              <a:latin typeface="Arial"/>
              <a:cs typeface="Arial"/>
            </a:endParaRPr>
          </a:p>
          <a:p>
            <a:r>
              <a:rPr lang="en-US" sz="1600" dirty="0" smtClean="0">
                <a:latin typeface="Wingdings"/>
                <a:ea typeface="Wingdings"/>
                <a:cs typeface="Wingdings"/>
                <a:sym typeface="Wingdings"/>
              </a:rPr>
              <a:t> </a:t>
            </a:r>
            <a:r>
              <a:rPr lang="en-US" sz="1600" dirty="0" smtClean="0">
                <a:latin typeface="Arial"/>
                <a:cs typeface="Arial"/>
                <a:sym typeface="Wingdings"/>
              </a:rPr>
              <a:t>T</a:t>
            </a:r>
            <a:r>
              <a:rPr lang="en-US" sz="1600" dirty="0" smtClean="0">
                <a:latin typeface="Arial"/>
                <a:cs typeface="Arial"/>
              </a:rPr>
              <a:t>wo new methods have been implemented:</a:t>
            </a:r>
          </a:p>
          <a:p>
            <a:pPr marL="342900" indent="-342900">
              <a:lnSpc>
                <a:spcPct val="120000"/>
              </a:lnSpc>
              <a:buFont typeface="Arial"/>
              <a:buChar char="•"/>
            </a:pPr>
            <a:endParaRPr lang="en-US" sz="1600" dirty="0" smtClean="0">
              <a:latin typeface="Arial"/>
              <a:cs typeface="Arial"/>
            </a:endParaRPr>
          </a:p>
          <a:p>
            <a:pPr marL="342900" indent="-342900">
              <a:lnSpc>
                <a:spcPct val="120000"/>
              </a:lnSpc>
              <a:buFont typeface="+mj-lt"/>
              <a:buAutoNum type="arabicPeriod"/>
            </a:pPr>
            <a:r>
              <a:rPr lang="en-US" sz="1600" dirty="0" smtClean="0">
                <a:latin typeface="Arial"/>
                <a:cs typeface="Arial"/>
              </a:rPr>
              <a:t>Response matrix calculation from the </a:t>
            </a:r>
            <a:r>
              <a:rPr lang="en-US" sz="1600" b="1" dirty="0" smtClean="0">
                <a:latin typeface="Arial"/>
                <a:cs typeface="Arial"/>
              </a:rPr>
              <a:t>optics</a:t>
            </a:r>
          </a:p>
          <a:p>
            <a:pPr marL="342900" indent="-342900">
              <a:lnSpc>
                <a:spcPct val="120000"/>
              </a:lnSpc>
              <a:buFont typeface="Arial"/>
              <a:buChar char="•"/>
            </a:pPr>
            <a:endParaRPr lang="en-US" sz="1600" dirty="0">
              <a:latin typeface="Arial"/>
              <a:cs typeface="Arial"/>
            </a:endParaRPr>
          </a:p>
          <a:p>
            <a:pPr>
              <a:lnSpc>
                <a:spcPct val="120000"/>
              </a:lnSpc>
            </a:pPr>
            <a:endParaRPr lang="en-US" sz="1600" dirty="0" smtClean="0">
              <a:latin typeface="Arial"/>
              <a:cs typeface="Arial"/>
            </a:endParaRPr>
          </a:p>
          <a:p>
            <a:pPr lvl="1">
              <a:lnSpc>
                <a:spcPct val="120000"/>
              </a:lnSpc>
            </a:pPr>
            <a:r>
              <a:rPr lang="en-US" sz="1600" dirty="0" smtClean="0">
                <a:solidFill>
                  <a:srgbClr val="FF0000"/>
                </a:solidFill>
                <a:latin typeface="Courier"/>
                <a:cs typeface="Courier"/>
              </a:rPr>
              <a:t>[ </a:t>
            </a:r>
            <a:r>
              <a:rPr lang="en-US" sz="1600" dirty="0" err="1" smtClean="0">
                <a:solidFill>
                  <a:srgbClr val="FF0000"/>
                </a:solidFill>
                <a:latin typeface="Courier"/>
                <a:cs typeface="Courier"/>
              </a:rPr>
              <a:t>Rxx</a:t>
            </a:r>
            <a:r>
              <a:rPr lang="en-US" sz="1600" dirty="0" smtClean="0">
                <a:solidFill>
                  <a:srgbClr val="FF0000"/>
                </a:solidFill>
                <a:latin typeface="Courier"/>
                <a:cs typeface="Courier"/>
              </a:rPr>
              <a:t>, </a:t>
            </a:r>
            <a:r>
              <a:rPr lang="en-US" sz="1600" dirty="0" err="1" smtClean="0">
                <a:solidFill>
                  <a:srgbClr val="FF0000"/>
                </a:solidFill>
                <a:latin typeface="Courier"/>
                <a:cs typeface="Courier"/>
              </a:rPr>
              <a:t>Ryy</a:t>
            </a:r>
            <a:r>
              <a:rPr lang="en-US" sz="1600" dirty="0" smtClean="0">
                <a:solidFill>
                  <a:srgbClr val="FF0000"/>
                </a:solidFill>
                <a:latin typeface="Courier"/>
                <a:cs typeface="Courier"/>
              </a:rPr>
              <a:t> ] = </a:t>
            </a:r>
          </a:p>
          <a:p>
            <a:pPr lvl="1">
              <a:lnSpc>
                <a:spcPct val="120000"/>
              </a:lnSpc>
            </a:pPr>
            <a:r>
              <a:rPr lang="en-US" sz="1600" dirty="0">
                <a:solidFill>
                  <a:srgbClr val="FF0000"/>
                </a:solidFill>
                <a:latin typeface="Courier"/>
                <a:cs typeface="Courier"/>
              </a:rPr>
              <a:t> </a:t>
            </a:r>
            <a:r>
              <a:rPr lang="en-US" sz="1600" dirty="0" smtClean="0">
                <a:solidFill>
                  <a:srgbClr val="FF0000"/>
                </a:solidFill>
                <a:latin typeface="Courier"/>
                <a:cs typeface="Courier"/>
              </a:rPr>
              <a:t>= </a:t>
            </a:r>
            <a:r>
              <a:rPr lang="en-US" sz="1600" dirty="0" err="1" smtClean="0">
                <a:solidFill>
                  <a:srgbClr val="FF0000"/>
                </a:solidFill>
                <a:latin typeface="Courier"/>
                <a:cs typeface="Courier"/>
              </a:rPr>
              <a:t>placet_get_response_matrix_optics</a:t>
            </a:r>
            <a:r>
              <a:rPr lang="en-US" sz="1600" dirty="0" smtClean="0">
                <a:solidFill>
                  <a:srgbClr val="FF0000"/>
                </a:solidFill>
                <a:latin typeface="Courier"/>
                <a:cs typeface="Courier"/>
              </a:rPr>
              <a:t>(“</a:t>
            </a:r>
            <a:r>
              <a:rPr lang="en-US" sz="1600" dirty="0" err="1" smtClean="0">
                <a:solidFill>
                  <a:srgbClr val="FF0000"/>
                </a:solidFill>
                <a:latin typeface="Courier"/>
                <a:cs typeface="Courier"/>
              </a:rPr>
              <a:t>beamline</a:t>
            </a:r>
            <a:r>
              <a:rPr lang="en-US" sz="1600" dirty="0" smtClean="0">
                <a:solidFill>
                  <a:srgbClr val="FF0000"/>
                </a:solidFill>
                <a:latin typeface="Courier"/>
                <a:cs typeface="Courier"/>
              </a:rPr>
              <a:t>”, </a:t>
            </a:r>
            <a:r>
              <a:rPr lang="en-US" sz="1600" dirty="0" smtClean="0">
                <a:solidFill>
                  <a:srgbClr val="FF0000"/>
                </a:solidFill>
                <a:latin typeface="Courier"/>
                <a:cs typeface="Courier"/>
              </a:rPr>
              <a:t>B, C);</a:t>
            </a:r>
            <a:endParaRPr lang="en-US" sz="1600" dirty="0">
              <a:solidFill>
                <a:srgbClr val="FF0000"/>
              </a:solidFill>
              <a:latin typeface="Arial"/>
              <a:cs typeface="Arial"/>
            </a:endParaRPr>
          </a:p>
          <a:p>
            <a:pPr marL="342900" indent="-342900">
              <a:buFont typeface="Arial"/>
              <a:buChar char="•"/>
            </a:pPr>
            <a:endParaRPr lang="en-US" sz="1600" dirty="0" smtClean="0">
              <a:latin typeface="Arial"/>
              <a:cs typeface="Arial"/>
            </a:endParaRPr>
          </a:p>
          <a:p>
            <a:pPr marL="342900" lvl="1" indent="-342900">
              <a:buFont typeface="+mj-lt"/>
              <a:buAutoNum type="arabicPeriod" startAt="2"/>
            </a:pPr>
            <a:r>
              <a:rPr lang="en-US" sz="1600" dirty="0" smtClean="0">
                <a:latin typeface="Arial"/>
                <a:cs typeface="Arial"/>
              </a:rPr>
              <a:t>Tracking one single bunch and </a:t>
            </a:r>
            <a:r>
              <a:rPr lang="en-US" sz="1600" b="1" dirty="0" smtClean="0">
                <a:latin typeface="Arial"/>
                <a:cs typeface="Arial"/>
              </a:rPr>
              <a:t>fitting </a:t>
            </a:r>
            <a:r>
              <a:rPr lang="en-US" sz="1600" dirty="0" smtClean="0">
                <a:latin typeface="Arial"/>
                <a:cs typeface="Arial"/>
              </a:rPr>
              <a:t>the</a:t>
            </a:r>
            <a:r>
              <a:rPr lang="en-US" sz="1600" b="1" dirty="0" smtClean="0">
                <a:latin typeface="Arial"/>
                <a:cs typeface="Arial"/>
              </a:rPr>
              <a:t> polynomial</a:t>
            </a:r>
          </a:p>
          <a:p>
            <a:pPr marL="457200" lvl="2"/>
            <a:endParaRPr lang="en-US" sz="1600" dirty="0" smtClean="0">
              <a:latin typeface="Courier"/>
              <a:cs typeface="Courier"/>
            </a:endParaRPr>
          </a:p>
          <a:p>
            <a:pPr marL="457200" lvl="2"/>
            <a:endParaRPr lang="en-US" sz="1600" dirty="0">
              <a:latin typeface="Courier"/>
              <a:cs typeface="Courier"/>
            </a:endParaRPr>
          </a:p>
          <a:p>
            <a:pPr marL="457200" lvl="2"/>
            <a:endParaRPr lang="en-US" sz="1600" dirty="0" smtClean="0">
              <a:latin typeface="Courier"/>
              <a:cs typeface="Courier"/>
            </a:endParaRPr>
          </a:p>
          <a:p>
            <a:pPr marL="457200" lvl="2"/>
            <a:endParaRPr lang="en-US" sz="1600" dirty="0">
              <a:latin typeface="Courier"/>
              <a:cs typeface="Courier"/>
            </a:endParaRPr>
          </a:p>
          <a:p>
            <a:pPr marL="457200" lvl="2"/>
            <a:r>
              <a:rPr lang="en-US" sz="1600" dirty="0">
                <a:latin typeface="Arial"/>
                <a:cs typeface="Arial"/>
              </a:rPr>
              <a:t>to find </a:t>
            </a:r>
            <a:r>
              <a:rPr lang="en-US" sz="1600" i="1" dirty="0" err="1" smtClean="0">
                <a:latin typeface="Arial"/>
                <a:cs typeface="Arial"/>
              </a:rPr>
              <a:t>R</a:t>
            </a:r>
            <a:r>
              <a:rPr lang="en-US" sz="1600" i="1" baseline="-25000" dirty="0" err="1" smtClean="0">
                <a:latin typeface="Arial"/>
                <a:cs typeface="Arial"/>
              </a:rPr>
              <a:t>ij</a:t>
            </a:r>
            <a:r>
              <a:rPr lang="en-US" sz="1600" i="1" baseline="-25000" dirty="0" smtClean="0">
                <a:latin typeface="Arial"/>
                <a:cs typeface="Arial"/>
              </a:rPr>
              <a:t> </a:t>
            </a:r>
            <a:r>
              <a:rPr lang="en-US" sz="1600" dirty="0" smtClean="0">
                <a:latin typeface="Arial"/>
                <a:cs typeface="Arial"/>
              </a:rPr>
              <a:t> (and also </a:t>
            </a:r>
            <a:r>
              <a:rPr lang="en-US" sz="1600" i="1" dirty="0" err="1" smtClean="0">
                <a:latin typeface="Arial"/>
                <a:cs typeface="Arial"/>
              </a:rPr>
              <a:t>R</a:t>
            </a:r>
            <a:r>
              <a:rPr lang="en-US" sz="1600" i="1" baseline="-25000" dirty="0" err="1" smtClean="0">
                <a:latin typeface="Arial"/>
                <a:cs typeface="Arial"/>
              </a:rPr>
              <a:t>ikj</a:t>
            </a:r>
            <a:r>
              <a:rPr lang="en-US" sz="1600" dirty="0">
                <a:latin typeface="Arial"/>
                <a:cs typeface="Arial"/>
              </a:rPr>
              <a:t>)</a:t>
            </a:r>
            <a:endParaRPr lang="en-US" sz="1600" i="1" baseline="-25000" dirty="0">
              <a:latin typeface="Arial"/>
              <a:cs typeface="Arial"/>
            </a:endParaRPr>
          </a:p>
          <a:p>
            <a:pPr marL="457200" lvl="2"/>
            <a:endParaRPr lang="en-US" sz="1600" dirty="0" smtClean="0">
              <a:solidFill>
                <a:srgbClr val="FF0000"/>
              </a:solidFill>
              <a:latin typeface="Courier"/>
              <a:cs typeface="Courier"/>
            </a:endParaRPr>
          </a:p>
          <a:p>
            <a:pPr marL="457200" lvl="2"/>
            <a:r>
              <a:rPr lang="en-US" sz="1600" dirty="0" smtClean="0">
                <a:solidFill>
                  <a:srgbClr val="FF0000"/>
                </a:solidFill>
                <a:latin typeface="Courier"/>
                <a:cs typeface="Courier"/>
              </a:rPr>
              <a:t>[</a:t>
            </a:r>
            <a:r>
              <a:rPr lang="en-US" sz="1600" dirty="0" err="1">
                <a:solidFill>
                  <a:srgbClr val="FF0000"/>
                </a:solidFill>
                <a:latin typeface="Courier"/>
                <a:cs typeface="Courier"/>
              </a:rPr>
              <a:t>Rxx</a:t>
            </a:r>
            <a:r>
              <a:rPr lang="en-US" sz="1600" dirty="0">
                <a:solidFill>
                  <a:srgbClr val="FF0000"/>
                </a:solidFill>
                <a:latin typeface="Courier"/>
                <a:cs typeface="Courier"/>
              </a:rPr>
              <a:t>, </a:t>
            </a:r>
            <a:r>
              <a:rPr lang="en-US" sz="1600" dirty="0" err="1">
                <a:solidFill>
                  <a:srgbClr val="FF0000"/>
                </a:solidFill>
                <a:latin typeface="Courier"/>
                <a:cs typeface="Courier"/>
              </a:rPr>
              <a:t>Rxy</a:t>
            </a:r>
            <a:r>
              <a:rPr lang="en-US" sz="1600" dirty="0">
                <a:solidFill>
                  <a:srgbClr val="FF0000"/>
                </a:solidFill>
                <a:latin typeface="Courier"/>
                <a:cs typeface="Courier"/>
              </a:rPr>
              <a:t>, </a:t>
            </a:r>
            <a:r>
              <a:rPr lang="en-US" sz="1600" dirty="0" err="1">
                <a:solidFill>
                  <a:srgbClr val="FF0000"/>
                </a:solidFill>
                <a:latin typeface="Courier"/>
                <a:cs typeface="Courier"/>
              </a:rPr>
              <a:t>Ryx</a:t>
            </a:r>
            <a:r>
              <a:rPr lang="en-US" sz="1600" dirty="0">
                <a:solidFill>
                  <a:srgbClr val="FF0000"/>
                </a:solidFill>
                <a:latin typeface="Courier"/>
                <a:cs typeface="Courier"/>
              </a:rPr>
              <a:t>, </a:t>
            </a:r>
            <a:r>
              <a:rPr lang="en-US" sz="1600" dirty="0" err="1">
                <a:solidFill>
                  <a:srgbClr val="FF0000"/>
                </a:solidFill>
                <a:latin typeface="Courier"/>
                <a:cs typeface="Courier"/>
              </a:rPr>
              <a:t>Ryy</a:t>
            </a:r>
            <a:r>
              <a:rPr lang="en-US" sz="1600" dirty="0">
                <a:solidFill>
                  <a:srgbClr val="FF0000"/>
                </a:solidFill>
                <a:latin typeface="Courier"/>
                <a:cs typeface="Courier"/>
              </a:rPr>
              <a:t>, </a:t>
            </a:r>
            <a:r>
              <a:rPr lang="en-US" sz="1600" dirty="0" err="1">
                <a:solidFill>
                  <a:srgbClr val="FF0000"/>
                </a:solidFill>
                <a:latin typeface="Courier"/>
                <a:cs typeface="Courier"/>
              </a:rPr>
              <a:t>Rxxx</a:t>
            </a:r>
            <a:r>
              <a:rPr lang="en-US" sz="1600" dirty="0">
                <a:solidFill>
                  <a:srgbClr val="FF0000"/>
                </a:solidFill>
                <a:latin typeface="Courier"/>
                <a:cs typeface="Courier"/>
              </a:rPr>
              <a:t>, </a:t>
            </a:r>
            <a:r>
              <a:rPr lang="en-US" sz="1600" dirty="0" err="1">
                <a:solidFill>
                  <a:srgbClr val="FF0000"/>
                </a:solidFill>
                <a:latin typeface="Courier"/>
                <a:cs typeface="Courier"/>
              </a:rPr>
              <a:t>Rxxy</a:t>
            </a:r>
            <a:r>
              <a:rPr lang="en-US" sz="1600" dirty="0">
                <a:solidFill>
                  <a:srgbClr val="FF0000"/>
                </a:solidFill>
                <a:latin typeface="Courier"/>
                <a:cs typeface="Courier"/>
              </a:rPr>
              <a:t>, </a:t>
            </a:r>
            <a:r>
              <a:rPr lang="en-US" sz="1600" dirty="0" err="1">
                <a:solidFill>
                  <a:srgbClr val="FF0000"/>
                </a:solidFill>
                <a:latin typeface="Courier"/>
                <a:cs typeface="Courier"/>
              </a:rPr>
              <a:t>Rxyy</a:t>
            </a:r>
            <a:r>
              <a:rPr lang="en-US" sz="1600" dirty="0">
                <a:solidFill>
                  <a:srgbClr val="FF0000"/>
                </a:solidFill>
                <a:latin typeface="Courier"/>
                <a:cs typeface="Courier"/>
              </a:rPr>
              <a:t>, </a:t>
            </a:r>
            <a:r>
              <a:rPr lang="en-US" sz="1600" dirty="0" err="1">
                <a:solidFill>
                  <a:srgbClr val="FF0000"/>
                </a:solidFill>
                <a:latin typeface="Courier"/>
                <a:cs typeface="Courier"/>
              </a:rPr>
              <a:t>Ryxx</a:t>
            </a:r>
            <a:r>
              <a:rPr lang="en-US" sz="1600" dirty="0">
                <a:solidFill>
                  <a:srgbClr val="FF0000"/>
                </a:solidFill>
                <a:latin typeface="Courier"/>
                <a:cs typeface="Courier"/>
              </a:rPr>
              <a:t>, </a:t>
            </a:r>
            <a:r>
              <a:rPr lang="en-US" sz="1600" dirty="0" err="1">
                <a:solidFill>
                  <a:srgbClr val="FF0000"/>
                </a:solidFill>
                <a:latin typeface="Courier"/>
                <a:cs typeface="Courier"/>
              </a:rPr>
              <a:t>Ryyx</a:t>
            </a:r>
            <a:r>
              <a:rPr lang="en-US" sz="1600" dirty="0">
                <a:solidFill>
                  <a:srgbClr val="FF0000"/>
                </a:solidFill>
                <a:latin typeface="Courier"/>
                <a:cs typeface="Courier"/>
              </a:rPr>
              <a:t>, </a:t>
            </a:r>
            <a:r>
              <a:rPr lang="en-US" sz="1600" dirty="0" err="1">
                <a:solidFill>
                  <a:srgbClr val="FF0000"/>
                </a:solidFill>
                <a:latin typeface="Courier"/>
                <a:cs typeface="Courier"/>
              </a:rPr>
              <a:t>Ryyy</a:t>
            </a:r>
            <a:r>
              <a:rPr lang="en-US" sz="1600" dirty="0">
                <a:solidFill>
                  <a:srgbClr val="FF0000"/>
                </a:solidFill>
                <a:latin typeface="Courier"/>
                <a:cs typeface="Courier"/>
              </a:rPr>
              <a:t>] </a:t>
            </a:r>
            <a:r>
              <a:rPr lang="en-US" sz="1600" dirty="0" smtClean="0">
                <a:solidFill>
                  <a:srgbClr val="FF0000"/>
                </a:solidFill>
                <a:latin typeface="Courier"/>
                <a:cs typeface="Courier"/>
              </a:rPr>
              <a:t>=  </a:t>
            </a:r>
          </a:p>
          <a:p>
            <a:pPr marL="457200" lvl="2"/>
            <a:r>
              <a:rPr lang="en-US" sz="1600" dirty="0">
                <a:solidFill>
                  <a:srgbClr val="FF0000"/>
                </a:solidFill>
                <a:latin typeface="Courier"/>
                <a:cs typeface="Courier"/>
              </a:rPr>
              <a:t> </a:t>
            </a:r>
            <a:r>
              <a:rPr lang="en-US" sz="1600" dirty="0" smtClean="0">
                <a:solidFill>
                  <a:srgbClr val="FF0000"/>
                </a:solidFill>
                <a:latin typeface="Courier"/>
                <a:cs typeface="Courier"/>
              </a:rPr>
              <a:t>= </a:t>
            </a:r>
            <a:r>
              <a:rPr lang="en-US" sz="1600" dirty="0" err="1" smtClean="0">
                <a:solidFill>
                  <a:srgbClr val="FF0000"/>
                </a:solidFill>
                <a:latin typeface="Courier"/>
                <a:cs typeface="Courier"/>
              </a:rPr>
              <a:t>placet_get_response_matrix_fit</a:t>
            </a:r>
            <a:r>
              <a:rPr lang="en-US" sz="1600" dirty="0" smtClean="0">
                <a:solidFill>
                  <a:srgbClr val="FF0000"/>
                </a:solidFill>
                <a:latin typeface="Courier"/>
                <a:cs typeface="Courier"/>
              </a:rPr>
              <a:t>(</a:t>
            </a:r>
            <a:r>
              <a:rPr lang="en-US" sz="1600" dirty="0">
                <a:solidFill>
                  <a:srgbClr val="FF0000"/>
                </a:solidFill>
                <a:latin typeface="Courier"/>
                <a:cs typeface="Courier"/>
              </a:rPr>
              <a:t>“</a:t>
            </a:r>
            <a:r>
              <a:rPr lang="en-US" sz="1600" dirty="0" err="1">
                <a:solidFill>
                  <a:srgbClr val="FF0000"/>
                </a:solidFill>
                <a:latin typeface="Courier"/>
                <a:cs typeface="Courier"/>
              </a:rPr>
              <a:t>beamline</a:t>
            </a:r>
            <a:r>
              <a:rPr lang="en-US" sz="1600" dirty="0">
                <a:solidFill>
                  <a:srgbClr val="FF0000"/>
                </a:solidFill>
                <a:latin typeface="Courier"/>
                <a:cs typeface="Courier"/>
              </a:rPr>
              <a:t>”, “beam”, B, C)</a:t>
            </a:r>
            <a:r>
              <a:rPr lang="en-US" sz="1600" dirty="0" smtClean="0">
                <a:solidFill>
                  <a:srgbClr val="FF0000"/>
                </a:solidFill>
                <a:latin typeface="Courier"/>
                <a:cs typeface="Courier"/>
              </a:rPr>
              <a:t>;</a:t>
            </a:r>
            <a:endParaRPr lang="en-US" sz="1600" dirty="0">
              <a:solidFill>
                <a:srgbClr val="FF0000"/>
              </a:solidFill>
              <a:latin typeface="Arial"/>
              <a:cs typeface="Arial"/>
            </a:endParaRPr>
          </a:p>
        </p:txBody>
      </p:sp>
      <p:pic>
        <p:nvPicPr>
          <p:cNvPr id="9" name="Picture 8"/>
          <p:cNvPicPr>
            <a:picLocks noChangeAspect="1"/>
          </p:cNvPicPr>
          <p:nvPr/>
        </p:nvPicPr>
        <p:blipFill>
          <a:blip r:embed="rId2"/>
          <a:stretch>
            <a:fillRect/>
          </a:stretch>
        </p:blipFill>
        <p:spPr>
          <a:xfrm>
            <a:off x="3648495" y="2852936"/>
            <a:ext cx="1475643" cy="720000"/>
          </a:xfrm>
          <a:prstGeom prst="rect">
            <a:avLst/>
          </a:prstGeom>
          <a:ln>
            <a:solidFill>
              <a:srgbClr val="808080"/>
            </a:solidFill>
          </a:ln>
        </p:spPr>
      </p:pic>
      <p:pic>
        <p:nvPicPr>
          <p:cNvPr id="11" name="Picture 10"/>
          <p:cNvPicPr>
            <a:picLocks noChangeAspect="1"/>
          </p:cNvPicPr>
          <p:nvPr/>
        </p:nvPicPr>
        <p:blipFill>
          <a:blip r:embed="rId3"/>
          <a:stretch>
            <a:fillRect/>
          </a:stretch>
        </p:blipFill>
        <p:spPr>
          <a:xfrm>
            <a:off x="3643579" y="4581208"/>
            <a:ext cx="1485474" cy="720000"/>
          </a:xfrm>
          <a:prstGeom prst="rect">
            <a:avLst/>
          </a:prstGeom>
          <a:ln>
            <a:solidFill>
              <a:srgbClr val="808080"/>
            </a:solidFill>
          </a:ln>
        </p:spPr>
      </p:pic>
    </p:spTree>
    <p:extLst>
      <p:ext uri="{BB962C8B-B14F-4D97-AF65-F5344CB8AC3E}">
        <p14:creationId xmlns:p14="http://schemas.microsoft.com/office/powerpoint/2010/main" val="3116491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5179393" y="3752273"/>
            <a:ext cx="3713087" cy="2557047"/>
            <a:chOff x="5285832" y="1243366"/>
            <a:chExt cx="3858168" cy="4954349"/>
          </a:xfrm>
        </p:grpSpPr>
        <p:pic>
          <p:nvPicPr>
            <p:cNvPr id="22" name="Picture 21" descr="TF_preiso.eps"/>
            <p:cNvPicPr>
              <a:picLocks noChangeAspect="1"/>
            </p:cNvPicPr>
            <p:nvPr/>
          </p:nvPicPr>
          <p:blipFill>
            <a:blip r:embed="rId2"/>
            <a:stretch>
              <a:fillRect/>
            </a:stretch>
          </p:blipFill>
          <p:spPr>
            <a:xfrm>
              <a:off x="5285832" y="1243366"/>
              <a:ext cx="3858167" cy="2504274"/>
            </a:xfrm>
            <a:prstGeom prst="rect">
              <a:avLst/>
            </a:prstGeom>
          </p:spPr>
        </p:pic>
        <p:pic>
          <p:nvPicPr>
            <p:cNvPr id="23" name="Picture 22" descr="TF_QF1.eps"/>
            <p:cNvPicPr>
              <a:picLocks noChangeAspect="1"/>
            </p:cNvPicPr>
            <p:nvPr/>
          </p:nvPicPr>
          <p:blipFill>
            <a:blip r:embed="rId3"/>
            <a:stretch>
              <a:fillRect/>
            </a:stretch>
          </p:blipFill>
          <p:spPr>
            <a:xfrm>
              <a:off x="5285832" y="3776634"/>
              <a:ext cx="3858168" cy="2421081"/>
            </a:xfrm>
            <a:prstGeom prst="rect">
              <a:avLst/>
            </a:prstGeom>
          </p:spPr>
        </p:pic>
      </p:grpSp>
      <p:pic>
        <p:nvPicPr>
          <p:cNvPr id="24" name="Picture 23"/>
          <p:cNvPicPr>
            <a:picLocks noChangeAspect="1"/>
          </p:cNvPicPr>
          <p:nvPr/>
        </p:nvPicPr>
        <p:blipFill>
          <a:blip r:embed="rId4" cstate="print"/>
          <a:stretch>
            <a:fillRect/>
          </a:stretch>
        </p:blipFill>
        <p:spPr>
          <a:xfrm>
            <a:off x="6444208" y="887753"/>
            <a:ext cx="2397035" cy="2325223"/>
          </a:xfrm>
          <a:prstGeom prst="rect">
            <a:avLst/>
          </a:prstGeom>
        </p:spPr>
      </p:pic>
      <p:sp>
        <p:nvSpPr>
          <p:cNvPr id="2" name="Date Placeholder 1"/>
          <p:cNvSpPr>
            <a:spLocks noGrp="1"/>
          </p:cNvSpPr>
          <p:nvPr>
            <p:ph type="dt" sz="half" idx="10"/>
          </p:nvPr>
        </p:nvSpPr>
        <p:spPr/>
        <p:txBody>
          <a:bodyPr/>
          <a:lstStyle/>
          <a:p>
            <a:r>
              <a:rPr lang="en-US" altLang="zh-CN" smtClean="0"/>
              <a:t>A. Latina</a:t>
            </a:r>
            <a:endParaRPr lang="en-US" altLang="zh-CN"/>
          </a:p>
        </p:txBody>
      </p:sp>
      <p:sp>
        <p:nvSpPr>
          <p:cNvPr id="3" name="Footer Placeholder 2"/>
          <p:cNvSpPr>
            <a:spLocks noGrp="1"/>
          </p:cNvSpPr>
          <p:nvPr>
            <p:ph type="ftr" sz="quarter" idx="11"/>
          </p:nvPr>
        </p:nvSpPr>
        <p:spPr/>
        <p:txBody>
          <a:bodyPr/>
          <a:lstStyle/>
          <a:p>
            <a:r>
              <a:rPr lang="en-US" altLang="zh-CN" smtClean="0"/>
              <a:t>LCWS11 – September 26-30, 2011 – Granada, Spain</a:t>
            </a:r>
            <a:endParaRPr lang="en-US" altLang="zh-CN" dirty="0"/>
          </a:p>
        </p:txBody>
      </p:sp>
      <p:sp>
        <p:nvSpPr>
          <p:cNvPr id="4" name="Slide Number Placeholder 3"/>
          <p:cNvSpPr>
            <a:spLocks noGrp="1"/>
          </p:cNvSpPr>
          <p:nvPr>
            <p:ph type="sldNum" sz="quarter" idx="12"/>
          </p:nvPr>
        </p:nvSpPr>
        <p:spPr/>
        <p:txBody>
          <a:bodyPr/>
          <a:lstStyle/>
          <a:p>
            <a:fld id="{518403B4-3859-5346-83D8-084257392E84}" type="slidenum">
              <a:rPr lang="en-US" altLang="zh-CN" smtClean="0"/>
              <a:pPr/>
              <a:t>9</a:t>
            </a:fld>
            <a:endParaRPr lang="en-US" altLang="zh-CN"/>
          </a:p>
        </p:txBody>
      </p:sp>
      <p:sp>
        <p:nvSpPr>
          <p:cNvPr id="5" name="Title 4"/>
          <p:cNvSpPr>
            <a:spLocks noGrp="1"/>
          </p:cNvSpPr>
          <p:nvPr>
            <p:ph type="title"/>
          </p:nvPr>
        </p:nvSpPr>
        <p:spPr/>
        <p:txBody>
          <a:bodyPr/>
          <a:lstStyle/>
          <a:p>
            <a:r>
              <a:rPr lang="en-US" dirty="0" smtClean="0">
                <a:cs typeface="Arial"/>
              </a:rPr>
              <a:t>Ground motion</a:t>
            </a:r>
            <a:endParaRPr lang="en-US" dirty="0">
              <a:cs typeface="Arial"/>
            </a:endParaRPr>
          </a:p>
        </p:txBody>
      </p:sp>
      <p:sp>
        <p:nvSpPr>
          <p:cNvPr id="6" name="TextBox 5"/>
          <p:cNvSpPr txBox="1"/>
          <p:nvPr/>
        </p:nvSpPr>
        <p:spPr>
          <a:xfrm>
            <a:off x="251520" y="1046340"/>
            <a:ext cx="8640960" cy="3402983"/>
          </a:xfrm>
          <a:prstGeom prst="rect">
            <a:avLst/>
          </a:prstGeom>
          <a:noFill/>
        </p:spPr>
        <p:txBody>
          <a:bodyPr wrap="square" rtlCol="0">
            <a:spAutoFit/>
          </a:bodyPr>
          <a:lstStyle/>
          <a:p>
            <a:pPr marL="457200" indent="-457200">
              <a:lnSpc>
                <a:spcPct val="110000"/>
              </a:lnSpc>
              <a:buFont typeface="Arial"/>
              <a:buChar char="•"/>
            </a:pPr>
            <a:r>
              <a:rPr lang="en-US" sz="2800" dirty="0">
                <a:latin typeface="Arial"/>
                <a:cs typeface="Arial"/>
              </a:rPr>
              <a:t>Based on models from A. Seryi</a:t>
            </a:r>
            <a:r>
              <a:rPr lang="en-US" sz="2800" baseline="30000" dirty="0">
                <a:latin typeface="Arial"/>
                <a:cs typeface="Arial"/>
              </a:rPr>
              <a:t>1</a:t>
            </a:r>
            <a:r>
              <a:rPr lang="en-US" sz="2800" dirty="0">
                <a:latin typeface="Arial"/>
                <a:cs typeface="Arial"/>
              </a:rPr>
              <a:t> </a:t>
            </a:r>
          </a:p>
          <a:p>
            <a:pPr marL="457200" indent="-457200">
              <a:lnSpc>
                <a:spcPct val="110000"/>
              </a:lnSpc>
              <a:buFont typeface="Arial"/>
              <a:buChar char="•"/>
            </a:pPr>
            <a:r>
              <a:rPr lang="en-US" sz="2800" dirty="0">
                <a:latin typeface="Arial"/>
                <a:cs typeface="Arial"/>
              </a:rPr>
              <a:t>Standalone program integrated</a:t>
            </a:r>
          </a:p>
          <a:p>
            <a:pPr marL="457200" indent="-457200">
              <a:lnSpc>
                <a:spcPct val="110000"/>
              </a:lnSpc>
              <a:buFont typeface="Arial"/>
              <a:buChar char="•"/>
            </a:pPr>
            <a:r>
              <a:rPr lang="en-US" sz="2800" dirty="0">
                <a:latin typeface="Arial"/>
                <a:cs typeface="Arial"/>
              </a:rPr>
              <a:t>Possibility to add </a:t>
            </a:r>
            <a:r>
              <a:rPr lang="en-US" sz="2800" dirty="0" err="1">
                <a:latin typeface="Arial"/>
                <a:cs typeface="Arial"/>
              </a:rPr>
              <a:t>stabilisation</a:t>
            </a:r>
            <a:r>
              <a:rPr lang="en-US" sz="2800" dirty="0">
                <a:latin typeface="Arial"/>
                <a:cs typeface="Arial"/>
              </a:rPr>
              <a:t> </a:t>
            </a:r>
            <a:endParaRPr lang="en-US" sz="2800" dirty="0" smtClean="0">
              <a:latin typeface="Arial"/>
              <a:cs typeface="Arial"/>
            </a:endParaRPr>
          </a:p>
          <a:p>
            <a:pPr lvl="1">
              <a:lnSpc>
                <a:spcPct val="110000"/>
              </a:lnSpc>
            </a:pPr>
            <a:r>
              <a:rPr lang="en-US" sz="2800" dirty="0" smtClean="0">
                <a:latin typeface="Arial"/>
                <a:cs typeface="Arial"/>
              </a:rPr>
              <a:t>to </a:t>
            </a:r>
            <a:r>
              <a:rPr lang="en-US" sz="2800" dirty="0">
                <a:latin typeface="Arial"/>
                <a:cs typeface="Arial"/>
              </a:rPr>
              <a:t>each individual girder or element</a:t>
            </a:r>
          </a:p>
          <a:p>
            <a:pPr marL="457200" indent="-457200">
              <a:lnSpc>
                <a:spcPct val="110000"/>
              </a:lnSpc>
              <a:buFont typeface="Arial"/>
              <a:buChar char="•"/>
            </a:pPr>
            <a:r>
              <a:rPr lang="en-US" sz="2800" dirty="0" smtClean="0">
                <a:latin typeface="Arial"/>
                <a:cs typeface="Arial"/>
              </a:rPr>
              <a:t>Pre-isolator </a:t>
            </a:r>
            <a:r>
              <a:rPr lang="en-US" sz="2800" dirty="0">
                <a:latin typeface="Arial"/>
                <a:cs typeface="Arial"/>
              </a:rPr>
              <a:t>for QF1 and QD0 implemented realistically</a:t>
            </a:r>
          </a:p>
          <a:p>
            <a:pPr marL="457200" indent="-457200">
              <a:lnSpc>
                <a:spcPct val="110000"/>
              </a:lnSpc>
              <a:buFont typeface="Arial"/>
              <a:buChar char="•"/>
            </a:pPr>
            <a:endParaRPr lang="en-US" sz="2800" dirty="0">
              <a:latin typeface="Arial"/>
              <a:cs typeface="Arial"/>
            </a:endParaRPr>
          </a:p>
        </p:txBody>
      </p:sp>
      <p:sp>
        <p:nvSpPr>
          <p:cNvPr id="17" name="Rectangle 16"/>
          <p:cNvSpPr/>
          <p:nvPr/>
        </p:nvSpPr>
        <p:spPr>
          <a:xfrm>
            <a:off x="251521" y="6248345"/>
            <a:ext cx="5832648" cy="276999"/>
          </a:xfrm>
          <a:prstGeom prst="rect">
            <a:avLst/>
          </a:prstGeom>
        </p:spPr>
        <p:txBody>
          <a:bodyPr wrap="square">
            <a:spAutoFit/>
          </a:bodyPr>
          <a:lstStyle/>
          <a:p>
            <a:r>
              <a:rPr lang="en-US" sz="1200" dirty="0" smtClean="0">
                <a:latin typeface="Arial"/>
                <a:cs typeface="Arial"/>
              </a:rPr>
              <a:t>[1] A. </a:t>
            </a:r>
            <a:r>
              <a:rPr lang="en-US" sz="1200" dirty="0" err="1" smtClean="0">
                <a:latin typeface="Arial"/>
                <a:cs typeface="Arial"/>
              </a:rPr>
              <a:t>Seryi</a:t>
            </a:r>
            <a:r>
              <a:rPr lang="en-US" sz="1200" dirty="0" smtClean="0">
                <a:latin typeface="Arial"/>
                <a:cs typeface="Arial"/>
              </a:rPr>
              <a:t>, “Ground Motion Models for Future Linear Colliders”, EPAC2000, Vienna</a:t>
            </a:r>
            <a:endParaRPr lang="en-US" sz="1200" dirty="0">
              <a:latin typeface="Arial"/>
              <a:cs typeface="Arial"/>
            </a:endParaRPr>
          </a:p>
        </p:txBody>
      </p:sp>
      <p:pic>
        <p:nvPicPr>
          <p:cNvPr id="20" name="Picture 19" descr="preisolator2_Gaddi.png"/>
          <p:cNvPicPr>
            <a:picLocks noChangeAspect="1"/>
          </p:cNvPicPr>
          <p:nvPr/>
        </p:nvPicPr>
        <p:blipFill>
          <a:blip r:embed="rId5" cstate="print"/>
          <a:stretch>
            <a:fillRect/>
          </a:stretch>
        </p:blipFill>
        <p:spPr>
          <a:xfrm>
            <a:off x="683568" y="4077072"/>
            <a:ext cx="3791344" cy="2011751"/>
          </a:xfrm>
          <a:prstGeom prst="rect">
            <a:avLst/>
          </a:prstGeom>
        </p:spPr>
      </p:pic>
    </p:spTree>
    <p:extLst>
      <p:ext uri="{BB962C8B-B14F-4D97-AF65-F5344CB8AC3E}">
        <p14:creationId xmlns:p14="http://schemas.microsoft.com/office/powerpoint/2010/main" val="746936807"/>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7933</TotalTime>
  <Words>1481</Words>
  <Application>Microsoft Macintosh PowerPoint</Application>
  <PresentationFormat>On-screen Show (4:3)</PresentationFormat>
  <Paragraphs>231</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默认设计模板</vt:lpstr>
      <vt:lpstr>New features in PLACET</vt:lpstr>
      <vt:lpstr>Outline of this talk</vt:lpstr>
      <vt:lpstr>PLACET Overview</vt:lpstr>
      <vt:lpstr>Improved Multipoles</vt:lpstr>
      <vt:lpstr>Tracking through thin-lenses</vt:lpstr>
      <vt:lpstr>1-particle tracking with SR</vt:lpstr>
      <vt:lpstr>(2nd –order) transfer matrix calculation</vt:lpstr>
      <vt:lpstr>Response matrix calculation</vt:lpstr>
      <vt:lpstr>Ground motion</vt:lpstr>
      <vt:lpstr>Simulation Frameworks</vt:lpstr>
      <vt:lpstr>Code. Memory consumption</vt:lpstr>
      <vt:lpstr>Coverity</vt:lpstr>
      <vt:lpstr>Coverity</vt:lpstr>
      <vt:lpstr>Conclusions and future plans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Andrea Latina</dc:creator>
  <cp:keywords/>
  <dc:description/>
  <cp:lastModifiedBy>Andrea Latina</cp:lastModifiedBy>
  <cp:revision>1292</cp:revision>
  <dcterms:created xsi:type="dcterms:W3CDTF">2011-08-21T21:09:24Z</dcterms:created>
  <dcterms:modified xsi:type="dcterms:W3CDTF">2011-09-28T07:29:35Z</dcterms:modified>
  <cp:category/>
</cp:coreProperties>
</file>