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theme/theme4.xml" ContentType="application/vnd.openxmlformats-officedocument.theme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s/slide14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Masters/slideMaster2.xml" ContentType="application/vnd.openxmlformats-officedocument.presentationml.slideMaster+xml"/>
  <Override PartName="/ppt/slides/slide4.xml" ContentType="application/vnd.openxmlformats-officedocument.presentationml.slide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  <p:sldMasterId id="2147483662" r:id="rId2"/>
  </p:sldMasterIdLst>
  <p:notesMasterIdLst>
    <p:notesMasterId r:id="rId23"/>
  </p:notesMasterIdLst>
  <p:handoutMasterIdLst>
    <p:handoutMasterId r:id="rId24"/>
  </p:handoutMasterIdLst>
  <p:sldIdLst>
    <p:sldId id="257" r:id="rId3"/>
    <p:sldId id="319" r:id="rId4"/>
    <p:sldId id="331" r:id="rId5"/>
    <p:sldId id="327" r:id="rId6"/>
    <p:sldId id="318" r:id="rId7"/>
    <p:sldId id="328" r:id="rId8"/>
    <p:sldId id="320" r:id="rId9"/>
    <p:sldId id="321" r:id="rId10"/>
    <p:sldId id="322" r:id="rId11"/>
    <p:sldId id="324" r:id="rId12"/>
    <p:sldId id="332" r:id="rId13"/>
    <p:sldId id="325" r:id="rId14"/>
    <p:sldId id="333" r:id="rId15"/>
    <p:sldId id="326" r:id="rId16"/>
    <p:sldId id="329" r:id="rId17"/>
    <p:sldId id="334" r:id="rId18"/>
    <p:sldId id="317" r:id="rId19"/>
    <p:sldId id="323" r:id="rId20"/>
    <p:sldId id="330" r:id="rId21"/>
    <p:sldId id="335" r:id="rId22"/>
  </p:sldIdLst>
  <p:sldSz cx="9144000" cy="6858000" type="screen4x3"/>
  <p:notesSz cx="6858000" cy="9144000"/>
  <p:defaultTextStyle>
    <a:defPPr>
      <a:defRPr lang="en-US"/>
    </a:defPPr>
    <a:lvl1pPr marL="0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FCFFC0"/>
    <a:srgbClr val="00B05B"/>
    <a:srgbClr val="79DCE8"/>
    <a:srgbClr val="79E1F0"/>
    <a:srgbClr val="CDFB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5969" autoAdjust="0"/>
  </p:normalViewPr>
  <p:slideViewPr>
    <p:cSldViewPr snapToObjects="1">
      <p:cViewPr varScale="1">
        <p:scale>
          <a:sx n="88" d="100"/>
          <a:sy n="88" d="100"/>
        </p:scale>
        <p:origin x="-8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304900-1D7B-3040-B1EC-E0C0637FEC9D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46626E-2910-A34E-9663-EA1C7D0C63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25754A-7519-7A47-A94E-DA00BC14A510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D1198-2E39-7349-8CE0-42B1C13C03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0723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lIns="83044" tIns="41522" rIns="83044" bIns="41522" anchor="ctr"/>
          <a:lstStyle/>
          <a:p>
            <a:endParaRPr lang="en-US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D3B23E-229B-42F6-A2D2-10C0D2A75242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26760" y="773041"/>
            <a:ext cx="8906326" cy="33109"/>
          </a:xfrm>
          <a:prstGeom prst="rect">
            <a:avLst/>
          </a:prstGeom>
          <a:blipFill dpi="0" rotWithShape="0">
            <a:blip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553200"/>
            <a:ext cx="2133600" cy="304800"/>
          </a:xfrm>
          <a:prstGeom prst="rect">
            <a:avLst/>
          </a:prstGeom>
        </p:spPr>
        <p:txBody>
          <a:bodyPr/>
          <a:lstStyle/>
          <a:p>
            <a:fld id="{C859E9C4-7DC0-4586-BF1D-3A9FD762D476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/>
          <a:lstStyle/>
          <a:p>
            <a:fld id="{172861B3-3EBE-4278-A89D-0A3EA0437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theme" Target="../theme/theme2.xml"/><Relationship Id="rId5" Type="http://schemas.openxmlformats.org/officeDocument/2006/relationships/image" Target="../media/image2.png"/><Relationship Id="rId6" Type="http://schemas.openxmlformats.org/officeDocument/2006/relationships/image" Target="../media/image1.png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606" y="304800"/>
            <a:ext cx="1652200" cy="1210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stA="50000" endPos="46000" dist="38100" dir="5400000" sy="-100000" algn="bl" rotWithShape="0"/>
          </a:effectLst>
        </p:spPr>
      </p:pic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983041" y="2971225"/>
            <a:ext cx="2064668" cy="51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827927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56582" algn="l"/>
                <a:tab pos="1313162" algn="l"/>
                <a:tab pos="1969745" algn="l"/>
              </a:tabLst>
            </a:pPr>
            <a:r>
              <a:rPr lang="en-GB" dirty="0">
                <a:solidFill>
                  <a:srgbClr val="000000"/>
                </a:solidFill>
              </a:rPr>
              <a:t>Frank Tecker -</a:t>
            </a:r>
            <a:r>
              <a:rPr lang="en-GB" dirty="0" smtClean="0">
                <a:solidFill>
                  <a:srgbClr val="000000"/>
                </a:solidFill>
              </a:rPr>
              <a:t> BE/</a:t>
            </a:r>
            <a:r>
              <a:rPr lang="en-GB" dirty="0">
                <a:solidFill>
                  <a:srgbClr val="000000"/>
                </a:solidFill>
              </a:rPr>
              <a:t>OP</a:t>
            </a:r>
          </a:p>
          <a:p>
            <a:pPr algn="ctr" defTabSz="827927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56582" algn="l"/>
                <a:tab pos="1313162" algn="l"/>
                <a:tab pos="1969745" algn="l"/>
              </a:tabLst>
            </a:pPr>
            <a:r>
              <a:rPr lang="en-GB" dirty="0">
                <a:solidFill>
                  <a:srgbClr val="000000"/>
                </a:solidFill>
              </a:rPr>
              <a:t>for the CTF3 Team</a:t>
            </a:r>
          </a:p>
        </p:txBody>
      </p:sp>
      <p:sp>
        <p:nvSpPr>
          <p:cNvPr id="205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2261512" y="279272"/>
            <a:ext cx="5071838" cy="1865652"/>
          </a:xfrm>
          <a:prstGeom prst="rect">
            <a:avLst/>
          </a:prstGeom>
          <a:solidFill>
            <a:srgbClr val="FFFFFF"/>
          </a:solidFill>
          <a:ln w="73080">
            <a:solidFill>
              <a:srgbClr val="0000FF"/>
            </a:solidFill>
            <a:miter lim="800000"/>
            <a:headEnd/>
            <a:tailEnd/>
          </a:ln>
          <a:effectLst>
            <a:reflection stA="50000" endPos="9000" dist="25400" dir="5400000" sy="-100000" algn="bl" rotWithShape="0"/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205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9283" y="3733801"/>
            <a:ext cx="576051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pic>
        <p:nvPicPr>
          <p:cNvPr id="205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6760" y="2533602"/>
            <a:ext cx="8906326" cy="33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3714" y="6459248"/>
            <a:ext cx="8906326" cy="33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 13"/>
          <p:cNvGrpSpPr>
            <a:grpSpLocks/>
          </p:cNvGrpSpPr>
          <p:nvPr userDrawn="1"/>
        </p:nvGrpSpPr>
        <p:grpSpPr bwMode="auto">
          <a:xfrm>
            <a:off x="351472" y="6566295"/>
            <a:ext cx="8500111" cy="166989"/>
            <a:chOff x="244" y="4590"/>
            <a:chExt cx="5901" cy="116"/>
          </a:xfrm>
        </p:grpSpPr>
        <p:sp>
          <p:nvSpPr>
            <p:cNvPr id="14" name="Text Box 6"/>
            <p:cNvSpPr txBox="1">
              <a:spLocks noChangeArrowheads="1"/>
            </p:cNvSpPr>
            <p:nvPr/>
          </p:nvSpPr>
          <p:spPr bwMode="auto">
            <a:xfrm>
              <a:off x="5078" y="4590"/>
              <a:ext cx="106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</a:pPr>
              <a:r>
                <a:rPr lang="en-GB" sz="1100" b="1" dirty="0" smtClean="0">
                  <a:solidFill>
                    <a:srgbClr val="000000"/>
                  </a:solidFill>
                  <a:latin typeface="Arial" pitchFamily="-65" charset="0"/>
                </a:rPr>
                <a:t>LCWS</a:t>
              </a:r>
              <a:r>
                <a:rPr lang="en-GB" sz="1100" b="1" baseline="0" dirty="0" smtClean="0">
                  <a:solidFill>
                    <a:srgbClr val="000000"/>
                  </a:solidFill>
                  <a:latin typeface="Arial" pitchFamily="-65" charset="0"/>
                </a:rPr>
                <a:t> 2011</a:t>
              </a:r>
              <a:r>
                <a:rPr lang="en-GB" sz="1100" b="1" dirty="0" smtClean="0">
                  <a:solidFill>
                    <a:srgbClr val="000000"/>
                  </a:solidFill>
                  <a:latin typeface="Arial" pitchFamily="-65" charset="0"/>
                </a:rPr>
                <a:t>, 27.09.2011</a:t>
              </a:r>
              <a:endParaRPr lang="en-GB" sz="1100" b="1" dirty="0">
                <a:solidFill>
                  <a:srgbClr val="000000"/>
                </a:solidFill>
                <a:latin typeface="Arial" pitchFamily="-65" charset="0"/>
              </a:endParaRPr>
            </a:p>
          </p:txBody>
        </p:sp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244" y="4590"/>
              <a:ext cx="60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</a:tabLst>
              </a:pPr>
              <a:r>
                <a:rPr lang="en-GB" sz="1100" b="1" dirty="0">
                  <a:solidFill>
                    <a:srgbClr val="000000"/>
                  </a:solidFill>
                  <a:latin typeface="Arial" pitchFamily="-65" charset="0"/>
                </a:rPr>
                <a:t>Frank Tecker</a:t>
              </a:r>
            </a:p>
          </p:txBody>
        </p:sp>
        <p:sp>
          <p:nvSpPr>
            <p:cNvPr id="16" name="Text Box 8"/>
            <p:cNvSpPr txBox="1">
              <a:spLocks noChangeArrowheads="1"/>
            </p:cNvSpPr>
            <p:nvPr/>
          </p:nvSpPr>
          <p:spPr bwMode="auto">
            <a:xfrm>
              <a:off x="2539" y="4590"/>
              <a:ext cx="132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 eaLnBrk="1">
                <a:lnSpc>
                  <a:spcPct val="98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</a:pPr>
              <a:r>
                <a:rPr lang="en-GB" sz="1100" b="1" dirty="0" smtClean="0">
                  <a:solidFill>
                    <a:srgbClr val="000000"/>
                  </a:solidFill>
                  <a:latin typeface="Helvetica" pitchFamily="-65" charset="0"/>
                </a:rPr>
                <a:t>CTF3 operation</a:t>
              </a:r>
              <a:r>
                <a:rPr lang="en-GB" sz="1100" b="1" baseline="0" dirty="0" smtClean="0">
                  <a:solidFill>
                    <a:srgbClr val="000000"/>
                  </a:solidFill>
                  <a:latin typeface="Helvetica" pitchFamily="-65" charset="0"/>
                </a:rPr>
                <a:t> in 2012-2016</a:t>
              </a:r>
              <a:endParaRPr lang="en-GB" sz="1100" b="1" dirty="0">
                <a:solidFill>
                  <a:srgbClr val="000000"/>
                </a:solidFill>
                <a:latin typeface="Helvetica" pitchFamily="-65" charset="0"/>
              </a:endParaRPr>
            </a:p>
          </p:txBody>
        </p:sp>
      </p:grpSp>
      <p:pic>
        <p:nvPicPr>
          <p:cNvPr id="17" name="Picture 16" descr="CLIC-Logo-Color-72.png"/>
          <p:cNvPicPr>
            <a:picLocks noChangeAspect="1"/>
          </p:cNvPicPr>
          <p:nvPr userDrawn="1"/>
        </p:nvPicPr>
        <p:blipFill>
          <a:blip r:embed="rId5"/>
          <a:srcRect l="15209" t="13636" r="16617" b="15902"/>
          <a:stretch>
            <a:fillRect/>
          </a:stretch>
        </p:blipFill>
        <p:spPr>
          <a:xfrm>
            <a:off x="7601560" y="304800"/>
            <a:ext cx="1313840" cy="1357940"/>
          </a:xfrm>
          <a:prstGeom prst="rect">
            <a:avLst/>
          </a:prstGeom>
          <a:effectLst>
            <a:reflection stA="50000" endPos="35000" dist="25400" dir="5400000" sy="-100000" algn="bl" rotWithShape="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41468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+mj-lt"/>
          <a:ea typeface="+mj-ea"/>
          <a:cs typeface="+mj-cs"/>
        </a:defRPr>
      </a:lvl1pPr>
      <a:lvl2pPr algn="ctr" defTabSz="41468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</a:defRPr>
      </a:lvl2pPr>
      <a:lvl3pPr algn="ctr" defTabSz="41468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</a:defRPr>
      </a:lvl3pPr>
      <a:lvl4pPr algn="ctr" defTabSz="41468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</a:defRPr>
      </a:lvl4pPr>
      <a:lvl5pPr algn="ctr" defTabSz="41468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</a:defRPr>
      </a:lvl5pPr>
      <a:lvl6pPr marL="1393796" indent="-197263" algn="l" defTabSz="414683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6pPr>
      <a:lvl7pPr marL="1808480" indent="-197263" algn="l" defTabSz="414683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7pPr>
      <a:lvl8pPr marL="2223162" indent="-197263" algn="l" defTabSz="414683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8pPr>
      <a:lvl9pPr marL="2637846" indent="-197263" algn="l" defTabSz="414683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9pPr>
    </p:titleStyle>
    <p:bodyStyle>
      <a:lvl1pPr marL="391645" indent="-293733" algn="l" defTabSz="414683" rtl="0" eaLnBrk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56000"/>
        <a:buFont typeface="StarSymbol" charset="0"/>
        <a:buBlip>
          <a:blip r:embed="rId6"/>
        </a:buBlip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781851" indent="-259178" algn="l" defTabSz="414683" rtl="0" eaLnBrk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68000"/>
        <a:buFont typeface="StarSymbol" charset="0"/>
        <a:buBlip>
          <a:blip r:embed="rId6"/>
        </a:buBlip>
        <a:defRPr sz="2500">
          <a:solidFill>
            <a:srgbClr val="000000"/>
          </a:solidFill>
          <a:latin typeface="+mn-lt"/>
          <a:ea typeface="ＭＳ Ｐゴシック" pitchFamily="-65" charset="-128"/>
        </a:defRPr>
      </a:lvl2pPr>
      <a:lvl3pPr marL="1174935" indent="-195823" algn="l" defTabSz="414683" rtl="0" eaLnBrk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57000"/>
        <a:buFont typeface="StarSymbol" charset="0"/>
        <a:buBlip>
          <a:blip r:embed="rId6"/>
        </a:buBlip>
        <a:defRPr sz="2200">
          <a:solidFill>
            <a:srgbClr val="000000"/>
          </a:solidFill>
          <a:latin typeface="+mn-lt"/>
          <a:ea typeface="ＭＳ Ｐゴシック" pitchFamily="-65" charset="-128"/>
        </a:defRPr>
      </a:lvl3pPr>
      <a:lvl4pPr marL="1566581" indent="-195823" algn="l" defTabSz="414683" rtl="0" eaLnBrk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75000"/>
        <a:buFont typeface="StarSymbol" charset="0"/>
        <a:buChar char="–"/>
        <a:defRPr sz="1800">
          <a:solidFill>
            <a:srgbClr val="000000"/>
          </a:solidFill>
          <a:latin typeface="+mn-lt"/>
          <a:ea typeface="ＭＳ Ｐゴシック" pitchFamily="-65" charset="-128"/>
        </a:defRPr>
      </a:lvl4pPr>
      <a:lvl5pPr marL="1958226" indent="-195823" algn="l" defTabSz="414683" rtl="0" eaLnBrk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  <a:ea typeface="ＭＳ Ｐゴシック" pitchFamily="-65" charset="-128"/>
        </a:defRPr>
      </a:lvl5pPr>
      <a:lvl6pPr marL="2372909" indent="-195823" algn="l" defTabSz="414683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6pPr>
      <a:lvl7pPr marL="2787592" indent="-195823" algn="l" defTabSz="414683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7pPr>
      <a:lvl8pPr marL="3202275" indent="-195823" algn="l" defTabSz="414683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8pPr>
      <a:lvl9pPr marL="3616958" indent="-195823" algn="l" defTabSz="414683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83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366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049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732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416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099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782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465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241674" y="165552"/>
            <a:ext cx="7020771" cy="50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3075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438" y="900660"/>
            <a:ext cx="8660008" cy="5599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pic>
        <p:nvPicPr>
          <p:cNvPr id="3077" name="Picture 4"/>
          <p:cNvPicPr>
            <a:picLocks noChangeAspect="1" noChangeArrowheads="1"/>
          </p:cNvPicPr>
          <p:nvPr userDrawn="1"/>
        </p:nvPicPr>
        <p:blipFill>
          <a:blip r:embed="rId5"/>
          <a:srcRect t="-380000" b="-380000"/>
          <a:stretch>
            <a:fillRect/>
          </a:stretch>
        </p:blipFill>
        <p:spPr bwMode="auto">
          <a:xfrm>
            <a:off x="103714" y="6463566"/>
            <a:ext cx="8906326" cy="285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1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44047" y="69098"/>
            <a:ext cx="1024163" cy="750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4"/>
          <p:cNvPicPr>
            <a:picLocks noChangeAspect="1" noChangeArrowheads="1"/>
          </p:cNvPicPr>
          <p:nvPr userDrawn="1"/>
        </p:nvPicPr>
        <p:blipFill>
          <a:blip r:embed="rId5"/>
          <a:srcRect t="-380000" b="-380000"/>
          <a:stretch>
            <a:fillRect/>
          </a:stretch>
        </p:blipFill>
        <p:spPr bwMode="auto">
          <a:xfrm>
            <a:off x="105154" y="643478"/>
            <a:ext cx="8906325" cy="285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 descr="CLIC-Logo-Color-72.png"/>
          <p:cNvPicPr>
            <a:picLocks noChangeAspect="1"/>
          </p:cNvPicPr>
          <p:nvPr userDrawn="1"/>
        </p:nvPicPr>
        <p:blipFill>
          <a:blip r:embed="rId7"/>
          <a:srcRect l="15209" t="13636" r="16617" b="15902"/>
          <a:stretch>
            <a:fillRect/>
          </a:stretch>
        </p:blipFill>
        <p:spPr>
          <a:xfrm>
            <a:off x="8357255" y="455"/>
            <a:ext cx="652785" cy="674696"/>
          </a:xfrm>
          <a:prstGeom prst="rect">
            <a:avLst/>
          </a:prstGeom>
          <a:effectLst>
            <a:reflection stA="50000" endPos="12000" dir="5400000" sy="-100000" algn="bl" rotWithShape="0"/>
          </a:effectLst>
        </p:spPr>
      </p:pic>
      <p:grpSp>
        <p:nvGrpSpPr>
          <p:cNvPr id="13" name="Group 13"/>
          <p:cNvGrpSpPr>
            <a:grpSpLocks/>
          </p:cNvGrpSpPr>
          <p:nvPr userDrawn="1"/>
        </p:nvGrpSpPr>
        <p:grpSpPr bwMode="auto">
          <a:xfrm>
            <a:off x="351472" y="6645537"/>
            <a:ext cx="8500111" cy="166989"/>
            <a:chOff x="244" y="4590"/>
            <a:chExt cx="5901" cy="116"/>
          </a:xfrm>
        </p:grpSpPr>
        <p:sp>
          <p:nvSpPr>
            <p:cNvPr id="14" name="Text Box 6"/>
            <p:cNvSpPr txBox="1">
              <a:spLocks noChangeArrowheads="1"/>
            </p:cNvSpPr>
            <p:nvPr/>
          </p:nvSpPr>
          <p:spPr bwMode="auto">
            <a:xfrm>
              <a:off x="5078" y="4590"/>
              <a:ext cx="106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</a:pPr>
              <a:r>
                <a:rPr lang="en-GB" sz="1100" b="1" dirty="0" smtClean="0">
                  <a:solidFill>
                    <a:srgbClr val="000000"/>
                  </a:solidFill>
                  <a:latin typeface="Arial" pitchFamily="-65" charset="0"/>
                </a:rPr>
                <a:t>LCWS</a:t>
              </a:r>
              <a:r>
                <a:rPr lang="en-GB" sz="1100" b="1" baseline="0" dirty="0" smtClean="0">
                  <a:solidFill>
                    <a:srgbClr val="000000"/>
                  </a:solidFill>
                  <a:latin typeface="Arial" pitchFamily="-65" charset="0"/>
                </a:rPr>
                <a:t> 2011</a:t>
              </a:r>
              <a:r>
                <a:rPr lang="en-GB" sz="1100" b="1" dirty="0" smtClean="0">
                  <a:solidFill>
                    <a:srgbClr val="000000"/>
                  </a:solidFill>
                  <a:latin typeface="Arial" pitchFamily="-65" charset="0"/>
                </a:rPr>
                <a:t>, 27.09.2011</a:t>
              </a:r>
              <a:endParaRPr lang="en-GB" sz="1100" b="1" dirty="0">
                <a:solidFill>
                  <a:srgbClr val="000000"/>
                </a:solidFill>
                <a:latin typeface="Arial" pitchFamily="-65" charset="0"/>
              </a:endParaRPr>
            </a:p>
          </p:txBody>
        </p:sp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244" y="4590"/>
              <a:ext cx="60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</a:tabLst>
              </a:pPr>
              <a:r>
                <a:rPr lang="en-GB" sz="1100" b="1" dirty="0">
                  <a:solidFill>
                    <a:srgbClr val="000000"/>
                  </a:solidFill>
                  <a:latin typeface="Arial" pitchFamily="-65" charset="0"/>
                </a:rPr>
                <a:t>Frank Tecker</a:t>
              </a:r>
            </a:p>
          </p:txBody>
        </p:sp>
        <p:sp>
          <p:nvSpPr>
            <p:cNvPr id="19" name="Text Box 8"/>
            <p:cNvSpPr txBox="1">
              <a:spLocks noChangeArrowheads="1"/>
            </p:cNvSpPr>
            <p:nvPr/>
          </p:nvSpPr>
          <p:spPr bwMode="auto">
            <a:xfrm>
              <a:off x="2539" y="4590"/>
              <a:ext cx="132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 eaLnBrk="1">
                <a:lnSpc>
                  <a:spcPct val="98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</a:pPr>
              <a:r>
                <a:rPr lang="en-GB" sz="1100" b="1" dirty="0" smtClean="0">
                  <a:solidFill>
                    <a:srgbClr val="000000"/>
                  </a:solidFill>
                  <a:latin typeface="Helvetica" pitchFamily="-65" charset="0"/>
                </a:rPr>
                <a:t>CTF3 operation</a:t>
              </a:r>
              <a:r>
                <a:rPr lang="en-GB" sz="1100" b="1" baseline="0" dirty="0" smtClean="0">
                  <a:solidFill>
                    <a:srgbClr val="000000"/>
                  </a:solidFill>
                  <a:latin typeface="Helvetica" pitchFamily="-65" charset="0"/>
                </a:rPr>
                <a:t> in 2012-2016</a:t>
              </a:r>
              <a:endParaRPr lang="en-GB" sz="1100" b="1" dirty="0">
                <a:solidFill>
                  <a:srgbClr val="000000"/>
                </a:solidFill>
                <a:latin typeface="Helvetica" pitchFamily="-65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70" r:id="rId3"/>
  </p:sldLayoutIdLst>
  <p:txStyles>
    <p:titleStyle>
      <a:lvl1pPr algn="ctr" defTabSz="41468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+mj-lt"/>
          <a:ea typeface="+mj-ea"/>
          <a:cs typeface="+mj-cs"/>
        </a:defRPr>
      </a:lvl1pPr>
      <a:lvl2pPr algn="ctr" defTabSz="41468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</a:defRPr>
      </a:lvl2pPr>
      <a:lvl3pPr algn="ctr" defTabSz="41468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</a:defRPr>
      </a:lvl3pPr>
      <a:lvl4pPr algn="ctr" defTabSz="41468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</a:defRPr>
      </a:lvl4pPr>
      <a:lvl5pPr algn="ctr" defTabSz="41468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</a:defRPr>
      </a:lvl5pPr>
      <a:lvl6pPr marL="1393796" indent="-197263" algn="l" defTabSz="414683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6pPr>
      <a:lvl7pPr marL="1808480" indent="-197263" algn="l" defTabSz="414683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7pPr>
      <a:lvl8pPr marL="2223162" indent="-197263" algn="l" defTabSz="414683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8pPr>
      <a:lvl9pPr marL="2637846" indent="-197263" algn="l" defTabSz="414683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9pPr>
    </p:titleStyle>
    <p:bodyStyle>
      <a:lvl1pPr marL="391645" indent="-293733" algn="l" defTabSz="414683" rtl="0" eaLnBrk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56000"/>
        <a:buFont typeface="StarSymbol" charset="0"/>
        <a:buBlip>
          <a:blip r:embed="rId8"/>
        </a:buBlip>
        <a:defRPr sz="2500">
          <a:solidFill>
            <a:srgbClr val="000000"/>
          </a:solidFill>
          <a:latin typeface="+mn-lt"/>
          <a:ea typeface="+mn-ea"/>
          <a:cs typeface="+mn-cs"/>
        </a:defRPr>
      </a:lvl1pPr>
      <a:lvl2pPr marL="781851" indent="-259178" algn="l" defTabSz="414683" rtl="0" eaLnBrk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68000"/>
        <a:buFont typeface="StarSymbol" charset="0"/>
        <a:buBlip>
          <a:blip r:embed="rId8"/>
        </a:buBlip>
        <a:defRPr sz="2200">
          <a:solidFill>
            <a:srgbClr val="000000"/>
          </a:solidFill>
          <a:latin typeface="+mn-lt"/>
          <a:ea typeface="ＭＳ Ｐゴシック" pitchFamily="-65" charset="-128"/>
        </a:defRPr>
      </a:lvl2pPr>
      <a:lvl3pPr marL="1174935" indent="-195823" algn="l" defTabSz="414683" rtl="0" eaLnBrk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57000"/>
        <a:buFont typeface="StarSymbol" charset="0"/>
        <a:buBlip>
          <a:blip r:embed="rId8"/>
        </a:buBlip>
        <a:defRPr sz="1800">
          <a:solidFill>
            <a:srgbClr val="000000"/>
          </a:solidFill>
          <a:latin typeface="+mn-lt"/>
          <a:ea typeface="ＭＳ Ｐゴシック" pitchFamily="-65" charset="-128"/>
        </a:defRPr>
      </a:lvl3pPr>
      <a:lvl4pPr marL="1566581" indent="-195823" algn="l" defTabSz="414683" rtl="0" eaLnBrk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75000"/>
        <a:buFont typeface="StarSymbol" charset="0"/>
        <a:buChar char="–"/>
        <a:defRPr sz="1800">
          <a:solidFill>
            <a:srgbClr val="000000"/>
          </a:solidFill>
          <a:latin typeface="+mn-lt"/>
          <a:ea typeface="ＭＳ Ｐゴシック" pitchFamily="-65" charset="-128"/>
        </a:defRPr>
      </a:lvl4pPr>
      <a:lvl5pPr marL="1958226" indent="-195823" algn="l" defTabSz="414683" rtl="0" eaLnBrk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  <a:ea typeface="ＭＳ Ｐゴシック" pitchFamily="-65" charset="-128"/>
        </a:defRPr>
      </a:lvl5pPr>
      <a:lvl6pPr marL="2372909" indent="-195823" algn="l" defTabSz="414683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6pPr>
      <a:lvl7pPr marL="2787592" indent="-195823" algn="l" defTabSz="414683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7pPr>
      <a:lvl8pPr marL="3202275" indent="-195823" algn="l" defTabSz="414683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8pPr>
      <a:lvl9pPr marL="3616958" indent="-195823" algn="l" defTabSz="414683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83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366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049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732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416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099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782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465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261515" y="279272"/>
            <a:ext cx="5073278" cy="1867092"/>
          </a:xfrm>
          <a:gradFill rotWithShape="1">
            <a:gsLst>
              <a:gs pos="0">
                <a:srgbClr val="FFFFE3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73025"/>
          <a:effectLst>
            <a:reflection stA="50000" endPos="14000" dist="50800" dir="5400000" sy="-100000" algn="bl" rotWithShape="0"/>
          </a:effectLst>
        </p:spPr>
        <p:txBody>
          <a:bodyPr/>
          <a:lstStyle/>
          <a:p>
            <a:pPr eaLnBrk="1"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7642" algn="l"/>
                <a:tab pos="4594156" algn="l"/>
              </a:tabLst>
            </a:pPr>
            <a:r>
              <a:rPr lang="en-US" sz="4800" dirty="0" smtClean="0">
                <a:ea typeface="Calibri"/>
                <a:cs typeface="Times New Roman (Headings)"/>
              </a:rPr>
              <a:t>CTF3 operation </a:t>
            </a:r>
            <a:br>
              <a:rPr lang="en-US" sz="4800" dirty="0" smtClean="0">
                <a:ea typeface="Calibri"/>
                <a:cs typeface="Times New Roman (Headings)"/>
              </a:rPr>
            </a:br>
            <a:r>
              <a:rPr lang="en-US" sz="4800" dirty="0" smtClean="0">
                <a:ea typeface="Calibri"/>
                <a:cs typeface="Times New Roman (Headings)"/>
              </a:rPr>
              <a:t>in 2012-2016</a:t>
            </a:r>
            <a:endParaRPr lang="en-GB" sz="4800" dirty="0">
              <a:cs typeface="Times New Roman (Headings)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idx="1"/>
          </p:nvPr>
        </p:nvSpPr>
        <p:spPr>
          <a:xfrm>
            <a:off x="455186" y="3810002"/>
            <a:ext cx="5285804" cy="2557115"/>
          </a:xfrm>
        </p:spPr>
        <p:txBody>
          <a:bodyPr>
            <a:normAutofit fontScale="85000" lnSpcReduction="20000"/>
          </a:bodyPr>
          <a:lstStyle/>
          <a:p>
            <a:pPr eaLnBrk="1"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7642" algn="l"/>
                <a:tab pos="4594156" algn="l"/>
                <a:tab pos="5252108" algn="l"/>
              </a:tabLst>
            </a:pPr>
            <a:r>
              <a:rPr lang="en-GB" dirty="0" smtClean="0"/>
              <a:t>Introduction</a:t>
            </a:r>
          </a:p>
          <a:p>
            <a:pPr eaLnBrk="1"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7642" algn="l"/>
                <a:tab pos="4594156" algn="l"/>
                <a:tab pos="5252108" algn="l"/>
              </a:tabLst>
            </a:pPr>
            <a:r>
              <a:rPr lang="en-GB" dirty="0" smtClean="0"/>
              <a:t>Consolidation + upgrade</a:t>
            </a:r>
          </a:p>
          <a:p>
            <a:pPr eaLnBrk="1"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7642" algn="l"/>
                <a:tab pos="4594156" algn="l"/>
                <a:tab pos="5252108" algn="l"/>
              </a:tabLst>
            </a:pPr>
            <a:r>
              <a:rPr lang="en-GB" dirty="0" smtClean="0"/>
              <a:t>Phase feed-forward + feedbacks</a:t>
            </a:r>
          </a:p>
          <a:p>
            <a:pPr eaLnBrk="1"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7642" algn="l"/>
                <a:tab pos="4594156" algn="l"/>
                <a:tab pos="5252108" algn="l"/>
              </a:tabLst>
            </a:pPr>
            <a:r>
              <a:rPr lang="en-GB" dirty="0" smtClean="0"/>
              <a:t>TBL+</a:t>
            </a:r>
          </a:p>
          <a:p>
            <a:pPr eaLnBrk="1"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7642" algn="l"/>
                <a:tab pos="4594156" algn="l"/>
                <a:tab pos="5252108" algn="l"/>
              </a:tabLst>
            </a:pPr>
            <a:r>
              <a:rPr lang="en-GB" dirty="0" smtClean="0"/>
              <a:t>Two-beam module string</a:t>
            </a:r>
          </a:p>
          <a:p>
            <a:pPr eaLnBrk="1"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7642" algn="l"/>
                <a:tab pos="4594156" algn="l"/>
                <a:tab pos="5252108" algn="l"/>
              </a:tabLst>
            </a:pPr>
            <a:r>
              <a:rPr lang="en-GB" dirty="0" smtClean="0"/>
              <a:t>Collaborations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Feed-Forward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Phase measurement and correction in CTF3 in view of CLIC phase feed-forward</a:t>
            </a:r>
          </a:p>
          <a:p>
            <a:r>
              <a:rPr lang="en-US" dirty="0" smtClean="0"/>
              <a:t>was covered in detail in previous talks</a:t>
            </a:r>
          </a:p>
          <a:p>
            <a:endParaRPr lang="en-US" dirty="0" smtClean="0"/>
          </a:p>
          <a:p>
            <a:r>
              <a:rPr lang="en-US" dirty="0" smtClean="0"/>
              <a:t>phase monitors ready end 2011 – 1</a:t>
            </a:r>
            <a:r>
              <a:rPr lang="en-US" baseline="30000" dirty="0" smtClean="0"/>
              <a:t>st</a:t>
            </a:r>
            <a:r>
              <a:rPr lang="en-US" dirty="0" smtClean="0"/>
              <a:t> half of 2012</a:t>
            </a:r>
          </a:p>
          <a:p>
            <a:pPr>
              <a:buNone/>
            </a:pPr>
            <a:r>
              <a:rPr lang="en-US" dirty="0" smtClean="0"/>
              <a:t>	=&gt; </a:t>
            </a:r>
            <a:r>
              <a:rPr lang="en-US" dirty="0" smtClean="0">
                <a:solidFill>
                  <a:srgbClr val="FF0000"/>
                </a:solidFill>
              </a:rPr>
              <a:t>beam tests </a:t>
            </a:r>
            <a:r>
              <a:rPr lang="en-US" dirty="0" smtClean="0"/>
              <a:t>with 2 or 3 installed behind each other </a:t>
            </a:r>
            <a:r>
              <a:rPr lang="en-US" dirty="0" smtClean="0">
                <a:solidFill>
                  <a:srgbClr val="FF0000"/>
                </a:solidFill>
              </a:rPr>
              <a:t>in 2012</a:t>
            </a:r>
          </a:p>
          <a:p>
            <a:r>
              <a:rPr lang="en-US" dirty="0" smtClean="0"/>
              <a:t>kicker mid 2012</a:t>
            </a:r>
          </a:p>
          <a:p>
            <a:r>
              <a:rPr lang="en-US" dirty="0" smtClean="0"/>
              <a:t>modification of the TL2 dog-leg needed</a:t>
            </a:r>
          </a:p>
          <a:p>
            <a:r>
              <a:rPr lang="en-US" dirty="0" smtClean="0"/>
              <a:t>=&gt; installation shutdown 2012/13</a:t>
            </a:r>
          </a:p>
          <a:p>
            <a:r>
              <a:rPr lang="en-US" dirty="0" smtClean="0"/>
              <a:t>standard optics close to existing =&gt; setup easy</a:t>
            </a:r>
          </a:p>
          <a:p>
            <a:r>
              <a:rPr lang="en-US" dirty="0" smtClean="0"/>
              <a:t>commissioning of the special optics for the line required</a:t>
            </a:r>
          </a:p>
          <a:p>
            <a:r>
              <a:rPr lang="en-US" dirty="0" smtClean="0"/>
              <a:t>later installation of amplifier with CLIC specifications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several weeks </a:t>
            </a:r>
            <a:r>
              <a:rPr lang="en-US" dirty="0" smtClean="0"/>
              <a:t>of operation for setup + measurements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BL1.jpg"/>
          <p:cNvPicPr>
            <a:picLocks noChangeAspect="1"/>
          </p:cNvPicPr>
          <p:nvPr/>
        </p:nvPicPr>
        <p:blipFill>
          <a:blip r:embed="rId2" cstate="print"/>
          <a:srcRect t="12444" b="9333"/>
          <a:stretch>
            <a:fillRect/>
          </a:stretch>
        </p:blipFill>
        <p:spPr>
          <a:xfrm>
            <a:off x="4315691" y="914400"/>
            <a:ext cx="4675909" cy="2743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4" name="Content Placeholder 2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400" dirty="0" smtClean="0"/>
              <a:t>One TBL PETS</a:t>
            </a:r>
            <a:r>
              <a:rPr lang="en-US" sz="2400" dirty="0" smtClean="0"/>
              <a:t> produces</a:t>
            </a:r>
            <a:br>
              <a:rPr lang="en-US" sz="2400" dirty="0" smtClean="0"/>
            </a:br>
            <a:r>
              <a:rPr lang="en-US" sz="2400" dirty="0" smtClean="0"/>
              <a:t>~ </a:t>
            </a:r>
            <a:r>
              <a:rPr lang="en-US" sz="2400" dirty="0" smtClean="0"/>
              <a:t>135 MW for 28 A</a:t>
            </a:r>
          </a:p>
          <a:p>
            <a:r>
              <a:rPr lang="en-US" sz="2400" dirty="0" smtClean="0"/>
              <a:t>Need factor 8 </a:t>
            </a:r>
            <a:r>
              <a:rPr lang="en-US" sz="2400" dirty="0" smtClean="0"/>
              <a:t>combination</a:t>
            </a:r>
            <a:br>
              <a:rPr lang="en-US" sz="2400" dirty="0" smtClean="0"/>
            </a:br>
            <a:r>
              <a:rPr lang="en-US" sz="2400" dirty="0" smtClean="0"/>
              <a:t>short </a:t>
            </a:r>
            <a:r>
              <a:rPr lang="en-US" sz="2400" dirty="0" smtClean="0"/>
              <a:t>RF pulse </a:t>
            </a:r>
            <a:r>
              <a:rPr lang="en-US" sz="2400" dirty="0" smtClean="0"/>
              <a:t>length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“</a:t>
            </a:r>
            <a:r>
              <a:rPr lang="en-US" sz="2400" dirty="0" smtClean="0"/>
              <a:t>chaining” two PETS – almost doubling the length – multiplying by 4 the power</a:t>
            </a:r>
          </a:p>
          <a:p>
            <a:r>
              <a:rPr lang="en-US" sz="2400" dirty="0" smtClean="0"/>
              <a:t>Conservative assumption</a:t>
            </a:r>
            <a:r>
              <a:rPr lang="en-US" sz="2400" dirty="0" smtClean="0"/>
              <a:t> (</a:t>
            </a:r>
            <a:r>
              <a:rPr lang="en-US" sz="2400" dirty="0" smtClean="0"/>
              <a:t>losses, reduced active length for input coupler</a:t>
            </a:r>
            <a:r>
              <a:rPr lang="en-US" sz="2400" dirty="0" smtClean="0"/>
              <a:t>):</a:t>
            </a:r>
            <a:br>
              <a:rPr lang="en-US" sz="2400" dirty="0" smtClean="0"/>
            </a:br>
            <a:r>
              <a:rPr lang="en-US" sz="2400" dirty="0" smtClean="0"/>
              <a:t>=&gt; </a:t>
            </a:r>
            <a:r>
              <a:rPr lang="en-US" sz="2400" dirty="0" smtClean="0"/>
              <a:t>factor 2 gain, i.e., 135 MW (nominal) power for 14 A</a:t>
            </a:r>
          </a:p>
          <a:p>
            <a:r>
              <a:rPr lang="en-US" sz="2400" dirty="0" smtClean="0"/>
              <a:t>Can use factor 4 combination, access to up to</a:t>
            </a:r>
            <a:r>
              <a:rPr lang="en-US" sz="2400" dirty="0" smtClean="0"/>
              <a:t> ~260 </a:t>
            </a:r>
            <a:r>
              <a:rPr lang="en-US" sz="2400" dirty="0" smtClean="0"/>
              <a:t>ns </a:t>
            </a:r>
            <a:r>
              <a:rPr lang="en-US" sz="2400" dirty="0" smtClean="0"/>
              <a:t>pulses</a:t>
            </a:r>
            <a:br>
              <a:rPr lang="en-US" sz="2400" dirty="0" smtClean="0"/>
            </a:br>
            <a:r>
              <a:rPr lang="en-US" sz="2400" dirty="0" smtClean="0"/>
              <a:t>=&gt; easier </a:t>
            </a:r>
            <a:r>
              <a:rPr lang="en-US" sz="2400" dirty="0" smtClean="0"/>
              <a:t>and more stable operation, can increase the rep. rate</a:t>
            </a:r>
            <a:endParaRPr lang="en-US" sz="2400" dirty="0" smtClean="0"/>
          </a:p>
          <a:p>
            <a:r>
              <a:rPr lang="en-US" sz="2400" dirty="0" smtClean="0"/>
              <a:t>Or</a:t>
            </a:r>
            <a:r>
              <a:rPr lang="en-US" sz="2400" dirty="0" smtClean="0"/>
              <a:t> substantially </a:t>
            </a:r>
            <a:r>
              <a:rPr lang="en-US" sz="2400" dirty="0" smtClean="0"/>
              <a:t>lower current to </a:t>
            </a:r>
            <a:r>
              <a:rPr lang="en-US" sz="2400" dirty="0" smtClean="0"/>
              <a:t>produce </a:t>
            </a:r>
            <a:r>
              <a:rPr lang="en-US" sz="2400" dirty="0" smtClean="0"/>
              <a:t>power </a:t>
            </a:r>
            <a:r>
              <a:rPr lang="en-US" sz="2400" dirty="0" smtClean="0"/>
              <a:t>(~60MW) for one structure</a:t>
            </a:r>
            <a:endParaRPr lang="en-US" sz="2400" dirty="0" smtClean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762000" y="3886200"/>
            <a:ext cx="2819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grpSp>
        <p:nvGrpSpPr>
          <p:cNvPr id="4" name="Group 27"/>
          <p:cNvGrpSpPr/>
          <p:nvPr/>
        </p:nvGrpSpPr>
        <p:grpSpPr>
          <a:xfrm>
            <a:off x="990600" y="3429000"/>
            <a:ext cx="2286000" cy="609600"/>
            <a:chOff x="990600" y="3886200"/>
            <a:chExt cx="2286000" cy="609600"/>
          </a:xfrm>
        </p:grpSpPr>
        <p:cxnSp>
          <p:nvCxnSpPr>
            <p:cNvPr id="29" name="Elbow Connector 28"/>
            <p:cNvCxnSpPr/>
            <p:nvPr/>
          </p:nvCxnSpPr>
          <p:spPr>
            <a:xfrm flipV="1">
              <a:off x="1752600" y="4038600"/>
              <a:ext cx="457200" cy="228600"/>
            </a:xfrm>
            <a:prstGeom prst="bentConnector3">
              <a:avLst>
                <a:gd name="adj1" fmla="val 36496"/>
              </a:avLst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30" name="Elbow Connector 29"/>
            <p:cNvCxnSpPr/>
            <p:nvPr/>
          </p:nvCxnSpPr>
          <p:spPr>
            <a:xfrm>
              <a:off x="2057400" y="4038600"/>
              <a:ext cx="457200" cy="228600"/>
            </a:xfrm>
            <a:prstGeom prst="bentConnector3">
              <a:avLst>
                <a:gd name="adj1" fmla="val 61575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sp>
          <p:nvSpPr>
            <p:cNvPr id="31" name="Rectangle 30"/>
            <p:cNvSpPr/>
            <p:nvPr/>
          </p:nvSpPr>
          <p:spPr>
            <a:xfrm>
              <a:off x="990600" y="4191000"/>
              <a:ext cx="990600" cy="3048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rot="5400000" flipH="1" flipV="1">
              <a:off x="3010694" y="4075906"/>
              <a:ext cx="381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2286000" y="4191000"/>
              <a:ext cx="990600" cy="3048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35" name="Straight Connector 34"/>
          <p:cNvCxnSpPr/>
          <p:nvPr/>
        </p:nvCxnSpPr>
        <p:spPr>
          <a:xfrm flipV="1">
            <a:off x="990600" y="2819400"/>
            <a:ext cx="990600" cy="4572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cxnSp>
      <p:cxnSp>
        <p:nvCxnSpPr>
          <p:cNvPr id="38" name="Straight Arrow Connector 37"/>
          <p:cNvCxnSpPr/>
          <p:nvPr/>
        </p:nvCxnSpPr>
        <p:spPr>
          <a:xfrm rot="5400000" flipH="1" flipV="1">
            <a:off x="495300" y="27813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990600" y="3276600"/>
            <a:ext cx="2514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981200" y="2819400"/>
            <a:ext cx="304800" cy="1524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1981200" y="2819400"/>
            <a:ext cx="304800" cy="15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2286000" y="2514600"/>
            <a:ext cx="990600" cy="4572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2286000" y="2362200"/>
            <a:ext cx="990600" cy="4572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cxnSp>
      <p:sp>
        <p:nvSpPr>
          <p:cNvPr id="56" name="Rectangle 55"/>
          <p:cNvSpPr/>
          <p:nvPr/>
        </p:nvSpPr>
        <p:spPr>
          <a:xfrm>
            <a:off x="3124200" y="2895600"/>
            <a:ext cx="381000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685800" y="2286000"/>
            <a:ext cx="381000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TBL+ as RF power source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TBL+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presently 9 PETS structures installed</a:t>
            </a:r>
          </a:p>
          <a:p>
            <a:r>
              <a:rPr lang="en-US" dirty="0" smtClean="0"/>
              <a:t>upgrade to 13 PETS for 2012</a:t>
            </a:r>
            <a:br>
              <a:rPr lang="en-US" dirty="0" smtClean="0"/>
            </a:br>
            <a:r>
              <a:rPr lang="en-US" dirty="0" smtClean="0"/>
              <a:t>leave every other slot free for priming</a:t>
            </a:r>
          </a:p>
          <a:p>
            <a:r>
              <a:rPr lang="en-US" dirty="0" smtClean="0"/>
              <a:t>install 4 PETS with priming and 2(?) testing slots (RF network, supports, instrumentation) in 2013</a:t>
            </a:r>
            <a:br>
              <a:rPr lang="en-US" dirty="0" smtClean="0"/>
            </a:br>
            <a:r>
              <a:rPr lang="en-US" dirty="0" smtClean="0"/>
              <a:t>=&gt; total of 16 PETS for final deceleration studies</a:t>
            </a:r>
          </a:p>
          <a:p>
            <a:r>
              <a:rPr lang="en-US" dirty="0" smtClean="0"/>
              <a:t>need higher energy at this point!</a:t>
            </a:r>
          </a:p>
          <a:p>
            <a:r>
              <a:rPr lang="en-US" dirty="0" smtClean="0"/>
              <a:t>install 2(?) more testing slots for 2014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1645" lvl="1" indent="-293733">
              <a:spcAft>
                <a:spcPts val="1293"/>
              </a:spcAft>
              <a:buSzPct val="56000"/>
            </a:pPr>
            <a:r>
              <a:rPr lang="en-US" dirty="0" smtClean="0"/>
              <a:t>Contribution to testing program</a:t>
            </a:r>
            <a:r>
              <a:rPr lang="en-US" dirty="0" smtClean="0"/>
              <a:t>:</a:t>
            </a:r>
          </a:p>
          <a:p>
            <a:pPr marL="391645" lvl="1" indent="-293733">
              <a:spcAft>
                <a:spcPts val="1293"/>
              </a:spcAft>
              <a:buSzPct val="56000"/>
            </a:pPr>
            <a:r>
              <a:rPr lang="en-US" dirty="0" smtClean="0">
                <a:solidFill>
                  <a:srgbClr val="0000FF"/>
                </a:solidFill>
              </a:rPr>
              <a:t>Klystron based: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</a:p>
          <a:p>
            <a:pPr marL="784729" lvl="2" indent="-293733">
              <a:spcAft>
                <a:spcPts val="1293"/>
              </a:spcAft>
              <a:buSzPct val="56000"/>
            </a:pPr>
            <a:r>
              <a:rPr lang="en-US" dirty="0" smtClean="0"/>
              <a:t>from </a:t>
            </a:r>
            <a:r>
              <a:rPr lang="en-US" dirty="0" smtClean="0"/>
              <a:t>1 to 4 klystrons from </a:t>
            </a:r>
            <a:r>
              <a:rPr lang="en-US" dirty="0" smtClean="0"/>
              <a:t>2012 </a:t>
            </a:r>
            <a:r>
              <a:rPr lang="en-US" dirty="0" smtClean="0"/>
              <a:t>to </a:t>
            </a:r>
            <a:r>
              <a:rPr lang="en-US" dirty="0" smtClean="0"/>
              <a:t>2016, 1 slot </a:t>
            </a:r>
            <a:r>
              <a:rPr lang="en-US" dirty="0" smtClean="0"/>
              <a:t>each, 50 Hz, 80% </a:t>
            </a:r>
            <a:r>
              <a:rPr lang="en-US" dirty="0" smtClean="0"/>
              <a:t>uptime</a:t>
            </a:r>
          </a:p>
          <a:p>
            <a:pPr marL="784729" lvl="2" indent="-293733">
              <a:spcAft>
                <a:spcPts val="1293"/>
              </a:spcAft>
              <a:buSzPct val="56000"/>
            </a:pPr>
            <a:r>
              <a:rPr lang="en-US" dirty="0" err="1" smtClean="0"/>
              <a:t>Npulses</a:t>
            </a:r>
            <a:r>
              <a:rPr lang="en-US" dirty="0" smtClean="0"/>
              <a:t> = &lt;</a:t>
            </a:r>
            <a:r>
              <a:rPr lang="en-US" dirty="0" err="1" smtClean="0"/>
              <a:t>Nslots</a:t>
            </a:r>
            <a:r>
              <a:rPr lang="en-US" dirty="0" smtClean="0"/>
              <a:t>&gt;× </a:t>
            </a:r>
            <a:r>
              <a:rPr lang="en-US" dirty="0" err="1" smtClean="0"/>
              <a:t>Nyears</a:t>
            </a:r>
            <a:r>
              <a:rPr lang="en-US" dirty="0" smtClean="0"/>
              <a:t> ×</a:t>
            </a:r>
            <a:r>
              <a:rPr lang="en-US" dirty="0" err="1" smtClean="0"/>
              <a:t>Reprate</a:t>
            </a:r>
            <a:r>
              <a:rPr lang="en-US" dirty="0" smtClean="0"/>
              <a:t> × </a:t>
            </a:r>
            <a:r>
              <a:rPr lang="en-US" dirty="0" err="1" smtClean="0"/>
              <a:t>Nseconds_per_year</a:t>
            </a:r>
            <a:r>
              <a:rPr lang="en-US" dirty="0" smtClean="0"/>
              <a:t> ×</a:t>
            </a:r>
            <a:r>
              <a:rPr lang="en-US" dirty="0" smtClean="0"/>
              <a:t>uptime</a:t>
            </a:r>
          </a:p>
          <a:p>
            <a:pPr marL="784729" lvl="2" indent="-293733">
              <a:spcAft>
                <a:spcPts val="1293"/>
              </a:spcAft>
              <a:buSzPct val="56000"/>
            </a:pPr>
            <a:r>
              <a:rPr lang="en-US" dirty="0" smtClean="0"/>
              <a:t>   </a:t>
            </a:r>
            <a:r>
              <a:rPr lang="en-US" dirty="0" smtClean="0"/>
              <a:t>           </a:t>
            </a:r>
            <a:r>
              <a:rPr lang="en-US" dirty="0" smtClean="0"/>
              <a:t>=</a:t>
            </a:r>
            <a:r>
              <a:rPr lang="en-US" dirty="0" smtClean="0"/>
              <a:t> 2 </a:t>
            </a:r>
            <a:r>
              <a:rPr lang="en-US" dirty="0" smtClean="0"/>
              <a:t>×</a:t>
            </a:r>
            <a:r>
              <a:rPr lang="en-US" dirty="0" smtClean="0"/>
              <a:t> 5 </a:t>
            </a:r>
            <a:r>
              <a:rPr lang="en-US" dirty="0" smtClean="0"/>
              <a:t>× 50 × 31,556,952 × 0.8 =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12.5 </a:t>
            </a:r>
            <a:r>
              <a:rPr lang="en-US" dirty="0" smtClean="0">
                <a:solidFill>
                  <a:srgbClr val="FF0000"/>
                </a:solidFill>
              </a:rPr>
              <a:t>×</a:t>
            </a:r>
            <a:r>
              <a:rPr lang="en-US" dirty="0" smtClean="0">
                <a:solidFill>
                  <a:srgbClr val="FF0000"/>
                </a:solidFill>
              </a:rPr>
              <a:t>10</a:t>
            </a:r>
            <a:r>
              <a:rPr lang="en-US" baseline="30000" dirty="0" smtClean="0">
                <a:solidFill>
                  <a:srgbClr val="FF0000"/>
                </a:solidFill>
              </a:rPr>
              <a:t>9</a:t>
            </a:r>
          </a:p>
          <a:p>
            <a:pPr marL="391645" lvl="1" indent="-293733">
              <a:spcAft>
                <a:spcPts val="1293"/>
              </a:spcAft>
              <a:buSzPct val="56000"/>
            </a:pPr>
            <a:r>
              <a:rPr lang="en-US" dirty="0" smtClean="0">
                <a:solidFill>
                  <a:srgbClr val="0000FF"/>
                </a:solidFill>
              </a:rPr>
              <a:t>TBL based:</a:t>
            </a:r>
          </a:p>
          <a:p>
            <a:pPr marL="784729" lvl="2" indent="-293733">
              <a:spcAft>
                <a:spcPts val="1293"/>
              </a:spcAft>
              <a:buSzPct val="56000"/>
            </a:pPr>
            <a:r>
              <a:rPr lang="en-US" dirty="0" smtClean="0"/>
              <a:t>4</a:t>
            </a:r>
            <a:r>
              <a:rPr lang="en-US" dirty="0" smtClean="0"/>
              <a:t> </a:t>
            </a:r>
            <a:r>
              <a:rPr lang="en-US" dirty="0" smtClean="0"/>
              <a:t>ports, 2 slots each, from </a:t>
            </a:r>
            <a:r>
              <a:rPr lang="en-US" dirty="0" smtClean="0"/>
              <a:t>2013 </a:t>
            </a:r>
            <a:r>
              <a:rPr lang="en-US" dirty="0" smtClean="0"/>
              <a:t>to </a:t>
            </a:r>
            <a:r>
              <a:rPr lang="en-US" dirty="0" smtClean="0"/>
              <a:t>2016, </a:t>
            </a:r>
            <a:r>
              <a:rPr lang="en-US" dirty="0" smtClean="0"/>
              <a:t>10 Hz, 40% </a:t>
            </a:r>
            <a:r>
              <a:rPr lang="en-US" dirty="0" smtClean="0"/>
              <a:t>uptime</a:t>
            </a:r>
          </a:p>
          <a:p>
            <a:pPr marL="784729" lvl="2" indent="-293733">
              <a:spcAft>
                <a:spcPts val="1293"/>
              </a:spcAft>
              <a:buSzPct val="56000"/>
            </a:pPr>
            <a:r>
              <a:rPr lang="en-US" dirty="0" err="1" smtClean="0"/>
              <a:t>Npulses</a:t>
            </a:r>
            <a:r>
              <a:rPr lang="en-US" dirty="0" smtClean="0"/>
              <a:t> = &lt;</a:t>
            </a:r>
            <a:r>
              <a:rPr lang="en-US" dirty="0" err="1" smtClean="0"/>
              <a:t>Nslots</a:t>
            </a:r>
            <a:r>
              <a:rPr lang="en-US" dirty="0" smtClean="0"/>
              <a:t>&gt;× </a:t>
            </a:r>
            <a:r>
              <a:rPr lang="en-US" dirty="0" err="1" smtClean="0"/>
              <a:t>Nyears</a:t>
            </a:r>
            <a:r>
              <a:rPr lang="en-US" dirty="0" smtClean="0"/>
              <a:t> ×</a:t>
            </a:r>
            <a:r>
              <a:rPr lang="en-US" dirty="0" err="1" smtClean="0"/>
              <a:t>Reprate</a:t>
            </a:r>
            <a:r>
              <a:rPr lang="en-US" dirty="0" smtClean="0"/>
              <a:t> × </a:t>
            </a:r>
            <a:r>
              <a:rPr lang="en-US" dirty="0" err="1" smtClean="0"/>
              <a:t>Nseconds_per_year</a:t>
            </a:r>
            <a:r>
              <a:rPr lang="en-US" dirty="0" smtClean="0"/>
              <a:t> ×</a:t>
            </a:r>
            <a:r>
              <a:rPr lang="en-US" dirty="0" smtClean="0"/>
              <a:t>uptime</a:t>
            </a:r>
          </a:p>
          <a:p>
            <a:pPr marL="784729" lvl="2" indent="-293733">
              <a:spcAft>
                <a:spcPts val="1293"/>
              </a:spcAft>
              <a:buSzPct val="56000"/>
            </a:pPr>
            <a:r>
              <a:rPr lang="en-US" dirty="0" smtClean="0"/>
              <a:t>    </a:t>
            </a:r>
            <a:r>
              <a:rPr lang="en-US" dirty="0" smtClean="0"/>
              <a:t>          </a:t>
            </a:r>
            <a:r>
              <a:rPr lang="en-US" dirty="0" smtClean="0"/>
              <a:t>=</a:t>
            </a:r>
            <a:r>
              <a:rPr lang="en-US" dirty="0" smtClean="0"/>
              <a:t> 4 </a:t>
            </a:r>
            <a:r>
              <a:rPr lang="en-US" dirty="0" smtClean="0"/>
              <a:t>×</a:t>
            </a:r>
            <a:r>
              <a:rPr lang="en-US" dirty="0" smtClean="0"/>
              <a:t> 4 </a:t>
            </a:r>
            <a:r>
              <a:rPr lang="en-US" dirty="0" smtClean="0"/>
              <a:t>× 10 × 31,556,952 × 0.4 =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2 </a:t>
            </a:r>
            <a:r>
              <a:rPr lang="en-US" dirty="0" smtClean="0">
                <a:solidFill>
                  <a:srgbClr val="FF0000"/>
                </a:solidFill>
              </a:rPr>
              <a:t>×10</a:t>
            </a:r>
            <a:r>
              <a:rPr lang="en-US" baseline="30000" dirty="0" smtClean="0">
                <a:solidFill>
                  <a:srgbClr val="FF0000"/>
                </a:solidFill>
              </a:rPr>
              <a:t>9</a:t>
            </a:r>
            <a:endParaRPr lang="en-US" baseline="30000" dirty="0" smtClean="0">
              <a:solidFill>
                <a:srgbClr val="FF0000"/>
              </a:solidFill>
            </a:endParaRPr>
          </a:p>
          <a:p>
            <a:pPr marL="391645" lvl="1" indent="-293733">
              <a:spcAft>
                <a:spcPts val="1293"/>
              </a:spcAft>
              <a:buSzPct val="56000"/>
              <a:buNone/>
            </a:pPr>
            <a:endParaRPr lang="en-US" dirty="0" smtClean="0"/>
          </a:p>
          <a:p>
            <a:pPr marL="391645" lvl="1" indent="-293733">
              <a:spcAft>
                <a:spcPts val="1293"/>
              </a:spcAft>
              <a:buSzPct val="56000"/>
            </a:pPr>
            <a:r>
              <a:rPr lang="en-US" dirty="0" smtClean="0"/>
              <a:t>Demonstration of</a:t>
            </a:r>
            <a:r>
              <a:rPr lang="en-US" dirty="0" smtClean="0"/>
              <a:t> routine use </a:t>
            </a:r>
            <a:r>
              <a:rPr lang="en-US" dirty="0" smtClean="0"/>
              <a:t>of two-beam power source.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Reliability</a:t>
            </a:r>
            <a:r>
              <a:rPr lang="en-US" dirty="0" smtClean="0"/>
              <a:t>, stability, uptime…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TBL+ as RF power source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beam modules</a:t>
            </a:r>
            <a:endParaRPr lang="en-US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 l="3175" t="18344" r="4750" b="8278"/>
          <a:stretch>
            <a:fillRect/>
          </a:stretch>
        </p:blipFill>
        <p:spPr bwMode="auto">
          <a:xfrm>
            <a:off x="4529136" y="2743200"/>
            <a:ext cx="4538663" cy="2504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1262" y="914400"/>
            <a:ext cx="8660008" cy="5599068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Goal: understand </a:t>
            </a:r>
            <a:r>
              <a:rPr lang="en-US" sz="2800" dirty="0" err="1" smtClean="0"/>
              <a:t>behaviour</a:t>
            </a:r>
            <a:r>
              <a:rPr lang="en-US" sz="2800" dirty="0" smtClean="0"/>
              <a:t> and limitations of a few generations of CLIC two-beam modules in a real accelerator environment testing them with beam (performance, cost)</a:t>
            </a:r>
          </a:p>
          <a:p>
            <a:endParaRPr lang="en-US" dirty="0" smtClean="0"/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module installation shutdown 2012/13</a:t>
            </a:r>
          </a:p>
          <a:p>
            <a:r>
              <a:rPr lang="en-US" dirty="0" smtClean="0"/>
              <a:t>3 modules from 2013/14</a:t>
            </a:r>
          </a:p>
          <a:p>
            <a:pPr>
              <a:buNone/>
            </a:pPr>
            <a:r>
              <a:rPr lang="en-US" dirty="0" smtClean="0"/>
              <a:t>	test </a:t>
            </a:r>
            <a:r>
              <a:rPr lang="en-US" dirty="0" err="1" smtClean="0"/>
              <a:t>behaviour</a:t>
            </a:r>
            <a:r>
              <a:rPr lang="en-US" dirty="0" smtClean="0"/>
              <a:t> of a</a:t>
            </a:r>
            <a:br>
              <a:rPr lang="en-US" dirty="0" smtClean="0"/>
            </a:br>
            <a:r>
              <a:rPr lang="en-US" dirty="0" smtClean="0"/>
              <a:t>module string with</a:t>
            </a:r>
            <a:br>
              <a:rPr lang="en-US" dirty="0" smtClean="0"/>
            </a:br>
            <a:r>
              <a:rPr lang="en-US" dirty="0" smtClean="0"/>
              <a:t>minimum number</a:t>
            </a:r>
            <a:br>
              <a:rPr lang="en-US" dirty="0" smtClean="0"/>
            </a:br>
            <a:r>
              <a:rPr lang="en-US" dirty="0" smtClean="0"/>
              <a:t>of interconnects</a:t>
            </a:r>
          </a:p>
          <a:p>
            <a:pPr lvl="0"/>
            <a:r>
              <a:rPr lang="en-US" dirty="0" smtClean="0"/>
              <a:t>string of a new generation of modules later (&gt;2016)</a:t>
            </a:r>
          </a:p>
          <a:p>
            <a:pPr lvl="0"/>
            <a:r>
              <a:rPr lang="en-US" dirty="0" smtClean="0"/>
              <a:t>need to start planning the foreseen experiments…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TB Module prototypes - CLEX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062" y="914400"/>
            <a:ext cx="892865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152400" y="6173787"/>
            <a:ext cx="15240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G</a:t>
            </a:r>
            <a:r>
              <a:rPr lang="en-US" dirty="0" smtClean="0"/>
              <a:t>. </a:t>
            </a:r>
            <a:r>
              <a:rPr lang="en-US" dirty="0" err="1" smtClean="0"/>
              <a:t>Riddone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items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optimize RF deflector bump configuration</a:t>
            </a:r>
          </a:p>
          <a:p>
            <a:r>
              <a:rPr lang="en-US" dirty="0" smtClean="0"/>
              <a:t>decoupling the CR </a:t>
            </a:r>
            <a:r>
              <a:rPr lang="en-US" dirty="0" err="1" smtClean="0"/>
              <a:t>septas</a:t>
            </a:r>
            <a:endParaRPr lang="en-US" dirty="0" smtClean="0"/>
          </a:p>
          <a:p>
            <a:r>
              <a:rPr lang="en-US" dirty="0" smtClean="0"/>
              <a:t>t</a:t>
            </a:r>
            <a:r>
              <a:rPr lang="en-US" dirty="0" smtClean="0"/>
              <a:t>est algorithms for CLIC machine commissioning (safe beam)</a:t>
            </a:r>
          </a:p>
          <a:p>
            <a:r>
              <a:rPr lang="en-US" dirty="0" smtClean="0"/>
              <a:t>machine protection concepts</a:t>
            </a:r>
          </a:p>
          <a:p>
            <a:r>
              <a:rPr lang="en-US" dirty="0" smtClean="0"/>
              <a:t>loss monitors</a:t>
            </a:r>
          </a:p>
          <a:p>
            <a:r>
              <a:rPr lang="en-US" dirty="0" smtClean="0"/>
              <a:t>test alignment in the accelerator environment (?)</a:t>
            </a:r>
          </a:p>
          <a:p>
            <a:r>
              <a:rPr lang="en-US" dirty="0" smtClean="0"/>
              <a:t>CLIC specific beam instrumentation</a:t>
            </a:r>
          </a:p>
          <a:p>
            <a:r>
              <a:rPr lang="en-US" dirty="0" smtClean="0"/>
              <a:t>any tests in view of CLIC0 (injector) (?)</a:t>
            </a:r>
          </a:p>
          <a:p>
            <a:r>
              <a:rPr lang="en-US" dirty="0" err="1" smtClean="0"/>
              <a:t>sextupoles</a:t>
            </a:r>
            <a:r>
              <a:rPr lang="en-US" dirty="0" smtClean="0"/>
              <a:t> in the CR deflector bump (?)</a:t>
            </a:r>
          </a:p>
          <a:p>
            <a:endParaRPr lang="en-US" dirty="0" smtClean="0"/>
          </a:p>
          <a:p>
            <a:r>
              <a:rPr lang="en-US" dirty="0" smtClean="0"/>
              <a:t>…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in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LHC and injector chain will be completely stopped</a:t>
            </a:r>
          </a:p>
          <a:p>
            <a:r>
              <a:rPr lang="en-US" dirty="0" smtClean="0"/>
              <a:t>=&gt; normal piquet support not available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CTF3 has been running outside normal operation periods</a:t>
            </a:r>
          </a:p>
          <a:p>
            <a:r>
              <a:rPr lang="en-US" dirty="0" smtClean="0"/>
              <a:t>Need to organize:</a:t>
            </a:r>
          </a:p>
          <a:p>
            <a:pPr lvl="1"/>
            <a:r>
              <a:rPr lang="en-US" dirty="0" smtClean="0"/>
              <a:t>Water</a:t>
            </a:r>
          </a:p>
          <a:p>
            <a:pPr lvl="1"/>
            <a:r>
              <a:rPr lang="en-US" dirty="0" smtClean="0"/>
              <a:t>Vacuum</a:t>
            </a:r>
          </a:p>
          <a:p>
            <a:pPr lvl="1"/>
            <a:r>
              <a:rPr lang="en-US" dirty="0" smtClean="0"/>
              <a:t>Power</a:t>
            </a:r>
          </a:p>
          <a:p>
            <a:pPr lvl="1"/>
            <a:r>
              <a:rPr lang="en-US" dirty="0" smtClean="0"/>
              <a:t>Controls</a:t>
            </a:r>
          </a:p>
          <a:p>
            <a:pPr lvl="1"/>
            <a:r>
              <a:rPr lang="en-US" dirty="0" smtClean="0"/>
              <a:t>Access</a:t>
            </a:r>
          </a:p>
          <a:p>
            <a:r>
              <a:rPr lang="en-US" dirty="0" smtClean="0"/>
              <a:t>Specialist support on best </a:t>
            </a:r>
            <a:r>
              <a:rPr lang="en-US" smtClean="0"/>
              <a:t>effort system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2012:</a:t>
            </a:r>
          </a:p>
          <a:p>
            <a:pPr lvl="1"/>
            <a:r>
              <a:rPr lang="en-US" dirty="0" smtClean="0"/>
              <a:t>TBTS: two TD24 structures with wake-field monitors (or T24)</a:t>
            </a:r>
          </a:p>
          <a:p>
            <a:pPr lvl="1"/>
            <a:r>
              <a:rPr lang="en-US" dirty="0" smtClean="0"/>
              <a:t>TBL: running with 13 PETS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Shutdown 2012/13 </a:t>
            </a:r>
            <a:r>
              <a:rPr lang="en-US" dirty="0" smtClean="0"/>
              <a:t>installation:</a:t>
            </a:r>
          </a:p>
          <a:p>
            <a:pPr lvl="1"/>
            <a:r>
              <a:rPr lang="en-US" dirty="0" smtClean="0"/>
              <a:t>First Two-Beam module</a:t>
            </a:r>
          </a:p>
          <a:p>
            <a:pPr lvl="1"/>
            <a:r>
              <a:rPr lang="en-US" dirty="0" smtClean="0"/>
              <a:t>4 PETS for priming + 2 testing slots</a:t>
            </a:r>
          </a:p>
          <a:p>
            <a:pPr lvl="1"/>
            <a:r>
              <a:rPr lang="en-US" dirty="0" smtClean="0"/>
              <a:t>Phase feed-forward kicker + TL2 line modification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2013:</a:t>
            </a:r>
          </a:p>
          <a:p>
            <a:pPr lvl="1"/>
            <a:r>
              <a:rPr lang="en-US" dirty="0" smtClean="0"/>
              <a:t>module tests</a:t>
            </a:r>
          </a:p>
          <a:p>
            <a:pPr lvl="1"/>
            <a:r>
              <a:rPr lang="en-US" dirty="0" smtClean="0"/>
              <a:t>phase forward tests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Shutdown </a:t>
            </a:r>
            <a:r>
              <a:rPr lang="en-US" dirty="0" smtClean="0">
                <a:solidFill>
                  <a:srgbClr val="0000FF"/>
                </a:solidFill>
              </a:rPr>
              <a:t>2013/14 </a:t>
            </a:r>
            <a:r>
              <a:rPr lang="en-US" dirty="0" smtClean="0"/>
              <a:t>installation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2 further Two-Beam modules</a:t>
            </a:r>
          </a:p>
          <a:p>
            <a:pPr lvl="1"/>
            <a:r>
              <a:rPr lang="en-US" dirty="0" smtClean="0"/>
              <a:t>2 more TBL+ testing slots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work is covered in various </a:t>
            </a:r>
            <a:r>
              <a:rPr lang="en-US" dirty="0" err="1" smtClean="0"/>
              <a:t>workpackages</a:t>
            </a:r>
            <a:r>
              <a:rPr lang="en-US" dirty="0" smtClean="0"/>
              <a:t> related to CTF3</a:t>
            </a:r>
          </a:p>
          <a:p>
            <a:pPr lvl="1"/>
            <a:r>
              <a:rPr lang="en-US" sz="2000" dirty="0" smtClean="0"/>
              <a:t>WP CTF3-001: CTF3 consolidation &amp; upgrades</a:t>
            </a:r>
            <a:endParaRPr lang="en-US" sz="2000" dirty="0" smtClean="0"/>
          </a:p>
          <a:p>
            <a:pPr lvl="1"/>
            <a:r>
              <a:rPr lang="en-US" sz="2000" dirty="0" smtClean="0"/>
              <a:t>WP CTF3-002: Drive Beam phase feed-forward and feedbacks</a:t>
            </a:r>
            <a:endParaRPr lang="en-US" sz="2000" dirty="0" smtClean="0"/>
          </a:p>
          <a:p>
            <a:pPr lvl="1"/>
            <a:r>
              <a:rPr lang="en-US" sz="2000" dirty="0" smtClean="0"/>
              <a:t>WP CTF3-</a:t>
            </a:r>
            <a:r>
              <a:rPr lang="en-US" sz="2000" dirty="0" smtClean="0"/>
              <a:t>003: TBL</a:t>
            </a:r>
            <a:r>
              <a:rPr lang="en-US" sz="2000" dirty="0" smtClean="0"/>
              <a:t>+</a:t>
            </a:r>
            <a:endParaRPr lang="en-US" sz="2000" dirty="0" smtClean="0"/>
          </a:p>
          <a:p>
            <a:pPr lvl="1">
              <a:spcAft>
                <a:spcPts val="2832"/>
              </a:spcAft>
            </a:pPr>
            <a:r>
              <a:rPr lang="en-US" sz="2000" dirty="0" smtClean="0"/>
              <a:t>WP CTF3</a:t>
            </a:r>
            <a:r>
              <a:rPr lang="en-US" sz="2000" dirty="0" smtClean="0"/>
              <a:t>-</a:t>
            </a:r>
            <a:r>
              <a:rPr lang="en-US" sz="2000" dirty="0" smtClean="0"/>
              <a:t>004: Two</a:t>
            </a:r>
            <a:r>
              <a:rPr lang="en-US" sz="2000" dirty="0" smtClean="0"/>
              <a:t>-Beam module </a:t>
            </a:r>
            <a:r>
              <a:rPr lang="en-US" sz="2000" dirty="0" smtClean="0"/>
              <a:t>string</a:t>
            </a:r>
            <a:endParaRPr lang="en-US" dirty="0" smtClean="0"/>
          </a:p>
          <a:p>
            <a:r>
              <a:rPr lang="en-US" dirty="0" smtClean="0"/>
              <a:t>part of it is covered by collaborators </a:t>
            </a:r>
          </a:p>
          <a:p>
            <a:r>
              <a:rPr lang="en-US" dirty="0" smtClean="0"/>
              <a:t>we would like to invite collaborators to express their interest in any of the </a:t>
            </a:r>
            <a:r>
              <a:rPr lang="en-US" dirty="0" err="1" smtClean="0"/>
              <a:t>workpackages</a:t>
            </a:r>
            <a:r>
              <a:rPr lang="en-US" dirty="0" smtClean="0"/>
              <a:t> or parts of it</a:t>
            </a:r>
          </a:p>
          <a:p>
            <a:pPr lvl="1"/>
            <a:r>
              <a:rPr lang="en-US" dirty="0" smtClean="0"/>
              <a:t>some longer term commitment would be ideal</a:t>
            </a:r>
          </a:p>
          <a:p>
            <a:pPr lvl="1"/>
            <a:r>
              <a:rPr lang="en-US" dirty="0" smtClean="0"/>
              <a:t>long-term operational support (&gt;1 year) would be helpful</a:t>
            </a:r>
          </a:p>
          <a:p>
            <a:pPr lvl="1"/>
            <a:r>
              <a:rPr lang="en-US" dirty="0" smtClean="0"/>
              <a:t>can be also for dedicated experiments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Goal: fully exploit potential of CTF3</a:t>
            </a:r>
          </a:p>
          <a:p>
            <a:r>
              <a:rPr lang="en-US" dirty="0" smtClean="0"/>
              <a:t>Consolidate </a:t>
            </a:r>
            <a:r>
              <a:rPr lang="en-US" dirty="0" smtClean="0"/>
              <a:t>performance in view of CLIC </a:t>
            </a:r>
            <a:r>
              <a:rPr lang="en-US" dirty="0" smtClean="0"/>
              <a:t>requirements</a:t>
            </a:r>
            <a:br>
              <a:rPr lang="en-US" dirty="0" smtClean="0"/>
            </a:br>
            <a:r>
              <a:rPr lang="en-US" dirty="0" smtClean="0"/>
              <a:t>(we have been mainly pushing for current and power)</a:t>
            </a:r>
          </a:p>
          <a:p>
            <a:r>
              <a:rPr lang="en-US" dirty="0" smtClean="0"/>
              <a:t>improve </a:t>
            </a:r>
            <a:r>
              <a:rPr lang="en-US" dirty="0" smtClean="0"/>
              <a:t>operational </a:t>
            </a:r>
            <a:r>
              <a:rPr lang="en-US" dirty="0" smtClean="0"/>
              <a:t>experience</a:t>
            </a:r>
          </a:p>
          <a:p>
            <a:r>
              <a:rPr lang="en-US" dirty="0" smtClean="0"/>
              <a:t>	phase feed-back / feed-</a:t>
            </a:r>
            <a:r>
              <a:rPr lang="en-US" dirty="0" smtClean="0"/>
              <a:t>forward</a:t>
            </a:r>
          </a:p>
          <a:p>
            <a:r>
              <a:rPr lang="en-US" dirty="0" smtClean="0"/>
              <a:t>BDR with beam loading   </a:t>
            </a:r>
          </a:p>
          <a:p>
            <a:r>
              <a:rPr lang="en-US" dirty="0" smtClean="0"/>
              <a:t>high</a:t>
            </a:r>
            <a:r>
              <a:rPr lang="en-US" dirty="0" smtClean="0"/>
              <a:t>-power RF </a:t>
            </a:r>
            <a:r>
              <a:rPr lang="en-US" dirty="0" smtClean="0"/>
              <a:t>testing:</a:t>
            </a:r>
            <a:br>
              <a:rPr lang="en-US" dirty="0" smtClean="0"/>
            </a:br>
            <a:r>
              <a:rPr lang="en-US" dirty="0" smtClean="0"/>
              <a:t>demonstrate </a:t>
            </a:r>
            <a:r>
              <a:rPr lang="en-US" dirty="0" smtClean="0"/>
              <a:t>operation of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a drive-</a:t>
            </a:r>
            <a:r>
              <a:rPr lang="en-US" dirty="0" smtClean="0"/>
              <a:t>beam </a:t>
            </a:r>
            <a:r>
              <a:rPr lang="en-US" dirty="0" smtClean="0"/>
              <a:t>driven</a:t>
            </a:r>
            <a:br>
              <a:rPr lang="en-US" dirty="0" smtClean="0"/>
            </a:br>
            <a:r>
              <a:rPr lang="en-US" dirty="0" smtClean="0"/>
              <a:t>power source</a:t>
            </a:r>
          </a:p>
          <a:p>
            <a:r>
              <a:rPr lang="en-US" dirty="0" smtClean="0"/>
              <a:t>CLIC module tests </a:t>
            </a:r>
            <a:r>
              <a:rPr lang="en-US" dirty="0" smtClean="0"/>
              <a:t>with </a:t>
            </a:r>
            <a:r>
              <a:rPr lang="en-US" dirty="0" smtClean="0"/>
              <a:t>beam</a:t>
            </a:r>
            <a:br>
              <a:rPr lang="en-US" dirty="0" smtClean="0"/>
            </a:br>
            <a:r>
              <a:rPr lang="en-US" dirty="0" smtClean="0"/>
              <a:t>as </a:t>
            </a:r>
            <a:r>
              <a:rPr lang="en-US" dirty="0" smtClean="0"/>
              <a:t>close as </a:t>
            </a:r>
            <a:r>
              <a:rPr lang="en-US" dirty="0" smtClean="0"/>
              <a:t>nominal</a:t>
            </a:r>
            <a:br>
              <a:rPr lang="en-US" dirty="0" smtClean="0"/>
            </a:br>
            <a:r>
              <a:rPr lang="en-US" dirty="0" smtClean="0"/>
              <a:t>as reasonable</a:t>
            </a:r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4698584" y="3296096"/>
            <a:ext cx="4216816" cy="3104704"/>
            <a:chOff x="5185079" y="587031"/>
            <a:chExt cx="3213792" cy="2342704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24886" y="587031"/>
              <a:ext cx="3173985" cy="23427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" name="Rectangle 8"/>
            <p:cNvSpPr>
              <a:spLocks noChangeArrowheads="1"/>
            </p:cNvSpPr>
            <p:nvPr/>
          </p:nvSpPr>
          <p:spPr bwMode="auto">
            <a:xfrm>
              <a:off x="6930597" y="2078138"/>
              <a:ext cx="593291" cy="181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CLEX</a:t>
              </a:r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5185079" y="2021021"/>
              <a:ext cx="852856" cy="290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DRIVE BEAM LINAC</a:t>
              </a:r>
            </a:p>
          </p:txBody>
        </p:sp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6559790" y="914347"/>
              <a:ext cx="593291" cy="290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DELAY LOOP</a:t>
              </a:r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7635130" y="1278032"/>
              <a:ext cx="741614" cy="290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COMBINER RING</a:t>
              </a: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5855258" y="1350769"/>
              <a:ext cx="741614" cy="290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9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RF power production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 rot="16200000" flipH="1">
              <a:off x="6181776" y="1833613"/>
              <a:ext cx="465042" cy="153982"/>
            </a:xfrm>
            <a:prstGeom prst="line">
              <a:avLst/>
            </a:prstGeom>
            <a:ln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6967678" y="2296349"/>
              <a:ext cx="741614" cy="290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9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Two beam modules</a:t>
              </a: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6562725" y="2171700"/>
              <a:ext cx="516195" cy="233754"/>
            </a:xfrm>
            <a:prstGeom prst="line">
              <a:avLst/>
            </a:prstGeom>
            <a:ln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0800000" flipV="1">
              <a:off x="6329364" y="2138362"/>
              <a:ext cx="245269" cy="197644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0800000" flipV="1">
              <a:off x="6353175" y="2164016"/>
              <a:ext cx="251106" cy="210089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8"/>
            <p:cNvSpPr>
              <a:spLocks noChangeArrowheads="1"/>
            </p:cNvSpPr>
            <p:nvPr/>
          </p:nvSpPr>
          <p:spPr bwMode="auto">
            <a:xfrm>
              <a:off x="5762556" y="877979"/>
              <a:ext cx="691289" cy="290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9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Phase feed-back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6295464" y="1164165"/>
              <a:ext cx="719702" cy="586057"/>
            </a:xfrm>
            <a:prstGeom prst="line">
              <a:avLst/>
            </a:prstGeom>
            <a:ln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 rot="16200000" flipH="1">
            <a:off x="5357136" y="4949720"/>
            <a:ext cx="616304" cy="304656"/>
          </a:xfrm>
          <a:prstGeom prst="line">
            <a:avLst/>
          </a:prstGeom>
          <a:ln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4724400" y="4343400"/>
            <a:ext cx="973072" cy="385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 eaLnBrk="0" hangingPunct="0">
              <a:spcBef>
                <a:spcPct val="20000"/>
              </a:spcBef>
            </a:pPr>
            <a:r>
              <a:rPr lang="en-US" sz="9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BDR with</a:t>
            </a:r>
            <a:br>
              <a:rPr lang="en-US" sz="9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9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beam-loading</a:t>
            </a:r>
            <a:endParaRPr lang="en-US" sz="9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2590800"/>
            <a:ext cx="7912846" cy="3908928"/>
          </a:xfrm>
        </p:spPr>
        <p:txBody>
          <a:bodyPr/>
          <a:lstStyle/>
          <a:p>
            <a:r>
              <a:rPr lang="en-US" dirty="0" smtClean="0"/>
              <a:t>Thank you very much for your attention!</a:t>
            </a:r>
          </a:p>
          <a:p>
            <a:endParaRPr lang="en-US" dirty="0" smtClean="0"/>
          </a:p>
          <a:p>
            <a:r>
              <a:rPr lang="en-US" dirty="0" smtClean="0"/>
              <a:t>Thanks to everyone for the input to this talk.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Consolidation + Upgrade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Certainly need consolidation for aging equipments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energy upgrade </a:t>
            </a:r>
            <a:r>
              <a:rPr lang="en-US" dirty="0" smtClean="0"/>
              <a:t>will ease the operation, required for full TBL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repetition rate upgrade </a:t>
            </a:r>
            <a:r>
              <a:rPr lang="en-US" dirty="0" smtClean="0"/>
              <a:t>will decrease conditioning times</a:t>
            </a:r>
            <a:br>
              <a:rPr lang="en-US" dirty="0" smtClean="0"/>
            </a:br>
            <a:r>
              <a:rPr lang="en-US" dirty="0" smtClean="0"/>
              <a:t>required for TBL+ RF testing</a:t>
            </a:r>
          </a:p>
          <a:p>
            <a:r>
              <a:rPr lang="en-US" dirty="0" smtClean="0"/>
              <a:t>continue efforts on further stabilizing the machine</a:t>
            </a:r>
            <a:br>
              <a:rPr lang="en-US" dirty="0" smtClean="0"/>
            </a:br>
            <a:r>
              <a:rPr lang="en-US" dirty="0" smtClean="0"/>
              <a:t>feedbacks on current and energy</a:t>
            </a:r>
          </a:p>
          <a:p>
            <a:r>
              <a:rPr lang="en-US" dirty="0" smtClean="0"/>
              <a:t>finalize the feasibility demonstration in terms of</a:t>
            </a:r>
          </a:p>
          <a:p>
            <a:pPr lvl="1"/>
            <a:r>
              <a:rPr lang="en-US" dirty="0" smtClean="0"/>
              <a:t>stability</a:t>
            </a:r>
          </a:p>
          <a:p>
            <a:pPr lvl="1"/>
            <a:r>
              <a:rPr lang="en-US" dirty="0" smtClean="0"/>
              <a:t>emittance</a:t>
            </a:r>
          </a:p>
          <a:p>
            <a:pPr lvl="1"/>
            <a:r>
              <a:rPr lang="en-US" dirty="0" smtClean="0"/>
              <a:t>pulse shape</a:t>
            </a:r>
          </a:p>
          <a:p>
            <a:pPr lvl="1"/>
            <a:r>
              <a:rPr lang="en-US" dirty="0" smtClean="0"/>
              <a:t>routine operation</a:t>
            </a:r>
          </a:p>
          <a:p>
            <a:pPr lvl="1"/>
            <a:r>
              <a:rPr lang="en-US" dirty="0" smtClean="0"/>
              <a:t>…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TWTs</a:t>
            </a:r>
            <a:r>
              <a:rPr lang="en-US" dirty="0" smtClean="0"/>
              <a:t> for the 1.5GHz </a:t>
            </a:r>
            <a:r>
              <a:rPr lang="en-US" dirty="0" err="1" smtClean="0"/>
              <a:t>SHBs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problematic components presently</a:t>
            </a:r>
          </a:p>
          <a:p>
            <a:r>
              <a:rPr lang="en-US" dirty="0" smtClean="0"/>
              <a:t>out of the 3 nominally working ones, we have only 1 or 2!!!</a:t>
            </a:r>
          </a:p>
          <a:p>
            <a:r>
              <a:rPr lang="en-US" dirty="0" smtClean="0"/>
              <a:t>the repair takes ages</a:t>
            </a:r>
          </a:p>
          <a:p>
            <a:r>
              <a:rPr lang="en-US" dirty="0" smtClean="0"/>
              <a:t>the running time exceeds already the specified lifetime</a:t>
            </a:r>
          </a:p>
          <a:p>
            <a:endParaRPr lang="en-US" dirty="0" smtClean="0"/>
          </a:p>
          <a:p>
            <a:r>
              <a:rPr lang="en-US" dirty="0" smtClean="0"/>
              <a:t>=&gt; definitely need replacement and spares</a:t>
            </a:r>
          </a:p>
          <a:p>
            <a:r>
              <a:rPr lang="en-US" dirty="0" smtClean="0"/>
              <a:t>call for tender soon, could order beginning of 2012</a:t>
            </a:r>
          </a:p>
          <a:p>
            <a:r>
              <a:rPr lang="en-US" dirty="0" smtClean="0"/>
              <a:t>=&gt; need to review the phase variation requirements</a:t>
            </a:r>
          </a:p>
          <a:p>
            <a:r>
              <a:rPr lang="en-US" dirty="0" smtClean="0"/>
              <a:t>TWT from different company available end 2013</a:t>
            </a:r>
          </a:p>
          <a:p>
            <a:r>
              <a:rPr lang="en-US" dirty="0" smtClean="0"/>
              <a:t>two further </a:t>
            </a:r>
            <a:r>
              <a:rPr lang="en-US" dirty="0" err="1" smtClean="0"/>
              <a:t>TWTs</a:t>
            </a:r>
            <a:r>
              <a:rPr lang="en-US" dirty="0" smtClean="0"/>
              <a:t> to be ordered after validation of 1</a:t>
            </a:r>
            <a:r>
              <a:rPr lang="en-US" baseline="30000" dirty="0" smtClean="0"/>
              <a:t>st</a:t>
            </a:r>
            <a:r>
              <a:rPr lang="en-US" dirty="0" smtClean="0"/>
              <a:t> prototype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 t="1958"/>
          <a:stretch>
            <a:fillRect/>
          </a:stretch>
        </p:blipFill>
        <p:spPr>
          <a:xfrm>
            <a:off x="838200" y="808753"/>
            <a:ext cx="7555250" cy="3458447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upgrade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305902" y="762000"/>
            <a:ext cx="1076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R.Corsini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52400" y="4191000"/>
            <a:ext cx="8991600" cy="2438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Upgrades to 45 MW</a:t>
            </a:r>
            <a:r>
              <a:rPr lang="en-US" dirty="0" smtClean="0"/>
              <a:t> tubes and </a:t>
            </a:r>
            <a:r>
              <a:rPr lang="en-US" dirty="0" smtClean="0"/>
              <a:t>MKS14 already </a:t>
            </a:r>
            <a:r>
              <a:rPr lang="en-US" dirty="0" smtClean="0"/>
              <a:t>planned</a:t>
            </a:r>
          </a:p>
          <a:p>
            <a:r>
              <a:rPr lang="en-US" dirty="0" smtClean="0"/>
              <a:t>Keep spectrometer 10 + PETS line from girder 8 (loaded BDR)</a:t>
            </a:r>
          </a:p>
          <a:p>
            <a:r>
              <a:rPr lang="en-US" dirty="0" smtClean="0"/>
              <a:t>We </a:t>
            </a:r>
            <a:r>
              <a:rPr lang="en-US" dirty="0" smtClean="0"/>
              <a:t>have</a:t>
            </a:r>
            <a:r>
              <a:rPr lang="en-US" dirty="0" smtClean="0"/>
              <a:t> 4 </a:t>
            </a:r>
            <a:r>
              <a:rPr lang="en-US" dirty="0" smtClean="0"/>
              <a:t>accelerating </a:t>
            </a:r>
            <a:r>
              <a:rPr lang="en-US" dirty="0" smtClean="0"/>
              <a:t>structures, need </a:t>
            </a:r>
            <a:r>
              <a:rPr lang="en-US" dirty="0" smtClean="0"/>
              <a:t>2 additional </a:t>
            </a:r>
            <a:r>
              <a:rPr lang="en-US" dirty="0" smtClean="0"/>
              <a:t>MKS</a:t>
            </a:r>
          </a:p>
          <a:p>
            <a:r>
              <a:rPr lang="en-US" dirty="0" smtClean="0"/>
              <a:t>need to check availability of pulse compressors</a:t>
            </a:r>
          </a:p>
          <a:p>
            <a:r>
              <a:rPr lang="en-US" dirty="0" smtClean="0"/>
              <a:t>price enquiry for S-band modulator together with X-band </a:t>
            </a:r>
          </a:p>
          <a:p>
            <a:r>
              <a:rPr lang="en-US" dirty="0" smtClean="0"/>
              <a:t>one MKS by mid of 2013, PSI modulator could be rebuilt (depending on manpower)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Repetition rate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required for RF structure conditioning and BDR statistics</a:t>
            </a:r>
          </a:p>
          <a:p>
            <a:r>
              <a:rPr lang="en-US" dirty="0" smtClean="0"/>
              <a:t>presently limited to 5Hz by MKS11 and MKS15 (10Hz specs)</a:t>
            </a:r>
          </a:p>
          <a:p>
            <a:r>
              <a:rPr lang="en-US" dirty="0" smtClean="0"/>
              <a:t>practically limited by radiation losses</a:t>
            </a:r>
          </a:p>
          <a:p>
            <a:r>
              <a:rPr lang="en-US" dirty="0" smtClean="0"/>
              <a:t>test with 4x combined beam up to TL2 done already last year</a:t>
            </a:r>
          </a:p>
          <a:p>
            <a:endParaRPr lang="en-US" dirty="0" smtClean="0"/>
          </a:p>
          <a:p>
            <a:r>
              <a:rPr lang="en-US" dirty="0" smtClean="0"/>
              <a:t>further tests with 8x combined beam </a:t>
            </a:r>
          </a:p>
          <a:p>
            <a:r>
              <a:rPr lang="en-US" dirty="0" smtClean="0"/>
              <a:t>Identify shielding / zone </a:t>
            </a:r>
            <a:r>
              <a:rPr lang="en-US" dirty="0" smtClean="0"/>
              <a:t>classification </a:t>
            </a:r>
            <a:r>
              <a:rPr lang="en-US" dirty="0" smtClean="0"/>
              <a:t>as a function of rep </a:t>
            </a:r>
            <a:r>
              <a:rPr lang="en-US" dirty="0" smtClean="0"/>
              <a:t>rate and operation mode (4x/8x)</a:t>
            </a:r>
          </a:p>
          <a:p>
            <a:r>
              <a:rPr lang="en-US" dirty="0" smtClean="0"/>
              <a:t>Identify hardware </a:t>
            </a:r>
            <a:r>
              <a:rPr lang="en-US" dirty="0" smtClean="0"/>
              <a:t>changes </a:t>
            </a:r>
            <a:r>
              <a:rPr lang="en-US" dirty="0" smtClean="0"/>
              <a:t>as function of rep rate</a:t>
            </a:r>
          </a:p>
          <a:p>
            <a:r>
              <a:rPr lang="en-US" dirty="0" smtClean="0"/>
              <a:t>Decide ultimate rep rate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BDR with beam loading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43438" y="900660"/>
            <a:ext cx="8660008" cy="2147340"/>
          </a:xfrm>
        </p:spPr>
        <p:txBody>
          <a:bodyPr/>
          <a:lstStyle/>
          <a:p>
            <a:r>
              <a:rPr lang="en-US" dirty="0" smtClean="0"/>
              <a:t>Beam loading reduces field =&gt; BDR lower?</a:t>
            </a:r>
          </a:p>
          <a:p>
            <a:r>
              <a:rPr lang="en-US" dirty="0" smtClean="0"/>
              <a:t>CLEX probe beam has only low current</a:t>
            </a:r>
          </a:p>
          <a:p>
            <a:r>
              <a:rPr lang="en-US" dirty="0" smtClean="0"/>
              <a:t>=&gt; use CTF3 drive beam and klystron driven X-band structure</a:t>
            </a:r>
          </a:p>
          <a:p>
            <a:r>
              <a:rPr lang="en-US" dirty="0" smtClean="0"/>
              <a:t>reactivate the old ‘30 GHz PETS’ line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648200" y="3200400"/>
            <a:ext cx="4164585" cy="3104704"/>
            <a:chOff x="5224886" y="587031"/>
            <a:chExt cx="3173985" cy="2342704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24886" y="587031"/>
              <a:ext cx="3173985" cy="23427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6930597" y="2078138"/>
              <a:ext cx="593291" cy="181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CLEX</a:t>
              </a: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5410289" y="1823559"/>
              <a:ext cx="852856" cy="290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DRIVE BEAM LINAC</a:t>
              </a: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6559790" y="914347"/>
              <a:ext cx="593291" cy="290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DELAY LOOP</a:t>
              </a: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7635130" y="1278032"/>
              <a:ext cx="741614" cy="290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COMBINER RING</a:t>
              </a:r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5855258" y="1350769"/>
              <a:ext cx="741614" cy="290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BL - BDR experiment</a:t>
              </a:r>
              <a:endParaRPr lang="en-US" sz="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 rot="5400000">
              <a:off x="5896671" y="1819345"/>
              <a:ext cx="581897" cy="299372"/>
            </a:xfrm>
            <a:prstGeom prst="line">
              <a:avLst/>
            </a:prstGeom>
            <a:ln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 flipV="1">
              <a:off x="6329364" y="2138362"/>
              <a:ext cx="245269" cy="197644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 flipV="1">
              <a:off x="6353175" y="2164016"/>
              <a:ext cx="251106" cy="210089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Picture 19" descr="pets-lay-out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79511" y="3200400"/>
            <a:ext cx="4211871" cy="3290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BDR with beam loading (2)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line can be reused, some magnet, power converter repair needed</a:t>
            </a:r>
          </a:p>
          <a:p>
            <a:r>
              <a:rPr lang="en-US" dirty="0" smtClean="0"/>
              <a:t>accelerating structure centered on current tank position</a:t>
            </a:r>
          </a:p>
          <a:p>
            <a:r>
              <a:rPr lang="en-US" dirty="0" smtClean="0"/>
              <a:t>Radiation level:</a:t>
            </a:r>
            <a:r>
              <a:rPr lang="en-US" dirty="0" smtClean="0"/>
              <a:t> tank </a:t>
            </a:r>
            <a:r>
              <a:rPr lang="en-US" dirty="0" smtClean="0"/>
              <a:t>~10 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Sv/h</a:t>
            </a:r>
            <a:r>
              <a:rPr lang="en-US" dirty="0" smtClean="0"/>
              <a:t>, copper </a:t>
            </a:r>
            <a:r>
              <a:rPr lang="en-US" dirty="0" smtClean="0"/>
              <a:t>collimator: </a:t>
            </a:r>
            <a:r>
              <a:rPr lang="en-US" dirty="0" smtClean="0"/>
              <a:t>50 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Sv/</a:t>
            </a:r>
            <a:r>
              <a:rPr lang="en-US" dirty="0" err="1" smtClean="0"/>
              <a:t>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=&gt; work </a:t>
            </a:r>
            <a:r>
              <a:rPr lang="en-US" dirty="0" smtClean="0"/>
              <a:t>planning </a:t>
            </a:r>
            <a:r>
              <a:rPr lang="en-US" dirty="0" smtClean="0"/>
              <a:t>needed, otherwise no </a:t>
            </a:r>
            <a:r>
              <a:rPr lang="en-US" dirty="0" smtClean="0"/>
              <a:t>particular </a:t>
            </a:r>
            <a:r>
              <a:rPr lang="en-US" dirty="0" smtClean="0"/>
              <a:t>problem</a:t>
            </a:r>
            <a:br>
              <a:rPr lang="en-US" dirty="0" smtClean="0"/>
            </a:br>
            <a:r>
              <a:rPr lang="en-US" dirty="0" smtClean="0"/>
              <a:t>will be removed in shutdown 2011/12</a:t>
            </a:r>
          </a:p>
          <a:p>
            <a:r>
              <a:rPr lang="en-US" dirty="0" smtClean="0"/>
              <a:t>30 </a:t>
            </a:r>
            <a:r>
              <a:rPr lang="en-US" dirty="0" smtClean="0"/>
              <a:t>GHz waveguide network</a:t>
            </a:r>
            <a:r>
              <a:rPr lang="en-US" dirty="0" smtClean="0"/>
              <a:t> has to be converted to </a:t>
            </a:r>
            <a:r>
              <a:rPr lang="en-US" dirty="0" smtClean="0"/>
              <a:t>X-band</a:t>
            </a:r>
          </a:p>
          <a:p>
            <a:r>
              <a:rPr lang="en-US" dirty="0" smtClean="0"/>
              <a:t>Interface </a:t>
            </a:r>
            <a:r>
              <a:rPr lang="en-US" dirty="0" smtClean="0"/>
              <a:t>to regular structure test area and switchable connection to klystron</a:t>
            </a:r>
          </a:p>
          <a:p>
            <a:r>
              <a:rPr lang="en-US" dirty="0" smtClean="0"/>
              <a:t>RF instrumentation from stand-alone power source</a:t>
            </a:r>
            <a:br>
              <a:rPr lang="en-US" dirty="0" smtClean="0"/>
            </a:br>
            <a:r>
              <a:rPr lang="en-US" dirty="0" smtClean="0"/>
              <a:t>=&gt; need cables from linac to there</a:t>
            </a:r>
          </a:p>
          <a:p>
            <a:r>
              <a:rPr lang="en-US" dirty="0" smtClean="0"/>
              <a:t>RF elements on the critical path</a:t>
            </a:r>
          </a:p>
          <a:p>
            <a:r>
              <a:rPr lang="en-US" dirty="0" smtClean="0"/>
              <a:t>installation foreseen in spring 2012</a:t>
            </a:r>
          </a:p>
          <a:p>
            <a:endParaRPr lang="en-US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+mn-lt"/>
                <a:cs typeface="Tahoma" pitchFamily="34" charset="0"/>
              </a:rPr>
              <a:t>RF modifications</a:t>
            </a:r>
            <a:endParaRPr lang="en-US" dirty="0">
              <a:latin typeface="+mn-lt"/>
              <a:cs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9992" y="47971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6" name="Picture 5" descr="pets-lay-out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51520" y="1052736"/>
            <a:ext cx="3642752" cy="28459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Oval 7"/>
          <p:cNvSpPr/>
          <p:nvPr/>
        </p:nvSpPr>
        <p:spPr>
          <a:xfrm>
            <a:off x="1403648" y="1124744"/>
            <a:ext cx="288032" cy="288032"/>
          </a:xfrm>
          <a:prstGeom prst="ellipse">
            <a:avLst/>
          </a:prstGeom>
          <a:solidFill>
            <a:schemeClr val="accent3">
              <a:lumMod val="20000"/>
              <a:lumOff val="80000"/>
              <a:alpha val="43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l="24580" t="15842" r="15015" b="11164"/>
          <a:stretch>
            <a:fillRect/>
          </a:stretch>
        </p:blipFill>
        <p:spPr bwMode="auto">
          <a:xfrm>
            <a:off x="4038600" y="838200"/>
            <a:ext cx="5105400" cy="3855848"/>
          </a:xfrm>
          <a:prstGeom prst="rect">
            <a:avLst/>
          </a:prstGeom>
          <a:noFill/>
          <a:ln w="12700">
            <a:solidFill>
              <a:schemeClr val="accent3"/>
            </a:solidFill>
            <a:miter lim="800000"/>
            <a:headEnd/>
            <a:tailEnd/>
          </a:ln>
        </p:spPr>
      </p:pic>
      <p:pic>
        <p:nvPicPr>
          <p:cNvPr id="1027" name="Picture 3" descr="\\cern.ch\dfs\Users\s\solodko\Desktop\for WORK\DOG LEG\New Im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4101136"/>
            <a:ext cx="3167819" cy="2375864"/>
          </a:xfrm>
          <a:prstGeom prst="rect">
            <a:avLst/>
          </a:prstGeom>
          <a:noFill/>
        </p:spPr>
      </p:pic>
      <p:sp>
        <p:nvSpPr>
          <p:cNvPr id="82" name="Oval 81"/>
          <p:cNvSpPr/>
          <p:nvPr/>
        </p:nvSpPr>
        <p:spPr>
          <a:xfrm>
            <a:off x="2987824" y="1916832"/>
            <a:ext cx="288032" cy="288032"/>
          </a:xfrm>
          <a:prstGeom prst="ellipse">
            <a:avLst/>
          </a:prstGeom>
          <a:solidFill>
            <a:schemeClr val="accent3">
              <a:lumMod val="20000"/>
              <a:lumOff val="80000"/>
              <a:alpha val="43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/>
          <p:cNvSpPr/>
          <p:nvPr/>
        </p:nvSpPr>
        <p:spPr>
          <a:xfrm>
            <a:off x="1403648" y="2780928"/>
            <a:ext cx="216024" cy="216024"/>
          </a:xfrm>
          <a:prstGeom prst="ellipse">
            <a:avLst/>
          </a:prstGeom>
          <a:solidFill>
            <a:schemeClr val="accent3">
              <a:lumMod val="20000"/>
              <a:lumOff val="80000"/>
              <a:alpha val="43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5" name="Straight Connector 84"/>
          <p:cNvCxnSpPr>
            <a:stCxn id="82" idx="0"/>
          </p:cNvCxnSpPr>
          <p:nvPr/>
        </p:nvCxnSpPr>
        <p:spPr>
          <a:xfrm rot="5400000" flipH="1" flipV="1">
            <a:off x="2807804" y="1592796"/>
            <a:ext cx="648072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stCxn id="83" idx="0"/>
          </p:cNvCxnSpPr>
          <p:nvPr/>
        </p:nvCxnSpPr>
        <p:spPr>
          <a:xfrm rot="5400000" flipH="1" flipV="1">
            <a:off x="953598" y="1826822"/>
            <a:ext cx="1512168" cy="396044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1" name="Oval 90"/>
          <p:cNvSpPr/>
          <p:nvPr/>
        </p:nvSpPr>
        <p:spPr>
          <a:xfrm rot="20043912">
            <a:off x="1369831" y="2939940"/>
            <a:ext cx="648072" cy="323875"/>
          </a:xfrm>
          <a:prstGeom prst="ellipse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3" name="Straight Arrow Connector 92"/>
          <p:cNvCxnSpPr>
            <a:stCxn id="91" idx="4"/>
          </p:cNvCxnSpPr>
          <p:nvPr/>
        </p:nvCxnSpPr>
        <p:spPr>
          <a:xfrm rot="5400000">
            <a:off x="989367" y="4021828"/>
            <a:ext cx="1549645" cy="10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193592" y="4797152"/>
            <a:ext cx="2672201" cy="1200329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Accelerating Structure</a:t>
            </a:r>
          </a:p>
          <a:p>
            <a:pPr algn="ctr"/>
            <a:r>
              <a:rPr lang="en-GB" dirty="0" smtClean="0"/>
              <a:t>T24 and </a:t>
            </a:r>
            <a:r>
              <a:rPr lang="en-GB" dirty="0" smtClean="0"/>
              <a:t>TD24</a:t>
            </a:r>
          </a:p>
          <a:p>
            <a:pPr algn="ctr"/>
            <a:r>
              <a:rPr lang="en-GB" dirty="0" smtClean="0"/>
              <a:t>Connection to the RF line?</a:t>
            </a:r>
          </a:p>
          <a:p>
            <a:pPr algn="ctr"/>
            <a:r>
              <a:rPr lang="en-GB" dirty="0" smtClean="0"/>
              <a:t>Other RF components?</a:t>
            </a:r>
            <a:endParaRPr lang="en-GB" dirty="0"/>
          </a:p>
        </p:txBody>
      </p:sp>
      <p:cxnSp>
        <p:nvCxnSpPr>
          <p:cNvPr id="10" name="Straight Arrow Connector 9"/>
          <p:cNvCxnSpPr>
            <a:stCxn id="8" idx="6"/>
          </p:cNvCxnSpPr>
          <p:nvPr/>
        </p:nvCxnSpPr>
        <p:spPr>
          <a:xfrm>
            <a:off x="1691680" y="1268760"/>
            <a:ext cx="257552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6_02ft">
  <a:themeElements>
    <a:clrScheme name="06_02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06_02f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lnDef>
  </a:objectDefaults>
  <a:extraClrSchemeLst>
    <a:extraClrScheme>
      <a:clrScheme name="06_02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6_02f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6_02f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6_02f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6_02f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6_02f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6_02f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40854</TotalTime>
  <Words>1409</Words>
  <Application>Microsoft Macintosh PowerPoint</Application>
  <PresentationFormat>On-screen Show (4:3)</PresentationFormat>
  <Paragraphs>196</Paragraphs>
  <Slides>20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06_02ft</vt:lpstr>
      <vt:lpstr>Default Design</vt:lpstr>
      <vt:lpstr>CTF3 operation  in 2012-2016</vt:lpstr>
      <vt:lpstr>Motivation</vt:lpstr>
      <vt:lpstr>Consolidation + Upgrade</vt:lpstr>
      <vt:lpstr>TWTs for the 1.5GHz SHBs</vt:lpstr>
      <vt:lpstr>Energy upgrade</vt:lpstr>
      <vt:lpstr>Repetition rate upgrade</vt:lpstr>
      <vt:lpstr>BDR with beam loading </vt:lpstr>
      <vt:lpstr>BDR with beam loading (2)</vt:lpstr>
      <vt:lpstr>RF modifications</vt:lpstr>
      <vt:lpstr>Phase Feed-Forward</vt:lpstr>
      <vt:lpstr>TBL+ as RF power source</vt:lpstr>
      <vt:lpstr>TBL+</vt:lpstr>
      <vt:lpstr>TBL+ as RF power source</vt:lpstr>
      <vt:lpstr>Two beam modules</vt:lpstr>
      <vt:lpstr>TB Module prototypes - CLEX</vt:lpstr>
      <vt:lpstr>Other items</vt:lpstr>
      <vt:lpstr>Running in 2013</vt:lpstr>
      <vt:lpstr>Timeline</vt:lpstr>
      <vt:lpstr>Collaborations</vt:lpstr>
      <vt:lpstr>Slide 20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Instrumentation seen from Operations</dc:title>
  <dc:creator>Frank Tecker</dc:creator>
  <cp:lastModifiedBy>Frank Tecker</cp:lastModifiedBy>
  <cp:revision>397</cp:revision>
  <cp:lastPrinted>2010-10-18T08:01:24Z</cp:lastPrinted>
  <dcterms:created xsi:type="dcterms:W3CDTF">2011-09-21T14:22:58Z</dcterms:created>
  <dcterms:modified xsi:type="dcterms:W3CDTF">2011-09-27T13:10:16Z</dcterms:modified>
</cp:coreProperties>
</file>