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0"/>
  </p:notesMasterIdLst>
  <p:sldIdLst>
    <p:sldId id="294" r:id="rId6"/>
    <p:sldId id="296" r:id="rId7"/>
    <p:sldId id="300" r:id="rId8"/>
    <p:sldId id="299" r:id="rId9"/>
    <p:sldId id="271" r:id="rId10"/>
    <p:sldId id="289" r:id="rId11"/>
    <p:sldId id="273" r:id="rId12"/>
    <p:sldId id="276" r:id="rId13"/>
    <p:sldId id="279" r:id="rId14"/>
    <p:sldId id="282" r:id="rId15"/>
    <p:sldId id="285" r:id="rId16"/>
    <p:sldId id="292" r:id="rId17"/>
    <p:sldId id="257" r:id="rId18"/>
    <p:sldId id="301" r:id="rId1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93" autoAdjust="0"/>
    <p:restoredTop sz="95435" autoAdjust="0"/>
  </p:normalViewPr>
  <p:slideViewPr>
    <p:cSldViewPr snapToGrid="0" snapToObjects="1">
      <p:cViewPr varScale="1">
        <p:scale>
          <a:sx n="120" d="100"/>
          <a:sy n="120" d="100"/>
        </p:scale>
        <p:origin x="-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7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E3DBD-EDBD-914C-A081-EECAD310A37D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622DB-D278-8649-81CE-CC74D6B72B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86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1F05A-2D56-0E49-BFA6-D458AD79E610}" type="slidenum">
              <a:rPr lang="en-US" altLang="ja-JP">
                <a:solidFill>
                  <a:prstClr val="black"/>
                </a:solidFill>
              </a:rPr>
              <a:pPr/>
              <a:t>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1F05A-2D56-0E49-BFA6-D458AD79E610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4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E9285-3E83-4F03-B47A-BC97295713C8}" type="slidenum"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E9285-3E83-4F03-B47A-BC97295713C8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79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6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52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12" rIns="22856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133601" y="2819400"/>
            <a:ext cx="6560234" cy="1752600"/>
          </a:xfrm>
        </p:spPr>
        <p:txBody>
          <a:bodyPr lIns="45712" rIns="246844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119" indent="0" algn="ctr">
              <a:buNone/>
            </a:lvl2pPr>
            <a:lvl3pPr marL="914239" indent="0" algn="ctr">
              <a:buNone/>
            </a:lvl3pPr>
            <a:lvl4pPr marL="1371358" indent="0" algn="ctr">
              <a:buNone/>
            </a:lvl4pPr>
            <a:lvl5pPr marL="1828477" indent="0" algn="ctr">
              <a:buNone/>
            </a:lvl5pPr>
            <a:lvl6pPr marL="2285596" indent="0" algn="ctr">
              <a:buNone/>
            </a:lvl6pPr>
            <a:lvl7pPr marL="2742716" indent="0" algn="ctr">
              <a:buNone/>
            </a:lvl7pPr>
            <a:lvl8pPr marL="3199835" indent="0" algn="ctr">
              <a:buNone/>
            </a:lvl8pPr>
            <a:lvl9pPr marL="3656954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1894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3704642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498231"/>
            <a:ext cx="7772400" cy="2731008"/>
          </a:xfrm>
        </p:spPr>
        <p:txBody>
          <a:bodyPr rIns="100566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7994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085889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092174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b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b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24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639762"/>
          </a:xfrm>
        </p:spPr>
        <p:txBody>
          <a:bodyPr anchor="b">
            <a:noAutofit/>
          </a:bodyPr>
          <a:lstStyle>
            <a:lvl1pPr marL="91424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4040188" cy="3941763"/>
          </a:xfrm>
        </p:spPr>
        <p:txBody>
          <a:bodyPr lIns="91424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453891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677780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3616283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228601" y="2209801"/>
            <a:ext cx="8666456" cy="3977640"/>
          </a:xfrm>
        </p:spPr>
        <p:txBody>
          <a:bodyPr/>
          <a:lstStyle>
            <a:lvl1pPr marL="292556">
              <a:defRPr sz="3200"/>
            </a:lvl1pPr>
            <a:lvl2pPr marL="594255">
              <a:defRPr sz="2800"/>
            </a:lvl2pPr>
            <a:lvl3pPr marL="822814">
              <a:defRPr sz="2400"/>
            </a:lvl3pPr>
            <a:lvl4pPr marL="1051374">
              <a:defRPr sz="2000"/>
            </a:lvl4pPr>
            <a:lvl5pPr marL="1261649"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95670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084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40443" y="5388937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04801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ja-JP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プレースホルダーまでドラッグするかアイコンをクリックして図を追加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798526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860250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393036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ja-JP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71856B-0AD0-A241-9DDE-1357C5859F9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ja-JP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192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A5FDC-98EE-4142-BC56-A62335477299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4649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AC165-F0A8-DB48-B5B1-39A5F833021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243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D7296-4580-E949-82AD-5159568FA0D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0839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EBC63-B78C-5245-8ED6-54DF0D2F874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93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14C08-5760-2F4A-9CC1-AE1E96FAAB2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843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8E036-2438-1449-8FCD-0DB68C4C73DD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228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6104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79DC1-B14F-5D46-8CD1-E151C8191D4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472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C800A-F079-0649-A959-31498050D8D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7665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AC5D3-2CCA-D649-9F40-241FF91B6539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0287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B3298-0F11-3C41-84C6-63E03B42970F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35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ja-JP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71856B-0AD0-A241-9DDE-1357C5859F93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ja-JP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10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A5FDC-98EE-4142-BC56-A62335477299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07035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AC165-F0A8-DB48-B5B1-39A5F8330211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434779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D7296-4580-E949-82AD-5159568FA0DA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942295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EBC63-B78C-5245-8ED6-54DF0D2F874B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528645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14C08-5760-2F4A-9CC1-AE1E96FAAB21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8243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719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8E036-2438-1449-8FCD-0DB68C4C73DD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147830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79DC1-B14F-5D46-8CD1-E151C8191D48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791411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C800A-F079-0649-A959-31498050D8D7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197014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AC5D3-2CCA-D649-9F40-241FF91B6539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895430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Date         Event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B3298-0F11-3C41-84C6-63E03B42970F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864339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0B22584-E0AF-F342-B4C4-6A875E969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553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DF276650-5CAB-E144-B9F1-F0D0C3B8985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123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D3881D32-C3B1-1949-94BD-8B7D280A67F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1885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A4BCE61-70FD-3547-94B4-A2C83BFCBC0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56321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C440CE4-64EC-B34B-BE0B-17084909180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784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9336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E95B984-04A3-494B-854C-F10050F733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02818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5F456D2-85E9-0B47-A331-240C8951E7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99508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219A173-6EE1-164C-9C48-99725C14A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854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09A846A-09A2-5E4A-9AB7-5EB11BA5892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06227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848360B-D63F-7E4D-9325-C023135690A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7566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7F08807-FE0E-9847-BA08-CCB83E44D74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504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51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70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871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80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pn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2.pn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EF545-9102-4147-AECF-AFC4E51C0F67}" type="datetimeFigureOut">
              <a:rPr kumimoji="1" lang="ja-JP" altLang="en-US" smtClean="0"/>
              <a:t>11/09/23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C53CC-6D36-1D4E-BD56-F1A8742F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83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/>
            <a:endParaRPr kumimoji="0" lang="en-US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1295400" y="6400801"/>
            <a:ext cx="4212264" cy="274320"/>
          </a:xfrm>
          <a:prstGeom prst="rect">
            <a:avLst/>
          </a:prstGeom>
        </p:spPr>
        <p:txBody>
          <a:bodyPr lIns="91424" tIns="45712" rIns="91424" bIns="45712"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914239"/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5562600" y="6400801"/>
            <a:ext cx="3002280" cy="274320"/>
          </a:xfrm>
          <a:prstGeom prst="rect">
            <a:avLst/>
          </a:prstGeom>
        </p:spPr>
        <p:txBody>
          <a:bodyPr lIns="91424" tIns="45712" rIns="91424" bIns="45712"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914239"/>
            <a:fld id="{7A0BB58C-20DD-4870-95D1-818819D55A65}" type="datetimeFigureOut">
              <a:rPr kumimoji="1" lang="ja-JP" altLang="en-US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pPr defTabSz="914239"/>
              <a:t>11/09/23</a:t>
            </a:fld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lIns="91424" tIns="45712" rIns="91424" bIns="45712"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defTabSz="914239"/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 defTabSz="914239"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53537"/>
            <a:ext cx="8229600" cy="1143000"/>
          </a:xfrm>
          <a:prstGeom prst="rect">
            <a:avLst/>
          </a:prstGeom>
        </p:spPr>
        <p:txBody>
          <a:bodyPr lIns="91424" tIns="45712" rIns="91424" bIns="45712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 lIns="91424" tIns="45712" rIns="91424" bIns="45712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130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54" algn="r" rtl="0" eaLnBrk="1" latinLnBrk="0" hangingPunct="1">
        <a:spcBef>
          <a:spcPct val="0"/>
        </a:spcBef>
        <a:buNone/>
        <a:defRPr kumimoji="1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048" indent="-292048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67" indent="-22856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814" indent="-19199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663" indent="-182848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510" indent="-182848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358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205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054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19901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Date         Event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latin typeface="Arial" charset="0"/>
                <a:ea typeface="ＭＳ Ｐゴシック" charset="0"/>
                <a:cs typeface="Arial Unicode MS" charset="0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76674800-60F7-1C40-A27B-DEF26C9B1FD9}" type="slidenum"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64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Date         Event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latin typeface="Arial" charset="0"/>
                <a:ea typeface="ＭＳ Ｐゴシック" charset="0"/>
                <a:cs typeface="Arial Unicode MS" charset="0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76674800-60F7-1C40-A27B-DEF26C9B1FD9}" type="slidenum"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14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244725" cy="365125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rPr>
              <a:t>PAC’11, NY, March 30, 2011</a:t>
            </a:r>
            <a:endParaRPr lang="ja-JP" altLang="en-US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44725" y="6492875"/>
            <a:ext cx="4749800" cy="36512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latin typeface="Arial" charset="0"/>
                <a:ea typeface="ＭＳ Ｐゴシック" charset="0"/>
                <a:cs typeface="ＭＳ Ｐゴシック" charset="0"/>
              </a:rPr>
              <a:t>N. Terunuma, KEK ATF Beam Instrumentation Program</a:t>
            </a:r>
            <a:endParaRPr lang="ja-JP" alt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4525" y="6492875"/>
            <a:ext cx="2149475" cy="36512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latin typeface="Arial" charset="0"/>
                <a:ea typeface="ＭＳ Ｐゴシック" charset="0"/>
                <a:cs typeface="ＭＳ Ｐゴシック" charset="0"/>
              </a:rPr>
              <a:t>Slide </a:t>
            </a:r>
            <a:fld id="{CC3257C1-AF36-254B-900C-0C11F5B47A08}" type="slidenum"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ja-JP">
                <a:latin typeface="Arial" charset="0"/>
                <a:ea typeface="ＭＳ Ｐゴシック" charset="0"/>
                <a:cs typeface="ＭＳ Ｐゴシック" charset="0"/>
              </a:rPr>
              <a:t> of 33</a:t>
            </a:r>
            <a:endParaRPr lang="ja-JP" alt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2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7" Type="http://schemas.openxmlformats.org/officeDocument/2006/relationships/image" Target="../media/image28.jpg"/><Relationship Id="rId8" Type="http://schemas.openxmlformats.org/officeDocument/2006/relationships/image" Target="../media/image29.jpg"/><Relationship Id="rId9" Type="http://schemas.openxmlformats.org/officeDocument/2006/relationships/image" Target="../media/image30.jpg"/><Relationship Id="rId10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8DD581E-FFE8-7149-BA5A-D43190717E27}" type="slidenum">
              <a:rPr lang="en-US" altLang="ja-JP">
                <a:solidFill>
                  <a:srgbClr val="000000"/>
                </a:solidFill>
              </a:rPr>
              <a:pPr/>
              <a:t>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0"/>
            <a:ext cx="7772400" cy="1600200"/>
          </a:xfrm>
        </p:spPr>
        <p:txBody>
          <a:bodyPr/>
          <a:lstStyle/>
          <a:p>
            <a:r>
              <a:rPr kumimoji="1" lang="en-US" altLang="ja-JP" b="1" dirty="0" smtClean="0"/>
              <a:t>Special ATF Session</a:t>
            </a:r>
            <a:br>
              <a:rPr kumimoji="1" lang="en-US" altLang="ja-JP" b="1" dirty="0" smtClean="0"/>
            </a:br>
            <a:r>
              <a:rPr kumimoji="1" lang="en-US" altLang="ja-JP" sz="3200" dirty="0" smtClean="0"/>
              <a:t>- </a:t>
            </a:r>
            <a:r>
              <a:rPr lang="en-US" altLang="ja-JP" sz="3200" dirty="0" smtClean="0"/>
              <a:t>ATF</a:t>
            </a:r>
            <a:r>
              <a:rPr kumimoji="1" lang="en-US" altLang="ja-JP" sz="3200" dirty="0" smtClean="0"/>
              <a:t>/ATF2 day on 28</a:t>
            </a:r>
            <a:r>
              <a:rPr kumimoji="1" lang="en-US" altLang="ja-JP" sz="3200" baseline="30000" dirty="0" smtClean="0"/>
              <a:t>th</a:t>
            </a:r>
            <a:r>
              <a:rPr lang="en-US" altLang="ja-JP" sz="3200" dirty="0" smtClean="0"/>
              <a:t> September -</a:t>
            </a:r>
            <a:endParaRPr lang="en-US" altLang="ja-JP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altLang="ja-JP" dirty="0" smtClean="0"/>
              <a:t>Nobuhiro Terunuma</a:t>
            </a:r>
            <a:endParaRPr lang="en-US" altLang="ja-JP" dirty="0"/>
          </a:p>
          <a:p>
            <a:r>
              <a:rPr lang="en-US" altLang="ja-JP" dirty="0" smtClean="0"/>
              <a:t>KEK</a:t>
            </a:r>
            <a:endParaRPr lang="en-US" altLang="ja-JP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1133" y="62484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</a:rPr>
              <a:t>9/26/2011 LCWS11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36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25821"/>
            <a:ext cx="8229600" cy="910695"/>
          </a:xfrm>
        </p:spPr>
        <p:txBody>
          <a:bodyPr>
            <a:noAutofit/>
          </a:bodyPr>
          <a:lstStyle/>
          <a:p>
            <a:pPr algn="r"/>
            <a:r>
              <a:rPr kumimoji="1" lang="en-US" altLang="ja-JP" b="1" dirty="0" smtClean="0"/>
              <a:t>Alignment of the beamline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2800" dirty="0" smtClean="0"/>
              <a:t>- continued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work -</a:t>
            </a:r>
            <a:endParaRPr kumimoji="1" lang="ja-JP" altLang="en-US" sz="1800" dirty="0">
              <a:solidFill>
                <a:srgbClr val="660066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" y="3894667"/>
            <a:ext cx="3810000" cy="254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083" y="3894667"/>
            <a:ext cx="3810000" cy="254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1185333"/>
            <a:ext cx="3810000" cy="254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6083" y="1185333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891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4400" y="0"/>
            <a:ext cx="6999760" cy="730787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A test beam passes all beamline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58520"/>
            <a:ext cx="6400800" cy="17526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at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5" y="2640920"/>
            <a:ext cx="7277142" cy="3216795"/>
          </a:xfrm>
          <a:prstGeom prst="rect">
            <a:avLst/>
          </a:prstGeom>
        </p:spPr>
      </p:pic>
      <p:pic>
        <p:nvPicPr>
          <p:cNvPr id="6" name="図 5" descr="MS15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03" y="5836129"/>
            <a:ext cx="1240202" cy="860096"/>
          </a:xfrm>
          <a:prstGeom prst="rect">
            <a:avLst/>
          </a:prstGeom>
        </p:spPr>
      </p:pic>
      <p:pic>
        <p:nvPicPr>
          <p:cNvPr id="7" name="図 6" descr="MS1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06" y="5828616"/>
            <a:ext cx="1095708" cy="860096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 rot="6950677">
            <a:off x="6269804" y="560006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/>
          <p:cNvSpPr/>
          <p:nvPr/>
        </p:nvSpPr>
        <p:spPr>
          <a:xfrm rot="19635218" flipV="1">
            <a:off x="6873186" y="3400540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7545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2011/5/25</a:t>
            </a:r>
          </a:p>
          <a:p>
            <a:r>
              <a:rPr lang="en-US" altLang="ja-JP" sz="2400" b="1" dirty="0" smtClean="0"/>
              <a:t>Injector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94870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2011/5/26</a:t>
            </a:r>
          </a:p>
          <a:p>
            <a:r>
              <a:rPr lang="en-US" altLang="ja-JP" sz="2400" b="1" dirty="0" smtClean="0"/>
              <a:t>LINAC</a:t>
            </a:r>
            <a:endParaRPr kumimoji="1" lang="ja-JP" altLang="en-US" sz="2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73841" y="3901795"/>
            <a:ext cx="154401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5/31</a:t>
            </a:r>
          </a:p>
          <a:p>
            <a:r>
              <a:rPr lang="en-US" altLang="ja-JP" sz="2400" b="1" dirty="0" smtClean="0"/>
              <a:t>DR 1</a:t>
            </a:r>
            <a:r>
              <a:rPr lang="en-US" altLang="ja-JP" sz="2400" b="1" baseline="30000" dirty="0" smtClean="0"/>
              <a:t>st</a:t>
            </a:r>
            <a:r>
              <a:rPr lang="en-US" altLang="ja-JP" sz="2400" b="1" dirty="0" smtClean="0"/>
              <a:t> turn</a:t>
            </a:r>
            <a:endParaRPr kumimoji="1" lang="ja-JP" altLang="en-US" sz="2400" b="1" dirty="0"/>
          </a:p>
        </p:txBody>
      </p:sp>
      <p:pic>
        <p:nvPicPr>
          <p:cNvPr id="5" name="図 4" descr="MS6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52" y="5836129"/>
            <a:ext cx="1102004" cy="885283"/>
          </a:xfrm>
          <a:prstGeom prst="rect">
            <a:avLst/>
          </a:prstGeom>
        </p:spPr>
      </p:pic>
      <p:sp>
        <p:nvSpPr>
          <p:cNvPr id="8" name="左矢印 7"/>
          <p:cNvSpPr/>
          <p:nvPr/>
        </p:nvSpPr>
        <p:spPr>
          <a:xfrm rot="4867378">
            <a:off x="1902959" y="5642602"/>
            <a:ext cx="582679" cy="136451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矢印 14"/>
          <p:cNvSpPr/>
          <p:nvPr/>
        </p:nvSpPr>
        <p:spPr>
          <a:xfrm rot="3720996">
            <a:off x="6996718" y="5475281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矢印 15"/>
          <p:cNvSpPr/>
          <p:nvPr/>
        </p:nvSpPr>
        <p:spPr>
          <a:xfrm rot="19354084" flipV="1">
            <a:off x="6162670" y="4887325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61635" y="718931"/>
            <a:ext cx="5049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Single bunch, 0.78 Hz, 0.3 x 10</a:t>
            </a:r>
            <a:r>
              <a:rPr lang="en-US" altLang="ja-JP" b="1" baseline="30000" dirty="0" smtClean="0">
                <a:solidFill>
                  <a:srgbClr val="008000"/>
                </a:solidFill>
              </a:rPr>
              <a:t>10</a:t>
            </a:r>
            <a:r>
              <a:rPr lang="en-US" altLang="ja-JP" b="1" dirty="0" smtClean="0">
                <a:solidFill>
                  <a:srgbClr val="008000"/>
                </a:solidFill>
              </a:rPr>
              <a:t> e/bunch DR&amp;ATF2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04160" y="2899615"/>
            <a:ext cx="17342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5/27 </a:t>
            </a:r>
            <a:r>
              <a:rPr lang="en-US" altLang="ja-JP" sz="2400" b="1" dirty="0" smtClean="0"/>
              <a:t>BT end</a:t>
            </a:r>
            <a:endParaRPr kumimoji="1" lang="ja-JP" altLang="en-US" sz="2400" b="1" dirty="0"/>
          </a:p>
        </p:txBody>
      </p:sp>
      <p:pic>
        <p:nvPicPr>
          <p:cNvPr id="19" name="図 18" descr="ms1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48" y="1203107"/>
            <a:ext cx="1838004" cy="1431709"/>
          </a:xfrm>
          <a:prstGeom prst="rect">
            <a:avLst/>
          </a:prstGeom>
        </p:spPr>
      </p:pic>
      <p:pic>
        <p:nvPicPr>
          <p:cNvPr id="20" name="図 19" descr="ms1ff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55" y="1203107"/>
            <a:ext cx="1817060" cy="1431709"/>
          </a:xfrm>
          <a:prstGeom prst="rect">
            <a:avLst/>
          </a:prstGeom>
        </p:spPr>
      </p:pic>
      <p:pic>
        <p:nvPicPr>
          <p:cNvPr id="21" name="図 20" descr="ms2ff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21" y="1176705"/>
            <a:ext cx="1841678" cy="1458112"/>
          </a:xfrm>
          <a:prstGeom prst="rect">
            <a:avLst/>
          </a:prstGeom>
        </p:spPr>
      </p:pic>
      <p:pic>
        <p:nvPicPr>
          <p:cNvPr id="22" name="図 21" descr="mspi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87" y="1155420"/>
            <a:ext cx="1895926" cy="1479397"/>
          </a:xfrm>
          <a:prstGeom prst="rect">
            <a:avLst/>
          </a:prstGeom>
        </p:spPr>
      </p:pic>
      <p:pic>
        <p:nvPicPr>
          <p:cNvPr id="24" name="図 23" descr="P103038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26" y="4088931"/>
            <a:ext cx="1553798" cy="1165349"/>
          </a:xfrm>
          <a:prstGeom prst="rect">
            <a:avLst/>
          </a:prstGeom>
        </p:spPr>
      </p:pic>
      <p:sp>
        <p:nvSpPr>
          <p:cNvPr id="25" name="左矢印 24"/>
          <p:cNvSpPr/>
          <p:nvPr/>
        </p:nvSpPr>
        <p:spPr>
          <a:xfrm rot="10139093">
            <a:off x="4154646" y="453314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13612" y="3375904"/>
            <a:ext cx="15786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6/2</a:t>
            </a:r>
          </a:p>
          <a:p>
            <a:r>
              <a:rPr lang="en-US" altLang="ja-JP" sz="2400" b="1" dirty="0" smtClean="0"/>
              <a:t>DR storage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84942" y="2289317"/>
            <a:ext cx="12294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6/2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MS1X</a:t>
            </a:r>
            <a:endParaRPr kumimoji="1" lang="ja-JP" altLang="en-US" sz="20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57316" y="2240810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MS1FF</a:t>
            </a:r>
            <a:endParaRPr kumimoji="1" lang="ja-JP" altLang="en-US" sz="20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21350" y="2404773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MS2FF</a:t>
            </a:r>
            <a:endParaRPr kumimoji="1" lang="ja-JP" altLang="en-US" sz="20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33192" y="2204718"/>
            <a:ext cx="12996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MSPIP</a:t>
            </a:r>
            <a:endParaRPr kumimoji="1" lang="ja-JP" altLang="en-US" sz="2000" b="1" dirty="0"/>
          </a:p>
        </p:txBody>
      </p:sp>
      <p:sp>
        <p:nvSpPr>
          <p:cNvPr id="31" name="左矢印 30"/>
          <p:cNvSpPr/>
          <p:nvPr/>
        </p:nvSpPr>
        <p:spPr>
          <a:xfrm rot="15969932" flipV="1">
            <a:off x="1378374" y="2859819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左矢印 31"/>
          <p:cNvSpPr/>
          <p:nvPr/>
        </p:nvSpPr>
        <p:spPr>
          <a:xfrm rot="19523897" flipV="1">
            <a:off x="1888896" y="2892861"/>
            <a:ext cx="1049880" cy="11380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左矢印 32"/>
          <p:cNvSpPr/>
          <p:nvPr/>
        </p:nvSpPr>
        <p:spPr>
          <a:xfrm rot="20006982" flipV="1">
            <a:off x="3822013" y="2878944"/>
            <a:ext cx="1214995" cy="117304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左矢印 33"/>
          <p:cNvSpPr/>
          <p:nvPr/>
        </p:nvSpPr>
        <p:spPr>
          <a:xfrm rot="18176435" flipV="1">
            <a:off x="6377452" y="2966161"/>
            <a:ext cx="824563" cy="161563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8040383" y="6280153"/>
            <a:ext cx="1024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 smtClean="0">
                <a:solidFill>
                  <a:srgbClr val="000090"/>
                </a:solidFill>
              </a:rPr>
              <a:t>2011/06/03 </a:t>
            </a:r>
          </a:p>
          <a:p>
            <a:r>
              <a:rPr lang="en-US" altLang="ja-JP" sz="1200" b="1" i="1" dirty="0" err="1" smtClean="0">
                <a:solidFill>
                  <a:srgbClr val="000090"/>
                </a:solidFill>
              </a:rPr>
              <a:t>N.Terunuma</a:t>
            </a:r>
            <a:endParaRPr lang="ja-JP" altLang="en-US" sz="1200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80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8802" y="38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Stored beam in DR (x10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e/bunch)</a:t>
            </a:r>
            <a:br>
              <a:rPr kumimoji="1" lang="en-US" altLang="ja-JP" dirty="0" smtClean="0"/>
            </a:br>
            <a:r>
              <a:rPr lang="en-US" altLang="ja-JP" sz="3100" dirty="0" smtClean="0">
                <a:solidFill>
                  <a:srgbClr val="800000"/>
                </a:solidFill>
              </a:rPr>
              <a:t>A stored beam was delivered to the dump of ATF2.</a:t>
            </a:r>
            <a:br>
              <a:rPr lang="en-US" altLang="ja-JP" sz="3100" dirty="0" smtClean="0">
                <a:solidFill>
                  <a:srgbClr val="800000"/>
                </a:solidFill>
              </a:rPr>
            </a:br>
            <a:r>
              <a:rPr lang="en-US" altLang="ja-JP" sz="3100" b="1" dirty="0" smtClean="0">
                <a:solidFill>
                  <a:srgbClr val="800000"/>
                </a:solidFill>
              </a:rPr>
              <a:t>No critical damage </a:t>
            </a:r>
            <a:r>
              <a:rPr lang="en-US" altLang="ja-JP" sz="3100" dirty="0" smtClean="0">
                <a:solidFill>
                  <a:srgbClr val="800000"/>
                </a:solidFill>
              </a:rPr>
              <a:t>on the accelerator was found.</a:t>
            </a:r>
            <a:endParaRPr kumimoji="1" lang="ja-JP" altLang="en-US" sz="4000" dirty="0">
              <a:solidFill>
                <a:srgbClr val="800000"/>
              </a:solidFill>
            </a:endParaRPr>
          </a:p>
        </p:txBody>
      </p:sp>
      <p:pic>
        <p:nvPicPr>
          <p:cNvPr id="6" name="図 5" descr="dcct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4945"/>
            <a:ext cx="9144000" cy="348915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8589" y="5655060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6/1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6398" y="5652558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6/3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68293" y="5655060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6/8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6084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6/10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63287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6/13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47534" y="5652558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6/17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04882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6/24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519197" y="5665809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6/30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40302" y="4031576"/>
            <a:ext cx="122762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0.5x10</a:t>
            </a:r>
            <a:r>
              <a:rPr kumimoji="1" lang="en-US" altLang="ja-JP" sz="24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  <a:endParaRPr kumimoji="1" lang="ja-JP" altLang="en-US" sz="2400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40302" y="2951652"/>
            <a:ext cx="1227620" cy="461665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1.0x10</a:t>
            </a:r>
            <a:r>
              <a:rPr kumimoji="1" lang="en-US" altLang="ja-JP" sz="24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  <a:endParaRPr kumimoji="1" lang="ja-JP" altLang="en-US" sz="2400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63602" y="2508500"/>
            <a:ext cx="80873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6">
                    <a:lumMod val="75000"/>
                  </a:schemeClr>
                </a:solidFill>
              </a:rPr>
              <a:t>3 trains</a:t>
            </a:r>
            <a:endParaRPr kumimoji="1" lang="ja-JP" altLang="en-US" sz="1600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2374333" y="3030863"/>
            <a:ext cx="12236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XSR ready</a:t>
            </a:r>
            <a:endParaRPr kumimoji="1" lang="ja-JP" altLang="en-US" sz="2000" baseline="30000" dirty="0">
              <a:solidFill>
                <a:srgbClr val="80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41560" y="4445296"/>
            <a:ext cx="1226631" cy="600212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Compton</a:t>
            </a:r>
          </a:p>
          <a:p>
            <a:r>
              <a:rPr lang="en-US" altLang="ja-JP" sz="2000" baseline="30000" dirty="0" smtClean="0">
                <a:solidFill>
                  <a:srgbClr val="800000"/>
                </a:solidFill>
              </a:rPr>
              <a:t>2-mirror</a:t>
            </a:r>
            <a:endParaRPr kumimoji="1" lang="ja-JP" altLang="en-US" sz="2000" baseline="30000" dirty="0">
              <a:solidFill>
                <a:srgbClr val="80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8233645" y="3126072"/>
            <a:ext cx="76287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FONT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23127" y="2508500"/>
            <a:ext cx="80873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6">
                    <a:lumMod val="75000"/>
                  </a:schemeClr>
                </a:solidFill>
              </a:rPr>
              <a:t>3 trains</a:t>
            </a:r>
            <a:endParaRPr kumimoji="1" lang="ja-JP" altLang="en-US" sz="1600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04670" y="5106786"/>
            <a:ext cx="1470575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Cavity BPMs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55678" y="4808561"/>
            <a:ext cx="1415847" cy="70788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FFTB mover</a:t>
            </a: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HAPS</a:t>
            </a:r>
            <a:endParaRPr kumimoji="1" lang="en-US" altLang="ja-JP" sz="2000" dirty="0" smtClean="0">
              <a:solidFill>
                <a:srgbClr val="80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8903942">
            <a:off x="2963413" y="3628943"/>
            <a:ext cx="147989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Freq. Adjust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18903942">
            <a:off x="3820899" y="3421484"/>
            <a:ext cx="29012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V-emittance (XSR) ~30pm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27" name="右矢印 26"/>
          <p:cNvSpPr/>
          <p:nvPr/>
        </p:nvSpPr>
        <p:spPr>
          <a:xfrm rot="18893366">
            <a:off x="3016045" y="3887851"/>
            <a:ext cx="1670048" cy="20297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448802" y="6250329"/>
            <a:ext cx="8490565" cy="99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276785" y="6067816"/>
            <a:ext cx="657363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DR rough alignment for checkout was continued in daytime.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6200000">
            <a:off x="-1568505" y="3145197"/>
            <a:ext cx="36345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Inspection of the radiation safety</a:t>
            </a:r>
            <a:endParaRPr kumimoji="1" lang="ja-JP" altLang="en-US" sz="2000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94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412751" y="294091"/>
            <a:ext cx="8656554" cy="573359"/>
          </a:xfrm>
          <a:prstGeom prst="rect">
            <a:avLst/>
          </a:prstGeom>
          <a:noFill/>
        </p:spPr>
        <p:txBody>
          <a:bodyPr wrap="square" lIns="80133" tIns="40067" rIns="80133" bIns="40067" rtlCol="0">
            <a:spAutoFit/>
          </a:bodyPr>
          <a:lstStyle/>
          <a:p>
            <a:pPr algn="ctr" defTabSz="914077"/>
            <a:r>
              <a:rPr lang="en-US" altLang="ja-JP" sz="3200" dirty="0" smtClean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</a:rPr>
              <a:t>ATF Schedule </a:t>
            </a:r>
            <a:r>
              <a:rPr lang="en-US" altLang="ja-JP" sz="3200" dirty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</a:rPr>
              <a:t>(draft for discussion)</a:t>
            </a:r>
            <a:endParaRPr lang="ja-JP" altLang="en-US" sz="3200" dirty="0">
              <a:ln w="12700">
                <a:solidFill>
                  <a:srgbClr val="B43731">
                    <a:satMod val="155000"/>
                  </a:srgbClr>
                </a:solidFill>
                <a:prstDash val="solid"/>
              </a:ln>
              <a:solidFill>
                <a:srgbClr val="FFFFD2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  <a:ea typeface="HG丸ｺﾞｼｯｸM-PRO"/>
            </a:endParaRPr>
          </a:p>
        </p:txBody>
      </p:sp>
      <p:graphicFrame>
        <p:nvGraphicFramePr>
          <p:cNvPr id="125" name="表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541431"/>
              </p:ext>
            </p:extLst>
          </p:nvPr>
        </p:nvGraphicFramePr>
        <p:xfrm>
          <a:off x="94646" y="1020998"/>
          <a:ext cx="8974659" cy="5768299"/>
        </p:xfrm>
        <a:graphic>
          <a:graphicData uri="http://schemas.openxmlformats.org/drawingml/2006/table">
            <a:tbl>
              <a:tblPr firstRow="1" bandCol="1">
                <a:effectLst>
                  <a:innerShdw blurRad="114300">
                    <a:prstClr val="black"/>
                  </a:innerShdw>
                </a:effectLst>
                <a:tableStyleId>{1E171933-4619-4E11-9A3F-F7608DF75F80}</a:tableStyleId>
              </a:tblPr>
              <a:tblGrid>
                <a:gridCol w="642813"/>
                <a:gridCol w="618090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</a:tblGrid>
              <a:tr h="578846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Sep.26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Oct.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10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17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24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Nov.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7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14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Dec.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5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altLang="ja-JP" sz="2200" b="0" i="0" u="none" strike="noStrike" dirty="0" smtClean="0">
                          <a:solidFill>
                            <a:srgbClr val="2E441A"/>
                          </a:solidFill>
                          <a:latin typeface="Arial"/>
                          <a:cs typeface="Arial"/>
                        </a:rPr>
                        <a:t>Beam</a:t>
                      </a:r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5731" marR="5731" marT="5731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6" name="右矢印 125"/>
          <p:cNvSpPr/>
          <p:nvPr/>
        </p:nvSpPr>
        <p:spPr>
          <a:xfrm>
            <a:off x="179332" y="2112005"/>
            <a:ext cx="1164757" cy="638335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57150" cmpd="sng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DR</a:t>
            </a:r>
            <a:endParaRPr lang="en-US" altLang="ja-JP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30" name="右矢印 129"/>
          <p:cNvSpPr/>
          <p:nvPr/>
        </p:nvSpPr>
        <p:spPr>
          <a:xfrm>
            <a:off x="651791" y="3488169"/>
            <a:ext cx="5121932" cy="52248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>
                <a:solidFill>
                  <a:srgbClr val="000090"/>
                </a:solidFill>
                <a:latin typeface="Arial Black"/>
                <a:ea typeface="HG丸ｺﾞｼｯｸM-PRO"/>
              </a:rPr>
              <a:t>Checkout of beam instruments</a:t>
            </a:r>
            <a:endParaRPr lang="ja-JP" altLang="en-US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761677" y="2701542"/>
            <a:ext cx="1841824" cy="646976"/>
          </a:xfrm>
          <a:prstGeom prst="rightArrow">
            <a:avLst/>
          </a:prstGeom>
          <a:solidFill>
            <a:srgbClr val="FFFFA3"/>
          </a:solidFill>
          <a:ln w="57150" cmpd="sng">
            <a:solidFill>
              <a:srgbClr val="747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dirty="0">
                <a:solidFill>
                  <a:srgbClr val="FF0000"/>
                </a:solidFill>
                <a:latin typeface="Arial Black"/>
                <a:ea typeface="HG丸ｺﾞｼｯｸM-PRO"/>
              </a:rPr>
              <a:t>EXT-</a:t>
            </a:r>
            <a:r>
              <a:rPr lang="en-US" altLang="ja-JP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FF</a:t>
            </a:r>
            <a:endParaRPr lang="en-US" altLang="ja-JP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2041688" y="4010654"/>
            <a:ext cx="1300522" cy="123867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ja-JP" altLang="en-US" sz="12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3965263" y="4075554"/>
            <a:ext cx="5104041" cy="111028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>
                <a:solidFill>
                  <a:srgbClr val="FF0000"/>
                </a:solidFill>
                <a:latin typeface="Arial Black"/>
                <a:ea typeface="HG丸ｺﾞｼｯｸM-PRO"/>
              </a:rPr>
              <a:t>Low emittance,</a:t>
            </a:r>
          </a:p>
          <a:p>
            <a:pPr algn="ctr" defTabSz="914077"/>
            <a:r>
              <a:rPr lang="en-US" altLang="ja-JP" sz="1200" dirty="0">
                <a:solidFill>
                  <a:prstClr val="black"/>
                </a:solidFill>
                <a:latin typeface="Arial Black"/>
                <a:ea typeface="HG丸ｺﾞｼｯｸM-PRO"/>
              </a:rPr>
              <a:t>Compton and Others</a:t>
            </a:r>
            <a:endParaRPr lang="ja-JP" altLang="en-US" sz="1200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3965264" y="5161454"/>
            <a:ext cx="1345237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ja-JP" altLang="en-US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3342210" y="1793208"/>
            <a:ext cx="623054" cy="1698076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5267080" y="1793208"/>
            <a:ext cx="648613" cy="1698076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2193886" y="5404240"/>
            <a:ext cx="1070938" cy="91434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en-US" altLang="ja-JP" sz="1000" dirty="0">
              <a:solidFill>
                <a:srgbClr val="000000"/>
              </a:solidFill>
              <a:latin typeface="Arial Black"/>
              <a:ea typeface="HG丸ｺﾞｼｯｸM-PRO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4940" y="4194192"/>
            <a:ext cx="833057" cy="727247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</a:rPr>
              <a:t>ATF</a:t>
            </a:r>
          </a:p>
          <a:p>
            <a:pPr defTabSz="914077"/>
            <a:r>
              <a:rPr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</a:rPr>
              <a:t>R&amp;D</a:t>
            </a:r>
            <a:endParaRPr lang="ja-JP" altLang="en-US" sz="2100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74941" y="5369783"/>
            <a:ext cx="919319" cy="727247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</a:rPr>
              <a:t>ATF2</a:t>
            </a:r>
          </a:p>
          <a:p>
            <a:pPr defTabSz="914077"/>
            <a:r>
              <a:rPr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</a:rPr>
              <a:t>R&amp;D</a:t>
            </a:r>
            <a:endParaRPr lang="ja-JP" altLang="en-US" sz="2100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9615" y="1647478"/>
            <a:ext cx="1670820" cy="404082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21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Alignment</a:t>
            </a:r>
            <a:endParaRPr lang="ja-JP" altLang="en-US" sz="21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7828530" y="2289130"/>
            <a:ext cx="1240774" cy="1051100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DR survey</a:t>
            </a:r>
            <a:endParaRPr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07822" y="1654216"/>
            <a:ext cx="1441416" cy="6349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dirty="0" smtClean="0">
                <a:solidFill>
                  <a:prstClr val="black"/>
                </a:solidFill>
                <a:latin typeface="Arial Black"/>
                <a:ea typeface="HG丸ｺﾞｼｯｸM-PRO"/>
              </a:rPr>
              <a:t>ATF2 &amp;TB</a:t>
            </a:r>
          </a:p>
          <a:p>
            <a:pPr defTabSz="914077"/>
            <a:r>
              <a:rPr lang="en-US" altLang="ja-JP" dirty="0" smtClean="0">
                <a:solidFill>
                  <a:prstClr val="black"/>
                </a:solidFill>
                <a:latin typeface="Arial Black"/>
                <a:ea typeface="HG丸ｺﾞｼｯｸM-PRO"/>
              </a:rPr>
              <a:t>meeting</a:t>
            </a:r>
            <a:endParaRPr lang="en-US" altLang="ja-JP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09939" y="4367303"/>
            <a:ext cx="1189606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Recovery of </a:t>
            </a:r>
          </a:p>
          <a:p>
            <a:pPr defTabSz="914077"/>
            <a:r>
              <a:rPr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10 pm (DR)</a:t>
            </a:r>
            <a:endParaRPr lang="en-US" altLang="ja-JP" sz="1400" b="1" dirty="0">
              <a:solidFill>
                <a:srgbClr val="FF000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65264" y="5627062"/>
            <a:ext cx="1189606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Recovery of </a:t>
            </a:r>
          </a:p>
          <a:p>
            <a:pPr defTabSz="914077"/>
            <a:r>
              <a:rPr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300 nm</a:t>
            </a:r>
            <a:endParaRPr lang="en-US" altLang="ja-JP" sz="1400" b="1" dirty="0">
              <a:solidFill>
                <a:srgbClr val="FF000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5840789" y="5193203"/>
            <a:ext cx="3228515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endParaRPr lang="ja-JP" altLang="en-US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085186" y="5714500"/>
            <a:ext cx="2080075" cy="388693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20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Goal-1 </a:t>
            </a:r>
            <a:r>
              <a:rPr lang="en-US" altLang="ja-JP" sz="1600" b="1" dirty="0" smtClean="0">
                <a:latin typeface="Arial"/>
                <a:ea typeface="HG丸ｺﾞｼｯｸM-PRO"/>
                <a:cs typeface="Arial"/>
              </a:rPr>
              <a:t>and others</a:t>
            </a:r>
            <a:endParaRPr lang="en-US" altLang="ja-JP" sz="2000" b="1" dirty="0">
              <a:latin typeface="Arial"/>
              <a:ea typeface="HG丸ｺﾞｼｯｸM-PRO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230793" y="5641560"/>
            <a:ext cx="940202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dirty="0" smtClean="0">
                <a:latin typeface="Arial"/>
                <a:ea typeface="HG丸ｺﾞｼｯｸM-PRO"/>
                <a:cs typeface="Arial"/>
              </a:rPr>
              <a:t>extraction</a:t>
            </a:r>
            <a:endParaRPr lang="en-US" altLang="ja-JP" sz="1400" dirty="0">
              <a:latin typeface="Arial"/>
              <a:ea typeface="HG丸ｺﾞｼｯｸM-PRO"/>
              <a:cs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64824" y="2489864"/>
            <a:ext cx="700440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dirty="0" smtClean="0">
                <a:latin typeface="Arial"/>
                <a:ea typeface="HG丸ｺﾞｼｯｸM-PRO"/>
                <a:cs typeface="Arial"/>
              </a:rPr>
              <a:t>survey</a:t>
            </a:r>
            <a:endParaRPr lang="en-US" altLang="ja-JP" sz="1400" dirty="0">
              <a:latin typeface="Arial"/>
              <a:ea typeface="HG丸ｺﾞｼｯｸM-PRO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15254" y="2489864"/>
            <a:ext cx="700440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dirty="0" smtClean="0">
                <a:latin typeface="Arial"/>
                <a:ea typeface="HG丸ｺﾞｼｯｸM-PRO"/>
                <a:cs typeface="Arial"/>
              </a:rPr>
              <a:t>survey</a:t>
            </a:r>
            <a:endParaRPr lang="en-US" altLang="ja-JP" sz="1400" dirty="0">
              <a:latin typeface="Arial"/>
              <a:ea typeface="HG丸ｺﾞｼｯｸM-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057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47775"/>
          </a:xfrm>
          <a:solidFill>
            <a:srgbClr val="1F497D"/>
          </a:solidFill>
        </p:spPr>
        <p:txBody>
          <a:bodyPr/>
          <a:lstStyle/>
          <a:p>
            <a:r>
              <a:rPr lang="en-US" altLang="ja-JP" sz="36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Measurement of the vertical beam size </a:t>
            </a:r>
            <a:br>
              <a:rPr lang="en-US" altLang="ja-JP" sz="36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</a:br>
            <a:r>
              <a:rPr lang="en-US" altLang="ja-JP" sz="36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at ATF2</a:t>
            </a:r>
            <a:endParaRPr lang="ja-JP" altLang="en-US" sz="3600" b="1" i="1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5602" name="正方形/長方形 7"/>
          <p:cNvSpPr>
            <a:spLocks noChangeArrowheads="1"/>
          </p:cNvSpPr>
          <p:nvPr/>
        </p:nvSpPr>
        <p:spPr bwMode="auto">
          <a:xfrm>
            <a:off x="605367" y="5381627"/>
            <a:ext cx="5543550" cy="129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Example: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 beam size measured (2010/May/20)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Modulation Depth = 0.87 @ 8.0 deg. mode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err="1" smtClean="0">
                <a:solidFill>
                  <a:srgbClr val="800000"/>
                </a:solidFill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lang="en-US" altLang="ja-JP" sz="2000" b="1" baseline="-25000" dirty="0" err="1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y</a:t>
            </a:r>
            <a:r>
              <a:rPr lang="en-US" altLang="ja-JP" sz="2000" b="1" baseline="-25000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= 310 +- 30 (stat.) +0-70 (syst.) nm</a:t>
            </a:r>
            <a:endParaRPr lang="ja-JP" altLang="en-US" sz="2000" b="1" dirty="0" smtClean="0">
              <a:solidFill>
                <a:srgbClr val="8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5603" name="図 1" descr="atf2-tun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0174"/>
            <a:ext cx="7064488" cy="366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図 5" descr="Scan-20100521-310nm-d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4625074"/>
            <a:ext cx="3334172" cy="223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正方形/長方形 7"/>
          <p:cNvSpPr>
            <a:spLocks noChangeArrowheads="1"/>
          </p:cNvSpPr>
          <p:nvPr/>
        </p:nvSpPr>
        <p:spPr bwMode="auto">
          <a:xfrm>
            <a:off x="5445125" y="1454975"/>
            <a:ext cx="3698875" cy="317009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A smaller beam size, 37 nm, is one of the target of Goal-1.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 smtClean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The reached size was 300 nm before the Great East Japan earthquake.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Recover 300nm again, then continue the tuning down to 37 nm.</a:t>
            </a:r>
          </a:p>
        </p:txBody>
      </p:sp>
    </p:spTree>
    <p:extLst>
      <p:ext uri="{BB962C8B-B14F-4D97-AF65-F5344CB8AC3E}">
        <p14:creationId xmlns:p14="http://schemas.microsoft.com/office/powerpoint/2010/main" val="92685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DAB8-E9EE-B142-A2F1-6E503EF03557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Special ATF Session on 28th</a:t>
            </a:r>
            <a:endParaRPr lang="en-US" altLang="ja-JP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1133" y="64008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</a:rPr>
              <a:t>9/26/2011 LCWS11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918" y="946146"/>
            <a:ext cx="8890000" cy="540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Arial Unicode MS" charset="0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 Unicode MS" charset="0"/>
                <a:cs typeface="+mn-cs"/>
              </a:defRPr>
            </a:lvl9pPr>
          </a:lstStyle>
          <a:p>
            <a:r>
              <a:rPr lang="en-US" altLang="ja-JP" dirty="0" smtClean="0"/>
              <a:t>Target of ATF/ATF2; </a:t>
            </a:r>
            <a:r>
              <a:rPr lang="en-US" altLang="ja-JP" dirty="0"/>
              <a:t>R&amp;D for ILC </a:t>
            </a:r>
            <a:endParaRPr lang="en-US" altLang="ja-JP" dirty="0" smtClean="0"/>
          </a:p>
          <a:p>
            <a:pPr lvl="2"/>
            <a:r>
              <a:rPr lang="en-US" altLang="ja-JP" sz="1800" dirty="0" smtClean="0"/>
              <a:t>Generation of 2 pm-rad low emittance beam</a:t>
            </a:r>
          </a:p>
          <a:p>
            <a:pPr lvl="2"/>
            <a:r>
              <a:rPr lang="en-US" altLang="ja-JP" sz="1800" dirty="0" smtClean="0"/>
              <a:t>Demonstration of ILC Final Focus optics (</a:t>
            </a:r>
            <a:r>
              <a:rPr lang="en-US" altLang="ja-JP" sz="1800" dirty="0"/>
              <a:t>ATF2 Goal-1</a:t>
            </a:r>
            <a:r>
              <a:rPr lang="en-US" altLang="ja-JP" sz="1800" dirty="0" smtClean="0"/>
              <a:t>)</a:t>
            </a:r>
          </a:p>
          <a:p>
            <a:pPr lvl="3"/>
            <a:r>
              <a:rPr lang="en-US" altLang="ja-JP" sz="1800" dirty="0" smtClean="0"/>
              <a:t>37 nm vertical beam size at IP </a:t>
            </a:r>
          </a:p>
          <a:p>
            <a:pPr lvl="2"/>
            <a:r>
              <a:rPr lang="en-US" altLang="ja-JP" sz="1800" dirty="0" smtClean="0"/>
              <a:t>Stabilization of 37 nm beam (ATF2 Goal-2)</a:t>
            </a:r>
          </a:p>
          <a:p>
            <a:r>
              <a:rPr lang="en-US" altLang="ja-JP" dirty="0" smtClean="0"/>
              <a:t>Goal of this session</a:t>
            </a:r>
          </a:p>
          <a:p>
            <a:pPr lvl="1"/>
            <a:r>
              <a:rPr lang="en-US" altLang="ja-JP" dirty="0" smtClean="0"/>
              <a:t>Review</a:t>
            </a:r>
            <a:r>
              <a:rPr lang="en-US" altLang="ja-JP" dirty="0"/>
              <a:t>/understand the present status of ATF and ATF2 </a:t>
            </a:r>
            <a:r>
              <a:rPr lang="en-US" altLang="ja-JP" dirty="0" smtClean="0"/>
              <a:t>after the </a:t>
            </a:r>
            <a:r>
              <a:rPr lang="en-US" altLang="ja-JP" dirty="0"/>
              <a:t>great earthquake in </a:t>
            </a:r>
            <a:r>
              <a:rPr lang="en-US" altLang="ja-JP" dirty="0" smtClean="0"/>
              <a:t>details.</a:t>
            </a:r>
          </a:p>
          <a:p>
            <a:pPr lvl="1"/>
            <a:r>
              <a:rPr lang="en-US" altLang="ja-JP" dirty="0" smtClean="0"/>
              <a:t>Discuss </a:t>
            </a:r>
            <a:r>
              <a:rPr lang="en-US" altLang="ja-JP" dirty="0"/>
              <a:t>the machine schedule and planning for the goal-1 in this Fall and </a:t>
            </a:r>
            <a:r>
              <a:rPr lang="en-US" altLang="ja-JP" dirty="0" smtClean="0"/>
              <a:t>by end </a:t>
            </a:r>
            <a:r>
              <a:rPr lang="en-US" altLang="ja-JP" dirty="0"/>
              <a:t>of this year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This session is composed by Joint with AWGs</a:t>
            </a:r>
            <a:endParaRPr lang="en-US" altLang="ja-JP" dirty="0"/>
          </a:p>
          <a:p>
            <a:pPr marL="914400" lvl="2" indent="0">
              <a:buNone/>
            </a:pPr>
            <a:r>
              <a:rPr lang="en-US" altLang="ja-JP" dirty="0"/>
              <a:t>Damping Rings (</a:t>
            </a:r>
            <a:r>
              <a:rPr lang="en-US" altLang="ja-JP" b="1" dirty="0">
                <a:solidFill>
                  <a:srgbClr val="0000FF"/>
                </a:solidFill>
              </a:rPr>
              <a:t>WG2</a:t>
            </a:r>
            <a:r>
              <a:rPr lang="en-US" altLang="ja-JP" dirty="0"/>
              <a:t>), </a:t>
            </a:r>
            <a:r>
              <a:rPr lang="en-US" altLang="ja-JP" dirty="0" smtClean="0"/>
              <a:t>Beam </a:t>
            </a:r>
            <a:r>
              <a:rPr lang="en-US" altLang="ja-JP" dirty="0"/>
              <a:t>Delivery (</a:t>
            </a:r>
            <a:r>
              <a:rPr lang="en-US" altLang="ja-JP" b="1" dirty="0">
                <a:solidFill>
                  <a:srgbClr val="0000FF"/>
                </a:solidFill>
              </a:rPr>
              <a:t>WG5</a:t>
            </a:r>
            <a:r>
              <a:rPr lang="en-US" altLang="ja-JP" dirty="0"/>
              <a:t>)</a:t>
            </a:r>
            <a:r>
              <a:rPr lang="en-US" altLang="ja-JP" dirty="0" smtClean="0"/>
              <a:t>, </a:t>
            </a:r>
            <a:r>
              <a:rPr lang="ja-JP" altLang="en-US" dirty="0" smtClean="0">
                <a:ea typeface="Arial"/>
                <a:cs typeface="Arial"/>
              </a:rPr>
              <a:t>Low </a:t>
            </a:r>
            <a:r>
              <a:rPr lang="ja-JP" altLang="en-US" dirty="0">
                <a:ea typeface="Arial"/>
                <a:cs typeface="Arial"/>
              </a:rPr>
              <a:t>Emittance Beam Dynmacis (</a:t>
            </a:r>
            <a:r>
              <a:rPr lang="ja-JP" altLang="en-US" b="1" dirty="0">
                <a:solidFill>
                  <a:srgbClr val="0000FF"/>
                </a:solidFill>
                <a:ea typeface="Arial"/>
                <a:cs typeface="Arial"/>
              </a:rPr>
              <a:t>WG7</a:t>
            </a:r>
            <a:r>
              <a:rPr lang="ja-JP" altLang="en-US" dirty="0">
                <a:ea typeface="Arial"/>
                <a:cs typeface="Arial"/>
              </a:rPr>
              <a:t>)</a:t>
            </a:r>
            <a:r>
              <a:rPr lang="en-US" altLang="ja-JP" dirty="0">
                <a:ea typeface="Arial"/>
                <a:cs typeface="Arial"/>
              </a:rPr>
              <a:t>,</a:t>
            </a:r>
            <a:r>
              <a:rPr lang="en-US" altLang="ja-JP" dirty="0"/>
              <a:t> </a:t>
            </a:r>
            <a:r>
              <a:rPr lang="en-US" altLang="ja-JP" dirty="0" smtClean="0"/>
              <a:t>Instrumentation </a:t>
            </a:r>
            <a:r>
              <a:rPr lang="en-US" altLang="ja-JP" dirty="0"/>
              <a:t>and Technical Systems (</a:t>
            </a:r>
            <a:r>
              <a:rPr lang="en-US" altLang="ja-JP" b="1" dirty="0">
                <a:solidFill>
                  <a:srgbClr val="0000FF"/>
                </a:solidFill>
              </a:rPr>
              <a:t>WG8</a:t>
            </a:r>
            <a:r>
              <a:rPr lang="en-US" altLang="ja-JP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26415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DAB8-E9EE-B142-A2F1-6E503EF03557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Schedule: Special ATF Session</a:t>
            </a:r>
            <a:endParaRPr lang="en-US" altLang="ja-JP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1133" y="64008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</a:rPr>
              <a:t>9/26/2011 LCWS11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43362"/>
              </p:ext>
            </p:extLst>
          </p:nvPr>
        </p:nvGraphicFramePr>
        <p:xfrm>
          <a:off x="512347" y="983171"/>
          <a:ext cx="8269366" cy="5228022"/>
        </p:xfrm>
        <a:graphic>
          <a:graphicData uri="http://schemas.openxmlformats.org/drawingml/2006/table">
            <a:tbl>
              <a:tblPr/>
              <a:tblGrid>
                <a:gridCol w="855382"/>
                <a:gridCol w="4409937"/>
                <a:gridCol w="298983"/>
                <a:gridCol w="414289"/>
                <a:gridCol w="336088"/>
                <a:gridCol w="637195"/>
                <a:gridCol w="1317492"/>
              </a:tblGrid>
              <a:tr h="697568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8:30-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10:30 </a:t>
                      </a:r>
                    </a:p>
                  </a:txBody>
                  <a:tcPr marL="10246" marR="10246" marT="102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Understanding ATF machine status and planning runs in this fall</a:t>
                      </a:r>
                      <a:r>
                        <a:rPr lang="en-US" altLang="ja-JP" sz="2000" b="1" i="0" u="none" strike="noStrike" baseline="0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WG2+WG5)</a:t>
                      </a:r>
                    </a:p>
                  </a:txBody>
                  <a:tcPr marL="10246" marR="10246" marT="102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Status of ATF/ATF2 and machine schedule in this Fall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 Terunuma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KEK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IPBSM status  ( for a key devise )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J. Yan (webex)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KEK/Tokyo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Planning for the goal-1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Bambade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LAL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Discussion on the planning, following P.Bambade's talk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T. Tauchi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KEK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1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11:00-</a:t>
                      </a:r>
                    </a:p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13:30 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Status</a:t>
                      </a:r>
                      <a:r>
                        <a:rPr lang="en-US" altLang="ja-JP" sz="2000" b="1" i="0" u="none" strike="noStrike" baseline="0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Report of beam tuning and Instruments (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WG2+WG5+WG8)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Overview of ATF beam diagnostics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 Terunuma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KEK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ATF2 lattice matching and beam tuning for ATF2 lattice v4.5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G. White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SLAC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0661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Study of ATF2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multipoles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and their influence of the nominal and reduced beta optics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S. Bai (webex)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IHEP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OTR R&amp;D at ATF2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A. Faus-Golfe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IFIC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Latest results on laser wire developments.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L. Corner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Oxford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918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15:00-</a:t>
                      </a:r>
                    </a:p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16:30 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altLang="ja-JP" sz="2000" b="1" i="0" u="none" strike="noStrike" baseline="0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– continued -</a:t>
                      </a:r>
                      <a:endParaRPr lang="en-US" altLang="ja-JP" sz="2000" b="1" i="0" u="none" strike="noStrike" dirty="0" smtClean="0">
                        <a:solidFill>
                          <a:srgbClr val="000090"/>
                        </a:solidFill>
                        <a:effectLst/>
                        <a:latin typeface="+mn-lt"/>
                      </a:endParaRPr>
                    </a:p>
                  </a:txBody>
                  <a:tcPr marL="10246" marR="10246" marT="10246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Cavity BPM system at ATF2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S. Boogert (webex)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Holloway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High power laser wires using fibers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L. Corner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Oxford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Update on FONT R&amp;D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Burrows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Oxfort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0006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17:00-</a:t>
                      </a:r>
                    </a:p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18:30 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Study for future plan </a:t>
                      </a:r>
                      <a:r>
                        <a:rPr lang="en-US" altLang="ja-JP" sz="2000" b="1" i="0" u="none" strike="noStrike" baseline="0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WG2+WG5+WG7)</a:t>
                      </a:r>
                    </a:p>
                  </a:txBody>
                  <a:tcPr marL="10246" marR="10246" marT="10246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Tolerances for ATF3 QF1 from beam dynamics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H. Garcia Morales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Sorting magnets for ATF2 nominal and ultra-low beta*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E. Marin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new QF1 magnet for ATF3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A. Vorozhtsov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JINR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Feed-forward of measured ground motion in ATF2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Y. Renier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78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Concluding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A. Seryi 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JAI</a:t>
                      </a:r>
                    </a:p>
                  </a:txBody>
                  <a:tcPr marL="10246" marR="10246" marT="10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28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>
                <a:latin typeface="Arial"/>
                <a:ea typeface="ＭＳ Ｐゴシック"/>
                <a:cs typeface="Arial Unicode MS"/>
              </a:rPr>
              <a:t>Global Design Effort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8DD581E-FFE8-7149-BA5A-D43190717E27}" type="slidenum">
              <a:rPr lang="en-US" altLang="ja-JP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pPr/>
              <a:t>4</a:t>
            </a:fld>
            <a:endParaRPr lang="en-US" altLang="ja-JP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43667"/>
            <a:ext cx="7772400" cy="1600200"/>
          </a:xfrm>
        </p:spPr>
        <p:txBody>
          <a:bodyPr/>
          <a:lstStyle/>
          <a:p>
            <a:r>
              <a:rPr kumimoji="1" lang="en-US" altLang="ja-JP" sz="4000" b="1" dirty="0" smtClean="0"/>
              <a:t>Brief report of ATF after the Great East Japan Earthquake</a:t>
            </a:r>
            <a:endParaRPr lang="en-US" altLang="ja-JP" sz="2400" b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1133" y="62484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  <a:latin typeface="Arial"/>
                <a:ea typeface="ＭＳ Ｐゴシック"/>
                <a:cs typeface="Arial Unicode MS"/>
              </a:rPr>
              <a:t>9/26/2011 LCWS11</a:t>
            </a:r>
            <a:endParaRPr lang="en-US" altLang="ja-JP" sz="1400" dirty="0">
              <a:solidFill>
                <a:srgbClr val="000000"/>
              </a:solidFill>
              <a:latin typeface="Arial"/>
              <a:ea typeface="ＭＳ Ｐゴシック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2821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P10206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731542"/>
            <a:ext cx="7772400" cy="1470025"/>
          </a:xfrm>
          <a:solidFill>
            <a:schemeClr val="tx1">
              <a:alpha val="43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5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Impact of the earthquake on ATF</a:t>
            </a:r>
            <a:endParaRPr kumimoji="1" lang="ja-JP" altLang="en-US" sz="5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75159" y="6309856"/>
            <a:ext cx="292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Photo: 2011/March/11 15:55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1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794955" y="323599"/>
            <a:ext cx="7669979" cy="573359"/>
          </a:xfrm>
          <a:prstGeom prst="rect">
            <a:avLst/>
          </a:prstGeom>
          <a:noFill/>
        </p:spPr>
        <p:txBody>
          <a:bodyPr wrap="square" lIns="80133" tIns="40067" rIns="80133" bIns="40067" rtlCol="0">
            <a:spAutoFit/>
          </a:bodyPr>
          <a:lstStyle/>
          <a:p>
            <a:pPr algn="ctr" defTabSz="914077"/>
            <a:r>
              <a:rPr lang="en-US" altLang="ja-JP" sz="3200" dirty="0" smtClean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</a:rPr>
              <a:t>Recovery History for Test Beam</a:t>
            </a:r>
            <a:endParaRPr lang="ja-JP" altLang="en-US" sz="3200" dirty="0">
              <a:ln w="12700">
                <a:solidFill>
                  <a:srgbClr val="B43731">
                    <a:satMod val="155000"/>
                  </a:srgbClr>
                </a:solidFill>
                <a:prstDash val="solid"/>
              </a:ln>
              <a:solidFill>
                <a:srgbClr val="FFFFD2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  <a:ea typeface="HG丸ｺﾞｼｯｸM-PRO"/>
            </a:endParaRPr>
          </a:p>
        </p:txBody>
      </p:sp>
      <p:graphicFrame>
        <p:nvGraphicFramePr>
          <p:cNvPr id="125" name="表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085038"/>
              </p:ext>
            </p:extLst>
          </p:nvPr>
        </p:nvGraphicFramePr>
        <p:xfrm>
          <a:off x="84661" y="1047747"/>
          <a:ext cx="8953502" cy="5258136"/>
        </p:xfrm>
        <a:graphic>
          <a:graphicData uri="http://schemas.openxmlformats.org/drawingml/2006/table">
            <a:tbl>
              <a:tblPr firstRow="1" bandCol="1">
                <a:effectLst>
                  <a:innerShdw blurRad="114300">
                    <a:prstClr val="black"/>
                  </a:innerShdw>
                </a:effectLst>
                <a:tableStyleId>{1E171933-4619-4E11-9A3F-F7608DF75F80}</a:tableStyleId>
              </a:tblPr>
              <a:tblGrid>
                <a:gridCol w="498482"/>
                <a:gridCol w="479308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</a:tblGrid>
              <a:tr h="58344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Mar</a:t>
                      </a:r>
                    </a:p>
                    <a:p>
                      <a:pPr algn="ctr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Apr</a:t>
                      </a: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lang="ja-JP" altLang="en-US" sz="1800" b="0" i="0" u="none" strike="noStrike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1800" b="0" u="none" strike="noStrike" dirty="0" smtClean="0">
                        <a:latin typeface="Arial"/>
                        <a:cs typeface="Arial"/>
                      </a:endParaRP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May</a:t>
                      </a: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Jun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Jul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latin typeface="Arial"/>
                          <a:cs typeface="Arial"/>
                        </a:rPr>
                        <a:t>KEK MW</a:t>
                      </a:r>
                      <a:endParaRPr lang="ja-JP" altLang="en-US" sz="18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1.7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lang="en-US" altLang="ja-JP" sz="2000" b="0" i="0" u="none" strike="noStrike" baseline="0" dirty="0" smtClean="0">
                          <a:latin typeface="Arial"/>
                          <a:cs typeface="Arial"/>
                        </a:rPr>
                        <a:t> / 5 MW (day/night)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24 MW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20 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6" name="右矢印 125"/>
          <p:cNvSpPr/>
          <p:nvPr/>
        </p:nvSpPr>
        <p:spPr>
          <a:xfrm>
            <a:off x="1752260" y="2228378"/>
            <a:ext cx="1433323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Power line recovery</a:t>
            </a:r>
            <a:endParaRPr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2198972" y="4037124"/>
            <a:ext cx="2849278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Rough Alignment (LINAC) </a:t>
            </a:r>
          </a:p>
        </p:txBody>
      </p:sp>
      <p:sp>
        <p:nvSpPr>
          <p:cNvPr id="24" name="右矢印 23"/>
          <p:cNvSpPr/>
          <p:nvPr/>
        </p:nvSpPr>
        <p:spPr>
          <a:xfrm>
            <a:off x="5588991" y="3283243"/>
            <a:ext cx="581092" cy="732714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RF</a:t>
            </a:r>
            <a:endParaRPr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369937" y="1719216"/>
            <a:ext cx="0" cy="3830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85786" y="1768628"/>
            <a:ext cx="1427003" cy="450248"/>
          </a:xfrm>
          <a:prstGeom prst="rect">
            <a:avLst/>
          </a:prstGeom>
          <a:solidFill>
            <a:schemeClr val="tx1"/>
          </a:solidFill>
        </p:spPr>
        <p:txBody>
          <a:bodyPr wrap="square" lIns="80133" tIns="40067" rIns="80133" bIns="40067" rtlCol="0">
            <a:spAutoFit/>
          </a:bodyPr>
          <a:lstStyle/>
          <a:p>
            <a:pPr defTabSz="914077"/>
            <a:r>
              <a:rPr lang="en-US" altLang="ja-JP" sz="2400" dirty="0" smtClean="0">
                <a:solidFill>
                  <a:schemeClr val="bg1"/>
                </a:solidFill>
                <a:latin typeface="Arial"/>
                <a:ea typeface="HG丸ｺﾞｼｯｸM-PRO"/>
                <a:cs typeface="Arial"/>
              </a:rPr>
              <a:t>Blackout</a:t>
            </a:r>
            <a:endParaRPr lang="ja-JP" altLang="en-US" sz="2400" dirty="0">
              <a:solidFill>
                <a:schemeClr val="bg1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695882" y="1770449"/>
            <a:ext cx="1371553" cy="4502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lIns="80133" tIns="40067" rIns="80133" bIns="40067" rtlCol="0">
            <a:spAutoFit/>
          </a:bodyPr>
          <a:lstStyle/>
          <a:p>
            <a:pPr defTabSz="914077"/>
            <a:r>
              <a:rPr lang="en-US" altLang="ja-JP" sz="2400" dirty="0" smtClean="0">
                <a:solidFill>
                  <a:schemeClr val="bg1"/>
                </a:solidFill>
                <a:latin typeface="Arial"/>
                <a:ea typeface="HG丸ｺﾞｼｯｸM-PRO"/>
                <a:cs typeface="Arial"/>
              </a:rPr>
              <a:t>½ power</a:t>
            </a:r>
            <a:endParaRPr lang="ja-JP" altLang="en-US" sz="2400" dirty="0">
              <a:solidFill>
                <a:schemeClr val="bg1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1752260" y="3339373"/>
            <a:ext cx="1315175" cy="63833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4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Vacuum</a:t>
            </a:r>
            <a:endParaRPr lang="en-US" altLang="ja-JP" sz="14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35" name="右矢印 34"/>
          <p:cNvSpPr/>
          <p:nvPr/>
        </p:nvSpPr>
        <p:spPr>
          <a:xfrm>
            <a:off x="4527934" y="2228378"/>
            <a:ext cx="1524011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ATF2 Shield</a:t>
            </a:r>
            <a:endParaRPr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4527934" y="3233241"/>
            <a:ext cx="1052991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Cooling Water</a:t>
            </a:r>
            <a:endParaRPr lang="en-US" altLang="ja-JP" sz="12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5048250" y="4041028"/>
            <a:ext cx="1016375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(BT) </a:t>
            </a:r>
          </a:p>
        </p:txBody>
      </p:sp>
      <p:sp>
        <p:nvSpPr>
          <p:cNvPr id="38" name="右矢印 37"/>
          <p:cNvSpPr/>
          <p:nvPr/>
        </p:nvSpPr>
        <p:spPr>
          <a:xfrm>
            <a:off x="6064625" y="4044932"/>
            <a:ext cx="1449542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(DR) 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 rot="16200000">
            <a:off x="7914208" y="2719139"/>
            <a:ext cx="1797645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Summer Shutdown</a:t>
            </a:r>
            <a:endParaRPr lang="en-US" altLang="ja-JP" sz="1400" b="1" dirty="0">
              <a:solidFill>
                <a:srgbClr val="00009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6170083" y="2541818"/>
            <a:ext cx="2328333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2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Test Beam</a:t>
            </a:r>
            <a:endParaRPr lang="en-US" altLang="ja-JP" sz="2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85086" y="2700340"/>
            <a:ext cx="1210796" cy="1065802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600" b="1" dirty="0" smtClean="0">
                <a:latin typeface="Arial"/>
                <a:ea typeface="HG丸ｺﾞｼｯｸM-PRO"/>
                <a:cs typeface="Arial"/>
              </a:rPr>
              <a:t>KEK</a:t>
            </a:r>
          </a:p>
          <a:p>
            <a:pPr defTabSz="914077"/>
            <a:r>
              <a:rPr lang="en-US" altLang="ja-JP" sz="1600" b="1" dirty="0" smtClean="0">
                <a:latin typeface="Arial"/>
                <a:ea typeface="HG丸ｺﾞｼｯｸM-PRO"/>
                <a:cs typeface="Arial"/>
              </a:rPr>
              <a:t>Requested </a:t>
            </a:r>
          </a:p>
          <a:p>
            <a:pPr defTabSz="914077"/>
            <a:r>
              <a:rPr lang="en-US" altLang="ja-JP" sz="1600" b="1" dirty="0" smtClean="0">
                <a:latin typeface="Arial"/>
                <a:ea typeface="HG丸ｺﾞｼｯｸM-PRO"/>
                <a:cs typeface="Arial"/>
              </a:rPr>
              <a:t>Standby</a:t>
            </a:r>
          </a:p>
          <a:p>
            <a:pPr defTabSz="914077"/>
            <a:r>
              <a:rPr lang="en-US" altLang="ja-JP" sz="1600" b="1" dirty="0" smtClean="0">
                <a:latin typeface="Arial"/>
                <a:ea typeface="HG丸ｺﾞｼｯｸM-PRO"/>
                <a:cs typeface="Arial"/>
              </a:rPr>
              <a:t>at Home</a:t>
            </a:r>
            <a:endParaRPr lang="en-US" altLang="ja-JP" sz="1600" b="1" dirty="0">
              <a:latin typeface="Arial"/>
              <a:ea typeface="HG丸ｺﾞｼｯｸM-PRO"/>
              <a:cs typeface="Arial"/>
            </a:endParaRPr>
          </a:p>
        </p:txBody>
      </p:sp>
      <p:sp>
        <p:nvSpPr>
          <p:cNvPr id="8" name="爆発 1 7"/>
          <p:cNvSpPr/>
          <p:nvPr/>
        </p:nvSpPr>
        <p:spPr>
          <a:xfrm>
            <a:off x="-303075" y="772306"/>
            <a:ext cx="1280893" cy="1194111"/>
          </a:xfrm>
          <a:prstGeom prst="irregularSeal1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右矢印 41"/>
          <p:cNvSpPr/>
          <p:nvPr/>
        </p:nvSpPr>
        <p:spPr>
          <a:xfrm>
            <a:off x="3067436" y="3233241"/>
            <a:ext cx="948924" cy="903611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Power</a:t>
            </a:r>
          </a:p>
          <a:p>
            <a:pPr algn="ctr" defTabSz="914077"/>
            <a:r>
              <a:rPr lang="en-US" altLang="ja-JP" sz="1200" dirty="0" err="1" smtClean="0">
                <a:solidFill>
                  <a:srgbClr val="000090"/>
                </a:solidFill>
                <a:latin typeface="Arial Black"/>
                <a:ea typeface="HG丸ｺﾞｼｯｸM-PRO"/>
              </a:rPr>
              <a:t>Distri-bution</a:t>
            </a:r>
            <a:endParaRPr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3185584" y="2228378"/>
            <a:ext cx="1174750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/>
            <a:r>
              <a:rPr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ATF Shield</a:t>
            </a:r>
            <a:endParaRPr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5280380" y="2552159"/>
            <a:ext cx="1568491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/>
            <a:r>
              <a:rPr lang="en-US" altLang="ja-JP" sz="14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Radiation Safety</a:t>
            </a:r>
            <a:endParaRPr lang="en-US" altLang="ja-JP" sz="1400" b="1" dirty="0">
              <a:solidFill>
                <a:srgbClr val="000090"/>
              </a:solidFill>
              <a:latin typeface="Arial"/>
              <a:ea typeface="HG丸ｺﾞｼｯｸM-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5495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atf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66" y="2698608"/>
            <a:ext cx="3386260" cy="1496866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H="1">
            <a:off x="4611985" y="2477120"/>
            <a:ext cx="401043" cy="4324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5643236" y="3547739"/>
            <a:ext cx="255103" cy="11065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図 3" descr="PowerCab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" y="802729"/>
            <a:ext cx="3506067" cy="2629551"/>
          </a:xfrm>
          <a:prstGeom prst="rect">
            <a:avLst/>
          </a:prstGeom>
        </p:spPr>
      </p:pic>
      <p:pic>
        <p:nvPicPr>
          <p:cNvPr id="14" name="図 13" descr="PowerCable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287" y="190964"/>
            <a:ext cx="3181412" cy="2386059"/>
          </a:xfrm>
          <a:prstGeom prst="rect">
            <a:avLst/>
          </a:prstGeom>
        </p:spPr>
      </p:pic>
      <p:cxnSp>
        <p:nvCxnSpPr>
          <p:cNvPr id="16" name="直線矢印コネクタ 15"/>
          <p:cNvCxnSpPr/>
          <p:nvPr/>
        </p:nvCxnSpPr>
        <p:spPr>
          <a:xfrm>
            <a:off x="3294275" y="2768980"/>
            <a:ext cx="1398054" cy="7787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CatWal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288" y="4654310"/>
            <a:ext cx="2300281" cy="1725211"/>
          </a:xfrm>
          <a:prstGeom prst="rect">
            <a:avLst/>
          </a:prstGeom>
        </p:spPr>
      </p:pic>
      <p:pic>
        <p:nvPicPr>
          <p:cNvPr id="3" name="図 2" descr="PowerLine-repaired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973" y="4195474"/>
            <a:ext cx="1855604" cy="2474139"/>
          </a:xfrm>
          <a:prstGeom prst="rect">
            <a:avLst/>
          </a:prstGeom>
        </p:spPr>
      </p:pic>
      <p:pic>
        <p:nvPicPr>
          <p:cNvPr id="6" name="図 5" descr="PowerLine-repaired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47" y="71342"/>
            <a:ext cx="2128653" cy="2838204"/>
          </a:xfrm>
          <a:prstGeom prst="rect">
            <a:avLst/>
          </a:prstGeom>
        </p:spPr>
      </p:pic>
      <p:pic>
        <p:nvPicPr>
          <p:cNvPr id="7" name="図 6" descr="PowerLine-repaired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" y="3572249"/>
            <a:ext cx="3875545" cy="2906659"/>
          </a:xfrm>
          <a:prstGeom prst="rect">
            <a:avLst/>
          </a:prstGeom>
        </p:spPr>
      </p:pic>
      <p:sp>
        <p:nvSpPr>
          <p:cNvPr id="20" name="右矢印 19"/>
          <p:cNvSpPr/>
          <p:nvPr/>
        </p:nvSpPr>
        <p:spPr>
          <a:xfrm>
            <a:off x="6340285" y="1078948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/>
          <p:cNvSpPr/>
          <p:nvPr/>
        </p:nvSpPr>
        <p:spPr>
          <a:xfrm>
            <a:off x="6340285" y="5174758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 rot="5400000">
            <a:off x="1279514" y="3275613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020" y="71342"/>
            <a:ext cx="3974937" cy="92257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kumimoji="1" lang="en-US" altLang="ja-JP" sz="4000" b="1" dirty="0" smtClean="0">
                <a:solidFill>
                  <a:srgbClr val="000090"/>
                </a:solidFill>
              </a:rPr>
              <a:t>Main Power Lines</a:t>
            </a:r>
            <a:endParaRPr kumimoji="1" lang="ja-JP" altLang="en-US" sz="4000" b="1" dirty="0">
              <a:solidFill>
                <a:srgbClr val="000090"/>
              </a:solidFill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744717" y="6122766"/>
            <a:ext cx="3573894" cy="5135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800000"/>
                </a:solidFill>
              </a:rPr>
              <a:t>Recovered in April</a:t>
            </a:r>
            <a:endParaRPr lang="ja-JP" altLang="en-US" sz="32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9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Beam Transport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14858" y="1059654"/>
            <a:ext cx="5005989" cy="101566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Fallen </a:t>
            </a:r>
            <a:r>
              <a:rPr kumimoji="1" lang="en-US" altLang="ja-JP" sz="2000" b="1" dirty="0" err="1" smtClean="0">
                <a:solidFill>
                  <a:srgbClr val="0000FF"/>
                </a:solidFill>
              </a:rPr>
              <a:t>Pb</a:t>
            </a:r>
            <a:r>
              <a:rPr kumimoji="1" lang="en-US" altLang="ja-JP" sz="2000" b="1" dirty="0" smtClean="0">
                <a:solidFill>
                  <a:srgbClr val="0000FF"/>
                </a:solidFill>
              </a:rPr>
              <a:t> blocks were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cleared</a:t>
            </a:r>
            <a:r>
              <a:rPr kumimoji="1" lang="en-US" altLang="ja-JP" sz="20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altLang="ja-JP" sz="2000" b="1" dirty="0" smtClean="0">
                <a:solidFill>
                  <a:srgbClr val="0000FF"/>
                </a:solidFill>
              </a:rPr>
              <a:t>Ceramic of the CT monitor and a bellows were exchanged.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5174166" y="1228064"/>
            <a:ext cx="1039031" cy="2666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27" y="2269033"/>
            <a:ext cx="4133135" cy="310321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262" y="3491089"/>
            <a:ext cx="4340639" cy="3259014"/>
          </a:xfrm>
          <a:prstGeom prst="rect">
            <a:avLst/>
          </a:prstGeom>
        </p:spPr>
      </p:pic>
      <p:pic>
        <p:nvPicPr>
          <p:cNvPr id="6" name="図 5" descr="BT-P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022" y="283737"/>
            <a:ext cx="4083248" cy="306243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844567" y="5719351"/>
            <a:ext cx="3137039" cy="58477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660066"/>
                </a:solidFill>
              </a:rPr>
              <a:t>Repaired in April.</a:t>
            </a:r>
          </a:p>
        </p:txBody>
      </p:sp>
    </p:spTree>
    <p:extLst>
      <p:ext uri="{BB962C8B-B14F-4D97-AF65-F5344CB8AC3E}">
        <p14:creationId xmlns:p14="http://schemas.microsoft.com/office/powerpoint/2010/main" val="2824283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3"/>
            <a:ext cx="8909606" cy="75641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ATF2 FD/IP </a:t>
            </a:r>
            <a:r>
              <a:rPr lang="en-US" altLang="ja-JP" dirty="0"/>
              <a:t>s</a:t>
            </a:r>
            <a:r>
              <a:rPr lang="en-US" altLang="ja-JP" dirty="0" smtClean="0"/>
              <a:t>hield works: re-positioning</a:t>
            </a:r>
            <a:endParaRPr kumimoji="1" lang="ja-JP" altLang="en-US" dirty="0"/>
          </a:p>
        </p:txBody>
      </p:sp>
      <p:pic>
        <p:nvPicPr>
          <p:cNvPr id="6" name="図 5" descr="P10302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2056" y="1248868"/>
            <a:ext cx="3368888" cy="2526666"/>
          </a:xfrm>
          <a:prstGeom prst="rect">
            <a:avLst/>
          </a:prstGeom>
        </p:spPr>
      </p:pic>
      <p:pic>
        <p:nvPicPr>
          <p:cNvPr id="4" name="図 3" descr="P10302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68" y="827757"/>
            <a:ext cx="3651768" cy="2738826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2220770" y="1708113"/>
            <a:ext cx="1503623" cy="1430727"/>
          </a:xfrm>
          <a:prstGeom prst="rightArrow">
            <a:avLst/>
          </a:prstGeom>
          <a:solidFill>
            <a:srgbClr val="FFFF00"/>
          </a:solidFill>
          <a:ln w="57150" cmpd="sng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203" y="3752145"/>
            <a:ext cx="3810000" cy="2540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138" y="4085167"/>
            <a:ext cx="3810000" cy="2540000"/>
          </a:xfrm>
          <a:prstGeom prst="rect">
            <a:avLst/>
          </a:prstGeom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5454767" y="3053074"/>
            <a:ext cx="3573894" cy="5135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US" altLang="ja-JP" sz="3600" dirty="0" smtClean="0">
                <a:solidFill>
                  <a:srgbClr val="800000"/>
                </a:solidFill>
              </a:rPr>
              <a:t>Big work! 3 weeks</a:t>
            </a:r>
            <a:endParaRPr lang="ja-JP" altLang="en-US" sz="3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46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C102862379990">
  <a:themeElements>
    <a:clrScheme name="紅梅匂">
      <a:dk1>
        <a:sysClr val="windowText" lastClr="000000"/>
      </a:dk1>
      <a:lt1>
        <a:sysClr val="window" lastClr="FFFFFF"/>
      </a:lt1>
      <a:dk2>
        <a:srgbClr val="B43731"/>
      </a:dk2>
      <a:lt2>
        <a:srgbClr val="FFFFD2"/>
      </a:lt2>
      <a:accent1>
        <a:srgbClr val="5B8835"/>
      </a:accent1>
      <a:accent2>
        <a:srgbClr val="538BA2"/>
      </a:accent2>
      <a:accent3>
        <a:srgbClr val="876631"/>
      </a:accent3>
      <a:accent4>
        <a:srgbClr val="B49F42"/>
      </a:accent4>
      <a:accent5>
        <a:srgbClr val="CD5C56"/>
      </a:accent5>
      <a:accent6>
        <a:srgbClr val="AB57AF"/>
      </a:accent6>
      <a:hlink>
        <a:srgbClr val="0000FE"/>
      </a:hlink>
      <a:folHlink>
        <a:srgbClr val="81007F"/>
      </a:folHlink>
    </a:clrScheme>
    <a:fontScheme name="kawaii01">
      <a:majorFont>
        <a:latin typeface="Broadway"/>
        <a:ea typeface="HG丸ｺﾞｼｯｸM-PRO"/>
        <a:cs typeface=""/>
      </a:majorFont>
      <a:minorFont>
        <a:latin typeface="Arial Black"/>
        <a:ea typeface="HG丸ｺﾞｼｯｸM-PRO"/>
        <a:cs typeface=""/>
      </a:minorFont>
    </a:fontScheme>
    <a:fmtScheme name="エコロジー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3839</TotalTime>
  <Words>960</Words>
  <Application>Microsoft Macintosh PowerPoint</Application>
  <PresentationFormat>画面に合わせる (4:3)</PresentationFormat>
  <Paragraphs>266</Paragraphs>
  <Slides>14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5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ホワイト</vt:lpstr>
      <vt:lpstr>TC102862379990</vt:lpstr>
      <vt:lpstr>Blank Presentation</vt:lpstr>
      <vt:lpstr>1_Blank Presentation</vt:lpstr>
      <vt:lpstr>1_ホワイト</vt:lpstr>
      <vt:lpstr>Special ATF Session - ATF/ATF2 day on 28th September -</vt:lpstr>
      <vt:lpstr>Special ATF Session on 28th</vt:lpstr>
      <vt:lpstr>Schedule: Special ATF Session</vt:lpstr>
      <vt:lpstr>Brief report of ATF after the Great East Japan Earthquake</vt:lpstr>
      <vt:lpstr>Impact of the earthquake on ATF</vt:lpstr>
      <vt:lpstr>PowerPoint プレゼンテーション</vt:lpstr>
      <vt:lpstr>Main Power Lines</vt:lpstr>
      <vt:lpstr>Beam Transport</vt:lpstr>
      <vt:lpstr>ATF2 FD/IP shield works: re-positioning</vt:lpstr>
      <vt:lpstr>Alignment of the beamline - continued work -</vt:lpstr>
      <vt:lpstr>A test beam passes all beamline</vt:lpstr>
      <vt:lpstr>Stored beam in DR (x1010 e/bunch) A stored beam was delivered to the dump of ATF2. No critical damage on the accelerator was found.</vt:lpstr>
      <vt:lpstr>PowerPoint プレゼンテーション</vt:lpstr>
      <vt:lpstr>Measurement of the vertical beam size  at ATF2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Startup Schedule</dc:title>
  <dc:creator>Nobuhiro Terunuma</dc:creator>
  <cp:lastModifiedBy>Nobuhiro Terunuma</cp:lastModifiedBy>
  <cp:revision>104</cp:revision>
  <dcterms:created xsi:type="dcterms:W3CDTF">2011-09-19T13:00:03Z</dcterms:created>
  <dcterms:modified xsi:type="dcterms:W3CDTF">2011-09-23T11:04:01Z</dcterms:modified>
</cp:coreProperties>
</file>