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  <p:sldMasterId id="2147483672" r:id="rId3"/>
    <p:sldMasterId id="2147483678" r:id="rId4"/>
    <p:sldMasterId id="2147483690" r:id="rId5"/>
  </p:sldMasterIdLst>
  <p:notesMasterIdLst>
    <p:notesMasterId r:id="rId38"/>
  </p:notesMasterIdLst>
  <p:handoutMasterIdLst>
    <p:handoutMasterId r:id="rId39"/>
  </p:handoutMasterIdLst>
  <p:sldIdLst>
    <p:sldId id="256" r:id="rId6"/>
    <p:sldId id="299" r:id="rId7"/>
    <p:sldId id="306" r:id="rId8"/>
    <p:sldId id="301" r:id="rId9"/>
    <p:sldId id="305" r:id="rId10"/>
    <p:sldId id="300" r:id="rId11"/>
    <p:sldId id="304" r:id="rId12"/>
    <p:sldId id="303" r:id="rId13"/>
    <p:sldId id="307" r:id="rId14"/>
    <p:sldId id="309" r:id="rId15"/>
    <p:sldId id="312" r:id="rId16"/>
    <p:sldId id="313" r:id="rId17"/>
    <p:sldId id="314" r:id="rId18"/>
    <p:sldId id="310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08" r:id="rId27"/>
    <p:sldId id="322" r:id="rId28"/>
    <p:sldId id="325" r:id="rId29"/>
    <p:sldId id="323" r:id="rId30"/>
    <p:sldId id="324" r:id="rId31"/>
    <p:sldId id="326" r:id="rId32"/>
    <p:sldId id="329" r:id="rId33"/>
    <p:sldId id="327" r:id="rId34"/>
    <p:sldId id="328" r:id="rId35"/>
    <p:sldId id="311" r:id="rId36"/>
    <p:sldId id="330" r:id="rId37"/>
  </p:sldIdLst>
  <p:sldSz cx="9144000" cy="6858000" type="screen4x3"/>
  <p:notesSz cx="6858000" cy="91440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DA2B"/>
    <a:srgbClr val="23346C"/>
    <a:srgbClr val="CCFF33"/>
    <a:srgbClr val="339966"/>
    <a:srgbClr val="6600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5" autoAdjust="0"/>
    <p:restoredTop sz="94700" autoAdjust="0"/>
  </p:normalViewPr>
  <p:slideViewPr>
    <p:cSldViewPr>
      <p:cViewPr>
        <p:scale>
          <a:sx n="150" d="100"/>
          <a:sy n="150" d="100"/>
        </p:scale>
        <p:origin x="-80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26055-2031-C44D-BD47-6E13A6847812}" type="datetimeFigureOut">
              <a:rPr lang="en-US" smtClean="0"/>
              <a:t>9/29/11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9FE4F-AD34-344D-AEF7-86719BDB6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020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fld id="{B0E32CA1-22D7-4345-AF15-A2C07990A7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30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7C255B-886D-4943-9562-B7B1F7D22887}" type="slidenum">
              <a:rPr lang="en-US"/>
              <a:pPr/>
              <a:t>1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DAACBD9-5CB5-48A9-B9EB-BD9A3B0481B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3450888" y="-9398000"/>
            <a:ext cx="26901776" cy="2017712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440" y="4343400"/>
            <a:ext cx="5435640" cy="4023720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E9285-3E83-4F03-B47A-BC97295713C8}" type="slidenum">
              <a:rPr lang="ja-JP" altLang="en-US">
                <a:solidFill>
                  <a:prstClr val="black"/>
                </a:solidFill>
                <a:latin typeface="Calibri"/>
                <a:ea typeface="ＭＳ Ｐゴシック"/>
              </a:rPr>
              <a:pPr/>
              <a:t>15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E9285-3E83-4F03-B47A-BC97295713C8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20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E9285-3E83-4F03-B47A-BC97295713C8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21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8CAAE2-3562-3E46-970B-F2B7BC63F33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407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8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9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0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pic>
        <p:nvPicPr>
          <p:cNvPr id="102412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0AB30-6CCA-5844-B34D-F761DDEEFB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5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D64E8-BD90-DC4F-A9C6-C3A09A4B60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15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67445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21554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730087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84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28800"/>
            <a:ext cx="3784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04128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28894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03506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3251921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6125742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E4F39-439C-1A4F-8186-77CDE8E773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9073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5469757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783339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0"/>
            <a:ext cx="21018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61531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6462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September 29, 2011         LCWS11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Global Design Effort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D2D4F-0F95-4ABD-BE4D-D528C6704A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825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September 29, 2011         LCWS11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Global Design Effort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A95CD-155F-4BC0-8610-AE40356B9E2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0202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September 29, 2011         LCWS11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Global Design Effort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7944F-AD3F-45FC-A937-AF6AB94555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420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September 29, 2011         LCWS11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Global Design Effort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ADFAF-89AC-495E-B845-8278CA67C99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024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September 29, 2011         LCWS11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Global Design Effort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9771C-AF9E-4154-A4C8-C06DD90337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055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対角する 2 つの角を丸めた四角形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12" rIns="22856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133601" y="2819400"/>
            <a:ext cx="6560234" cy="1752600"/>
          </a:xfrm>
        </p:spPr>
        <p:txBody>
          <a:bodyPr lIns="45712" rIns="246844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119" indent="0" algn="ctr">
              <a:buNone/>
            </a:lvl2pPr>
            <a:lvl3pPr marL="914239" indent="0" algn="ctr">
              <a:buNone/>
            </a:lvl3pPr>
            <a:lvl4pPr marL="1371358" indent="0" algn="ctr">
              <a:buNone/>
            </a:lvl4pPr>
            <a:lvl5pPr marL="1828477" indent="0" algn="ctr">
              <a:buNone/>
            </a:lvl5pPr>
            <a:lvl6pPr marL="2285596" indent="0" algn="ctr">
              <a:buNone/>
            </a:lvl6pPr>
            <a:lvl7pPr marL="2742716" indent="0" algn="ctr">
              <a:buNone/>
            </a:lvl7pPr>
            <a:lvl8pPr marL="3199835" indent="0" algn="ctr">
              <a:buNone/>
            </a:lvl8pPr>
            <a:lvl9pPr marL="3656954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2283734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588393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2428274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38849-A12B-3E44-8A36-0142A3AC6C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407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498231"/>
            <a:ext cx="7772400" cy="2731008"/>
          </a:xfrm>
        </p:spPr>
        <p:txBody>
          <a:bodyPr rIns="100566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7994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728613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88393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430680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b"/>
          <a:lstStyle>
            <a:extLst/>
          </a:lstStyle>
          <a:p>
            <a:pPr algn="ctr" defTabSz="91423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b"/>
          <a:lstStyle>
            <a:extLst/>
          </a:lstStyle>
          <a:p>
            <a:pPr algn="ctr" defTabSz="91423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24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639762"/>
          </a:xfrm>
        </p:spPr>
        <p:txBody>
          <a:bodyPr anchor="b">
            <a:noAutofit/>
          </a:bodyPr>
          <a:lstStyle>
            <a:lvl1pPr marL="91424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2362201"/>
            <a:ext cx="4040188" cy="3941763"/>
          </a:xfrm>
        </p:spPr>
        <p:txBody>
          <a:bodyPr lIns="91424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42766708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88393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10416643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119027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228601" y="2209801"/>
            <a:ext cx="8666456" cy="3977640"/>
          </a:xfrm>
        </p:spPr>
        <p:txBody>
          <a:bodyPr/>
          <a:lstStyle>
            <a:lvl1pPr marL="292556">
              <a:defRPr sz="3200"/>
            </a:lvl1pPr>
            <a:lvl2pPr marL="594255">
              <a:defRPr sz="2800"/>
            </a:lvl2pPr>
            <a:lvl3pPr marL="822814">
              <a:defRPr sz="2400"/>
            </a:lvl3pPr>
            <a:lvl4pPr marL="1051374">
              <a:defRPr sz="2000"/>
            </a:lvl4pPr>
            <a:lvl5pPr marL="1261649"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16319789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40443" y="5388937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04801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ja-JP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プレースホルダーまでドラッグするかアイコンをクリックして図を追加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972712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36426638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11256764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61586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DC161-E7B6-F041-992E-A5D351F94C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2969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947306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688149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11745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254985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90409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253305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6494279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980611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675638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76750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34524-47C3-AA47-BF13-CE52E99C67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29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24C71-324D-8E4E-8FA4-47956857AB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55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4D091-D681-7B42-B4BF-08F1F30E2B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2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752EE-42EB-9C44-BCC5-1DCC7191C8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1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0231C-B916-434E-B4CA-6AD5FBBDE5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3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theme" Target="../theme/theme3.xml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Relationship Id="rId9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EE3C039A-BA73-F34A-8E79-943FEB38567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9" name="Picture 15" descr="N:\Fermi\ILCRedesign\ilccolor.t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45" name="Picture 21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Arial Unicode MS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114440" y="0"/>
            <a:ext cx="4978440" cy="914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5440" y="1828800"/>
            <a:ext cx="7721639" cy="434340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 anchor="t" anchorCtr="0"/>
          <a:lstStyle>
            <a:defPPr marL="291960" marR="0" lvl="0" indent="-291960" algn="l" hangingPunct="1"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None/>
              <a:tabLst>
                <a:tab pos="164880" algn="l"/>
                <a:tab pos="622080" algn="l"/>
                <a:tab pos="1079280" algn="l"/>
                <a:tab pos="1536480" algn="l"/>
                <a:tab pos="1993680" algn="l"/>
                <a:tab pos="2450880" algn="l"/>
                <a:tab pos="2908080" algn="l"/>
                <a:tab pos="3365279" algn="l"/>
                <a:tab pos="3822479" algn="l"/>
                <a:tab pos="4279680" algn="l"/>
                <a:tab pos="4736880" algn="l"/>
                <a:tab pos="5194080" algn="l"/>
                <a:tab pos="5651279" algn="l"/>
                <a:tab pos="6108479" algn="l"/>
                <a:tab pos="6565680" algn="l"/>
                <a:tab pos="7022880" algn="l"/>
                <a:tab pos="7480079" algn="l"/>
                <a:tab pos="7937279" algn="l"/>
                <a:tab pos="8394480" algn="l"/>
                <a:tab pos="885168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ＭＳ Ｐゴシック" pitchFamily="34"/>
                <a:cs typeface="ＭＳ Ｐゴシック" pitchFamily="34"/>
              </a:defRPr>
            </a:defPPr>
            <a:lvl1pPr marL="291960" marR="0" lvl="0" indent="-291960" algn="l" hangingPunct="1"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•"/>
              <a:tabLst>
                <a:tab pos="164880" algn="l"/>
                <a:tab pos="622080" algn="l"/>
                <a:tab pos="1079280" algn="l"/>
                <a:tab pos="1536480" algn="l"/>
                <a:tab pos="1993680" algn="l"/>
                <a:tab pos="2450880" algn="l"/>
                <a:tab pos="2908080" algn="l"/>
                <a:tab pos="3365279" algn="l"/>
                <a:tab pos="3822479" algn="l"/>
                <a:tab pos="4279680" algn="l"/>
                <a:tab pos="4736880" algn="l"/>
                <a:tab pos="5194080" algn="l"/>
                <a:tab pos="5651279" algn="l"/>
                <a:tab pos="6108479" algn="l"/>
                <a:tab pos="6565680" algn="l"/>
                <a:tab pos="7022880" algn="l"/>
                <a:tab pos="7480079" algn="l"/>
                <a:tab pos="7937279" algn="l"/>
                <a:tab pos="8394480" algn="l"/>
                <a:tab pos="885168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ＭＳ Ｐゴシック" pitchFamily="34"/>
                <a:cs typeface="ＭＳ Ｐゴシック" pitchFamily="34"/>
              </a:defRPr>
            </a:lvl1pPr>
            <a:lvl2pPr marL="691920" marR="0" lvl="1" indent="-234720" algn="l" hangingPunct="1"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222120" algn="l"/>
                <a:tab pos="679320" algn="l"/>
                <a:tab pos="1136520" algn="l"/>
                <a:tab pos="1593719" algn="l"/>
                <a:tab pos="2050919" algn="l"/>
                <a:tab pos="2508120" algn="l"/>
                <a:tab pos="2965319" algn="l"/>
                <a:tab pos="3422520" algn="l"/>
                <a:tab pos="3879719" algn="l"/>
                <a:tab pos="4336920" algn="l"/>
                <a:tab pos="4794120" algn="l"/>
                <a:tab pos="5251320" algn="l"/>
                <a:tab pos="5708520" algn="l"/>
                <a:tab pos="6165720" algn="l"/>
                <a:tab pos="6622920" algn="l"/>
                <a:tab pos="7080120" algn="l"/>
                <a:tab pos="7537320" algn="l"/>
                <a:tab pos="7994520" algn="l"/>
                <a:tab pos="8451720" algn="l"/>
                <a:tab pos="8908920" algn="l"/>
              </a:tabLst>
              <a:defRPr lang="en-US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ＭＳ Ｐゴシック" pitchFamily="34"/>
                <a:cs typeface="ＭＳ Ｐゴシック" pitchFamily="34"/>
              </a:defRPr>
            </a:lvl2pPr>
            <a:lvl3pPr marL="1143000" marR="0" lvl="2" indent="-228600" algn="l" hangingPunct="1"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•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  <a:tab pos="8915399" algn="l"/>
              </a:tabLst>
              <a:def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ＭＳ Ｐゴシック" pitchFamily="34"/>
                <a:cs typeface="ＭＳ Ｐゴシック" pitchFamily="34"/>
              </a:defRPr>
            </a:lvl3pPr>
            <a:lvl4pPr marL="1600199" marR="0" lvl="3" indent="-228600" algn="l" hangingPunct="1"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  <a:tab pos="89153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ＭＳ Ｐゴシック" pitchFamily="34"/>
                <a:cs typeface="ＭＳ Ｐゴシック" pitchFamily="34"/>
              </a:defRPr>
            </a:lvl4pPr>
            <a:lvl5pPr marL="2057400" marR="0" lvl="4" indent="-228600" algn="l" hangingPunct="1"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ＭＳ Ｐゴシック" pitchFamily="34"/>
                <a:cs typeface="ＭＳ Ｐゴシック" pitchFamily="34"/>
              </a:defRPr>
            </a:lvl5pPr>
            <a:lvl6pPr marL="2057400" marR="0" lvl="5" indent="-228600" algn="l" hangingPunct="1"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ＭＳ Ｐゴシック" pitchFamily="34"/>
                <a:cs typeface="ＭＳ Ｐゴシック" pitchFamily="34"/>
              </a:defRPr>
            </a:lvl6pPr>
            <a:lvl7pPr marL="2057400" marR="0" lvl="6" indent="-228600" algn="l" hangingPunct="1"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ＭＳ Ｐゴシック" pitchFamily="34"/>
                <a:cs typeface="ＭＳ Ｐゴシック" pitchFamily="34"/>
              </a:defRPr>
            </a:lvl7pPr>
            <a:lvl8pPr marL="2057400" marR="0" lvl="7" indent="-228600" algn="l" hangingPunct="1"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ＭＳ Ｐゴシック" pitchFamily="34"/>
                <a:cs typeface="ＭＳ Ｐゴシック" pitchFamily="34"/>
              </a:defRPr>
            </a:lvl8pPr>
            <a:lvl9pPr marL="1944000" marR="0" lvl="8" indent="-216000" algn="l" hangingPunct="1">
              <a:spcBef>
                <a:spcPts val="499"/>
              </a:spcBef>
              <a:spcAft>
                <a:spcPts val="0"/>
              </a:spcAft>
              <a:buSzPct val="45000"/>
              <a:buFont typeface="StarSymbol"/>
              <a:buChar char="●"/>
              <a:tabLst>
                <a:tab pos="228600" algn="l"/>
                <a:tab pos="685799" algn="l"/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799" algn="l"/>
                <a:tab pos="8000999" algn="l"/>
                <a:tab pos="84582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ＭＳ Ｐゴシック" pitchFamily="34"/>
                <a:cs typeface="ＭＳ Ｐゴシック" pitchFamily="34"/>
              </a:defRPr>
            </a:lvl9pPr>
          </a:lstStyle>
          <a:p>
            <a:pPr lvl="0"/>
            <a:r>
              <a:rPr lang="en-US"/>
              <a:t>Click to edit the outline text format</a:t>
            </a:r>
          </a:p>
          <a:p>
            <a:pPr lvl="1"/>
            <a:r>
              <a:rPr lang="en-US"/>
              <a:t>Second Outline Level</a:t>
            </a:r>
          </a:p>
          <a:p>
            <a:pPr lvl="2"/>
            <a:r>
              <a:rPr lang="en-US"/>
              <a:t>Third Outline Level</a:t>
            </a:r>
          </a:p>
          <a:p>
            <a:pPr lvl="3"/>
            <a:r>
              <a:rPr lang="en-US"/>
              <a:t>Fourth Outline Level</a:t>
            </a:r>
          </a:p>
        </p:txBody>
      </p:sp>
      <p:sp>
        <p:nvSpPr>
          <p:cNvPr id="4" name="Freeform 3"/>
          <p:cNvSpPr/>
          <p:nvPr/>
        </p:nvSpPr>
        <p:spPr>
          <a:xfrm>
            <a:off x="0" y="6396120"/>
            <a:ext cx="9144000" cy="81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6D6E71"/>
          </a:solidFill>
          <a:ln w="9360">
            <a:solidFill>
              <a:srgbClr val="6D6E71"/>
            </a:solidFill>
            <a:prstDash val="solid"/>
            <a:miter/>
          </a:ln>
        </p:spPr>
        <p:txBody>
          <a:bodyPr vert="horz" wrap="square" lIns="90000" tIns="46800" rIns="90000" bIns="46800" anchor="ctr" anchorCtr="0" compatLnSpc="0"/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pPr eaLnBrk="1" fontAlgn="auto">
              <a:spcBef>
                <a:spcPts val="0"/>
              </a:spcBef>
              <a:spcAft>
                <a:spcPts val="0"/>
              </a:spcAft>
              <a:buFont typeface="Arial" pitchFamily="34"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>
              <a:solidFill>
                <a:srgbClr val="000000"/>
              </a:solidFill>
              <a:latin typeface="Arial" pitchFamily="34"/>
              <a:ea typeface="ＭＳ Ｐゴシック" pitchFamily="34"/>
              <a:cs typeface="ＭＳ Ｐゴシック" pitchFamily="34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440" y="6537960"/>
            <a:ext cx="1864800" cy="290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 i="1">
                <a:solidFill>
                  <a:srgbClr val="000000"/>
                </a:solidFill>
                <a:latin typeface="Times New Roman" pitchFamily="18"/>
                <a:ea typeface="Lucida Sans" pitchFamily="18"/>
                <a:cs typeface="Lucida Sans" pitchFamily="18"/>
              </a:rPr>
              <a:t>27 September 2011   LCWS11</a:t>
            </a:r>
          </a:p>
        </p:txBody>
      </p:sp>
      <p:sp>
        <p:nvSpPr>
          <p:cNvPr id="6" name="Freeform 5"/>
          <p:cNvSpPr/>
          <p:nvPr/>
        </p:nvSpPr>
        <p:spPr>
          <a:xfrm>
            <a:off x="1949760" y="6565320"/>
            <a:ext cx="5244480" cy="22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0" tIns="0" rIns="0" bIns="0" anchor="t" anchorCtr="0" compatLnSpc="0">
            <a:spAutoFit/>
          </a:bodyPr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 i="1">
                <a:solidFill>
                  <a:srgbClr val="000000"/>
                </a:solidFill>
                <a:latin typeface="Times New Roman" pitchFamily="18"/>
                <a:ea typeface="Lucida Sans" pitchFamily="18"/>
                <a:cs typeface="Lucida Sans" pitchFamily="18"/>
              </a:rPr>
              <a:t>Baseline Damping Ring Lattice Design Status / J.A.Crittenden</a:t>
            </a:r>
          </a:p>
        </p:txBody>
      </p:sp>
      <p:sp>
        <p:nvSpPr>
          <p:cNvPr id="7" name="Freeform 6"/>
          <p:cNvSpPr/>
          <p:nvPr/>
        </p:nvSpPr>
        <p:spPr>
          <a:xfrm>
            <a:off x="8118360" y="6537960"/>
            <a:ext cx="1047959" cy="263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61A1AAB-B165-428E-9830-48FB86FC54D3}" type="slidenum">
              <a:rPr sz="18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buFont typeface="Arial" pitchFamily="34"/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‹#›</a:t>
            </a:fld>
            <a:r>
              <a:rPr lang="en-GB" sz="1100" i="1">
                <a:solidFill>
                  <a:srgbClr val="000000"/>
                </a:solidFill>
                <a:latin typeface="Times New Roman" pitchFamily="18"/>
                <a:ea typeface="Lucida Sans" pitchFamily="18"/>
                <a:cs typeface="Lucida Sans" pitchFamily="18"/>
              </a:rPr>
              <a:t> / 21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4000" cy="804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1308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/>
  <p:hf hdr="0"/>
  <p:txStyles>
    <p:titleStyle>
      <a:lvl1pPr marL="0" marR="0" indent="0" algn="ctr" rtl="0" hangingPunct="1">
        <a:spcBef>
          <a:spcPts val="0"/>
        </a:spcBef>
        <a:spcAft>
          <a:spcPts val="0"/>
        </a:spcAft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en-US" sz="3200" b="1" i="1" u="none" strike="noStrike" baseline="0">
          <a:ln>
            <a:noFill/>
          </a:ln>
          <a:solidFill>
            <a:srgbClr val="FFFFFF"/>
          </a:solidFill>
          <a:latin typeface="Times New Roman" pitchFamily="18"/>
          <a:ea typeface="ＭＳ Ｐゴシック" pitchFamily="34"/>
        </a:defRPr>
      </a:lvl1pPr>
    </p:titleStyle>
    <p:bodyStyle>
      <a:lvl1pPr marL="0" marR="0" lvl="0" indent="0" rtl="0">
        <a:buClr>
          <a:srgbClr val="000000"/>
        </a:buClr>
        <a:buSzPct val="100000"/>
        <a:buFont typeface="Arial" pitchFamily="34"/>
        <a:buChar char="•"/>
        <a:defRPr lang="en-US"/>
      </a:lvl1pPr>
      <a:lvl2pPr marL="0" marR="0" lvl="1" indent="0" rtl="0">
        <a:buClr>
          <a:srgbClr val="000000"/>
        </a:buClr>
        <a:buSzPct val="100000"/>
        <a:buFont typeface="Arial" pitchFamily="34"/>
        <a:buChar char="–"/>
        <a:defRPr lang="en-US"/>
      </a:lvl2pPr>
      <a:lvl3pPr marL="0" marR="0" lvl="2" indent="0" rtl="0">
        <a:buClr>
          <a:srgbClr val="000000"/>
        </a:buClr>
        <a:buSzPct val="100000"/>
        <a:buFont typeface="Arial" pitchFamily="34"/>
        <a:buChar char="•"/>
        <a:defRPr lang="en-US"/>
      </a:lvl3pPr>
      <a:lvl4pPr marL="0" marR="0" lvl="3" indent="0" rtl="0">
        <a:buClr>
          <a:srgbClr val="000000"/>
        </a:buClr>
        <a:buSzPct val="100000"/>
        <a:buFont typeface="Arial" pitchFamily="34"/>
        <a:buChar char="–"/>
        <a:defRPr lang="en-US"/>
      </a:lvl4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CLIC Technical Committee - Meeting #12   Tuesday 10 March 2009</a:t>
            </a:r>
          </a:p>
          <a:p>
            <a:pPr lvl="4"/>
            <a:r>
              <a:rPr lang="en-US" smtClean="0"/>
              <a:t>from 10:30 to 13:50</a:t>
            </a:r>
          </a:p>
          <a:p>
            <a:pPr lvl="4"/>
            <a:r>
              <a:rPr lang="en-US" smtClean="0"/>
              <a:t> 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 eaLnBrk="1" fontAlgn="base" hangingPunct="1">
              <a:defRPr/>
            </a:pPr>
            <a:r>
              <a:rPr lang="en-US" smtClean="0">
                <a:solidFill>
                  <a:srgbClr val="000000"/>
                </a:solidFill>
                <a:ea typeface="+mn-ea"/>
                <a:cs typeface="+mn-cs"/>
              </a:rPr>
              <a:t>September 29, 2011         LCWS11</a:t>
            </a:r>
            <a:endParaRPr lang="en-U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873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 eaLnBrk="1" fontAlgn="base" hangingPunct="1">
              <a:defRPr/>
            </a:pPr>
            <a:r>
              <a:rPr lang="en-US" smtClean="0">
                <a:solidFill>
                  <a:srgbClr val="000000"/>
                </a:solidFill>
                <a:ea typeface="+mn-ea"/>
                <a:cs typeface="+mn-cs"/>
              </a:rPr>
              <a:t>Global Design Effort</a:t>
            </a:r>
            <a:endParaRPr lang="en-U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 eaLnBrk="1" fontAlgn="base" hangingPunct="1">
              <a:defRPr/>
            </a:pPr>
            <a:fld id="{184AB528-2EA5-469F-8F30-741D363DC78E}" type="slidenum">
              <a:rPr lang="en-US">
                <a:solidFill>
                  <a:srgbClr val="000000"/>
                </a:solidFill>
                <a:ea typeface="+mn-ea"/>
                <a:cs typeface="+mn-cs"/>
              </a:rPr>
              <a:pPr eaLnBrk="1" fontAlgn="base" hangingPunct="1">
                <a:defRPr/>
              </a:pPr>
              <a:t>‹#›</a:t>
            </a:fld>
            <a:endParaRPr lang="en-US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104449" name="Picture 1" descr="\\cern.ch\dfs\Users\b\barnesm\Public\CLIC\IWLC2010\clic-logo2010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16632"/>
            <a:ext cx="741248" cy="7470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0079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r" rtl="0" eaLnBrk="1" fontAlgn="ctr" hangingPunct="1">
        <a:spcBef>
          <a:spcPct val="20000"/>
        </a:spcBef>
        <a:spcAft>
          <a:spcPct val="0"/>
        </a:spcAft>
        <a:buChar char="•"/>
        <a:defRPr sz="9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対角する 2 つの角を丸めた四角形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>
            <a:extLst/>
          </a:lstStyle>
          <a:p>
            <a:pPr algn="ctr" defTabSz="91423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1295400" y="6400801"/>
            <a:ext cx="4212264" cy="274320"/>
          </a:xfrm>
          <a:prstGeom prst="rect">
            <a:avLst/>
          </a:prstGeom>
        </p:spPr>
        <p:txBody>
          <a:bodyPr lIns="91424" tIns="45712" rIns="91424" bIns="45712"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defTabSz="914239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  <a:cs typeface="+mn-cs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  <a:cs typeface="+mn-cs"/>
            </a:endParaRPr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5562600" y="6400801"/>
            <a:ext cx="3002280" cy="274320"/>
          </a:xfrm>
          <a:prstGeom prst="rect">
            <a:avLst/>
          </a:prstGeom>
        </p:spPr>
        <p:txBody>
          <a:bodyPr lIns="91424" tIns="45712" rIns="91424" bIns="45712"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defTabSz="914239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  <a:cs typeface="+mn-cs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  <a:cs typeface="+mn-cs"/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lIns="91424" tIns="45712" rIns="91424" bIns="45712"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defTabSz="914239" fontAlgn="auto">
              <a:spcBef>
                <a:spcPts val="0"/>
              </a:spcBef>
              <a:spcAft>
                <a:spcPts val="0"/>
              </a:spcAft>
            </a:pPr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  <a:cs typeface="+mn-cs"/>
              </a:rPr>
              <a:pPr defTabSz="91423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  <a:cs typeface="+mn-cs"/>
            </a:endParaRPr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253537"/>
            <a:ext cx="8229600" cy="1143000"/>
          </a:xfrm>
          <a:prstGeom prst="rect">
            <a:avLst/>
          </a:prstGeom>
        </p:spPr>
        <p:txBody>
          <a:bodyPr lIns="91424" tIns="45712" rIns="91424" bIns="45712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 lIns="91424" tIns="45712" rIns="91424" bIns="45712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38420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/>
  <p:txStyles>
    <p:titleStyle>
      <a:lvl1pPr marL="54854" algn="r" rtl="0" eaLnBrk="1" latinLnBrk="0" hangingPunct="1">
        <a:spcBef>
          <a:spcPct val="0"/>
        </a:spcBef>
        <a:buNone/>
        <a:defRPr kumimoji="1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048" indent="-292048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967" indent="-22856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814" indent="-19199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663" indent="-182848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510" indent="-182848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358" indent="-17370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205" indent="-17370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054" indent="-17370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19901" indent="-17370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September 29, 2011         LCWS11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t>Global Design Effort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A0CC53CC-6D36-1D4E-BD56-F1A8742F927E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460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jpg"/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jpg"/><Relationship Id="rId5" Type="http://schemas.openxmlformats.org/officeDocument/2006/relationships/image" Target="../media/image25.jpg"/><Relationship Id="rId6" Type="http://schemas.openxmlformats.org/officeDocument/2006/relationships/image" Target="../media/image26.jpg"/><Relationship Id="rId7" Type="http://schemas.openxmlformats.org/officeDocument/2006/relationships/image" Target="../media/image27.jpg"/><Relationship Id="rId8" Type="http://schemas.openxmlformats.org/officeDocument/2006/relationships/image" Target="../media/image28.jpg"/><Relationship Id="rId9" Type="http://schemas.openxmlformats.org/officeDocument/2006/relationships/image" Target="../media/image29.jpg"/><Relationship Id="rId10" Type="http://schemas.openxmlformats.org/officeDocument/2006/relationships/image" Target="../media/image30.JPG"/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3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Global Design Effort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CDEBBAE-0267-FC40-A8E8-8E61501518D9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524000"/>
            <a:ext cx="8839200" cy="1600200"/>
          </a:xfrm>
        </p:spPr>
        <p:txBody>
          <a:bodyPr/>
          <a:lstStyle/>
          <a:p>
            <a:r>
              <a:rPr lang="en-US" b="1" dirty="0" smtClean="0"/>
              <a:t>Accelerator Working Group 2</a:t>
            </a:r>
            <a:br>
              <a:rPr lang="en-US" b="1" dirty="0" smtClean="0"/>
            </a:br>
            <a:r>
              <a:rPr lang="en-US" b="1" i="1" dirty="0" smtClean="0"/>
              <a:t>Damping Rings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Summary</a:t>
            </a:r>
            <a:endParaRPr lang="en-US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r>
              <a:rPr lang="en-US" dirty="0" smtClean="0"/>
              <a:t>Mark Palmer</a:t>
            </a:r>
          </a:p>
          <a:p>
            <a:r>
              <a:rPr lang="en-US" dirty="0" smtClean="0"/>
              <a:t>Cornell University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PM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3340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Baseline Lattice Updates, Fill Patterns and Technology</a:t>
            </a:r>
          </a:p>
          <a:p>
            <a:r>
              <a:rPr lang="en-US" dirty="0" smtClean="0"/>
              <a:t>Session 1</a:t>
            </a:r>
          </a:p>
          <a:p>
            <a:pPr lvl="1"/>
            <a:r>
              <a:rPr lang="en-US" dirty="0" smtClean="0"/>
              <a:t>DTC02 Lattice Update:  J. Crittenden</a:t>
            </a:r>
          </a:p>
          <a:p>
            <a:pPr lvl="1"/>
            <a:r>
              <a:rPr lang="en-US" dirty="0" smtClean="0"/>
              <a:t>Fill Pattern Issues:  B. List</a:t>
            </a:r>
          </a:p>
          <a:p>
            <a:r>
              <a:rPr lang="en-US" dirty="0" smtClean="0"/>
              <a:t>Session 2 (Joint with AWG8)</a:t>
            </a:r>
          </a:p>
          <a:p>
            <a:pPr lvl="1"/>
            <a:r>
              <a:rPr lang="en-US" dirty="0" smtClean="0"/>
              <a:t>IRBPM:  H. </a:t>
            </a:r>
            <a:r>
              <a:rPr lang="en-US" dirty="0" err="1" smtClean="0"/>
              <a:t>Hayano</a:t>
            </a:r>
            <a:r>
              <a:rPr lang="en-US" dirty="0" smtClean="0"/>
              <a:t> (</a:t>
            </a:r>
            <a:r>
              <a:rPr lang="en-US" dirty="0" smtClean="0"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cs typeface="Wingdings 3" charset="2"/>
              </a:rPr>
              <a:t> see AWG8 Summary)</a:t>
            </a:r>
            <a:endParaRPr lang="en-US" dirty="0" smtClean="0"/>
          </a:p>
          <a:p>
            <a:pPr lvl="1"/>
            <a:r>
              <a:rPr lang="en-US" dirty="0" smtClean="0"/>
              <a:t>CLIC DR Extraction Kicker:  J. </a:t>
            </a:r>
            <a:r>
              <a:rPr lang="en-US" dirty="0" err="1" smtClean="0"/>
              <a:t>Holma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C161-E7B6-F041-992E-A5D351F94C8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35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6400799" y="360"/>
            <a:ext cx="2692080" cy="68939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GB" sz="2400" i="0">
                <a:latin typeface="Times new roman" pitchFamily="18"/>
              </a:rPr>
              <a:t>DTC02 Layout</a:t>
            </a:r>
            <a:br>
              <a:rPr lang="en-GB" sz="2400" i="0">
                <a:latin typeface="Times new roman" pitchFamily="18"/>
              </a:rPr>
            </a:br>
            <a:r>
              <a:rPr lang="en-GB" sz="2400" i="0">
                <a:latin typeface="Times new roman" pitchFamily="18"/>
              </a:rPr>
              <a:t>(D.L.Rubin)</a:t>
            </a:r>
          </a:p>
        </p:txBody>
      </p:sp>
      <p:pic>
        <p:nvPicPr>
          <p:cNvPr id="3" name="Picture 7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65760" y="740520"/>
            <a:ext cx="3510720" cy="54309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672440" y="816360"/>
            <a:ext cx="4421880" cy="5648811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0">
            <a:spAutoFit/>
          </a:bodyPr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Circumference  = 3238.681 m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Harmonic number =7022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710-m straights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200" dirty="0" smtClean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6 </a:t>
            </a:r>
            <a: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phase trombone cells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Sixty 2.1-m long wigglers: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	30-cm period, 14 poles</a:t>
            </a:r>
            <a:b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</a:br>
            <a: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	</a:t>
            </a:r>
            <a:r>
              <a:rPr lang="en-US" sz="2200" dirty="0" err="1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B</a:t>
            </a:r>
            <a:r>
              <a:rPr lang="en-US" sz="2200" baseline="-25000" dirty="0" err="1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max</a:t>
            </a:r>
            <a: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 = 2.16T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Space for 16 RF cavities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/>
            </a:r>
            <a:b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</a:br>
            <a: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The cryostats for upper and lower </a:t>
            </a:r>
            <a:b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</a:br>
            <a:r>
              <a:rPr lang="en-US" sz="2200" dirty="0">
                <a:solidFill>
                  <a:srgbClr val="000000"/>
                </a:solidFill>
                <a:latin typeface="Arial" pitchFamily="34"/>
                <a:ea typeface="ＭＳ Ｐゴシック" pitchFamily="34"/>
                <a:cs typeface="Arial Unicode MS" pitchFamily="34"/>
              </a:rPr>
              <a:t>positron rings are interleaved.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1828800" y="5562600"/>
            <a:ext cx="249299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Crittenden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07362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1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1195" r="1195"/>
          <a:stretch>
            <a:fillRect/>
          </a:stretch>
        </p:blipFill>
        <p:spPr>
          <a:xfrm>
            <a:off x="152400" y="914400"/>
            <a:ext cx="7772400" cy="5334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5829222" y="2940426"/>
            <a:ext cx="52390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Possible Fill Patterns – </a:t>
            </a:r>
          </a:p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B. List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4585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ChangeArrowheads="1"/>
          </p:cNvSpPr>
          <p:nvPr/>
        </p:nvSpPr>
        <p:spPr bwMode="auto">
          <a:xfrm>
            <a:off x="899592" y="0"/>
            <a:ext cx="8244408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base" hangingPunct="1">
              <a:defRPr/>
            </a:pPr>
            <a:r>
              <a:rPr lang="en-US" dirty="0" smtClean="0">
                <a:solidFill>
                  <a:srgbClr val="333399"/>
                </a:solidFill>
                <a:latin typeface="Arial"/>
                <a:ea typeface="+mn-ea"/>
                <a:cs typeface="+mn-cs"/>
              </a:rPr>
              <a:t>Kicker System with an Inductive </a:t>
            </a:r>
            <a:r>
              <a:rPr lang="en-US" dirty="0">
                <a:solidFill>
                  <a:srgbClr val="333399"/>
                </a:solidFill>
                <a:latin typeface="Arial"/>
                <a:ea typeface="+mn-ea"/>
                <a:cs typeface="+mn-cs"/>
              </a:rPr>
              <a:t>Adder</a:t>
            </a:r>
          </a:p>
        </p:txBody>
      </p:sp>
      <p:sp>
        <p:nvSpPr>
          <p:cNvPr id="2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481142"/>
            <a:ext cx="2133600" cy="476250"/>
          </a:xfrm>
          <a:noFill/>
        </p:spPr>
        <p:txBody>
          <a:bodyPr/>
          <a:lstStyle/>
          <a:p>
            <a:r>
              <a:rPr lang="en-US" sz="1200" smtClean="0">
                <a:solidFill>
                  <a:srgbClr val="000000"/>
                </a:solidFill>
              </a:rPr>
              <a:t>September 29, 2011         LCWS11</a:t>
            </a:r>
            <a:endParaRPr lang="en-US" sz="1200" dirty="0" smtClean="0">
              <a:solidFill>
                <a:srgbClr val="000000"/>
              </a:solidFill>
            </a:endParaRPr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81142"/>
            <a:ext cx="2133600" cy="476250"/>
          </a:xfrm>
          <a:noFill/>
        </p:spPr>
        <p:txBody>
          <a:bodyPr/>
          <a:lstStyle/>
          <a:p>
            <a:fld id="{17F38FA4-84EE-471E-A497-1F256BFAAA05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1142"/>
            <a:ext cx="3248000" cy="47625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Global Design Effort</a:t>
            </a: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30" name="Picture 29" descr="IMG_43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61581" y="2636912"/>
            <a:ext cx="2910819" cy="3517239"/>
          </a:xfrm>
          <a:prstGeom prst="rect">
            <a:avLst/>
          </a:prstGeom>
          <a:ln w="6350" cap="rnd" cmpd="sng">
            <a:noFill/>
            <a:round/>
          </a:ln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467544" y="2687429"/>
            <a:ext cx="4896544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fontAlgn="base" hangingPunct="1">
              <a:spcBef>
                <a:spcPct val="50000"/>
              </a:spcBef>
            </a:pPr>
            <a:r>
              <a:rPr lang="en-GB" sz="1600" b="1" u="sng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Inductive Adder</a:t>
            </a:r>
            <a:r>
              <a:rPr lang="en-GB" sz="1600" u="sng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</a:t>
            </a:r>
          </a:p>
          <a:p>
            <a:pPr eaLnBrk="1" fontAlgn="base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sz="12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Solid-state switches;</a:t>
            </a:r>
          </a:p>
          <a:p>
            <a:pPr eaLnBrk="1" fontAlgn="base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sz="12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Control electronics referenced to ground;</a:t>
            </a:r>
          </a:p>
          <a:p>
            <a:pPr eaLnBrk="1" fontAlgn="base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sz="12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No electronics referenced to high voltage despite the high voltage output of the adder;</a:t>
            </a:r>
          </a:p>
          <a:p>
            <a:pPr eaLnBrk="1" fontAlgn="base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sz="12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Modularity: the same design can potentially be used for DR and PDR kickers despite the different specifications. The PDR version will require more layers in series;</a:t>
            </a:r>
          </a:p>
          <a:p>
            <a:pPr eaLnBrk="1" fontAlgn="base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sz="12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Redundancy and machine safety: if one switch or layer fails, the adder still gives a significant portion of the required output pulse;</a:t>
            </a:r>
          </a:p>
          <a:p>
            <a:pPr eaLnBrk="1" fontAlgn="base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sz="12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Possibility to generate positive or negative output pulses with the same adder: the polarity of the pulse can be changed by grounding the other end of the output of the adder;</a:t>
            </a:r>
          </a:p>
          <a:p>
            <a:pPr eaLnBrk="1" fontAlgn="base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sz="12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Source impedance is low, hence minimizing number of layers;</a:t>
            </a:r>
          </a:p>
          <a:p>
            <a:pPr eaLnBrk="1" fontAlgn="base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GB" sz="12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The output voltage can be modulated during the pulse.</a:t>
            </a:r>
            <a:endParaRPr lang="en-GB" sz="1200">
              <a:solidFill>
                <a:srgbClr val="333399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10" name="Picture 9" descr="Kicker_system_with_IA_highlighted_and_stripline_kicker_13_9_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555" y="665217"/>
            <a:ext cx="6287805" cy="1683663"/>
          </a:xfrm>
          <a:prstGeom prst="rect">
            <a:avLst/>
          </a:prstGeom>
          <a:ln w="6350">
            <a:solidFill>
              <a:schemeClr val="tx1"/>
            </a:solidFill>
            <a:prstDash val="sysDot"/>
          </a:ln>
        </p:spPr>
      </p:pic>
      <p:sp>
        <p:nvSpPr>
          <p:cNvPr id="11" name="TextBox 10"/>
          <p:cNvSpPr txBox="1"/>
          <p:nvPr/>
        </p:nvSpPr>
        <p:spPr bwMode="auto">
          <a:xfrm>
            <a:off x="2411760" y="2335291"/>
            <a:ext cx="4498219" cy="301621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tIns="27432" bIns="27432" rtlCol="0">
            <a:spAutoFit/>
          </a:bodyPr>
          <a:lstStyle/>
          <a:p>
            <a:pPr eaLnBrk="1" fontAlgn="base" hangingPunct="1"/>
            <a:r>
              <a:rPr lang="en-GB" sz="16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Schematic of kicker system with an inductive adder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5336367" y="6079707"/>
            <a:ext cx="2836033" cy="301621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tIns="27432" bIns="27432" rtlCol="0">
            <a:spAutoFit/>
          </a:bodyPr>
          <a:lstStyle/>
          <a:p>
            <a:pPr eaLnBrk="1" fontAlgn="base" hangingPunct="1"/>
            <a:r>
              <a:rPr lang="fi-FI" sz="1600" dirty="0" err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Schematic</a:t>
            </a:r>
            <a:r>
              <a:rPr lang="fi-FI" sz="16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of an </a:t>
            </a:r>
            <a:r>
              <a:rPr lang="fi-FI" sz="1600" dirty="0" err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inductive</a:t>
            </a:r>
            <a:r>
              <a:rPr lang="fi-FI" sz="16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fi-FI" sz="1600" dirty="0" err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adder</a:t>
            </a:r>
            <a:endParaRPr lang="en-GB" sz="1600" dirty="0" smtClean="0">
              <a:solidFill>
                <a:srgbClr val="0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8385101" y="5157192"/>
            <a:ext cx="795411" cy="67095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tIns="27432" bIns="27432" rtlCol="0">
            <a:spAutoFit/>
          </a:bodyPr>
          <a:lstStyle/>
          <a:p>
            <a:pPr eaLnBrk="1" fontAlgn="base" hangingPunct="1"/>
            <a:r>
              <a:rPr lang="fi-FI" sz="20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(N-2)</a:t>
            </a:r>
          </a:p>
          <a:p>
            <a:pPr eaLnBrk="1" fontAlgn="base" hangingPunct="1"/>
            <a:r>
              <a:rPr lang="fi-FI" sz="2000" dirty="0" err="1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layers</a:t>
            </a:r>
            <a:endParaRPr lang="en-GB" sz="2000" dirty="0" smtClean="0"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8244408" y="5013176"/>
            <a:ext cx="144015" cy="93610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1" fontAlgn="base" hangingPunct="1"/>
            <a:endParaRPr lang="en-GB" sz="1800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35129" y="533400"/>
            <a:ext cx="21088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J.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Holma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9560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Wednesday: ATF/ATF2 Day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3340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DR-related </a:t>
            </a:r>
            <a:r>
              <a:rPr lang="en-US" b="1" dirty="0" smtClean="0"/>
              <a:t>Talks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i="1" dirty="0" smtClean="0"/>
              <a:t>Will focus on recovery from the earthquake and upcoming plans…</a:t>
            </a:r>
            <a:endParaRPr lang="en-US" b="1" i="1" dirty="0" smtClean="0"/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C161-E7B6-F041-992E-A5D351F94C8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88272" y="4114800"/>
            <a:ext cx="64365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Following slides from </a:t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N.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Teranuma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and J. Urakawa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5970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/>
          <p:cNvSpPr txBox="1"/>
          <p:nvPr/>
        </p:nvSpPr>
        <p:spPr>
          <a:xfrm>
            <a:off x="0" y="198947"/>
            <a:ext cx="9144000" cy="573359"/>
          </a:xfrm>
          <a:prstGeom prst="rect">
            <a:avLst/>
          </a:prstGeom>
          <a:noFill/>
        </p:spPr>
        <p:txBody>
          <a:bodyPr wrap="square" lIns="80133" tIns="40067" rIns="80133" bIns="40067" rtlCol="0">
            <a:spAutoFit/>
          </a:bodyPr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3200" dirty="0" smtClean="0">
                <a:ln w="12700">
                  <a:solidFill>
                    <a:srgbClr val="B43731">
                      <a:satMod val="155000"/>
                    </a:srgbClr>
                  </a:solidFill>
                  <a:prstDash val="solid"/>
                </a:ln>
                <a:solidFill>
                  <a:srgbClr val="FFFFD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  <a:ea typeface="HG丸ｺﾞｼｯｸM-PRO"/>
                <a:cs typeface="+mn-cs"/>
              </a:rPr>
              <a:t>Recovery History for Test Beam for ATF</a:t>
            </a:r>
            <a:endParaRPr kumimoji="1" lang="ja-JP" altLang="en-US" sz="3200" dirty="0">
              <a:ln w="12700">
                <a:solidFill>
                  <a:srgbClr val="B43731">
                    <a:satMod val="155000"/>
                  </a:srgbClr>
                </a:solidFill>
                <a:prstDash val="solid"/>
              </a:ln>
              <a:solidFill>
                <a:srgbClr val="FFFFD2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/>
              <a:ea typeface="HG丸ｺﾞｼｯｸM-PRO"/>
              <a:cs typeface="+mn-cs"/>
            </a:endParaRPr>
          </a:p>
        </p:txBody>
      </p:sp>
      <p:graphicFrame>
        <p:nvGraphicFramePr>
          <p:cNvPr id="125" name="表 1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519741"/>
              </p:ext>
            </p:extLst>
          </p:nvPr>
        </p:nvGraphicFramePr>
        <p:xfrm>
          <a:off x="84661" y="1047747"/>
          <a:ext cx="8953502" cy="5258136"/>
        </p:xfrm>
        <a:graphic>
          <a:graphicData uri="http://schemas.openxmlformats.org/drawingml/2006/table">
            <a:tbl>
              <a:tblPr firstRow="1" bandCol="1">
                <a:effectLst>
                  <a:innerShdw blurRad="114300">
                    <a:prstClr val="black"/>
                  </a:innerShdw>
                </a:effectLst>
                <a:tableStyleId>{1E171933-4619-4E11-9A3F-F7608DF75F80}</a:tableStyleId>
              </a:tblPr>
              <a:tblGrid>
                <a:gridCol w="498482"/>
                <a:gridCol w="479308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  <a:gridCol w="498482"/>
              </a:tblGrid>
              <a:tr h="58344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Mar</a:t>
                      </a:r>
                    </a:p>
                    <a:p>
                      <a:pPr algn="ctr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11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21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Apr</a:t>
                      </a:r>
                    </a:p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lang="ja-JP" altLang="en-US" sz="1800" b="0" i="0" u="none" strike="noStrike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1800" b="0" u="none" strike="noStrike" dirty="0" smtClean="0">
                        <a:latin typeface="Arial"/>
                        <a:cs typeface="Arial"/>
                      </a:endParaRPr>
                    </a:p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May</a:t>
                      </a:r>
                    </a:p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solidFill>
                            <a:schemeClr val="lt1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30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Jun</a:t>
                      </a:r>
                    </a:p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27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Jul</a:t>
                      </a:r>
                    </a:p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200" b="0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/>
                          <a:cs typeface="Arial"/>
                        </a:rPr>
                        <a:t> </a:t>
                      </a:r>
                      <a:endParaRPr lang="ja-JP" altLang="en-US" sz="2200" b="0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2200" b="0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9438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9726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9726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9726">
                <a:tc>
                  <a:txBody>
                    <a:bodyPr/>
                    <a:lstStyle/>
                    <a:p>
                      <a:pPr algn="l" fontAlgn="b"/>
                      <a:endParaRPr lang="ja-JP" altLang="en-US" sz="20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i="0" u="none" strike="noStrike" dirty="0" smtClean="0">
                          <a:latin typeface="Arial"/>
                          <a:cs typeface="Arial"/>
                        </a:rPr>
                        <a:t>KEK MW</a:t>
                      </a:r>
                      <a:endParaRPr lang="ja-JP" altLang="en-US" sz="18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 dirty="0" smtClean="0">
                          <a:latin typeface="Arial"/>
                          <a:cs typeface="Arial"/>
                        </a:rPr>
                        <a:t>1.7</a:t>
                      </a:r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lang="en-US" altLang="ja-JP" sz="2000" b="0" i="0" u="none" strike="noStrike" baseline="0" dirty="0" smtClean="0">
                          <a:latin typeface="Arial"/>
                          <a:cs typeface="Arial"/>
                        </a:rPr>
                        <a:t> / 5 MW (day/night)</a:t>
                      </a:r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 dirty="0" smtClean="0">
                          <a:latin typeface="Arial"/>
                          <a:cs typeface="Arial"/>
                        </a:rPr>
                        <a:t>24 MW</a:t>
                      </a:r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 dirty="0" smtClean="0">
                          <a:latin typeface="Arial"/>
                          <a:cs typeface="Arial"/>
                        </a:rPr>
                        <a:t>20 </a:t>
                      </a:r>
                      <a:endParaRPr lang="ja-JP" altLang="en-US" sz="20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99726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9726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9726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6" name="右矢印 125"/>
          <p:cNvSpPr/>
          <p:nvPr/>
        </p:nvSpPr>
        <p:spPr>
          <a:xfrm>
            <a:off x="1752260" y="2228378"/>
            <a:ext cx="1433323" cy="84481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Power line recovery</a:t>
            </a:r>
            <a:endParaRPr kumimoji="1" lang="en-US" altLang="ja-JP" sz="1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2198972" y="4037124"/>
            <a:ext cx="2849278" cy="633801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 smtClean="0">
                <a:solidFill>
                  <a:srgbClr val="000090"/>
                </a:solidFill>
                <a:latin typeface="Arial"/>
                <a:ea typeface="HG丸ｺﾞｼｯｸM-PRO"/>
                <a:cs typeface="Arial"/>
              </a:rPr>
              <a:t>Rough Alignment (LINAC) </a:t>
            </a:r>
          </a:p>
        </p:txBody>
      </p:sp>
      <p:sp>
        <p:nvSpPr>
          <p:cNvPr id="24" name="右矢印 23"/>
          <p:cNvSpPr/>
          <p:nvPr/>
        </p:nvSpPr>
        <p:spPr>
          <a:xfrm>
            <a:off x="5588991" y="3283243"/>
            <a:ext cx="581092" cy="732714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200" dirty="0" smtClean="0">
                <a:solidFill>
                  <a:srgbClr val="000090"/>
                </a:solidFill>
                <a:latin typeface="Arial Black"/>
                <a:ea typeface="HG丸ｺﾞｼｯｸM-PRO"/>
              </a:rPr>
              <a:t>RF</a:t>
            </a:r>
            <a:endParaRPr kumimoji="1" lang="en-US" altLang="ja-JP" sz="12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369937" y="1719216"/>
            <a:ext cx="0" cy="38304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385786" y="1768628"/>
            <a:ext cx="1427003" cy="450248"/>
          </a:xfrm>
          <a:prstGeom prst="rect">
            <a:avLst/>
          </a:prstGeom>
          <a:solidFill>
            <a:schemeClr val="tx1"/>
          </a:solidFill>
        </p:spPr>
        <p:txBody>
          <a:bodyPr wrap="squar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dirty="0" smtClean="0">
                <a:solidFill>
                  <a:prstClr val="white"/>
                </a:solidFill>
                <a:latin typeface="Arial"/>
                <a:ea typeface="HG丸ｺﾞｼｯｸM-PRO"/>
                <a:cs typeface="Arial"/>
              </a:rPr>
              <a:t>Blackout</a:t>
            </a:r>
            <a:endParaRPr kumimoji="1" lang="ja-JP" altLang="en-US" sz="2400" dirty="0">
              <a:solidFill>
                <a:prstClr val="white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695882" y="1770449"/>
            <a:ext cx="1371553" cy="4502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dirty="0" smtClean="0">
                <a:solidFill>
                  <a:prstClr val="white"/>
                </a:solidFill>
                <a:latin typeface="Arial"/>
                <a:ea typeface="HG丸ｺﾞｼｯｸM-PRO"/>
                <a:cs typeface="Arial"/>
              </a:rPr>
              <a:t>½ power</a:t>
            </a:r>
            <a:endParaRPr kumimoji="1" lang="ja-JP" altLang="en-US" sz="2400" dirty="0">
              <a:solidFill>
                <a:prstClr val="white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34" name="右矢印 33"/>
          <p:cNvSpPr/>
          <p:nvPr/>
        </p:nvSpPr>
        <p:spPr>
          <a:xfrm>
            <a:off x="1752260" y="3339373"/>
            <a:ext cx="1315175" cy="63833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dirty="0" smtClean="0">
                <a:solidFill>
                  <a:srgbClr val="000090"/>
                </a:solidFill>
                <a:latin typeface="Arial Black"/>
                <a:ea typeface="HG丸ｺﾞｼｯｸM-PRO"/>
              </a:rPr>
              <a:t>Vacuum</a:t>
            </a:r>
            <a:endParaRPr kumimoji="1" lang="en-US" altLang="ja-JP" sz="14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sp>
        <p:nvSpPr>
          <p:cNvPr id="35" name="右矢印 34"/>
          <p:cNvSpPr/>
          <p:nvPr/>
        </p:nvSpPr>
        <p:spPr>
          <a:xfrm>
            <a:off x="4527934" y="2228378"/>
            <a:ext cx="1524011" cy="84481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ATF2 Shield</a:t>
            </a:r>
            <a:endParaRPr kumimoji="1" lang="en-US" altLang="ja-JP" sz="1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36" name="右矢印 35"/>
          <p:cNvSpPr/>
          <p:nvPr/>
        </p:nvSpPr>
        <p:spPr>
          <a:xfrm>
            <a:off x="4527934" y="3233241"/>
            <a:ext cx="1052991" cy="84481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2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Cooling Water</a:t>
            </a:r>
            <a:endParaRPr kumimoji="1" lang="en-US" altLang="ja-JP" sz="12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37" name="右矢印 36"/>
          <p:cNvSpPr/>
          <p:nvPr/>
        </p:nvSpPr>
        <p:spPr>
          <a:xfrm>
            <a:off x="5048250" y="4041028"/>
            <a:ext cx="1016375" cy="633801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 smtClean="0">
                <a:solidFill>
                  <a:srgbClr val="000090"/>
                </a:solidFill>
                <a:latin typeface="Arial"/>
                <a:ea typeface="HG丸ｺﾞｼｯｸM-PRO"/>
                <a:cs typeface="Arial"/>
              </a:rPr>
              <a:t>(BT) </a:t>
            </a:r>
          </a:p>
        </p:txBody>
      </p:sp>
      <p:sp>
        <p:nvSpPr>
          <p:cNvPr id="38" name="右矢印 37"/>
          <p:cNvSpPr/>
          <p:nvPr/>
        </p:nvSpPr>
        <p:spPr>
          <a:xfrm>
            <a:off x="6064625" y="4044932"/>
            <a:ext cx="1449542" cy="633801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 smtClean="0">
                <a:solidFill>
                  <a:srgbClr val="000090"/>
                </a:solidFill>
                <a:latin typeface="Arial"/>
                <a:ea typeface="HG丸ｺﾞｼｯｸM-PRO"/>
                <a:cs typeface="Arial"/>
              </a:rPr>
              <a:t>(DR) 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 rot="16200000">
            <a:off x="7914208" y="2719139"/>
            <a:ext cx="1797645" cy="296360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b="1" dirty="0" smtClean="0">
                <a:solidFill>
                  <a:srgbClr val="000090"/>
                </a:solidFill>
                <a:latin typeface="Arial"/>
                <a:ea typeface="HG丸ｺﾞｼｯｸM-PRO"/>
                <a:cs typeface="Arial"/>
              </a:rPr>
              <a:t>Summer Shutdown</a:t>
            </a:r>
            <a:endParaRPr kumimoji="1" lang="en-US" altLang="ja-JP" sz="1400" b="1" dirty="0">
              <a:solidFill>
                <a:srgbClr val="000090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40" name="右矢印 39"/>
          <p:cNvSpPr/>
          <p:nvPr/>
        </p:nvSpPr>
        <p:spPr>
          <a:xfrm>
            <a:off x="6170083" y="2541818"/>
            <a:ext cx="2328333" cy="84481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Test Beam</a:t>
            </a:r>
            <a:endParaRPr kumimoji="1" lang="en-US" altLang="ja-JP" sz="2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85086" y="2700340"/>
            <a:ext cx="1210796" cy="1065802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KEK</a:t>
            </a:r>
          </a:p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Requested </a:t>
            </a:r>
          </a:p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Standby</a:t>
            </a:r>
          </a:p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b="1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at Home</a:t>
            </a:r>
            <a:endParaRPr kumimoji="1" lang="en-US" altLang="ja-JP" sz="1600" b="1" dirty="0">
              <a:solidFill>
                <a:prstClr val="black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8" name="爆発 1 7"/>
          <p:cNvSpPr/>
          <p:nvPr/>
        </p:nvSpPr>
        <p:spPr>
          <a:xfrm>
            <a:off x="-303075" y="772306"/>
            <a:ext cx="1280893" cy="1194111"/>
          </a:xfrm>
          <a:prstGeom prst="irregularSeal1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  <a:latin typeface="Arial Black"/>
              <a:ea typeface="HG丸ｺﾞｼｯｸM-PRO"/>
            </a:endParaRPr>
          </a:p>
        </p:txBody>
      </p:sp>
      <p:sp>
        <p:nvSpPr>
          <p:cNvPr id="42" name="右矢印 41"/>
          <p:cNvSpPr/>
          <p:nvPr/>
        </p:nvSpPr>
        <p:spPr>
          <a:xfrm>
            <a:off x="3067436" y="3233241"/>
            <a:ext cx="948924" cy="903611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200" dirty="0" smtClean="0">
                <a:solidFill>
                  <a:srgbClr val="000090"/>
                </a:solidFill>
                <a:latin typeface="Arial Black"/>
                <a:ea typeface="HG丸ｺﾞｼｯｸM-PRO"/>
              </a:rPr>
              <a:t>Power</a:t>
            </a:r>
          </a:p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200" dirty="0" err="1" smtClean="0">
                <a:solidFill>
                  <a:srgbClr val="000090"/>
                </a:solidFill>
                <a:latin typeface="Arial Black"/>
                <a:ea typeface="HG丸ｺﾞｼｯｸM-PRO"/>
              </a:rPr>
              <a:t>Distri-bution</a:t>
            </a:r>
            <a:endParaRPr kumimoji="1" lang="en-US" altLang="ja-JP" sz="12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sp>
        <p:nvSpPr>
          <p:cNvPr id="21" name="右矢印 20"/>
          <p:cNvSpPr/>
          <p:nvPr/>
        </p:nvSpPr>
        <p:spPr>
          <a:xfrm>
            <a:off x="3185584" y="2228378"/>
            <a:ext cx="1174750" cy="844815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ATF Shield</a:t>
            </a:r>
            <a:endParaRPr kumimoji="1" lang="en-US" altLang="ja-JP" sz="1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5280380" y="2552159"/>
            <a:ext cx="1568491" cy="296360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b="1" dirty="0" smtClean="0">
                <a:solidFill>
                  <a:srgbClr val="000090"/>
                </a:solidFill>
                <a:latin typeface="Arial"/>
                <a:ea typeface="HG丸ｺﾞｼｯｸM-PRO"/>
                <a:cs typeface="Arial"/>
              </a:rPr>
              <a:t>Radiation Safety</a:t>
            </a:r>
            <a:endParaRPr kumimoji="1" lang="en-US" altLang="ja-JP" sz="1400" b="1" dirty="0">
              <a:solidFill>
                <a:srgbClr val="000090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15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2259102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71342"/>
            <a:ext cx="4614309" cy="731387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Damping Ring</a:t>
            </a:r>
            <a:endParaRPr kumimoji="1" lang="ja-JP" altLang="en-US" dirty="0"/>
          </a:p>
        </p:txBody>
      </p:sp>
      <p:pic>
        <p:nvPicPr>
          <p:cNvPr id="3" name="図 2" descr="P102086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5" y="820184"/>
            <a:ext cx="3951845" cy="2963884"/>
          </a:xfrm>
          <a:prstGeom prst="rect">
            <a:avLst/>
          </a:prstGeom>
        </p:spPr>
      </p:pic>
      <p:pic>
        <p:nvPicPr>
          <p:cNvPr id="5" name="図 4" descr="P10209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899" y="71342"/>
            <a:ext cx="5073100" cy="380482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110" y="4106822"/>
            <a:ext cx="3322404" cy="249501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3495" y="3579437"/>
            <a:ext cx="3495869" cy="2625276"/>
          </a:xfrm>
          <a:prstGeom prst="rect">
            <a:avLst/>
          </a:prstGeom>
        </p:spPr>
      </p:pic>
      <p:pic>
        <p:nvPicPr>
          <p:cNvPr id="24" name="図 23" descr="DR-bellow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91" y="4415375"/>
            <a:ext cx="3062724" cy="2297043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0" y="6264814"/>
            <a:ext cx="4236530" cy="584776"/>
          </a:xfrm>
          <a:prstGeom prst="rect">
            <a:avLst/>
          </a:prstGeom>
          <a:solidFill>
            <a:srgbClr val="000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3200" b="1" dirty="0" smtClean="0">
                <a:solidFill>
                  <a:srgbClr val="FFFF00"/>
                </a:solidFill>
                <a:latin typeface="Calibri"/>
                <a:ea typeface="ＭＳ Ｐゴシック"/>
                <a:cs typeface="+mn-cs"/>
              </a:rPr>
              <a:t>Repaired in April/May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6142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04400" y="0"/>
            <a:ext cx="6999760" cy="730787"/>
          </a:xfrm>
        </p:spPr>
        <p:txBody>
          <a:bodyPr>
            <a:noAutofit/>
          </a:bodyPr>
          <a:lstStyle/>
          <a:p>
            <a:r>
              <a:rPr lang="en-US" altLang="ja-JP" sz="3200" b="1" dirty="0" smtClean="0"/>
              <a:t>A test beam passes all beamline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358520"/>
            <a:ext cx="6400800" cy="1752600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at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95" y="2640920"/>
            <a:ext cx="7277142" cy="3216795"/>
          </a:xfrm>
          <a:prstGeom prst="rect">
            <a:avLst/>
          </a:prstGeom>
        </p:spPr>
      </p:pic>
      <p:pic>
        <p:nvPicPr>
          <p:cNvPr id="6" name="図 5" descr="MS15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303" y="5836129"/>
            <a:ext cx="1240202" cy="860096"/>
          </a:xfrm>
          <a:prstGeom prst="rect">
            <a:avLst/>
          </a:prstGeom>
        </p:spPr>
      </p:pic>
      <p:pic>
        <p:nvPicPr>
          <p:cNvPr id="7" name="図 6" descr="MS1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306" y="5828616"/>
            <a:ext cx="1095708" cy="860096"/>
          </a:xfrm>
          <a:prstGeom prst="rect">
            <a:avLst/>
          </a:prstGeom>
        </p:spPr>
      </p:pic>
      <p:sp>
        <p:nvSpPr>
          <p:cNvPr id="9" name="左矢印 8"/>
          <p:cNvSpPr/>
          <p:nvPr/>
        </p:nvSpPr>
        <p:spPr>
          <a:xfrm rot="6950677">
            <a:off x="6269804" y="5600060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0" name="左矢印 9"/>
          <p:cNvSpPr/>
          <p:nvPr/>
        </p:nvSpPr>
        <p:spPr>
          <a:xfrm rot="19635218" flipV="1">
            <a:off x="6873186" y="3400540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7545" y="5857715"/>
            <a:ext cx="154110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2011/5/25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Injector</a:t>
            </a:r>
            <a:endParaRPr kumimoji="1" lang="ja-JP" altLang="en-US" sz="2400" b="1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94870" y="5857715"/>
            <a:ext cx="154110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2011/5/26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LINAC</a:t>
            </a:r>
            <a:endParaRPr kumimoji="1" lang="ja-JP" altLang="en-US" sz="2400" b="1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73841" y="3901795"/>
            <a:ext cx="1544012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5/31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DR 1</a:t>
            </a:r>
            <a:r>
              <a:rPr kumimoji="1" lang="en-US" altLang="ja-JP" sz="2400" b="1" baseline="300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st</a:t>
            </a:r>
            <a:r>
              <a:rPr kumimoji="1"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 turn</a:t>
            </a:r>
            <a:endParaRPr kumimoji="1" lang="ja-JP" altLang="en-US" sz="2400" b="1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pic>
        <p:nvPicPr>
          <p:cNvPr id="5" name="図 4" descr="MS6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052" y="5836129"/>
            <a:ext cx="1102004" cy="885283"/>
          </a:xfrm>
          <a:prstGeom prst="rect">
            <a:avLst/>
          </a:prstGeom>
        </p:spPr>
      </p:pic>
      <p:sp>
        <p:nvSpPr>
          <p:cNvPr id="8" name="左矢印 7"/>
          <p:cNvSpPr/>
          <p:nvPr/>
        </p:nvSpPr>
        <p:spPr>
          <a:xfrm rot="4867378">
            <a:off x="1902959" y="5642602"/>
            <a:ext cx="582679" cy="136451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5" name="左矢印 14"/>
          <p:cNvSpPr/>
          <p:nvPr/>
        </p:nvSpPr>
        <p:spPr>
          <a:xfrm rot="3720996">
            <a:off x="6996718" y="5475281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6" name="左矢印 15"/>
          <p:cNvSpPr/>
          <p:nvPr/>
        </p:nvSpPr>
        <p:spPr>
          <a:xfrm rot="19354084" flipV="1">
            <a:off x="6162670" y="4887325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361635" y="718931"/>
            <a:ext cx="50496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b="1" dirty="0" smtClean="0">
                <a:solidFill>
                  <a:srgbClr val="008000"/>
                </a:solidFill>
                <a:latin typeface="Calibri"/>
                <a:ea typeface="ＭＳ Ｐゴシック"/>
                <a:cs typeface="+mn-cs"/>
              </a:rPr>
              <a:t>Single bunch, 0.78 Hz, 0.3 x 10</a:t>
            </a:r>
            <a:r>
              <a:rPr kumimoji="1" lang="en-US" altLang="ja-JP" sz="1800" b="1" baseline="30000" dirty="0" smtClean="0">
                <a:solidFill>
                  <a:srgbClr val="008000"/>
                </a:solidFill>
                <a:latin typeface="Calibri"/>
                <a:ea typeface="ＭＳ Ｐゴシック"/>
                <a:cs typeface="+mn-cs"/>
              </a:rPr>
              <a:t>10</a:t>
            </a:r>
            <a:r>
              <a:rPr kumimoji="1" lang="en-US" altLang="ja-JP" sz="1800" b="1" dirty="0" smtClean="0">
                <a:solidFill>
                  <a:srgbClr val="008000"/>
                </a:solidFill>
                <a:latin typeface="Calibri"/>
                <a:ea typeface="ＭＳ Ｐゴシック"/>
                <a:cs typeface="+mn-cs"/>
              </a:rPr>
              <a:t> e/bunch DR&amp;ATF2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04160" y="2899615"/>
            <a:ext cx="173421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5/27 BT end</a:t>
            </a:r>
            <a:endParaRPr kumimoji="1" lang="ja-JP" altLang="en-US" sz="2400" b="1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pic>
        <p:nvPicPr>
          <p:cNvPr id="19" name="図 18" descr="ms1x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248" y="1203107"/>
            <a:ext cx="1838004" cy="1431709"/>
          </a:xfrm>
          <a:prstGeom prst="rect">
            <a:avLst/>
          </a:prstGeom>
        </p:spPr>
      </p:pic>
      <p:pic>
        <p:nvPicPr>
          <p:cNvPr id="20" name="図 19" descr="ms1ff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855" y="1203107"/>
            <a:ext cx="1817060" cy="1431709"/>
          </a:xfrm>
          <a:prstGeom prst="rect">
            <a:avLst/>
          </a:prstGeom>
        </p:spPr>
      </p:pic>
      <p:pic>
        <p:nvPicPr>
          <p:cNvPr id="21" name="図 20" descr="ms2ff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221" y="1176705"/>
            <a:ext cx="1841678" cy="1458112"/>
          </a:xfrm>
          <a:prstGeom prst="rect">
            <a:avLst/>
          </a:prstGeom>
        </p:spPr>
      </p:pic>
      <p:pic>
        <p:nvPicPr>
          <p:cNvPr id="22" name="図 21" descr="mspip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87" y="1155420"/>
            <a:ext cx="1895926" cy="1479397"/>
          </a:xfrm>
          <a:prstGeom prst="rect">
            <a:avLst/>
          </a:prstGeom>
        </p:spPr>
      </p:pic>
      <p:pic>
        <p:nvPicPr>
          <p:cNvPr id="24" name="図 23" descr="P1030389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826" y="4088931"/>
            <a:ext cx="1553798" cy="1165349"/>
          </a:xfrm>
          <a:prstGeom prst="rect">
            <a:avLst/>
          </a:prstGeom>
        </p:spPr>
      </p:pic>
      <p:sp>
        <p:nvSpPr>
          <p:cNvPr id="25" name="左矢印 24"/>
          <p:cNvSpPr/>
          <p:nvPr/>
        </p:nvSpPr>
        <p:spPr>
          <a:xfrm rot="10139093">
            <a:off x="4154646" y="4533140"/>
            <a:ext cx="510908" cy="14996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813612" y="3375904"/>
            <a:ext cx="1578677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6/2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DR storage</a:t>
            </a:r>
            <a:endParaRPr kumimoji="1" lang="ja-JP" altLang="en-US" sz="2400" b="1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684942" y="2289317"/>
            <a:ext cx="122949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6/2</a:t>
            </a:r>
            <a:r>
              <a:rPr kumimoji="1" lang="en-US" altLang="ja-JP" sz="2000" b="1" dirty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 </a:t>
            </a:r>
            <a:r>
              <a:rPr kumimoji="1" lang="en-US" altLang="ja-JP" sz="20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MS1X</a:t>
            </a:r>
            <a:endParaRPr kumimoji="1" lang="ja-JP" altLang="en-US" sz="2000" b="1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57316" y="2240810"/>
            <a:ext cx="132367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6/3 MS1FF</a:t>
            </a:r>
            <a:endParaRPr kumimoji="1" lang="ja-JP" altLang="en-US" sz="2000" b="1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821350" y="2404773"/>
            <a:ext cx="132367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6/3 MS2FF</a:t>
            </a:r>
            <a:endParaRPr kumimoji="1" lang="ja-JP" altLang="en-US" sz="2000" b="1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133192" y="2204718"/>
            <a:ext cx="129963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6/3 MSPIP</a:t>
            </a:r>
            <a:endParaRPr kumimoji="1" lang="ja-JP" altLang="en-US" sz="2000" b="1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31" name="左矢印 30"/>
          <p:cNvSpPr/>
          <p:nvPr/>
        </p:nvSpPr>
        <p:spPr>
          <a:xfrm rot="15969932" flipV="1">
            <a:off x="1378374" y="2859819"/>
            <a:ext cx="559752" cy="12935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2" name="左矢印 31"/>
          <p:cNvSpPr/>
          <p:nvPr/>
        </p:nvSpPr>
        <p:spPr>
          <a:xfrm rot="19523897" flipV="1">
            <a:off x="1888896" y="2892861"/>
            <a:ext cx="1049880" cy="113802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3" name="左矢印 32"/>
          <p:cNvSpPr/>
          <p:nvPr/>
        </p:nvSpPr>
        <p:spPr>
          <a:xfrm rot="20006982" flipV="1">
            <a:off x="3822013" y="2878944"/>
            <a:ext cx="1214995" cy="117304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4" name="左矢印 33"/>
          <p:cNvSpPr/>
          <p:nvPr/>
        </p:nvSpPr>
        <p:spPr>
          <a:xfrm rot="18176435" flipV="1">
            <a:off x="6377452" y="2966161"/>
            <a:ext cx="824563" cy="161563"/>
          </a:xfrm>
          <a:prstGeom prst="lef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8040383" y="6280153"/>
            <a:ext cx="1024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200" b="1" i="1" dirty="0" smtClean="0">
                <a:solidFill>
                  <a:srgbClr val="000090"/>
                </a:solidFill>
                <a:latin typeface="Calibri"/>
                <a:ea typeface="ＭＳ Ｐゴシック"/>
                <a:cs typeface="+mn-cs"/>
              </a:rPr>
              <a:t>2011/06/03 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200" b="1" i="1" dirty="0" err="1" smtClean="0">
                <a:solidFill>
                  <a:srgbClr val="000090"/>
                </a:solidFill>
                <a:latin typeface="Calibri"/>
                <a:ea typeface="ＭＳ Ｐゴシック"/>
                <a:cs typeface="+mn-cs"/>
              </a:rPr>
              <a:t>N.Terunuma</a:t>
            </a:r>
            <a:endParaRPr kumimoji="1" lang="ja-JP" altLang="en-US" sz="1200" i="1" dirty="0">
              <a:solidFill>
                <a:srgbClr val="000090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45963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8802" y="385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Stored beam in DR (x10</a:t>
            </a:r>
            <a:r>
              <a:rPr kumimoji="1" lang="en-US" altLang="ja-JP" baseline="30000" dirty="0" smtClean="0"/>
              <a:t>10</a:t>
            </a:r>
            <a:r>
              <a:rPr kumimoji="1" lang="en-US" altLang="ja-JP" dirty="0" smtClean="0"/>
              <a:t> e/bunch)</a:t>
            </a:r>
            <a:br>
              <a:rPr kumimoji="1" lang="en-US" altLang="ja-JP" dirty="0" smtClean="0"/>
            </a:br>
            <a:r>
              <a:rPr lang="en-US" altLang="ja-JP" sz="3100" dirty="0" smtClean="0">
                <a:solidFill>
                  <a:srgbClr val="800000"/>
                </a:solidFill>
              </a:rPr>
              <a:t>A stored beam was delivered to the dump of ATF2.</a:t>
            </a:r>
            <a:br>
              <a:rPr lang="en-US" altLang="ja-JP" sz="3100" dirty="0" smtClean="0">
                <a:solidFill>
                  <a:srgbClr val="800000"/>
                </a:solidFill>
              </a:rPr>
            </a:br>
            <a:r>
              <a:rPr lang="en-US" altLang="ja-JP" sz="3100" b="1" dirty="0" smtClean="0">
                <a:solidFill>
                  <a:srgbClr val="800000"/>
                </a:solidFill>
              </a:rPr>
              <a:t>No critical damage </a:t>
            </a:r>
            <a:r>
              <a:rPr lang="en-US" altLang="ja-JP" sz="3100" dirty="0" smtClean="0">
                <a:solidFill>
                  <a:srgbClr val="800000"/>
                </a:solidFill>
              </a:rPr>
              <a:t>on the accelerator was found.</a:t>
            </a:r>
            <a:endParaRPr kumimoji="1" lang="ja-JP" altLang="en-US" sz="4000" dirty="0">
              <a:solidFill>
                <a:srgbClr val="800000"/>
              </a:solidFill>
            </a:endParaRPr>
          </a:p>
        </p:txBody>
      </p:sp>
      <p:pic>
        <p:nvPicPr>
          <p:cNvPr id="6" name="図 5" descr="dcct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4945"/>
            <a:ext cx="9144000" cy="348915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78589" y="5655060"/>
            <a:ext cx="50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6/1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6398" y="5652558"/>
            <a:ext cx="50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6/3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68293" y="5655060"/>
            <a:ext cx="507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6/8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86084" y="5658643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6/10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63287" y="5658643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6/13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47534" y="5652558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6/17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04882" y="5658643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6/24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519197" y="5665809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6/30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40302" y="4031576"/>
            <a:ext cx="1227620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ea typeface="ＭＳ Ｐゴシック"/>
                <a:cs typeface="+mn-cs"/>
              </a:rPr>
              <a:t>0.5x10</a:t>
            </a:r>
            <a:r>
              <a:rPr kumimoji="1" lang="en-US" altLang="ja-JP" sz="2400" baseline="300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ea typeface="ＭＳ Ｐゴシック"/>
                <a:cs typeface="+mn-cs"/>
              </a:rPr>
              <a:t>10</a:t>
            </a:r>
            <a:endParaRPr kumimoji="1" lang="ja-JP" altLang="en-US" sz="2400" baseline="300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40302" y="2864462"/>
            <a:ext cx="1227620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ea typeface="ＭＳ Ｐゴシック"/>
                <a:cs typeface="+mn-cs"/>
              </a:rPr>
              <a:t>1.0x10</a:t>
            </a:r>
            <a:r>
              <a:rPr kumimoji="1" lang="en-US" altLang="ja-JP" sz="2400" baseline="300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ea typeface="ＭＳ Ｐゴシック"/>
                <a:cs typeface="+mn-cs"/>
              </a:rPr>
              <a:t>10</a:t>
            </a:r>
            <a:endParaRPr kumimoji="1" lang="ja-JP" altLang="en-US" sz="2400" baseline="300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63602" y="2508500"/>
            <a:ext cx="808735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dirty="0" smtClean="0">
                <a:solidFill>
                  <a:srgbClr val="F79646">
                    <a:lumMod val="75000"/>
                  </a:srgbClr>
                </a:solidFill>
                <a:latin typeface="Calibri"/>
                <a:ea typeface="ＭＳ Ｐゴシック"/>
                <a:cs typeface="+mn-cs"/>
              </a:rPr>
              <a:t>3 trains</a:t>
            </a:r>
            <a:endParaRPr kumimoji="1" lang="ja-JP" altLang="en-US" sz="1600" baseline="30000" dirty="0">
              <a:solidFill>
                <a:srgbClr val="F79646">
                  <a:lumMod val="75000"/>
                </a:srgb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 rot="16200000">
            <a:off x="2374333" y="3030863"/>
            <a:ext cx="122361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dirty="0" smtClean="0">
                <a:solidFill>
                  <a:srgbClr val="800000"/>
                </a:solidFill>
                <a:latin typeface="Calibri"/>
                <a:ea typeface="ＭＳ Ｐゴシック"/>
                <a:cs typeface="+mn-cs"/>
              </a:rPr>
              <a:t>XSR ready</a:t>
            </a:r>
            <a:endParaRPr kumimoji="1" lang="ja-JP" altLang="en-US" sz="2000" baseline="30000" dirty="0">
              <a:solidFill>
                <a:srgbClr val="800000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241560" y="4445296"/>
            <a:ext cx="1226631" cy="600212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dirty="0" smtClean="0">
                <a:solidFill>
                  <a:srgbClr val="800000"/>
                </a:solidFill>
                <a:latin typeface="Calibri"/>
                <a:ea typeface="ＭＳ Ｐゴシック"/>
                <a:cs typeface="+mn-cs"/>
              </a:rPr>
              <a:t>Compton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aseline="30000" dirty="0" smtClean="0">
                <a:solidFill>
                  <a:srgbClr val="800000"/>
                </a:solidFill>
                <a:latin typeface="Calibri"/>
                <a:ea typeface="ＭＳ Ｐゴシック"/>
                <a:cs typeface="+mn-cs"/>
              </a:rPr>
              <a:t>2-mirror</a:t>
            </a:r>
            <a:endParaRPr kumimoji="1" lang="ja-JP" altLang="en-US" sz="2000" baseline="30000" dirty="0">
              <a:solidFill>
                <a:srgbClr val="800000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8233645" y="3126072"/>
            <a:ext cx="76287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dirty="0" smtClean="0">
                <a:solidFill>
                  <a:srgbClr val="800000"/>
                </a:solidFill>
                <a:latin typeface="Calibri"/>
                <a:ea typeface="ＭＳ Ｐゴシック"/>
                <a:cs typeface="+mn-cs"/>
              </a:rPr>
              <a:t>FONT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823127" y="2508500"/>
            <a:ext cx="808735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600" dirty="0" smtClean="0">
                <a:solidFill>
                  <a:srgbClr val="F79646">
                    <a:lumMod val="75000"/>
                  </a:srgbClr>
                </a:solidFill>
                <a:latin typeface="Calibri"/>
                <a:ea typeface="ＭＳ Ｐゴシック"/>
                <a:cs typeface="+mn-cs"/>
              </a:rPr>
              <a:t>3 trains</a:t>
            </a:r>
            <a:endParaRPr kumimoji="1" lang="ja-JP" altLang="en-US" sz="1600" baseline="30000" dirty="0">
              <a:solidFill>
                <a:srgbClr val="F79646">
                  <a:lumMod val="75000"/>
                </a:srgb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204670" y="5106786"/>
            <a:ext cx="1470575" cy="4001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dirty="0" smtClean="0">
                <a:solidFill>
                  <a:srgbClr val="800000"/>
                </a:solidFill>
                <a:latin typeface="Calibri"/>
                <a:ea typeface="ＭＳ Ｐゴシック"/>
                <a:cs typeface="+mn-cs"/>
              </a:rPr>
              <a:t>Cavity BPMs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855678" y="4808561"/>
            <a:ext cx="1415847" cy="70788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dirty="0" smtClean="0">
                <a:solidFill>
                  <a:srgbClr val="800000"/>
                </a:solidFill>
                <a:latin typeface="Calibri"/>
                <a:ea typeface="ＭＳ Ｐゴシック"/>
                <a:cs typeface="+mn-cs"/>
              </a:rPr>
              <a:t>FFTB mover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dirty="0" smtClean="0">
                <a:solidFill>
                  <a:srgbClr val="800000"/>
                </a:solidFill>
                <a:latin typeface="Calibri"/>
                <a:ea typeface="ＭＳ Ｐゴシック"/>
                <a:cs typeface="+mn-cs"/>
              </a:rPr>
              <a:t>HAPS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 rot="18903942">
            <a:off x="2963413" y="3628943"/>
            <a:ext cx="147989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 smtClean="0">
                <a:solidFill>
                  <a:srgbClr val="FF0000"/>
                </a:solidFill>
                <a:latin typeface="Calibri"/>
                <a:ea typeface="ＭＳ Ｐゴシック"/>
                <a:cs typeface="+mn-cs"/>
              </a:rPr>
              <a:t>Freq. Adjust</a:t>
            </a:r>
            <a:endParaRPr kumimoji="1" lang="ja-JP" altLang="en-US" sz="2000" b="1" baseline="30000" dirty="0">
              <a:solidFill>
                <a:srgbClr val="FF0000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 rot="18903942">
            <a:off x="3820899" y="3421484"/>
            <a:ext cx="290125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 smtClean="0">
                <a:solidFill>
                  <a:srgbClr val="FF0000"/>
                </a:solidFill>
                <a:latin typeface="Calibri"/>
                <a:ea typeface="ＭＳ Ｐゴシック"/>
                <a:cs typeface="+mn-cs"/>
              </a:rPr>
              <a:t>V-emittance (XSR) ~30pm</a:t>
            </a:r>
            <a:endParaRPr kumimoji="1" lang="ja-JP" altLang="en-US" sz="2000" b="1" baseline="30000" dirty="0">
              <a:solidFill>
                <a:srgbClr val="FF0000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27" name="右矢印 26"/>
          <p:cNvSpPr/>
          <p:nvPr/>
        </p:nvSpPr>
        <p:spPr>
          <a:xfrm rot="18893366">
            <a:off x="3016045" y="3887851"/>
            <a:ext cx="1670048" cy="20297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 flipV="1">
            <a:off x="448802" y="6250329"/>
            <a:ext cx="8490565" cy="99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1276785" y="6067816"/>
            <a:ext cx="6573634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 smtClean="0">
                <a:solidFill>
                  <a:srgbClr val="660066"/>
                </a:solidFill>
                <a:latin typeface="Calibri"/>
                <a:ea typeface="ＭＳ Ｐゴシック"/>
                <a:cs typeface="+mn-cs"/>
              </a:rPr>
              <a:t>DR rough alignment for checkout was continued in daytime.</a:t>
            </a:r>
            <a:endParaRPr kumimoji="1" lang="ja-JP" altLang="en-US" sz="2000" b="1" baseline="30000" dirty="0">
              <a:solidFill>
                <a:srgbClr val="660066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 rot="16200000">
            <a:off x="-1568505" y="3145197"/>
            <a:ext cx="363450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dirty="0" smtClean="0">
                <a:solidFill>
                  <a:srgbClr val="0000FF"/>
                </a:solidFill>
                <a:latin typeface="Calibri"/>
                <a:ea typeface="ＭＳ Ｐゴシック"/>
                <a:cs typeface="+mn-cs"/>
              </a:rPr>
              <a:t>Inspection of the radiation safety</a:t>
            </a:r>
            <a:endParaRPr kumimoji="1" lang="ja-JP" altLang="en-US" sz="2000" baseline="30000" dirty="0">
              <a:solidFill>
                <a:srgbClr val="0000FF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02292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64422"/>
            <a:ext cx="8229600" cy="872750"/>
          </a:xfrm>
        </p:spPr>
        <p:txBody>
          <a:bodyPr/>
          <a:lstStyle/>
          <a:p>
            <a:r>
              <a:rPr kumimoji="1" lang="en-US" altLang="ja-JP" dirty="0" smtClean="0"/>
              <a:t>Alignment: DR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03184" y="1022756"/>
            <a:ext cx="7783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After earthquake,                      aligned in June,                           aligned in summer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pic>
        <p:nvPicPr>
          <p:cNvPr id="3" name="図 2" descr="DR-align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0404"/>
            <a:ext cx="9144000" cy="4579327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>
            <a:off x="297793" y="1207422"/>
            <a:ext cx="840828" cy="0"/>
          </a:xfrm>
          <a:prstGeom prst="line">
            <a:avLst/>
          </a:prstGeom>
          <a:ln w="76200" cmpd="sng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3095295" y="1237200"/>
            <a:ext cx="840828" cy="0"/>
          </a:xfrm>
          <a:prstGeom prst="line">
            <a:avLst/>
          </a:prstGeom>
          <a:ln w="762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5919074" y="1231942"/>
            <a:ext cx="840828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278276" y="2506659"/>
            <a:ext cx="635743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- 2.0 mm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46700" y="2506659"/>
            <a:ext cx="635743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+</a:t>
            </a: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2.0 mm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38621" y="1466825"/>
            <a:ext cx="1620345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Horizontal</a:t>
            </a:r>
            <a:endParaRPr kumimoji="1" lang="ja-JP" altLang="en-US" sz="24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477994" y="1466825"/>
            <a:ext cx="188415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Longitudinal</a:t>
            </a:r>
            <a:endParaRPr kumimoji="1" lang="ja-JP" altLang="en-US" sz="24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3011" y="1982130"/>
            <a:ext cx="72154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all</a:t>
            </a:r>
            <a:endParaRPr kumimoji="1" lang="ja-JP" altLang="en-US" sz="2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3146728"/>
            <a:ext cx="72154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B</a:t>
            </a:r>
            <a:endParaRPr kumimoji="1" lang="ja-JP" altLang="en-US" sz="2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5299" y="4236300"/>
            <a:ext cx="72154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Q</a:t>
            </a:r>
            <a:endParaRPr kumimoji="1" lang="ja-JP" altLang="en-US" sz="2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6429" y="5325872"/>
            <a:ext cx="72154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800" dirty="0" err="1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Sx</a:t>
            </a:r>
            <a:endParaRPr kumimoji="1" lang="ja-JP" altLang="en-US" sz="2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42251" y="2506659"/>
            <a:ext cx="635743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- 2.0 mm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171451" y="2496609"/>
            <a:ext cx="635743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+</a:t>
            </a:r>
            <a:r>
              <a:rPr kumimoji="1" lang="en-US" altLang="ja-JP" sz="1800" dirty="0" smtClean="0">
                <a:solidFill>
                  <a:prstClr val="black"/>
                </a:solidFill>
                <a:latin typeface="Calibri"/>
                <a:ea typeface="ＭＳ Ｐゴシック"/>
                <a:cs typeface="+mn-cs"/>
              </a:rPr>
              <a:t>2.0 mm</a:t>
            </a:r>
            <a:endParaRPr kumimoji="1" lang="ja-JP" altLang="en-US" sz="1800" dirty="0">
              <a:solidFill>
                <a:prstClr val="black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September 29, 2011         LCWS11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Global Design Effort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53CC-6D36-1D4E-BD56-F1A8742F927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28875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 Session Overview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4343400" cy="5334000"/>
          </a:xfrm>
        </p:spPr>
        <p:txBody>
          <a:bodyPr/>
          <a:lstStyle/>
          <a:p>
            <a:r>
              <a:rPr lang="en-US" sz="2400" dirty="0" smtClean="0"/>
              <a:t>Tuesday AM</a:t>
            </a:r>
            <a:br>
              <a:rPr lang="en-US" sz="2400" dirty="0" smtClean="0"/>
            </a:br>
            <a:r>
              <a:rPr lang="en-US" sz="2400" b="1" i="1" dirty="0" smtClean="0">
                <a:solidFill>
                  <a:srgbClr val="FF0000"/>
                </a:solidFill>
              </a:rPr>
              <a:t>Central Region Design</a:t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en-US" sz="2400" dirty="0" smtClean="0"/>
              <a:t>Joint with Sources, RTML, and CF&amp;S</a:t>
            </a:r>
          </a:p>
          <a:p>
            <a:endParaRPr lang="en-US" sz="2400" dirty="0"/>
          </a:p>
          <a:p>
            <a:pPr>
              <a:tabLst>
                <a:tab pos="692150" algn="l"/>
              </a:tabLst>
            </a:pPr>
            <a:r>
              <a:rPr lang="en-US" sz="2400" dirty="0" smtClean="0"/>
              <a:t>Tuesday PM</a:t>
            </a:r>
            <a:br>
              <a:rPr lang="en-US" sz="2400" dirty="0" smtClean="0"/>
            </a:br>
            <a:r>
              <a:rPr lang="en-US" sz="2400" b="1" i="1" dirty="0" smtClean="0">
                <a:solidFill>
                  <a:srgbClr val="FF0000"/>
                </a:solidFill>
              </a:rPr>
              <a:t>1. 	Baseline Lattice and Fill 	Pattern Issues</a:t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en-US" sz="2400" b="1" i="1" dirty="0" smtClean="0">
                <a:solidFill>
                  <a:srgbClr val="FF0000"/>
                </a:solidFill>
              </a:rPr>
              <a:t>2. Joint Session with 	Instrumentation &amp; 	Technology Group</a:t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b="1" i="1" dirty="0" smtClean="0">
              <a:solidFill>
                <a:srgbClr val="FF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343400" cy="5334000"/>
          </a:xfrm>
        </p:spPr>
        <p:txBody>
          <a:bodyPr/>
          <a:lstStyle/>
          <a:p>
            <a:r>
              <a:rPr lang="en-US" sz="2400" dirty="0" smtClean="0"/>
              <a:t>Wednesday AM &amp; PM</a:t>
            </a:r>
            <a:br>
              <a:rPr lang="en-US" sz="2400" dirty="0" smtClean="0"/>
            </a:br>
            <a:r>
              <a:rPr lang="en-US" sz="2400" b="1" i="1" dirty="0" smtClean="0">
                <a:solidFill>
                  <a:srgbClr val="FF0000"/>
                </a:solidFill>
              </a:rPr>
              <a:t>ATF/ATF2 Day</a:t>
            </a:r>
            <a:r>
              <a:rPr lang="en-US" sz="2400" i="1" dirty="0" smtClean="0">
                <a:solidFill>
                  <a:srgbClr val="FF0000"/>
                </a:solidFill>
              </a:rPr>
              <a:t/>
            </a:r>
            <a:br>
              <a:rPr lang="en-US" sz="2400" i="1" dirty="0" smtClean="0">
                <a:solidFill>
                  <a:srgbClr val="FF0000"/>
                </a:solidFill>
              </a:rPr>
            </a:br>
            <a:r>
              <a:rPr lang="en-US" sz="2400" dirty="0"/>
              <a:t>Joint with </a:t>
            </a:r>
            <a:r>
              <a:rPr lang="en-US" sz="2400" dirty="0" smtClean="0"/>
              <a:t>BDS</a:t>
            </a:r>
          </a:p>
          <a:p>
            <a:endParaRPr lang="en-US" sz="2400" dirty="0"/>
          </a:p>
          <a:p>
            <a:r>
              <a:rPr lang="en-US" sz="2400" dirty="0" smtClean="0"/>
              <a:t>Thursday AM</a:t>
            </a:r>
            <a:br>
              <a:rPr lang="en-US" sz="2400" dirty="0" smtClean="0"/>
            </a:br>
            <a:r>
              <a:rPr lang="en-US" sz="2400" b="1" i="1" dirty="0" smtClean="0">
                <a:solidFill>
                  <a:srgbClr val="FF0000"/>
                </a:solidFill>
              </a:rPr>
              <a:t>Physics and R&amp;D Updates</a:t>
            </a:r>
            <a:r>
              <a:rPr lang="en-US" sz="2400" i="1" dirty="0">
                <a:solidFill>
                  <a:srgbClr val="FF0000"/>
                </a:solidFill>
              </a:rPr>
              <a:t/>
            </a:r>
            <a:br>
              <a:rPr lang="en-US" sz="2400" i="1" dirty="0">
                <a:solidFill>
                  <a:srgbClr val="FF0000"/>
                </a:solidFill>
              </a:rPr>
            </a:br>
            <a:endParaRPr lang="en-US" sz="2400" dirty="0"/>
          </a:p>
          <a:p>
            <a:pPr>
              <a:tabLst>
                <a:tab pos="692150" algn="l"/>
              </a:tabLst>
            </a:pPr>
            <a:r>
              <a:rPr lang="en-US" sz="2400" dirty="0" smtClean="0"/>
              <a:t>Thursday PM</a:t>
            </a:r>
            <a:br>
              <a:rPr lang="en-US" sz="2400" dirty="0" smtClean="0"/>
            </a:br>
            <a:r>
              <a:rPr lang="en-US" sz="2400" b="1" i="1" dirty="0" smtClean="0">
                <a:solidFill>
                  <a:srgbClr val="FF0000"/>
                </a:solidFill>
              </a:rPr>
              <a:t>1. ILC TDR Session</a:t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en-US" sz="2400" b="1" i="1" dirty="0" smtClean="0">
                <a:solidFill>
                  <a:srgbClr val="FF0000"/>
                </a:solidFill>
              </a:rPr>
              <a:t>2. TDP-II Planning &amp; 	Costing Session </a:t>
            </a:r>
            <a:endParaRPr lang="en-US" sz="2400" b="1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150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/>
          <p:cNvSpPr txBox="1"/>
          <p:nvPr/>
        </p:nvSpPr>
        <p:spPr>
          <a:xfrm>
            <a:off x="1185401" y="294091"/>
            <a:ext cx="7118763" cy="573359"/>
          </a:xfrm>
          <a:prstGeom prst="rect">
            <a:avLst/>
          </a:prstGeom>
          <a:noFill/>
        </p:spPr>
        <p:txBody>
          <a:bodyPr wrap="square" lIns="80133" tIns="40067" rIns="80133" bIns="40067" rtlCol="0">
            <a:spAutoFit/>
          </a:bodyPr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3200" dirty="0">
                <a:ln w="12700">
                  <a:solidFill>
                    <a:srgbClr val="B43731">
                      <a:satMod val="155000"/>
                    </a:srgbClr>
                  </a:solidFill>
                  <a:prstDash val="solid"/>
                </a:ln>
                <a:solidFill>
                  <a:srgbClr val="FFFFD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  <a:ea typeface="HG丸ｺﾞｼｯｸM-PRO"/>
                <a:cs typeface="+mn-cs"/>
              </a:rPr>
              <a:t>Schedule (draft for discussion)</a:t>
            </a:r>
            <a:endParaRPr kumimoji="1" lang="ja-JP" altLang="en-US" sz="3200" dirty="0">
              <a:ln w="12700">
                <a:solidFill>
                  <a:srgbClr val="B43731">
                    <a:satMod val="155000"/>
                  </a:srgbClr>
                </a:solidFill>
                <a:prstDash val="solid"/>
              </a:ln>
              <a:solidFill>
                <a:srgbClr val="FFFFD2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/>
              <a:ea typeface="HG丸ｺﾞｼｯｸM-PRO"/>
              <a:cs typeface="+mn-cs"/>
            </a:endParaRPr>
          </a:p>
        </p:txBody>
      </p:sp>
      <p:graphicFrame>
        <p:nvGraphicFramePr>
          <p:cNvPr id="125" name="表 1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296270"/>
              </p:ext>
            </p:extLst>
          </p:nvPr>
        </p:nvGraphicFramePr>
        <p:xfrm>
          <a:off x="94646" y="1020998"/>
          <a:ext cx="8974659" cy="5768299"/>
        </p:xfrm>
        <a:graphic>
          <a:graphicData uri="http://schemas.openxmlformats.org/drawingml/2006/table">
            <a:tbl>
              <a:tblPr firstRow="1" bandCol="1">
                <a:effectLst>
                  <a:innerShdw blurRad="114300">
                    <a:prstClr val="black"/>
                  </a:innerShdw>
                </a:effectLst>
                <a:tableStyleId>{1E171933-4619-4E11-9A3F-F7608DF75F80}</a:tableStyleId>
              </a:tblPr>
              <a:tblGrid>
                <a:gridCol w="642813"/>
                <a:gridCol w="618090"/>
                <a:gridCol w="642813"/>
                <a:gridCol w="642813"/>
                <a:gridCol w="642813"/>
                <a:gridCol w="642813"/>
                <a:gridCol w="642813"/>
                <a:gridCol w="642813"/>
                <a:gridCol w="642813"/>
                <a:gridCol w="642813"/>
                <a:gridCol w="642813"/>
                <a:gridCol w="642813"/>
                <a:gridCol w="642813"/>
                <a:gridCol w="642813"/>
              </a:tblGrid>
              <a:tr h="578846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Sep.26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Oct.</a:t>
                      </a:r>
                    </a:p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3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10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17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24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31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Nov.</a:t>
                      </a:r>
                    </a:p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7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14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21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28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Dec.</a:t>
                      </a:r>
                    </a:p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5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800" b="0" u="none" strike="noStrike" dirty="0" smtClean="0">
                          <a:latin typeface="Arial"/>
                          <a:cs typeface="Arial"/>
                        </a:rPr>
                        <a:t>26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altLang="ja-JP" sz="2200" b="0" i="0" u="none" strike="noStrike" dirty="0" smtClean="0">
                          <a:solidFill>
                            <a:srgbClr val="2E441A"/>
                          </a:solidFill>
                          <a:latin typeface="Arial"/>
                          <a:cs typeface="Arial"/>
                        </a:rPr>
                        <a:t>Beam</a:t>
                      </a:r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5731" marR="5731" marT="5731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200" b="0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/>
                          <a:cs typeface="Arial"/>
                        </a:rPr>
                        <a:t> </a:t>
                      </a:r>
                      <a:endParaRPr lang="ja-JP" altLang="en-US" sz="2200" b="0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2200" b="0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5525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463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463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463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463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463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3463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876631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6" name="右矢印 125"/>
          <p:cNvSpPr/>
          <p:nvPr/>
        </p:nvSpPr>
        <p:spPr>
          <a:xfrm>
            <a:off x="179332" y="2112005"/>
            <a:ext cx="1164757" cy="638335"/>
          </a:xfrm>
          <a:prstGeom prst="rightArrow">
            <a:avLst/>
          </a:prstGeom>
          <a:solidFill>
            <a:schemeClr val="bg2">
              <a:lumMod val="90000"/>
            </a:schemeClr>
          </a:solidFill>
          <a:ln w="57150" cmpd="sng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DR</a:t>
            </a:r>
            <a:endParaRPr kumimoji="1" lang="en-US" altLang="ja-JP" sz="18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130" name="右矢印 129"/>
          <p:cNvSpPr/>
          <p:nvPr/>
        </p:nvSpPr>
        <p:spPr>
          <a:xfrm>
            <a:off x="651791" y="3488169"/>
            <a:ext cx="5121932" cy="52248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200" dirty="0">
                <a:solidFill>
                  <a:srgbClr val="000090"/>
                </a:solidFill>
                <a:latin typeface="Arial Black"/>
                <a:ea typeface="HG丸ｺﾞｼｯｸM-PRO"/>
              </a:rPr>
              <a:t>Checkout of beam instruments</a:t>
            </a:r>
            <a:endParaRPr kumimoji="1" lang="ja-JP" altLang="en-US" sz="12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761677" y="2701542"/>
            <a:ext cx="1841824" cy="646976"/>
          </a:xfrm>
          <a:prstGeom prst="rightArrow">
            <a:avLst/>
          </a:prstGeom>
          <a:solidFill>
            <a:srgbClr val="FFFFA3"/>
          </a:solidFill>
          <a:ln w="57150" cmpd="sng">
            <a:solidFill>
              <a:srgbClr val="747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>
                <a:solidFill>
                  <a:srgbClr val="FF0000"/>
                </a:solidFill>
                <a:latin typeface="Arial Black"/>
                <a:ea typeface="HG丸ｺﾞｼｯｸM-PRO"/>
              </a:rPr>
              <a:t>EXT-</a:t>
            </a:r>
            <a:r>
              <a:rPr kumimoji="1" lang="en-US" altLang="ja-JP" sz="18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FF</a:t>
            </a:r>
            <a:endParaRPr kumimoji="1" lang="en-US" altLang="ja-JP" sz="18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2041688" y="4010654"/>
            <a:ext cx="1300522" cy="123867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57150" cmpd="sng"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2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3965263" y="4075554"/>
            <a:ext cx="5104041" cy="111028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200" dirty="0">
                <a:solidFill>
                  <a:srgbClr val="FF0000"/>
                </a:solidFill>
                <a:latin typeface="Arial Black"/>
                <a:ea typeface="HG丸ｺﾞｼｯｸM-PRO"/>
              </a:rPr>
              <a:t>Low </a:t>
            </a:r>
            <a:r>
              <a:rPr kumimoji="1" lang="en-US" altLang="ja-JP" sz="1200" dirty="0" err="1">
                <a:solidFill>
                  <a:srgbClr val="FF0000"/>
                </a:solidFill>
                <a:latin typeface="Arial Black"/>
                <a:ea typeface="HG丸ｺﾞｼｯｸM-PRO"/>
              </a:rPr>
              <a:t>emittance</a:t>
            </a:r>
            <a:r>
              <a:rPr kumimoji="1" lang="en-US" altLang="ja-JP" sz="12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, </a:t>
            </a:r>
            <a:r>
              <a:rPr kumimoji="1" lang="en-US" altLang="ja-JP" sz="1200" smtClean="0">
                <a:solidFill>
                  <a:srgbClr val="FF0000"/>
                </a:solidFill>
                <a:latin typeface="Arial Black"/>
                <a:ea typeface="HG丸ｺﾞｼｯｸM-PRO"/>
              </a:rPr>
              <a:t>less than 5pm</a:t>
            </a:r>
            <a:endParaRPr kumimoji="1" lang="en-US" altLang="ja-JP" sz="1200" dirty="0">
              <a:solidFill>
                <a:srgbClr val="FF0000"/>
              </a:solidFill>
              <a:latin typeface="Arial Black"/>
              <a:ea typeface="HG丸ｺﾞｼｯｸM-PRO"/>
            </a:endParaRPr>
          </a:p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200" dirty="0">
                <a:solidFill>
                  <a:prstClr val="black"/>
                </a:solidFill>
                <a:latin typeface="Arial Black"/>
                <a:ea typeface="HG丸ｺﾞｼｯｸM-PRO"/>
              </a:rPr>
              <a:t>Compton and Others</a:t>
            </a:r>
            <a:endParaRPr kumimoji="1" lang="ja-JP" altLang="en-US" sz="1200" dirty="0">
              <a:solidFill>
                <a:prstClr val="black"/>
              </a:solidFill>
              <a:latin typeface="Arial Black"/>
              <a:ea typeface="HG丸ｺﾞｼｯｸM-PRO"/>
            </a:endParaRPr>
          </a:p>
        </p:txBody>
      </p:sp>
      <p:sp>
        <p:nvSpPr>
          <p:cNvPr id="14" name="右矢印 13"/>
          <p:cNvSpPr/>
          <p:nvPr/>
        </p:nvSpPr>
        <p:spPr>
          <a:xfrm>
            <a:off x="3965264" y="5161454"/>
            <a:ext cx="1345237" cy="1436834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57150" cmpd="sng"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3342210" y="1793208"/>
            <a:ext cx="623054" cy="1698076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en-US" altLang="ja-JP" sz="12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sp>
        <p:nvSpPr>
          <p:cNvPr id="17" name="右矢印 16"/>
          <p:cNvSpPr/>
          <p:nvPr/>
        </p:nvSpPr>
        <p:spPr>
          <a:xfrm>
            <a:off x="5267080" y="1793208"/>
            <a:ext cx="648613" cy="1698076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en-US" altLang="ja-JP" sz="12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sp>
        <p:nvSpPr>
          <p:cNvPr id="18" name="右矢印 17"/>
          <p:cNvSpPr/>
          <p:nvPr/>
        </p:nvSpPr>
        <p:spPr>
          <a:xfrm>
            <a:off x="2193886" y="5404240"/>
            <a:ext cx="1070938" cy="91434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en-US" altLang="ja-JP" sz="1000" dirty="0">
              <a:solidFill>
                <a:srgbClr val="000000"/>
              </a:solidFill>
              <a:latin typeface="Arial Black"/>
              <a:ea typeface="HG丸ｺﾞｼｯｸM-PRO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74940" y="4194192"/>
            <a:ext cx="833057" cy="727247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dirty="0">
                <a:solidFill>
                  <a:prstClr val="black"/>
                </a:solidFill>
                <a:latin typeface="Arial Black"/>
                <a:ea typeface="HG丸ｺﾞｼｯｸM-PRO"/>
                <a:cs typeface="+mn-cs"/>
              </a:rPr>
              <a:t>ATF</a:t>
            </a:r>
          </a:p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dirty="0">
                <a:solidFill>
                  <a:prstClr val="black"/>
                </a:solidFill>
                <a:latin typeface="Arial Black"/>
                <a:ea typeface="HG丸ｺﾞｼｯｸM-PRO"/>
                <a:cs typeface="+mn-cs"/>
              </a:rPr>
              <a:t>R&amp;D</a:t>
            </a:r>
            <a:endParaRPr kumimoji="1" lang="ja-JP" altLang="en-US" sz="2100" dirty="0">
              <a:solidFill>
                <a:prstClr val="black"/>
              </a:solidFill>
              <a:latin typeface="Arial Black"/>
              <a:ea typeface="HG丸ｺﾞｼｯｸM-PRO"/>
              <a:cs typeface="+mn-cs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74941" y="5369783"/>
            <a:ext cx="919319" cy="727247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dirty="0">
                <a:solidFill>
                  <a:prstClr val="black"/>
                </a:solidFill>
                <a:latin typeface="Arial Black"/>
                <a:ea typeface="HG丸ｺﾞｼｯｸM-PRO"/>
                <a:cs typeface="+mn-cs"/>
              </a:rPr>
              <a:t>ATF2</a:t>
            </a:r>
          </a:p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dirty="0">
                <a:solidFill>
                  <a:prstClr val="black"/>
                </a:solidFill>
                <a:latin typeface="Arial Black"/>
                <a:ea typeface="HG丸ｺﾞｼｯｸM-PRO"/>
                <a:cs typeface="+mn-cs"/>
              </a:rPr>
              <a:t>R&amp;D</a:t>
            </a:r>
            <a:endParaRPr kumimoji="1" lang="ja-JP" altLang="en-US" sz="2100" dirty="0">
              <a:solidFill>
                <a:prstClr val="black"/>
              </a:solidFill>
              <a:latin typeface="Arial Black"/>
              <a:ea typeface="HG丸ｺﾞｼｯｸM-PRO"/>
              <a:cs typeface="+mn-cs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9615" y="1647478"/>
            <a:ext cx="1670820" cy="404082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dirty="0" smtClean="0">
                <a:solidFill>
                  <a:srgbClr val="FF0000"/>
                </a:solidFill>
                <a:latin typeface="Arial Black"/>
                <a:ea typeface="HG丸ｺﾞｼｯｸM-PRO"/>
                <a:cs typeface="+mn-cs"/>
              </a:rPr>
              <a:t>Alignment</a:t>
            </a:r>
            <a:endParaRPr kumimoji="1" lang="ja-JP" altLang="en-US" sz="2100" dirty="0">
              <a:solidFill>
                <a:srgbClr val="FF0000"/>
              </a:solidFill>
              <a:latin typeface="Arial Black"/>
              <a:ea typeface="HG丸ｺﾞｼｯｸM-PRO"/>
              <a:cs typeface="+mn-cs"/>
            </a:endParaRPr>
          </a:p>
        </p:txBody>
      </p:sp>
      <p:sp>
        <p:nvSpPr>
          <p:cNvPr id="24" name="右矢印 23"/>
          <p:cNvSpPr/>
          <p:nvPr/>
        </p:nvSpPr>
        <p:spPr>
          <a:xfrm>
            <a:off x="7828530" y="2289130"/>
            <a:ext cx="1240774" cy="1051100"/>
          </a:xfrm>
          <a:prstGeom prst="rightArrow">
            <a:avLst/>
          </a:prstGeom>
          <a:solidFill>
            <a:srgbClr val="FFF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200" dirty="0" smtClean="0">
                <a:solidFill>
                  <a:srgbClr val="000090"/>
                </a:solidFill>
                <a:latin typeface="Arial Black"/>
                <a:ea typeface="HG丸ｺﾞｼｯｸM-PRO"/>
              </a:rPr>
              <a:t>DR survey</a:t>
            </a:r>
            <a:endParaRPr kumimoji="1" lang="en-US" altLang="ja-JP" sz="1200" dirty="0">
              <a:solidFill>
                <a:srgbClr val="000090"/>
              </a:solidFill>
              <a:latin typeface="Arial Black"/>
              <a:ea typeface="HG丸ｺﾞｼｯｸM-PRO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107822" y="1654216"/>
            <a:ext cx="1441416" cy="63491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Arial Black"/>
                <a:ea typeface="HG丸ｺﾞｼｯｸM-PRO"/>
                <a:cs typeface="+mn-cs"/>
              </a:rPr>
              <a:t>ATF2 &amp;TB</a:t>
            </a:r>
          </a:p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prstClr val="black"/>
                </a:solidFill>
                <a:latin typeface="Arial Black"/>
                <a:ea typeface="HG丸ｺﾞｼｯｸM-PRO"/>
                <a:cs typeface="+mn-cs"/>
              </a:rPr>
              <a:t>meeting</a:t>
            </a:r>
            <a:endParaRPr kumimoji="1" lang="en-US" altLang="ja-JP" sz="1800" dirty="0">
              <a:solidFill>
                <a:prstClr val="black"/>
              </a:solidFill>
              <a:latin typeface="Arial Black"/>
              <a:ea typeface="HG丸ｺﾞｼｯｸM-PRO"/>
              <a:cs typeface="+mn-cs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09939" y="4367303"/>
            <a:ext cx="1189606" cy="511804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b="1" dirty="0" smtClean="0">
                <a:solidFill>
                  <a:srgbClr val="FF0000"/>
                </a:solidFill>
                <a:latin typeface="Arial"/>
                <a:ea typeface="HG丸ｺﾞｼｯｸM-PRO"/>
                <a:cs typeface="Arial"/>
              </a:rPr>
              <a:t>Recovery of </a:t>
            </a:r>
          </a:p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b="1" dirty="0" smtClean="0">
                <a:solidFill>
                  <a:srgbClr val="FF0000"/>
                </a:solidFill>
                <a:latin typeface="Arial"/>
                <a:ea typeface="HG丸ｺﾞｼｯｸM-PRO"/>
                <a:cs typeface="Arial"/>
              </a:rPr>
              <a:t>10 pm (DR)</a:t>
            </a:r>
            <a:endParaRPr kumimoji="1" lang="en-US" altLang="ja-JP" sz="1400" b="1" dirty="0">
              <a:solidFill>
                <a:srgbClr val="FF0000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965264" y="5627062"/>
            <a:ext cx="1189606" cy="511804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b="1" dirty="0" smtClean="0">
                <a:solidFill>
                  <a:srgbClr val="FF0000"/>
                </a:solidFill>
                <a:latin typeface="Arial"/>
                <a:ea typeface="HG丸ｺﾞｼｯｸM-PRO"/>
                <a:cs typeface="Arial"/>
              </a:rPr>
              <a:t>Recovery of </a:t>
            </a:r>
          </a:p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b="1" dirty="0" smtClean="0">
                <a:solidFill>
                  <a:srgbClr val="FF0000"/>
                </a:solidFill>
                <a:latin typeface="Arial"/>
                <a:ea typeface="HG丸ｺﾞｼｯｸM-PRO"/>
                <a:cs typeface="Arial"/>
              </a:rPr>
              <a:t>300 nm</a:t>
            </a:r>
            <a:endParaRPr kumimoji="1" lang="en-US" altLang="ja-JP" sz="1400" b="1" dirty="0">
              <a:solidFill>
                <a:srgbClr val="FF0000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27" name="右矢印 26"/>
          <p:cNvSpPr/>
          <p:nvPr/>
        </p:nvSpPr>
        <p:spPr>
          <a:xfrm>
            <a:off x="5840789" y="5193203"/>
            <a:ext cx="3228515" cy="1436834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57150" cmpd="sng"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085186" y="5714500"/>
            <a:ext cx="2080075" cy="388693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 smtClean="0">
                <a:solidFill>
                  <a:srgbClr val="FF0000"/>
                </a:solidFill>
                <a:latin typeface="Arial"/>
                <a:ea typeface="HG丸ｺﾞｼｯｸM-PRO"/>
                <a:cs typeface="Arial"/>
              </a:rPr>
              <a:t>Goal-1 </a:t>
            </a:r>
            <a:r>
              <a:rPr kumimoji="1" lang="en-US" altLang="ja-JP" sz="1600" b="1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and others</a:t>
            </a:r>
            <a:endParaRPr kumimoji="1" lang="en-US" altLang="ja-JP" sz="2000" b="1" dirty="0">
              <a:solidFill>
                <a:prstClr val="black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230793" y="5641560"/>
            <a:ext cx="940202" cy="296360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extraction</a:t>
            </a:r>
            <a:endParaRPr kumimoji="1" lang="en-US" altLang="ja-JP" sz="1400" dirty="0">
              <a:solidFill>
                <a:prstClr val="black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264824" y="2489864"/>
            <a:ext cx="700440" cy="296360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survey</a:t>
            </a:r>
            <a:endParaRPr kumimoji="1" lang="en-US" altLang="ja-JP" sz="1400" dirty="0">
              <a:solidFill>
                <a:prstClr val="black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215254" y="2489864"/>
            <a:ext cx="700440" cy="296360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survey</a:t>
            </a:r>
            <a:endParaRPr kumimoji="1" lang="en-US" altLang="ja-JP" sz="1400" dirty="0">
              <a:solidFill>
                <a:prstClr val="black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20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2920880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/>
          <p:cNvSpPr txBox="1"/>
          <p:nvPr/>
        </p:nvSpPr>
        <p:spPr>
          <a:xfrm>
            <a:off x="1185401" y="294091"/>
            <a:ext cx="7863348" cy="511804"/>
          </a:xfrm>
          <a:prstGeom prst="rect">
            <a:avLst/>
          </a:prstGeom>
          <a:noFill/>
        </p:spPr>
        <p:txBody>
          <a:bodyPr wrap="square" lIns="80133" tIns="40067" rIns="80133" bIns="40067" rtlCol="0">
            <a:spAutoFit/>
          </a:bodyPr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800" dirty="0" smtClean="0">
                <a:ln w="12700">
                  <a:solidFill>
                    <a:srgbClr val="B43731">
                      <a:satMod val="155000"/>
                    </a:srgbClr>
                  </a:solidFill>
                  <a:prstDash val="solid"/>
                </a:ln>
                <a:solidFill>
                  <a:srgbClr val="FFFFD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  <a:ea typeface="HG丸ｺﾞｼｯｸM-PRO"/>
                <a:cs typeface="+mn-cs"/>
              </a:rPr>
              <a:t>2012 Schedule </a:t>
            </a:r>
            <a:r>
              <a:rPr kumimoji="1" lang="en-US" altLang="ja-JP" sz="2800" dirty="0">
                <a:ln w="12700">
                  <a:solidFill>
                    <a:srgbClr val="B43731">
                      <a:satMod val="155000"/>
                    </a:srgbClr>
                  </a:solidFill>
                  <a:prstDash val="solid"/>
                </a:ln>
                <a:solidFill>
                  <a:srgbClr val="FFFFD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  <a:ea typeface="HG丸ｺﾞｼｯｸM-PRO"/>
                <a:cs typeface="+mn-cs"/>
              </a:rPr>
              <a:t>(draft for discussion)</a:t>
            </a:r>
            <a:endParaRPr kumimoji="1" lang="ja-JP" altLang="en-US" sz="2800" dirty="0">
              <a:ln w="12700">
                <a:solidFill>
                  <a:srgbClr val="B43731">
                    <a:satMod val="155000"/>
                  </a:srgbClr>
                </a:solidFill>
                <a:prstDash val="solid"/>
              </a:ln>
              <a:solidFill>
                <a:srgbClr val="FFFFD2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/>
              <a:ea typeface="HG丸ｺﾞｼｯｸM-PRO"/>
              <a:cs typeface="+mn-cs"/>
            </a:endParaRPr>
          </a:p>
        </p:txBody>
      </p:sp>
      <p:graphicFrame>
        <p:nvGraphicFramePr>
          <p:cNvPr id="125" name="表 1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220324"/>
              </p:ext>
            </p:extLst>
          </p:nvPr>
        </p:nvGraphicFramePr>
        <p:xfrm>
          <a:off x="12" y="867452"/>
          <a:ext cx="9048737" cy="5695205"/>
        </p:xfrm>
        <a:graphic>
          <a:graphicData uri="http://schemas.openxmlformats.org/drawingml/2006/table">
            <a:tbl>
              <a:tblPr firstRow="1" bandCol="1">
                <a:effectLst>
                  <a:innerShdw blurRad="114300">
                    <a:prstClr val="black"/>
                  </a:innerShdw>
                </a:effectLst>
                <a:tableStyleId>{1E171933-4619-4E11-9A3F-F7608DF75F80}</a:tableStyleId>
              </a:tblPr>
              <a:tblGrid>
                <a:gridCol w="433905"/>
                <a:gridCol w="249776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  <a:gridCol w="348544"/>
              </a:tblGrid>
              <a:tr h="518965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2012</a:t>
                      </a:r>
                    </a:p>
                    <a:p>
                      <a:pPr algn="l" fontAlgn="b"/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Jan.</a:t>
                      </a:r>
                    </a:p>
                    <a:p>
                      <a:pPr algn="l" fontAlgn="b"/>
                      <a:r>
                        <a:rPr lang="en-US" altLang="ja-JP" sz="1400" b="0" i="0" u="none" strike="noStrike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lang="ja-JP" altLang="en-US" sz="1400" b="0" i="0" u="none" strike="noStrike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9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16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23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lang="ja-JP" altLang="en-US" sz="1400" b="0" i="0" u="none" strike="noStrike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9F4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Feb</a:t>
                      </a:r>
                    </a:p>
                    <a:p>
                      <a:pPr algn="l" fontAlgn="b"/>
                      <a:r>
                        <a:rPr lang="en-US" altLang="ja-JP" sz="14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13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20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lang="ja-JP" altLang="en-US" sz="1400" b="0" i="0" u="none" strike="noStrike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Mar.</a:t>
                      </a:r>
                      <a:r>
                        <a:rPr lang="en-US" altLang="ja-JP" sz="14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lang="ja-JP" altLang="en-US" sz="1400" b="0" i="0" u="none" strike="noStrike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12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26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Apr</a:t>
                      </a:r>
                    </a:p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30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May</a:t>
                      </a:r>
                    </a:p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28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9F4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Jun</a:t>
                      </a:r>
                    </a:p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62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9F4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400" b="0" u="none" strike="noStrike" dirty="0" smtClean="0">
                          <a:latin typeface="Arial"/>
                          <a:cs typeface="Arial"/>
                        </a:rPr>
                        <a:t>25</a:t>
                      </a: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9F42"/>
                    </a:solidFill>
                  </a:tcPr>
                </a:tc>
              </a:tr>
              <a:tr h="915766"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600" b="0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2200" b="0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2200" b="0" i="0" u="none" strike="noStrike" dirty="0">
                        <a:solidFill>
                          <a:srgbClr val="2E441A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397812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397812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397812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397812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397812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397812"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91215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91215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91215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91215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91215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91215"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C9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600" b="0" i="0" u="none" strike="noStrike" dirty="0">
                        <a:latin typeface="Arial"/>
                        <a:cs typeface="Arial"/>
                      </a:endParaRPr>
                    </a:p>
                  </a:txBody>
                  <a:tcPr marL="4901" marR="4901" marT="5198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22" name="テキスト ボックス 21"/>
          <p:cNvSpPr txBox="1"/>
          <p:nvPr/>
        </p:nvSpPr>
        <p:spPr>
          <a:xfrm rot="16200000">
            <a:off x="-1617244" y="3645411"/>
            <a:ext cx="3947305" cy="404082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100" b="1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New IP-BPM installation at IP</a:t>
            </a:r>
            <a:endParaRPr kumimoji="1" lang="ja-JP" altLang="en-US" sz="2100" b="1" dirty="0">
              <a:solidFill>
                <a:prstClr val="black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20" name="右矢印 19"/>
          <p:cNvSpPr/>
          <p:nvPr/>
        </p:nvSpPr>
        <p:spPr>
          <a:xfrm>
            <a:off x="558449" y="3755552"/>
            <a:ext cx="8490299" cy="111028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vertical </a:t>
            </a:r>
            <a:r>
              <a:rPr kumimoji="1" lang="en-US" altLang="ja-JP" sz="2000" dirty="0" err="1">
                <a:solidFill>
                  <a:srgbClr val="FF0000"/>
                </a:solidFill>
                <a:latin typeface="Arial Black"/>
                <a:ea typeface="HG丸ｺﾞｼｯｸM-PRO"/>
              </a:rPr>
              <a:t>emittance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Arial Black"/>
                <a:ea typeface="HG丸ｺﾞｼｯｸM-PRO"/>
              </a:rPr>
              <a:t>, 2pm tuning</a:t>
            </a:r>
            <a:endParaRPr kumimoji="1" lang="en-US" altLang="ja-JP" sz="2000" dirty="0">
              <a:solidFill>
                <a:srgbClr val="FF0000"/>
              </a:solidFill>
              <a:latin typeface="Arial Black"/>
              <a:ea typeface="HG丸ｺﾞｼｯｸM-PRO"/>
            </a:endParaRPr>
          </a:p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dirty="0">
                <a:solidFill>
                  <a:prstClr val="black"/>
                </a:solidFill>
                <a:latin typeface="Arial Black"/>
                <a:ea typeface="HG丸ｺﾞｼｯｸM-PRO"/>
              </a:rPr>
              <a:t>Compton and Others</a:t>
            </a:r>
            <a:endParaRPr kumimoji="1" lang="ja-JP" altLang="en-US" sz="2000" dirty="0">
              <a:solidFill>
                <a:prstClr val="black"/>
              </a:solidFill>
              <a:latin typeface="Arial Black"/>
              <a:ea typeface="HG丸ｺﾞｼｯｸM-PRO"/>
            </a:endParaRPr>
          </a:p>
        </p:txBody>
      </p:sp>
      <p:sp>
        <p:nvSpPr>
          <p:cNvPr id="23" name="右矢印 22"/>
          <p:cNvSpPr/>
          <p:nvPr/>
        </p:nvSpPr>
        <p:spPr>
          <a:xfrm>
            <a:off x="558450" y="4770583"/>
            <a:ext cx="3198638" cy="1436834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1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46287" y="5227497"/>
            <a:ext cx="2909378" cy="511804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800" b="1" dirty="0" smtClean="0">
                <a:solidFill>
                  <a:srgbClr val="FF0000"/>
                </a:solidFill>
                <a:latin typeface="Arial"/>
                <a:ea typeface="HG丸ｺﾞｼｯｸM-PRO"/>
                <a:cs typeface="Arial"/>
              </a:rPr>
              <a:t>Goal-1? </a:t>
            </a:r>
            <a:r>
              <a:rPr kumimoji="1" lang="en-US" altLang="ja-JP" sz="2000" b="1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and others</a:t>
            </a:r>
            <a:endParaRPr kumimoji="1" lang="en-US" altLang="ja-JP" sz="2800" b="1" dirty="0">
              <a:solidFill>
                <a:prstClr val="black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25" name="右矢印 24"/>
          <p:cNvSpPr/>
          <p:nvPr/>
        </p:nvSpPr>
        <p:spPr>
          <a:xfrm>
            <a:off x="4709583" y="4770583"/>
            <a:ext cx="4434417" cy="1436834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33" tIns="40067" rIns="80133" bIns="40067" rtlCol="0" anchor="ctr"/>
          <a:lstStyle/>
          <a:p>
            <a:pPr algn="ctr" defTabSz="914077"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 sz="2400" dirty="0">
              <a:solidFill>
                <a:srgbClr val="FF0000"/>
              </a:solidFill>
              <a:latin typeface="Arial Black"/>
              <a:ea typeface="HG丸ｺﾞｼｯｸM-PRO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176974" y="5218806"/>
            <a:ext cx="2909378" cy="511804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800" b="1" dirty="0" smtClean="0">
                <a:solidFill>
                  <a:srgbClr val="FF0000"/>
                </a:solidFill>
                <a:latin typeface="Arial"/>
                <a:ea typeface="HG丸ｺﾞｼｯｸM-PRO"/>
                <a:cs typeface="Arial"/>
              </a:rPr>
              <a:t>Goal-2? </a:t>
            </a:r>
            <a:r>
              <a:rPr kumimoji="1" lang="en-US" altLang="ja-JP" sz="2000" b="1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and others</a:t>
            </a:r>
            <a:endParaRPr kumimoji="1" lang="en-US" altLang="ja-JP" sz="2800" b="1" dirty="0">
              <a:solidFill>
                <a:prstClr val="black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 rot="16200000">
            <a:off x="7046118" y="3281128"/>
            <a:ext cx="3433460" cy="511804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800" b="1" dirty="0" smtClean="0">
                <a:solidFill>
                  <a:srgbClr val="B43731">
                    <a:lumMod val="60000"/>
                    <a:lumOff val="40000"/>
                  </a:srgbClr>
                </a:solidFill>
                <a:latin typeface="Arial"/>
                <a:ea typeface="HG丸ｺﾞｼｯｸM-PRO"/>
                <a:cs typeface="Arial"/>
              </a:rPr>
              <a:t>Summer Shutdown</a:t>
            </a:r>
            <a:endParaRPr kumimoji="1" lang="ja-JP" altLang="en-US" sz="2800" b="1" dirty="0">
              <a:solidFill>
                <a:srgbClr val="B43731">
                  <a:lumMod val="60000"/>
                  <a:lumOff val="40000"/>
                </a:srgbClr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 rot="16200000">
            <a:off x="3346246" y="2381190"/>
            <a:ext cx="1928891" cy="696470"/>
          </a:xfrm>
          <a:prstGeom prst="rect">
            <a:avLst/>
          </a:prstGeom>
          <a:noFill/>
        </p:spPr>
        <p:txBody>
          <a:bodyPr wrap="none" lIns="80133" tIns="40067" rIns="80133" bIns="40067" rtlCol="0">
            <a:spAutoFit/>
          </a:bodyPr>
          <a:lstStyle/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GDE meeting?</a:t>
            </a:r>
          </a:p>
          <a:p>
            <a:pPr defTabSz="9140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000" b="1" dirty="0" smtClean="0">
                <a:solidFill>
                  <a:prstClr val="black"/>
                </a:solidFill>
                <a:latin typeface="Arial"/>
                <a:ea typeface="HG丸ｺﾞｼｯｸM-PRO"/>
                <a:cs typeface="Arial"/>
              </a:rPr>
              <a:t>JPS meeting</a:t>
            </a:r>
            <a:endParaRPr kumimoji="1" lang="ja-JP" altLang="en-US" sz="2000" b="1" dirty="0">
              <a:solidFill>
                <a:prstClr val="black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September 29, 2011         LCWS11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srgbClr val="FFFFD2">
                    <a:tint val="60000"/>
                    <a:satMod val="155000"/>
                  </a:srgbClr>
                </a:solidFill>
                <a:latin typeface="Arial Black"/>
                <a:ea typeface="HG丸ｺﾞｼｯｸM-PRO"/>
              </a:rPr>
              <a:t>Global Design Effort</a:t>
            </a:r>
            <a:endParaRPr kumimoji="1" lang="ja-JP" altLang="en-US">
              <a:solidFill>
                <a:srgbClr val="FFFFD2">
                  <a:tint val="60000"/>
                  <a:satMod val="155000"/>
                </a:srgbClr>
              </a:solidFill>
              <a:latin typeface="Arial Black"/>
              <a:ea typeface="HG丸ｺﾞｼｯｸM-PRO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595B-3ACB-47B0-964B-12C681B9817B}" type="slidenum">
              <a:rPr kumimoji="1" lang="ja-JP" altLang="en-US" smtClean="0">
                <a:solidFill>
                  <a:srgbClr val="B43731">
                    <a:shade val="90000"/>
                  </a:srgbClr>
                </a:solidFill>
                <a:latin typeface="Arial Black"/>
                <a:ea typeface="HG丸ｺﾞｼｯｸM-PRO"/>
              </a:rPr>
              <a:pPr/>
              <a:t>21</a:t>
            </a:fld>
            <a:endParaRPr kumimoji="1" lang="ja-JP" altLang="en-US">
              <a:solidFill>
                <a:srgbClr val="B43731">
                  <a:shade val="90000"/>
                </a:srgbClr>
              </a:solidFill>
              <a:latin typeface="Arial Black"/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2109949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334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Physics, R&amp;D and Development</a:t>
            </a:r>
          </a:p>
          <a:p>
            <a:r>
              <a:rPr lang="en-US" sz="2400" dirty="0" smtClean="0"/>
              <a:t>Session 1</a:t>
            </a:r>
          </a:p>
          <a:p>
            <a:pPr lvl="1"/>
            <a:r>
              <a:rPr lang="en-US" sz="2000" dirty="0" smtClean="0"/>
              <a:t>Fast Ion Instability Evaluation for DTC:  G. Xia</a:t>
            </a:r>
          </a:p>
          <a:p>
            <a:pPr lvl="1"/>
            <a:r>
              <a:rPr lang="en-US" sz="2000" dirty="0" smtClean="0"/>
              <a:t>Materials for EC Mitigation @ LNF:  R. </a:t>
            </a:r>
            <a:r>
              <a:rPr lang="en-US" sz="2000" dirty="0" err="1" smtClean="0"/>
              <a:t>Cimino</a:t>
            </a:r>
            <a:endParaRPr lang="en-US" sz="2000" dirty="0"/>
          </a:p>
          <a:p>
            <a:pPr lvl="1"/>
            <a:r>
              <a:rPr lang="en-US" sz="2000" dirty="0" smtClean="0"/>
              <a:t>C</a:t>
            </a:r>
            <a:r>
              <a:rPr lang="en-US" sz="1600" dirty="0" smtClean="0"/>
              <a:t>ESR</a:t>
            </a:r>
            <a:r>
              <a:rPr lang="en-US" sz="2000" dirty="0" smtClean="0"/>
              <a:t>TA EC Build-up Studies:  J. Crittenden</a:t>
            </a:r>
          </a:p>
          <a:p>
            <a:pPr lvl="1"/>
            <a:endParaRPr lang="en-US" sz="700" dirty="0"/>
          </a:p>
          <a:p>
            <a:r>
              <a:rPr lang="en-US" sz="2400" dirty="0" smtClean="0"/>
              <a:t>Session 2</a:t>
            </a:r>
          </a:p>
          <a:p>
            <a:pPr lvl="1"/>
            <a:r>
              <a:rPr lang="en-US" sz="2000" dirty="0" smtClean="0"/>
              <a:t>C</a:t>
            </a:r>
            <a:r>
              <a:rPr lang="en-US" sz="1600" dirty="0" smtClean="0"/>
              <a:t>ESR</a:t>
            </a:r>
            <a:r>
              <a:rPr lang="en-US" sz="2000" dirty="0" smtClean="0"/>
              <a:t>TA LET Update:  J. Shanks</a:t>
            </a:r>
          </a:p>
          <a:p>
            <a:pPr lvl="1"/>
            <a:r>
              <a:rPr lang="en-US" sz="2000" dirty="0" smtClean="0"/>
              <a:t>C</a:t>
            </a:r>
            <a:r>
              <a:rPr lang="en-US" sz="1600" dirty="0" smtClean="0"/>
              <a:t>ESR</a:t>
            </a:r>
            <a:r>
              <a:rPr lang="en-US" sz="2000" dirty="0" smtClean="0"/>
              <a:t>TA Beam Dynamics Studies:  M. Billing</a:t>
            </a:r>
          </a:p>
          <a:p>
            <a:pPr lvl="1"/>
            <a:r>
              <a:rPr lang="en-US" sz="2000" dirty="0" smtClean="0"/>
              <a:t>DTC Lattice Evaluations and Options for Lowering the Momentum Compaction:  Wang </a:t>
            </a:r>
            <a:r>
              <a:rPr lang="en-US" sz="2000" dirty="0" smtClean="0"/>
              <a:t>Dou</a:t>
            </a:r>
          </a:p>
          <a:p>
            <a:pPr lvl="1"/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Harmonic Cavity for Bunch Length Control: A. Gallo</a:t>
            </a:r>
            <a:endParaRPr lang="en-US" sz="2000" dirty="0" smtClean="0"/>
          </a:p>
          <a:p>
            <a:pPr lvl="1"/>
            <a:r>
              <a:rPr lang="en-US" sz="2000" dirty="0" smtClean="0"/>
              <a:t>Discussion of DR-to-RTML Merger Pulsed </a:t>
            </a:r>
            <a:r>
              <a:rPr lang="en-US" sz="2000" dirty="0" smtClean="0"/>
              <a:t>Elements</a:t>
            </a:r>
          </a:p>
          <a:p>
            <a:pPr lvl="1"/>
            <a:r>
              <a:rPr lang="en-US" sz="2000" dirty="0" smtClean="0"/>
              <a:t>SLAC </a:t>
            </a:r>
            <a:r>
              <a:rPr lang="en-US" sz="2000" dirty="0" err="1" smtClean="0"/>
              <a:t>Pulser</a:t>
            </a:r>
            <a:r>
              <a:rPr lang="en-US" sz="2000" dirty="0" smtClean="0"/>
              <a:t> Development Update: C. Burkhart, </a:t>
            </a:r>
            <a:r>
              <a:rPr lang="en-US" sz="2000" dirty="0" err="1" smtClean="0"/>
              <a:t>etal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72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sz="2800" dirty="0" smtClean="0"/>
              <a:t>First FII Simulations for New Baseline Lattice</a:t>
            </a:r>
            <a:endParaRPr lang="en-US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79" t="4815" r="2179" b="2739"/>
          <a:stretch/>
        </p:blipFill>
        <p:spPr>
          <a:xfrm>
            <a:off x="86702" y="1447800"/>
            <a:ext cx="9020713" cy="4572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248400" y="685800"/>
            <a:ext cx="28780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Guoxing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Xia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61322" y="2190690"/>
            <a:ext cx="1539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Single Train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2133600"/>
            <a:ext cx="2099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Trains with Gaps</a:t>
            </a:r>
            <a:endParaRPr lang="en-US" sz="2000" dirty="0"/>
          </a:p>
        </p:txBody>
      </p:sp>
      <p:sp>
        <p:nvSpPr>
          <p:cNvPr id="11" name="Oval 10"/>
          <p:cNvSpPr/>
          <p:nvPr/>
        </p:nvSpPr>
        <p:spPr bwMode="auto">
          <a:xfrm>
            <a:off x="5867400" y="4724400"/>
            <a:ext cx="2286000" cy="381000"/>
          </a:xfrm>
          <a:prstGeom prst="ellipse">
            <a:avLst/>
          </a:prstGeom>
          <a:noFill/>
          <a:ln w="25400" cap="flat" cmpd="sng" algn="ctr">
            <a:solidFill>
              <a:srgbClr val="6600CC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802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772400" cy="914400"/>
          </a:xfrm>
        </p:spPr>
        <p:txBody>
          <a:bodyPr/>
          <a:lstStyle/>
          <a:p>
            <a:r>
              <a:rPr lang="en-US" sz="2400" dirty="0" smtClean="0"/>
              <a:t>Studies of Scrubbing Effects on Surfaces @ LNF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762000"/>
            <a:ext cx="8305800" cy="561801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471348" y="1752600"/>
            <a:ext cx="23390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R.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Cimino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6350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696200" cy="914400"/>
          </a:xfrm>
        </p:spPr>
        <p:txBody>
          <a:bodyPr/>
          <a:lstStyle/>
          <a:p>
            <a:r>
              <a:rPr lang="en-US" sz="2400" dirty="0" smtClean="0"/>
              <a:t>Time-Resolved Experiments to </a:t>
            </a:r>
            <a:br>
              <a:rPr lang="en-US" sz="2400" dirty="0" smtClean="0"/>
            </a:br>
            <a:r>
              <a:rPr lang="en-US" sz="2400" dirty="0" smtClean="0"/>
              <a:t>Understand PEY &amp; SEY Models</a:t>
            </a:r>
            <a:endParaRPr lang="en-US" sz="2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413" b="41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070" y="1676400"/>
            <a:ext cx="30062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J. Crittenden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1035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 Update from C</a:t>
            </a:r>
            <a:r>
              <a:rPr lang="en-US" sz="2800" dirty="0" smtClean="0"/>
              <a:t>ESR</a:t>
            </a:r>
            <a:r>
              <a:rPr lang="en-US" dirty="0" smtClean="0"/>
              <a:t>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70" y="778724"/>
            <a:ext cx="8597530" cy="607927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3385" y="5678269"/>
            <a:ext cx="23401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J. Shanks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5758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sz="3200" dirty="0" smtClean="0"/>
              <a:t>EC Beam Dynamics Update from C</a:t>
            </a:r>
            <a:r>
              <a:rPr lang="en-US" sz="2400" dirty="0" smtClean="0"/>
              <a:t>ESR</a:t>
            </a:r>
            <a:r>
              <a:rPr lang="en-US" sz="3200" dirty="0" smtClean="0"/>
              <a:t>TA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785294"/>
            <a:ext cx="7696200" cy="553474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76200" y="2514600"/>
            <a:ext cx="22362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M. Billing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643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dirty="0" smtClean="0"/>
              <a:t>Lowering the Momentum Compaction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 descr="DTCLattice-DouWANG.ppt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7" t="12099" r="10421" b="10000"/>
          <a:stretch/>
        </p:blipFill>
        <p:spPr>
          <a:xfrm>
            <a:off x="2133599" y="829733"/>
            <a:ext cx="6934201" cy="53424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114490"/>
            <a:ext cx="3048000" cy="400110"/>
          </a:xfrm>
          <a:prstGeom prst="rect">
            <a:avLst/>
          </a:prstGeom>
          <a:solidFill>
            <a:schemeClr val="accent1"/>
          </a:solidFill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Reduce RF requirements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171627" y="3544669"/>
            <a:ext cx="24497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Wang Dou</a:t>
            </a:r>
          </a:p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IHEP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7354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762000"/>
          </a:xfrm>
        </p:spPr>
        <p:txBody>
          <a:bodyPr/>
          <a:lstStyle/>
          <a:p>
            <a:r>
              <a:rPr lang="en-US" sz="2400" dirty="0" smtClean="0"/>
              <a:t>Use of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Harmonic Cavities for Bunch Length Control in DR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441" b="6778"/>
          <a:stretch/>
        </p:blipFill>
        <p:spPr>
          <a:xfrm>
            <a:off x="76200" y="838200"/>
            <a:ext cx="8077200" cy="54815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86416" y="1143000"/>
            <a:ext cx="19289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A. Gallo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200400" y="4267200"/>
            <a:ext cx="838200" cy="381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6800" y="5105400"/>
            <a:ext cx="3196533" cy="1323439"/>
          </a:xfrm>
          <a:prstGeom prst="rect">
            <a:avLst/>
          </a:prstGeom>
          <a:solidFill>
            <a:schemeClr val="accent1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Reduce required RF </a:t>
            </a:r>
            <a:br>
              <a:rPr lang="en-US" sz="2000" dirty="0" smtClean="0">
                <a:solidFill>
                  <a:srgbClr val="000090"/>
                </a:solidFill>
              </a:rPr>
            </a:br>
            <a:r>
              <a:rPr lang="en-US" sz="2000" dirty="0" smtClean="0">
                <a:solidFill>
                  <a:srgbClr val="000090"/>
                </a:solidFill>
              </a:rPr>
              <a:t>cavities at low power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More flexibility to raise </a:t>
            </a:r>
            <a:br>
              <a:rPr lang="en-US" sz="2000" dirty="0" smtClean="0">
                <a:solidFill>
                  <a:srgbClr val="000090"/>
                </a:solidFill>
              </a:rPr>
            </a:br>
            <a:r>
              <a:rPr lang="en-US" sz="2000" dirty="0" smtClean="0">
                <a:solidFill>
                  <a:srgbClr val="000090"/>
                </a:solidFill>
              </a:rPr>
              <a:t>momentum compaction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200400" y="3200400"/>
            <a:ext cx="838200" cy="381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cxnSp>
        <p:nvCxnSpPr>
          <p:cNvPr id="13" name="Straight Connector 12"/>
          <p:cNvCxnSpPr>
            <a:stCxn id="11" idx="7"/>
            <a:endCxn id="14" idx="1"/>
          </p:cNvCxnSpPr>
          <p:nvPr/>
        </p:nvCxnSpPr>
        <p:spPr bwMode="auto">
          <a:xfrm flipV="1">
            <a:off x="3915848" y="1466166"/>
            <a:ext cx="1123014" cy="17900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5038862" y="1143000"/>
            <a:ext cx="1057138" cy="646331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vs. 10 in </a:t>
            </a:r>
            <a:br>
              <a:rPr lang="en-US" sz="18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>baseline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367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AM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3340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Central Region Design</a:t>
            </a:r>
          </a:p>
          <a:p>
            <a:r>
              <a:rPr lang="en-US" dirty="0" smtClean="0"/>
              <a:t>Session 1</a:t>
            </a:r>
          </a:p>
          <a:p>
            <a:pPr lvl="1"/>
            <a:r>
              <a:rPr lang="en-US" dirty="0" smtClean="0"/>
              <a:t>Introduction:  M. Palmer</a:t>
            </a:r>
          </a:p>
          <a:p>
            <a:pPr lvl="1"/>
            <a:r>
              <a:rPr lang="en-US" dirty="0" smtClean="0"/>
              <a:t>Lattice Design Integration:  B. List</a:t>
            </a:r>
          </a:p>
          <a:p>
            <a:pPr lvl="1"/>
            <a:r>
              <a:rPr lang="en-US" dirty="0" smtClean="0"/>
              <a:t>DR Injection/Extraction Lines:  J. Shanks</a:t>
            </a:r>
          </a:p>
          <a:p>
            <a:pPr lvl="1"/>
            <a:r>
              <a:rPr lang="en-US" dirty="0" smtClean="0"/>
              <a:t>RTML Effort:  N. </a:t>
            </a:r>
            <a:r>
              <a:rPr lang="en-US" dirty="0" err="1" smtClean="0"/>
              <a:t>Solyak</a:t>
            </a:r>
            <a:endParaRPr lang="en-US" dirty="0" smtClean="0"/>
          </a:p>
          <a:p>
            <a:pPr lvl="1"/>
            <a:r>
              <a:rPr lang="en-US" dirty="0" smtClean="0"/>
              <a:t>Positron Source:  W. </a:t>
            </a:r>
            <a:r>
              <a:rPr lang="en-US" dirty="0" err="1" smtClean="0"/>
              <a:t>Gai</a:t>
            </a:r>
            <a:endParaRPr lang="en-US" dirty="0" smtClean="0"/>
          </a:p>
          <a:p>
            <a:r>
              <a:rPr lang="en-US" dirty="0" smtClean="0"/>
              <a:t>Session 2</a:t>
            </a:r>
          </a:p>
          <a:p>
            <a:pPr lvl="1"/>
            <a:r>
              <a:rPr lang="en-US" dirty="0" smtClean="0"/>
              <a:t>Layout:  T. </a:t>
            </a:r>
            <a:r>
              <a:rPr lang="en-US" dirty="0" err="1" smtClean="0"/>
              <a:t>Lackowski</a:t>
            </a:r>
            <a:endParaRPr lang="en-US" dirty="0" smtClean="0"/>
          </a:p>
          <a:p>
            <a:pPr lvl="1"/>
            <a:r>
              <a:rPr lang="en-US" dirty="0" smtClean="0"/>
              <a:t>Mechanical and Electrical Planning:  R. </a:t>
            </a:r>
            <a:r>
              <a:rPr lang="en-US" dirty="0" err="1" smtClean="0"/>
              <a:t>Wielgos</a:t>
            </a:r>
            <a:r>
              <a:rPr lang="en-US" dirty="0" smtClean="0"/>
              <a:t>, L. Hammond</a:t>
            </a:r>
          </a:p>
          <a:p>
            <a:pPr lvl="1"/>
            <a:r>
              <a:rPr lang="en-US" dirty="0" smtClean="0"/>
              <a:t>Discussion (lots of this throughout)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C161-E7B6-F041-992E-A5D351F94C8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52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4572000" cy="914400"/>
          </a:xfrm>
        </p:spPr>
        <p:txBody>
          <a:bodyPr/>
          <a:lstStyle/>
          <a:p>
            <a:r>
              <a:rPr lang="en-US" dirty="0" smtClean="0"/>
              <a:t>Fast DSRD </a:t>
            </a:r>
            <a:r>
              <a:rPr lang="en-US" dirty="0" err="1" smtClean="0"/>
              <a:t>Pulser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71753"/>
            <a:ext cx="7467600" cy="5327072"/>
          </a:xfrm>
          <a:prstGeom prst="rect">
            <a:avLst/>
          </a:prstGeom>
        </p:spPr>
      </p:pic>
      <p:pic>
        <p:nvPicPr>
          <p:cNvPr id="8" name="Picture 7" descr="2011-09-01 5kv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76200"/>
            <a:ext cx="3398153" cy="19812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136320" y="4191000"/>
            <a:ext cx="203132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C. Burkhart</a:t>
            </a:r>
          </a:p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A. </a:t>
            </a:r>
            <a:r>
              <a:rPr lang="en-US" sz="2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Benwell</a:t>
            </a:r>
            <a:endParaRPr lang="en-US" sz="2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A. </a:t>
            </a:r>
            <a:r>
              <a:rPr lang="en-US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Krasnykh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T. Tang</a:t>
            </a:r>
            <a:endParaRPr lang="en-US" sz="2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742950" indent="-742950" algn="ctr">
              <a:buAutoNum type="alphaUcPeriod"/>
            </a:pP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7323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334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Technical Design Phase II</a:t>
            </a:r>
          </a:p>
          <a:p>
            <a:r>
              <a:rPr lang="en-US" dirty="0" smtClean="0"/>
              <a:t>Session 1</a:t>
            </a:r>
          </a:p>
          <a:p>
            <a:pPr lvl="1"/>
            <a:r>
              <a:rPr lang="en-US" dirty="0" smtClean="0"/>
              <a:t>ILC TDR Outline:  S. </a:t>
            </a:r>
            <a:r>
              <a:rPr lang="en-US" dirty="0" err="1" smtClean="0"/>
              <a:t>Guiducci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Session 2</a:t>
            </a:r>
          </a:p>
          <a:p>
            <a:pPr lvl="1"/>
            <a:r>
              <a:rPr lang="en-US" dirty="0" smtClean="0"/>
              <a:t>TDP-II Schedule and Resources:  M. Palmer</a:t>
            </a:r>
          </a:p>
          <a:p>
            <a:pPr lvl="1"/>
            <a:r>
              <a:rPr lang="en-US" dirty="0" smtClean="0"/>
              <a:t>TDP-II Costing:  G. Dugan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05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Invitation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733497"/>
            <a:ext cx="8229600" cy="574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896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 Unicode MS" charset="0"/>
              </a:rPr>
              <a:t>IR Hall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cs typeface="Arial Unicode MS" charset="0"/>
              </a:rPr>
              <a:t> </a:t>
            </a:r>
          </a:p>
        </p:txBody>
      </p:sp>
      <p:sp>
        <p:nvSpPr>
          <p:cNvPr id="3379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1200" smtClean="0"/>
              <a:t>September 29, 2011         LCWS11</a:t>
            </a:r>
            <a:endParaRPr lang="en-US" sz="1200"/>
          </a:p>
        </p:txBody>
      </p:sp>
      <p:sp>
        <p:nvSpPr>
          <p:cNvPr id="3379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1600">
                <a:solidFill>
                  <a:srgbClr val="23346C"/>
                </a:solidFill>
              </a:rPr>
              <a:t>Global Design Effort</a:t>
            </a:r>
          </a:p>
        </p:txBody>
      </p:sp>
      <p:sp>
        <p:nvSpPr>
          <p:cNvPr id="337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0065422F-42E5-F543-80AA-EEA689D98CAD}" type="slidenum">
              <a:rPr lang="en-US" sz="1400"/>
              <a:pPr/>
              <a:t>4</a:t>
            </a:fld>
            <a:endParaRPr lang="en-US" sz="1400"/>
          </a:p>
        </p:txBody>
      </p:sp>
      <p:pic>
        <p:nvPicPr>
          <p:cNvPr id="3379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9300"/>
            <a:ext cx="9144000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867400" y="152400"/>
            <a:ext cx="30071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T.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Lackowski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Oval 2"/>
          <p:cNvSpPr/>
          <p:nvPr/>
        </p:nvSpPr>
        <p:spPr bwMode="auto">
          <a:xfrm rot="19894985">
            <a:off x="202049" y="1937512"/>
            <a:ext cx="2893139" cy="94118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 rot="1292188">
            <a:off x="6015359" y="1913439"/>
            <a:ext cx="2893139" cy="94118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cxnSp>
        <p:nvCxnSpPr>
          <p:cNvPr id="5" name="Straight Arrow Connector 4"/>
          <p:cNvCxnSpPr>
            <a:endCxn id="10" idx="4"/>
          </p:cNvCxnSpPr>
          <p:nvPr/>
        </p:nvCxnSpPr>
        <p:spPr bwMode="auto">
          <a:xfrm flipV="1">
            <a:off x="4495800" y="2821773"/>
            <a:ext cx="2793377" cy="167402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>
            <a:endCxn id="3" idx="4"/>
          </p:cNvCxnSpPr>
          <p:nvPr/>
        </p:nvCxnSpPr>
        <p:spPr bwMode="auto">
          <a:xfrm flipH="1" flipV="1">
            <a:off x="1872567" y="2821998"/>
            <a:ext cx="2567670" cy="16738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152063" y="4495800"/>
            <a:ext cx="8763337" cy="156966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DR Injection Extraction (ELTR &amp; PLTR Tunnels)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RTML Lines with vertical merger of 2 e+ rings (high power opt.)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Source Lines (energy compressor, spin rotator) with vertical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splitter for 2 e+ rings (high power opt.)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134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Names for ELTR/PLTR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-8375" b="-8375"/>
          <a:stretch>
            <a:fillRect/>
          </a:stretch>
        </p:blipFill>
        <p:spPr>
          <a:xfrm>
            <a:off x="0" y="519953"/>
            <a:ext cx="9144000" cy="627529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8851904">
            <a:off x="5844516" y="1524885"/>
            <a:ext cx="4134966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Proposed Naming</a:t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Conventions – </a:t>
            </a:r>
          </a:p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B. List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651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914400"/>
          </a:xfrm>
        </p:spPr>
        <p:txBody>
          <a:bodyPr/>
          <a:lstStyle/>
          <a:p>
            <a:r>
              <a:rPr lang="en-US" dirty="0" smtClean="0"/>
              <a:t>Updated DR Injection/Extraction Lines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C161-E7B6-F041-992E-A5D351F94C8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2" name="Content Placeholder 11" descr="plot_elements_ext_inj.ps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1" r="8537" b="7616"/>
          <a:stretch/>
        </p:blipFill>
        <p:spPr>
          <a:xfrm rot="5400000">
            <a:off x="1777651" y="-736950"/>
            <a:ext cx="5817299" cy="8610600"/>
          </a:xfrm>
        </p:spPr>
      </p:pic>
      <p:sp>
        <p:nvSpPr>
          <p:cNvPr id="13" name="Rectangle 12"/>
          <p:cNvSpPr/>
          <p:nvPr/>
        </p:nvSpPr>
        <p:spPr>
          <a:xfrm>
            <a:off x="5739587" y="6019800"/>
            <a:ext cx="32628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Shanks/Rubin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1676400" y="2895600"/>
            <a:ext cx="1600200" cy="6858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23253" y="2967335"/>
            <a:ext cx="5058747" cy="646331"/>
          </a:xfrm>
          <a:prstGeom prst="rect">
            <a:avLst/>
          </a:prstGeom>
          <a:solidFill>
            <a:schemeClr val="accent1"/>
          </a:solidFill>
          <a:ln>
            <a:solidFill>
              <a:srgbClr val="0000FF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Updated Treaty Points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5310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Slide Number Placeholder 6"/>
          <p:cNvSpPr txBox="1">
            <a:spLocks noGrp="1"/>
          </p:cNvSpPr>
          <p:nvPr/>
        </p:nvSpPr>
        <p:spPr bwMode="auto">
          <a:xfrm>
            <a:off x="7958880" y="6476360"/>
            <a:ext cx="956160" cy="3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40" tIns="45672" rIns="91340" bIns="45672"/>
          <a:lstStyle/>
          <a:p>
            <a:pPr algn="r" defTabSz="914414"/>
            <a:fld id="{DE249479-AC3C-4C55-84B2-0D4E64F2B358}" type="slidenum">
              <a:rPr lang="en-US" sz="1600">
                <a:solidFill>
                  <a:schemeClr val="accent2"/>
                </a:solidFill>
                <a:latin typeface="Tahoma" pitchFamily="34" charset="0"/>
              </a:rPr>
              <a:pPr algn="r" defTabSz="914414"/>
              <a:t>7</a:t>
            </a:fld>
            <a:endParaRPr lang="en-US" sz="160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686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61600" y="1"/>
            <a:ext cx="7086240" cy="914496"/>
          </a:xfrm>
        </p:spPr>
        <p:txBody>
          <a:bodyPr/>
          <a:lstStyle/>
          <a:p>
            <a:pPr eaLnBrk="1" hangingPunct="1"/>
            <a:r>
              <a:rPr lang="en-US" dirty="0" smtClean="0"/>
              <a:t>Example of the Merger design: </a:t>
            </a:r>
            <a:r>
              <a:rPr lang="en-US" sz="2500" dirty="0"/>
              <a:t>(tune </a:t>
            </a:r>
            <a:r>
              <a:rPr lang="en-US" sz="2500" dirty="0">
                <a:latin typeface="Symbol" pitchFamily="18" charset="2"/>
              </a:rPr>
              <a:t>Q</a:t>
            </a:r>
            <a:r>
              <a:rPr lang="en-US" sz="2500" dirty="0"/>
              <a:t> and d=1.3m)</a:t>
            </a:r>
            <a:endParaRPr lang="ru-RU" sz="2500" dirty="0"/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76200" y="1078673"/>
            <a:ext cx="4976640" cy="192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45" tIns="41473" rIns="82945" bIns="41473">
            <a:spAutoFit/>
          </a:bodyPr>
          <a:lstStyle/>
          <a:p>
            <a:pPr marL="108002" indent="-108002">
              <a:lnSpc>
                <a:spcPct val="12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0033CC"/>
                </a:solidFill>
                <a:latin typeface="Berlin Sans FB" pitchFamily="34" charset="0"/>
              </a:rPr>
              <a:t>Total azimuth angle is tuned to </a:t>
            </a:r>
            <a:r>
              <a:rPr lang="en-US" sz="2000" dirty="0" smtClean="0">
                <a:solidFill>
                  <a:srgbClr val="0033CC"/>
                </a:solidFill>
                <a:latin typeface="Berlin Sans FB" pitchFamily="34" charset="0"/>
              </a:rPr>
              <a:t>0 </a:t>
            </a:r>
            <a:r>
              <a:rPr lang="en-US" sz="2000" dirty="0">
                <a:solidFill>
                  <a:srgbClr val="0033CC"/>
                </a:solidFill>
                <a:latin typeface="Berlin Sans FB" pitchFamily="34" charset="0"/>
              </a:rPr>
              <a:t>by changing </a:t>
            </a:r>
            <a:r>
              <a:rPr lang="en-US" sz="2000" dirty="0" smtClean="0">
                <a:solidFill>
                  <a:srgbClr val="0033CC"/>
                </a:solidFill>
                <a:latin typeface="Berlin Sans FB" pitchFamily="34" charset="0"/>
              </a:rPr>
              <a:t>bend </a:t>
            </a:r>
            <a:r>
              <a:rPr lang="en-US" sz="2000" dirty="0">
                <a:solidFill>
                  <a:srgbClr val="0033CC"/>
                </a:solidFill>
                <a:latin typeface="Berlin Sans FB" pitchFamily="34" charset="0"/>
              </a:rPr>
              <a:t>angles in the 9-15</a:t>
            </a:r>
            <a:r>
              <a:rPr lang="en-US" sz="2000" baseline="30000" dirty="0">
                <a:solidFill>
                  <a:srgbClr val="0033CC"/>
                </a:solidFill>
                <a:latin typeface="Berlin Sans FB" pitchFamily="34" charset="0"/>
              </a:rPr>
              <a:t>th</a:t>
            </a:r>
            <a:r>
              <a:rPr lang="en-US" sz="2000" dirty="0">
                <a:solidFill>
                  <a:srgbClr val="0033CC"/>
                </a:solidFill>
                <a:latin typeface="Berlin Sans FB" pitchFamily="34" charset="0"/>
              </a:rPr>
              <a:t> cells</a:t>
            </a:r>
          </a:p>
          <a:p>
            <a:pPr marL="108002" indent="-108002">
              <a:lnSpc>
                <a:spcPct val="12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33CC"/>
                </a:solidFill>
                <a:latin typeface="Berlin Sans FB" pitchFamily="34" charset="0"/>
              </a:rPr>
              <a:t>The </a:t>
            </a:r>
            <a:r>
              <a:rPr lang="en-US" sz="2000" dirty="0">
                <a:solidFill>
                  <a:srgbClr val="0033CC"/>
                </a:solidFill>
                <a:latin typeface="Berlin Sans FB" pitchFamily="34" charset="0"/>
              </a:rPr>
              <a:t>distance </a:t>
            </a:r>
            <a:r>
              <a:rPr lang="en-US" sz="2000" i="1" dirty="0">
                <a:solidFill>
                  <a:srgbClr val="0033CC"/>
                </a:solidFill>
                <a:latin typeface="Berlin Sans FB" pitchFamily="34" charset="0"/>
              </a:rPr>
              <a:t>d</a:t>
            </a:r>
            <a:r>
              <a:rPr lang="en-US" sz="2000" dirty="0">
                <a:solidFill>
                  <a:srgbClr val="0033CC"/>
                </a:solidFill>
                <a:latin typeface="Berlin Sans FB" pitchFamily="34" charset="0"/>
              </a:rPr>
              <a:t> is also </a:t>
            </a:r>
            <a:r>
              <a:rPr lang="en-US" sz="2000" dirty="0" smtClean="0">
                <a:solidFill>
                  <a:srgbClr val="0033CC"/>
                </a:solidFill>
                <a:latin typeface="Berlin Sans FB" pitchFamily="34" charset="0"/>
              </a:rPr>
              <a:t>re-adjusted </a:t>
            </a:r>
            <a:r>
              <a:rPr lang="en-US" sz="2000" dirty="0">
                <a:solidFill>
                  <a:srgbClr val="0033CC"/>
                </a:solidFill>
                <a:latin typeface="Berlin Sans FB" pitchFamily="34" charset="0"/>
              </a:rPr>
              <a:t>by scaling of </a:t>
            </a:r>
            <a:r>
              <a:rPr lang="en-US" sz="2000" dirty="0" smtClean="0">
                <a:solidFill>
                  <a:srgbClr val="0033CC"/>
                </a:solidFill>
                <a:latin typeface="Berlin Sans FB" pitchFamily="34" charset="0"/>
              </a:rPr>
              <a:t>bending angles a </a:t>
            </a:r>
            <a:endParaRPr lang="en-US" sz="2000" dirty="0">
              <a:solidFill>
                <a:srgbClr val="0033CC"/>
              </a:solidFill>
              <a:latin typeface="Berlin Sans FB" pitchFamily="34" charset="0"/>
            </a:endParaRPr>
          </a:p>
          <a:p>
            <a:pPr marL="108002" indent="-108002">
              <a:lnSpc>
                <a:spcPct val="12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0033CC"/>
                </a:solidFill>
                <a:latin typeface="Berlin Sans FB" pitchFamily="34" charset="0"/>
              </a:rPr>
              <a:t> Both must be done </a:t>
            </a:r>
            <a:r>
              <a:rPr lang="en-US" sz="2000" dirty="0" smtClean="0">
                <a:solidFill>
                  <a:srgbClr val="0033CC"/>
                </a:solidFill>
                <a:latin typeface="Berlin Sans FB" pitchFamily="34" charset="0"/>
              </a:rPr>
              <a:t>simultaneously</a:t>
            </a:r>
            <a:endParaRPr lang="ru-RU" sz="2000" dirty="0">
              <a:solidFill>
                <a:srgbClr val="0033CC"/>
              </a:solidFill>
            </a:endParaRPr>
          </a:p>
        </p:txBody>
      </p:sp>
      <p:pic>
        <p:nvPicPr>
          <p:cNvPr id="68619" name="Picture 11" descr="Fig06b_02_vdogleg_to_merger_tuned_d_theta_step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560" y="3359873"/>
            <a:ext cx="8501760" cy="2639797"/>
          </a:xfrm>
          <a:prstGeom prst="rect">
            <a:avLst/>
          </a:prstGeom>
          <a:noFill/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405920" y="3705509"/>
            <a:ext cx="1382400" cy="314588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en-US" sz="1500" dirty="0" err="1"/>
              <a:t>B</a:t>
            </a:r>
            <a:r>
              <a:rPr lang="en-US" sz="1500" baseline="-25000" dirty="0" err="1"/>
              <a:t>kicker</a:t>
            </a:r>
            <a:r>
              <a:rPr lang="en-US" sz="1500" dirty="0"/>
              <a:t>= 40 Gs</a:t>
            </a:r>
          </a:p>
        </p:txBody>
      </p:sp>
      <p:pic>
        <p:nvPicPr>
          <p:cNvPr id="13" name="Picture 9" descr="Fig06a3_vdog_design02_step1_merge_long_1be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9360" y="1009545"/>
            <a:ext cx="4147200" cy="2246636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4D091-D681-7B42-B4BF-08F1F30E2B4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35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Longitudinal distribution of e+ at treaty point</a:t>
            </a:r>
            <a:endParaRPr lang="en-US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838200"/>
            <a:ext cx="6002553" cy="4372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09600" y="51054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Need to add collimators at PCAP to clean up those  e+ outside the damping ring acceptance window.  As a result, some good e+ will be collimated too.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162800" y="3429000"/>
            <a:ext cx="17493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Gai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/Liu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475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Region Power Distribution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2011 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838200"/>
            <a:ext cx="6629400" cy="566543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2551487">
            <a:off x="5312344" y="1859557"/>
            <a:ext cx="43358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Wielgos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/Hammond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7662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lc_gde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RNES_IWLC2010_Oct20-2010_CLIC_Kicker_System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6350">
          <a:solidFill>
            <a:srgbClr val="0000CC"/>
          </a:solidFill>
          <a:miter lim="800000"/>
          <a:headEnd/>
          <a:tailEnd/>
        </a:ln>
      </a:spPr>
      <a:bodyPr wrap="square" tIns="27432" bIns="27432">
        <a:spAutoFit/>
      </a:bodyPr>
      <a:lstStyle>
        <a:defPPr>
          <a:buFont typeface="Wingdings" pitchFamily="2" charset="2"/>
          <a:buChar char="Ø"/>
          <a:defRPr sz="2000" dirty="0" smtClean="0">
            <a:solidFill>
              <a:srgbClr val="0000CC"/>
            </a:solidFill>
            <a:latin typeface="Times New Roman" pitchFamily="18" charset="0"/>
            <a:cs typeface="Times New Roman" pitchFamily="18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C102862379990">
  <a:themeElements>
    <a:clrScheme name="紅梅匂">
      <a:dk1>
        <a:sysClr val="windowText" lastClr="000000"/>
      </a:dk1>
      <a:lt1>
        <a:sysClr val="window" lastClr="FFFFFF"/>
      </a:lt1>
      <a:dk2>
        <a:srgbClr val="B43731"/>
      </a:dk2>
      <a:lt2>
        <a:srgbClr val="FFFFD2"/>
      </a:lt2>
      <a:accent1>
        <a:srgbClr val="5B8835"/>
      </a:accent1>
      <a:accent2>
        <a:srgbClr val="538BA2"/>
      </a:accent2>
      <a:accent3>
        <a:srgbClr val="876631"/>
      </a:accent3>
      <a:accent4>
        <a:srgbClr val="B49F42"/>
      </a:accent4>
      <a:accent5>
        <a:srgbClr val="CD5C56"/>
      </a:accent5>
      <a:accent6>
        <a:srgbClr val="AB57AF"/>
      </a:accent6>
      <a:hlink>
        <a:srgbClr val="0000FE"/>
      </a:hlink>
      <a:folHlink>
        <a:srgbClr val="81007F"/>
      </a:folHlink>
    </a:clrScheme>
    <a:fontScheme name="kawaii01">
      <a:majorFont>
        <a:latin typeface="Broadway"/>
        <a:ea typeface="HG丸ｺﾞｼｯｸM-PRO"/>
        <a:cs typeface=""/>
      </a:majorFont>
      <a:minorFont>
        <a:latin typeface="Arial Black"/>
        <a:ea typeface="HG丸ｺﾞｼｯｸM-PRO"/>
        <a:cs typeface=""/>
      </a:minorFont>
    </a:fontScheme>
    <a:fmtScheme name="エコロジー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ilc_gde_template.potx</Template>
  <TotalTime>2363</TotalTime>
  <Words>1482</Words>
  <Application>Microsoft Macintosh PowerPoint</Application>
  <PresentationFormat>On-screen Show (4:3)</PresentationFormat>
  <Paragraphs>422</Paragraphs>
  <Slides>32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ilc_gde_template</vt:lpstr>
      <vt:lpstr>Default</vt:lpstr>
      <vt:lpstr>BARNES_IWLC2010_Oct20-2010_CLIC_Kicker_Systems</vt:lpstr>
      <vt:lpstr>TC102862379990</vt:lpstr>
      <vt:lpstr>ホワイト</vt:lpstr>
      <vt:lpstr>Accelerator Working Group 2 Damping Rings Summary</vt:lpstr>
      <vt:lpstr>DR Session Overview</vt:lpstr>
      <vt:lpstr>Tuesday AM</vt:lpstr>
      <vt:lpstr>IR Hall</vt:lpstr>
      <vt:lpstr>Section Names for ELTR/PLTR</vt:lpstr>
      <vt:lpstr>Updated DR Injection/Extraction Lines</vt:lpstr>
      <vt:lpstr>Example of the Merger design: (tune Q and d=1.3m)</vt:lpstr>
      <vt:lpstr>Longitudinal distribution of e+ at treaty point</vt:lpstr>
      <vt:lpstr>Central Region Power Distribution</vt:lpstr>
      <vt:lpstr>Tuesday PM</vt:lpstr>
      <vt:lpstr>DTC02 Layout (D.L.Rubin)</vt:lpstr>
      <vt:lpstr>Solution 1</vt:lpstr>
      <vt:lpstr>PowerPoint Presentation</vt:lpstr>
      <vt:lpstr>Wednesday: ATF/ATF2 Day</vt:lpstr>
      <vt:lpstr>PowerPoint Presentation</vt:lpstr>
      <vt:lpstr>Damping Ring</vt:lpstr>
      <vt:lpstr>A test beam passes all beamline</vt:lpstr>
      <vt:lpstr>Stored beam in DR (x1010 e/bunch) A stored beam was delivered to the dump of ATF2. No critical damage on the accelerator was found.</vt:lpstr>
      <vt:lpstr>Alignment: DR</vt:lpstr>
      <vt:lpstr>PowerPoint Presentation</vt:lpstr>
      <vt:lpstr>PowerPoint Presentation</vt:lpstr>
      <vt:lpstr>Thursday AM</vt:lpstr>
      <vt:lpstr>First FII Simulations for New Baseline Lattice</vt:lpstr>
      <vt:lpstr>Studies of Scrubbing Effects on Surfaces @ LNF</vt:lpstr>
      <vt:lpstr>Time-Resolved Experiments to  Understand PEY &amp; SEY Models</vt:lpstr>
      <vt:lpstr>LET Update from CESRTA</vt:lpstr>
      <vt:lpstr>EC Beam Dynamics Update from CESRTA</vt:lpstr>
      <vt:lpstr>Lowering the Momentum Compaction</vt:lpstr>
      <vt:lpstr>Use of 2nd Harmonic Cavities for Bunch Length Control in DR</vt:lpstr>
      <vt:lpstr>Fast DSRD Pulser</vt:lpstr>
      <vt:lpstr>Thursday PM</vt:lpstr>
      <vt:lpstr>An Invitation</vt:lpstr>
    </vt:vector>
  </TitlesOfParts>
  <Company>Cornell LEPP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Mark Palmer</cp:lastModifiedBy>
  <cp:revision>85</cp:revision>
  <dcterms:created xsi:type="dcterms:W3CDTF">2005-11-21T04:08:26Z</dcterms:created>
  <dcterms:modified xsi:type="dcterms:W3CDTF">2011-09-30T06:04:23Z</dcterms:modified>
</cp:coreProperties>
</file>