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9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data%20analysis\EXT%20analysis\Resolution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data%20analysis\EXT%20analysis\Resolution%20Resul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data%20analysis\EXT%20analysis\Resolution%20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data%20analysis\EXT%20analysis\Resolution%20Resul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data%20analysis\EXT%20analysis\Resolution%20Resul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data%20analysis\EXT%20analysis\Resolution%20Result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data%20analysis\EXT%20analysis\Resolution%20Result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data%20analysis\EXT%20analysis\Resolution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Jitter Run 3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Bunch 1</c:v>
          </c:tx>
          <c:invertIfNegative val="0"/>
          <c:cat>
            <c:strRef>
              <c:f>'Geo Correct'!$G$3:$G$9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Correct'!$H$3:$H$9</c:f>
              <c:numCache>
                <c:formatCode>General</c:formatCode>
                <c:ptCount val="7"/>
                <c:pt idx="0">
                  <c:v>3.0268000000000002</c:v>
                </c:pt>
                <c:pt idx="1">
                  <c:v>2.8304</c:v>
                </c:pt>
                <c:pt idx="2">
                  <c:v>2.8481999999999998</c:v>
                </c:pt>
                <c:pt idx="3">
                  <c:v>2.5846</c:v>
                </c:pt>
                <c:pt idx="4">
                  <c:v>3.1520000000000001</c:v>
                </c:pt>
                <c:pt idx="5">
                  <c:v>3.1107</c:v>
                </c:pt>
                <c:pt idx="6">
                  <c:v>2.6442000000000001</c:v>
                </c:pt>
              </c:numCache>
            </c:numRef>
          </c:val>
        </c:ser>
        <c:ser>
          <c:idx val="1"/>
          <c:order val="1"/>
          <c:tx>
            <c:v>Bunch 2</c:v>
          </c:tx>
          <c:invertIfNegative val="0"/>
          <c:cat>
            <c:strRef>
              <c:f>'Geo Correct'!$G$3:$G$9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Correct'!$I$3:$I$9</c:f>
              <c:numCache>
                <c:formatCode>General</c:formatCode>
                <c:ptCount val="7"/>
                <c:pt idx="0">
                  <c:v>3.3458999999999999</c:v>
                </c:pt>
                <c:pt idx="1">
                  <c:v>3.3169</c:v>
                </c:pt>
                <c:pt idx="2">
                  <c:v>3.3896000000000002</c:v>
                </c:pt>
                <c:pt idx="3">
                  <c:v>3.0651000000000002</c:v>
                </c:pt>
                <c:pt idx="4">
                  <c:v>3.6448</c:v>
                </c:pt>
                <c:pt idx="5">
                  <c:v>3.7088000000000001</c:v>
                </c:pt>
                <c:pt idx="6">
                  <c:v>3.0636000000000001</c:v>
                </c:pt>
              </c:numCache>
            </c:numRef>
          </c:val>
        </c:ser>
        <c:ser>
          <c:idx val="2"/>
          <c:order val="2"/>
          <c:tx>
            <c:v>Bunch 3</c:v>
          </c:tx>
          <c:invertIfNegative val="0"/>
          <c:cat>
            <c:strRef>
              <c:f>'Geo Correct'!$G$3:$G$9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Correct'!$J$3:$J$9</c:f>
              <c:numCache>
                <c:formatCode>General</c:formatCode>
                <c:ptCount val="7"/>
                <c:pt idx="0">
                  <c:v>3.3506</c:v>
                </c:pt>
                <c:pt idx="1">
                  <c:v>3.3109999999999999</c:v>
                </c:pt>
                <c:pt idx="2">
                  <c:v>3.4087000000000001</c:v>
                </c:pt>
                <c:pt idx="3">
                  <c:v>3.0531999999999999</c:v>
                </c:pt>
                <c:pt idx="4">
                  <c:v>3.6654</c:v>
                </c:pt>
                <c:pt idx="5">
                  <c:v>3.7225999999999999</c:v>
                </c:pt>
                <c:pt idx="6">
                  <c:v>3.0508000000000002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120768"/>
        <c:axId val="73130752"/>
      </c:barChart>
      <c:catAx>
        <c:axId val="73120768"/>
        <c:scaling>
          <c:orientation val="minMax"/>
        </c:scaling>
        <c:delete val="0"/>
        <c:axPos val="b"/>
        <c:majorTickMark val="out"/>
        <c:minorTickMark val="none"/>
        <c:tickLblPos val="nextTo"/>
        <c:crossAx val="73130752"/>
        <c:crosses val="autoZero"/>
        <c:auto val="1"/>
        <c:lblAlgn val="ctr"/>
        <c:lblOffset val="100"/>
        <c:noMultiLvlLbl val="0"/>
      </c:catAx>
      <c:valAx>
        <c:axId val="731307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600" b="0" dirty="0"/>
                  <a:t>Y </a:t>
                </a:r>
                <a:r>
                  <a:rPr lang="en-GB" sz="1600" b="0" dirty="0" smtClean="0"/>
                  <a:t>Resolution </a:t>
                </a:r>
                <a:r>
                  <a:rPr lang="en-GB" sz="1600" b="0" dirty="0"/>
                  <a:t>(</a:t>
                </a:r>
                <a:r>
                  <a:rPr lang="el-GR" sz="1600" b="0" dirty="0">
                    <a:latin typeface="Calibri"/>
                    <a:cs typeface="Calibri"/>
                  </a:rPr>
                  <a:t>μ</a:t>
                </a:r>
                <a:r>
                  <a:rPr lang="en-GB" sz="1600" b="0" dirty="0">
                    <a:latin typeface="Calibri"/>
                    <a:cs typeface="Calibri"/>
                  </a:rPr>
                  <a:t>m)</a:t>
                </a:r>
                <a:endParaRPr lang="en-GB" sz="1600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1207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Jitter Run</a:t>
            </a:r>
            <a:r>
              <a:rPr lang="en-GB" baseline="0"/>
              <a:t> 2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825240594925635"/>
          <c:y val="0.18363518526918568"/>
          <c:w val="0.70355424321959759"/>
          <c:h val="0.54723824722443293"/>
        </c:manualLayout>
      </c:layout>
      <c:barChart>
        <c:barDir val="col"/>
        <c:grouping val="clustered"/>
        <c:varyColors val="0"/>
        <c:ser>
          <c:idx val="0"/>
          <c:order val="0"/>
          <c:tx>
            <c:v>Bunch 1</c:v>
          </c:tx>
          <c:invertIfNegative val="0"/>
          <c:cat>
            <c:strRef>
              <c:f>'Geo Correct'!$G$13:$G$19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Correct'!$H$13:$H$19</c:f>
              <c:numCache>
                <c:formatCode>General</c:formatCode>
                <c:ptCount val="7"/>
                <c:pt idx="0">
                  <c:v>2.7115</c:v>
                </c:pt>
                <c:pt idx="1">
                  <c:v>2.5316999999999998</c:v>
                </c:pt>
                <c:pt idx="2">
                  <c:v>2.1839</c:v>
                </c:pt>
                <c:pt idx="3">
                  <c:v>2.5670000000000002</c:v>
                </c:pt>
                <c:pt idx="4">
                  <c:v>2.1452</c:v>
                </c:pt>
                <c:pt idx="5">
                  <c:v>2.2645</c:v>
                </c:pt>
                <c:pt idx="6">
                  <c:v>2.5314999999999999</c:v>
                </c:pt>
              </c:numCache>
            </c:numRef>
          </c:val>
        </c:ser>
        <c:ser>
          <c:idx val="1"/>
          <c:order val="1"/>
          <c:tx>
            <c:v>Bunch 2</c:v>
          </c:tx>
          <c:invertIfNegative val="0"/>
          <c:cat>
            <c:strRef>
              <c:f>'Geo Correct'!$G$13:$G$19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Correct'!$I$13:$I$19</c:f>
              <c:numCache>
                <c:formatCode>General</c:formatCode>
                <c:ptCount val="7"/>
                <c:pt idx="0">
                  <c:v>2.6316999999999999</c:v>
                </c:pt>
                <c:pt idx="1">
                  <c:v>2.7342</c:v>
                </c:pt>
                <c:pt idx="2">
                  <c:v>2.2654000000000001</c:v>
                </c:pt>
                <c:pt idx="3">
                  <c:v>2.7229000000000001</c:v>
                </c:pt>
                <c:pt idx="4">
                  <c:v>2.1743999999999999</c:v>
                </c:pt>
                <c:pt idx="5">
                  <c:v>2.2875000000000001</c:v>
                </c:pt>
                <c:pt idx="6">
                  <c:v>2.7526999999999999</c:v>
                </c:pt>
              </c:numCache>
            </c:numRef>
          </c:val>
        </c:ser>
        <c:ser>
          <c:idx val="2"/>
          <c:order val="2"/>
          <c:tx>
            <c:v>Bunch 3</c:v>
          </c:tx>
          <c:invertIfNegative val="0"/>
          <c:cat>
            <c:strRef>
              <c:f>'Geo Correct'!$G$13:$G$19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Correct'!$J$13:$J$19</c:f>
              <c:numCache>
                <c:formatCode>General</c:formatCode>
                <c:ptCount val="7"/>
                <c:pt idx="0">
                  <c:v>2.8450000000000002</c:v>
                </c:pt>
                <c:pt idx="1">
                  <c:v>3.0476000000000001</c:v>
                </c:pt>
                <c:pt idx="2">
                  <c:v>1.9954000000000001</c:v>
                </c:pt>
                <c:pt idx="3">
                  <c:v>2.9969999999999999</c:v>
                </c:pt>
                <c:pt idx="4">
                  <c:v>1.9675</c:v>
                </c:pt>
                <c:pt idx="5">
                  <c:v>2.0966999999999998</c:v>
                </c:pt>
                <c:pt idx="6">
                  <c:v>3.0752000000000002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844992"/>
        <c:axId val="73850880"/>
      </c:barChart>
      <c:catAx>
        <c:axId val="73844992"/>
        <c:scaling>
          <c:orientation val="minMax"/>
        </c:scaling>
        <c:delete val="0"/>
        <c:axPos val="b"/>
        <c:majorTickMark val="out"/>
        <c:minorTickMark val="none"/>
        <c:tickLblPos val="nextTo"/>
        <c:crossAx val="73850880"/>
        <c:crosses val="autoZero"/>
        <c:auto val="1"/>
        <c:lblAlgn val="ctr"/>
        <c:lblOffset val="100"/>
        <c:noMultiLvlLbl val="0"/>
      </c:catAx>
      <c:valAx>
        <c:axId val="738508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600" b="0" i="0" baseline="0" dirty="0">
                    <a:effectLst/>
                  </a:rPr>
                  <a:t>Y </a:t>
                </a:r>
                <a:r>
                  <a:rPr lang="en-GB" sz="1600" b="0" i="0" baseline="0" dirty="0" smtClean="0">
                    <a:effectLst/>
                  </a:rPr>
                  <a:t>Resolution </a:t>
                </a:r>
                <a:r>
                  <a:rPr lang="en-GB" sz="1600" b="0" i="0" baseline="0" dirty="0">
                    <a:effectLst/>
                  </a:rPr>
                  <a:t>(</a:t>
                </a:r>
                <a:r>
                  <a:rPr lang="el-GR" sz="1600" b="0" i="0" baseline="0" dirty="0">
                    <a:effectLst/>
                  </a:rPr>
                  <a:t>μ</a:t>
                </a:r>
                <a:r>
                  <a:rPr lang="en-GB" sz="1600" b="0" i="0" baseline="0" dirty="0">
                    <a:effectLst/>
                  </a:rPr>
                  <a:t>m)</a:t>
                </a:r>
                <a:endParaRPr lang="en-GB" sz="1600" b="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844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347331583552055"/>
          <c:y val="0.44921437398025316"/>
          <c:w val="0.13819335083114612"/>
          <c:h val="0.2367527412032016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Jitter Run 3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Bunch 1</c:v>
          </c:tx>
          <c:invertIfNegative val="0"/>
          <c:cat>
            <c:strRef>
              <c:f>'Geo Correct'!$G$3:$G$9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Correct'!$C$3:$C$9</c:f>
              <c:numCache>
                <c:formatCode>General</c:formatCode>
                <c:ptCount val="7"/>
                <c:pt idx="0">
                  <c:v>22.991299999999999</c:v>
                </c:pt>
                <c:pt idx="1">
                  <c:v>16.517900000000001</c:v>
                </c:pt>
                <c:pt idx="2">
                  <c:v>13.052199999999999</c:v>
                </c:pt>
                <c:pt idx="3">
                  <c:v>15.3108</c:v>
                </c:pt>
                <c:pt idx="4">
                  <c:v>16.9513</c:v>
                </c:pt>
                <c:pt idx="5">
                  <c:v>11.874599999999999</c:v>
                </c:pt>
                <c:pt idx="6">
                  <c:v>12.818199999999999</c:v>
                </c:pt>
              </c:numCache>
            </c:numRef>
          </c:val>
        </c:ser>
        <c:ser>
          <c:idx val="1"/>
          <c:order val="1"/>
          <c:tx>
            <c:v>Bunch 2</c:v>
          </c:tx>
          <c:invertIfNegative val="0"/>
          <c:cat>
            <c:strRef>
              <c:f>'Geo Correct'!$G$3:$G$9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Correct'!$D$3:$D$9</c:f>
              <c:numCache>
                <c:formatCode>General</c:formatCode>
                <c:ptCount val="7"/>
                <c:pt idx="0">
                  <c:v>12.009600000000001</c:v>
                </c:pt>
                <c:pt idx="1">
                  <c:v>11.107100000000001</c:v>
                </c:pt>
                <c:pt idx="2">
                  <c:v>11.7028</c:v>
                </c:pt>
                <c:pt idx="3">
                  <c:v>8.3140000000000001</c:v>
                </c:pt>
                <c:pt idx="4">
                  <c:v>13.0358</c:v>
                </c:pt>
                <c:pt idx="5">
                  <c:v>13.821300000000001</c:v>
                </c:pt>
                <c:pt idx="6">
                  <c:v>9.4376999999999995</c:v>
                </c:pt>
              </c:numCache>
            </c:numRef>
          </c:val>
        </c:ser>
        <c:ser>
          <c:idx val="2"/>
          <c:order val="2"/>
          <c:tx>
            <c:v>Bunch 3</c:v>
          </c:tx>
          <c:invertIfNegative val="0"/>
          <c:cat>
            <c:strRef>
              <c:f>'Geo Correct'!$G$3:$G$9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Correct'!$E$3:$E$9</c:f>
              <c:numCache>
                <c:formatCode>General</c:formatCode>
                <c:ptCount val="7"/>
                <c:pt idx="0">
                  <c:v>21.048200000000001</c:v>
                </c:pt>
                <c:pt idx="1">
                  <c:v>16.399799999999999</c:v>
                </c:pt>
                <c:pt idx="2">
                  <c:v>19.331700000000001</c:v>
                </c:pt>
                <c:pt idx="3">
                  <c:v>15.063700000000001</c:v>
                </c:pt>
                <c:pt idx="4">
                  <c:v>21.566700000000001</c:v>
                </c:pt>
                <c:pt idx="5">
                  <c:v>20.437100000000001</c:v>
                </c:pt>
                <c:pt idx="6">
                  <c:v>14.440899999999999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933632"/>
        <c:axId val="82935168"/>
      </c:barChart>
      <c:catAx>
        <c:axId val="82933632"/>
        <c:scaling>
          <c:orientation val="minMax"/>
        </c:scaling>
        <c:delete val="0"/>
        <c:axPos val="b"/>
        <c:majorTickMark val="out"/>
        <c:minorTickMark val="none"/>
        <c:tickLblPos val="nextTo"/>
        <c:crossAx val="82935168"/>
        <c:crosses val="autoZero"/>
        <c:auto val="1"/>
        <c:lblAlgn val="ctr"/>
        <c:lblOffset val="100"/>
        <c:noMultiLvlLbl val="0"/>
      </c:catAx>
      <c:valAx>
        <c:axId val="829351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600" b="0" i="0" baseline="0" dirty="0">
                    <a:effectLst/>
                  </a:rPr>
                  <a:t>X </a:t>
                </a:r>
                <a:r>
                  <a:rPr lang="en-GB" sz="1600" b="0" i="0" baseline="0" dirty="0" smtClean="0">
                    <a:effectLst/>
                  </a:rPr>
                  <a:t>Resolution </a:t>
                </a:r>
                <a:r>
                  <a:rPr lang="en-GB" sz="1600" b="0" i="0" baseline="0" dirty="0">
                    <a:effectLst/>
                  </a:rPr>
                  <a:t>(</a:t>
                </a:r>
                <a:r>
                  <a:rPr lang="el-GR" sz="1600" b="0" i="0" baseline="0" dirty="0">
                    <a:effectLst/>
                  </a:rPr>
                  <a:t>μ</a:t>
                </a:r>
                <a:r>
                  <a:rPr lang="en-GB" sz="1600" b="0" i="0" baseline="0" dirty="0">
                    <a:effectLst/>
                  </a:rPr>
                  <a:t>m)</a:t>
                </a:r>
                <a:endParaRPr lang="en-GB" sz="1600" b="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2933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Jitter Run</a:t>
            </a:r>
            <a:r>
              <a:rPr lang="en-GB" baseline="0"/>
              <a:t> 2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123840769903762"/>
          <c:y val="0.18982078766471253"/>
          <c:w val="0.71056824146981623"/>
          <c:h val="0.58704685408680279"/>
        </c:manualLayout>
      </c:layout>
      <c:barChart>
        <c:barDir val="col"/>
        <c:grouping val="clustered"/>
        <c:varyColors val="0"/>
        <c:ser>
          <c:idx val="0"/>
          <c:order val="0"/>
          <c:tx>
            <c:v>Bunch 1</c:v>
          </c:tx>
          <c:invertIfNegative val="0"/>
          <c:cat>
            <c:strRef>
              <c:f>'Geo Correct'!$G$13:$G$19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Correct'!$C$13:$C$19</c:f>
              <c:numCache>
                <c:formatCode>General</c:formatCode>
                <c:ptCount val="7"/>
                <c:pt idx="0">
                  <c:v>22.899699999999999</c:v>
                </c:pt>
                <c:pt idx="1">
                  <c:v>13.148999999999999</c:v>
                </c:pt>
                <c:pt idx="2">
                  <c:v>11.5525</c:v>
                </c:pt>
                <c:pt idx="3">
                  <c:v>15.8575</c:v>
                </c:pt>
                <c:pt idx="4">
                  <c:v>12.2904</c:v>
                </c:pt>
                <c:pt idx="5">
                  <c:v>12.7095</c:v>
                </c:pt>
                <c:pt idx="6">
                  <c:v>10.917</c:v>
                </c:pt>
              </c:numCache>
            </c:numRef>
          </c:val>
        </c:ser>
        <c:ser>
          <c:idx val="1"/>
          <c:order val="1"/>
          <c:tx>
            <c:v>Bunch 2</c:v>
          </c:tx>
          <c:invertIfNegative val="0"/>
          <c:cat>
            <c:strRef>
              <c:f>'Geo Correct'!$G$13:$G$19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Correct'!$D$13:$D$19</c:f>
              <c:numCache>
                <c:formatCode>General</c:formatCode>
                <c:ptCount val="7"/>
                <c:pt idx="0">
                  <c:v>11.523400000000001</c:v>
                </c:pt>
                <c:pt idx="1">
                  <c:v>10.2407</c:v>
                </c:pt>
                <c:pt idx="2">
                  <c:v>9.4814000000000007</c:v>
                </c:pt>
                <c:pt idx="3">
                  <c:v>10.701000000000001</c:v>
                </c:pt>
                <c:pt idx="4">
                  <c:v>7.7121000000000004</c:v>
                </c:pt>
                <c:pt idx="5">
                  <c:v>9.6982999999999997</c:v>
                </c:pt>
                <c:pt idx="6">
                  <c:v>10.346500000000001</c:v>
                </c:pt>
              </c:numCache>
            </c:numRef>
          </c:val>
        </c:ser>
        <c:ser>
          <c:idx val="2"/>
          <c:order val="2"/>
          <c:tx>
            <c:v>Bunch 3</c:v>
          </c:tx>
          <c:invertIfNegative val="0"/>
          <c:cat>
            <c:strRef>
              <c:f>'Geo Correct'!$G$13:$G$19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'Geo Correct'!$E$13:$E$19</c:f>
              <c:numCache>
                <c:formatCode>General</c:formatCode>
                <c:ptCount val="7"/>
                <c:pt idx="0">
                  <c:v>27.444299999999998</c:v>
                </c:pt>
                <c:pt idx="1">
                  <c:v>23.267800000000001</c:v>
                </c:pt>
                <c:pt idx="2">
                  <c:v>15.909700000000001</c:v>
                </c:pt>
                <c:pt idx="3">
                  <c:v>24.655200000000001</c:v>
                </c:pt>
                <c:pt idx="4">
                  <c:v>16.445799999999998</c:v>
                </c:pt>
                <c:pt idx="5">
                  <c:v>20.4358</c:v>
                </c:pt>
                <c:pt idx="6">
                  <c:v>23.501100000000001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700480"/>
        <c:axId val="73702016"/>
      </c:barChart>
      <c:catAx>
        <c:axId val="73700480"/>
        <c:scaling>
          <c:orientation val="minMax"/>
        </c:scaling>
        <c:delete val="0"/>
        <c:axPos val="b"/>
        <c:majorTickMark val="out"/>
        <c:minorTickMark val="none"/>
        <c:tickLblPos val="nextTo"/>
        <c:crossAx val="73702016"/>
        <c:crosses val="autoZero"/>
        <c:auto val="1"/>
        <c:lblAlgn val="ctr"/>
        <c:lblOffset val="100"/>
        <c:noMultiLvlLbl val="0"/>
      </c:catAx>
      <c:valAx>
        <c:axId val="737020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600" b="0" i="0" baseline="0" dirty="0">
                    <a:effectLst/>
                  </a:rPr>
                  <a:t>X </a:t>
                </a:r>
                <a:r>
                  <a:rPr lang="en-GB" sz="1600" b="0" i="0" baseline="0" dirty="0" smtClean="0">
                    <a:effectLst/>
                  </a:rPr>
                  <a:t>Resolution </a:t>
                </a:r>
                <a:r>
                  <a:rPr lang="en-GB" sz="1600" b="0" i="0" baseline="0" dirty="0">
                    <a:effectLst/>
                  </a:rPr>
                  <a:t>(</a:t>
                </a:r>
                <a:r>
                  <a:rPr lang="el-GR" sz="1600" b="0" i="0" baseline="0" dirty="0">
                    <a:effectLst/>
                  </a:rPr>
                  <a:t>μ</a:t>
                </a:r>
                <a:r>
                  <a:rPr lang="en-GB" sz="1600" b="0" i="0" baseline="0" dirty="0">
                    <a:effectLst/>
                  </a:rPr>
                  <a:t>m)</a:t>
                </a:r>
                <a:endParaRPr lang="en-GB" sz="1600" b="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700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180664916885386"/>
          <c:y val="0.43848127740472465"/>
          <c:w val="0.13819335083114612"/>
          <c:h val="0.2447275654232298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Jitter Run 2,</a:t>
            </a:r>
            <a:r>
              <a:rPr lang="en-GB" baseline="0"/>
              <a:t> Bunch 1</a:t>
            </a:r>
            <a:endParaRPr lang="en-GB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'Fit Correct'!$I$27</c:f>
              <c:strCache>
                <c:ptCount val="1"/>
                <c:pt idx="0">
                  <c:v>P1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Correct'!$J$27:$J$33</c:f>
              <c:numCache>
                <c:formatCode>General</c:formatCode>
                <c:ptCount val="7"/>
                <c:pt idx="0">
                  <c:v>2.1478999999999999</c:v>
                </c:pt>
                <c:pt idx="1">
                  <c:v>1.7802</c:v>
                </c:pt>
                <c:pt idx="2">
                  <c:v>2.1600999999999999</c:v>
                </c:pt>
                <c:pt idx="3">
                  <c:v>1.9198999999999999</c:v>
                </c:pt>
                <c:pt idx="4">
                  <c:v>1.8021</c:v>
                </c:pt>
                <c:pt idx="5">
                  <c:v>2.1625999999999999</c:v>
                </c:pt>
                <c:pt idx="6">
                  <c:v>1.756</c:v>
                </c:pt>
              </c:numCache>
            </c:numRef>
          </c:val>
        </c:ser>
        <c:ser>
          <c:idx val="1"/>
          <c:order val="1"/>
          <c:tx>
            <c:strRef>
              <c:f>'Fit Correct'!$I$37</c:f>
              <c:strCache>
                <c:ptCount val="1"/>
                <c:pt idx="0">
                  <c:v>P2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Correct'!$J$34:$J$40</c:f>
              <c:numCache>
                <c:formatCode>General</c:formatCode>
                <c:ptCount val="7"/>
                <c:pt idx="0">
                  <c:v>5.9931999999999999</c:v>
                </c:pt>
                <c:pt idx="1">
                  <c:v>3.1539999999999999</c:v>
                </c:pt>
                <c:pt idx="2">
                  <c:v>5.2297000000000002</c:v>
                </c:pt>
                <c:pt idx="3">
                  <c:v>4.2432999999999996</c:v>
                </c:pt>
                <c:pt idx="4">
                  <c:v>3.8693</c:v>
                </c:pt>
                <c:pt idx="5">
                  <c:v>5.5514000000000001</c:v>
                </c:pt>
                <c:pt idx="6">
                  <c:v>3.0078</c:v>
                </c:pt>
              </c:numCache>
            </c:numRef>
          </c:val>
        </c:ser>
        <c:ser>
          <c:idx val="2"/>
          <c:order val="2"/>
          <c:tx>
            <c:strRef>
              <c:f>'Fit Correct'!$I$43</c:f>
              <c:strCache>
                <c:ptCount val="1"/>
                <c:pt idx="0">
                  <c:v>P3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Correct'!$J$41:$J$47</c:f>
              <c:numCache>
                <c:formatCode>General</c:formatCode>
                <c:ptCount val="7"/>
                <c:pt idx="0">
                  <c:v>1.9557</c:v>
                </c:pt>
                <c:pt idx="1">
                  <c:v>1.6725000000000001</c:v>
                </c:pt>
                <c:pt idx="2">
                  <c:v>1.8136000000000001</c:v>
                </c:pt>
                <c:pt idx="3">
                  <c:v>1.7850999999999999</c:v>
                </c:pt>
                <c:pt idx="4">
                  <c:v>1.7218</c:v>
                </c:pt>
                <c:pt idx="5">
                  <c:v>1.7645999999999999</c:v>
                </c:pt>
                <c:pt idx="6">
                  <c:v>1.6458999999999999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907584"/>
        <c:axId val="73909376"/>
      </c:barChart>
      <c:catAx>
        <c:axId val="73907584"/>
        <c:scaling>
          <c:orientation val="minMax"/>
        </c:scaling>
        <c:delete val="0"/>
        <c:axPos val="b"/>
        <c:majorTickMark val="out"/>
        <c:minorTickMark val="none"/>
        <c:tickLblPos val="nextTo"/>
        <c:crossAx val="73909376"/>
        <c:crosses val="autoZero"/>
        <c:auto val="1"/>
        <c:lblAlgn val="ctr"/>
        <c:lblOffset val="100"/>
        <c:noMultiLvlLbl val="0"/>
      </c:catAx>
      <c:valAx>
        <c:axId val="739093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b="0" dirty="0" smtClean="0"/>
                  <a:t>Y Resolution</a:t>
                </a:r>
                <a:r>
                  <a:rPr lang="en-GB" b="0" baseline="0" dirty="0" smtClean="0"/>
                  <a:t> </a:t>
                </a:r>
                <a:r>
                  <a:rPr lang="en-GB" b="0" baseline="0" dirty="0"/>
                  <a:t>(</a:t>
                </a:r>
                <a:r>
                  <a:rPr lang="el-GR" b="0" baseline="0" dirty="0">
                    <a:latin typeface="Calibri"/>
                    <a:cs typeface="Calibri"/>
                  </a:rPr>
                  <a:t>μ</a:t>
                </a:r>
                <a:r>
                  <a:rPr lang="en-GB" b="0" baseline="0" dirty="0">
                    <a:latin typeface="Calibri"/>
                    <a:cs typeface="Calibri"/>
                  </a:rPr>
                  <a:t>m)</a:t>
                </a:r>
                <a:endParaRPr lang="en-GB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9075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Jitter Run 2,</a:t>
            </a:r>
            <a:r>
              <a:rPr lang="en-GB" baseline="0"/>
              <a:t> Bunch 2</a:t>
            </a:r>
            <a:endParaRPr lang="en-GB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'Fit Correct'!$I$28</c:f>
              <c:strCache>
                <c:ptCount val="1"/>
                <c:pt idx="0">
                  <c:v>P1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Correct'!$K$27:$K$33</c:f>
              <c:numCache>
                <c:formatCode>General</c:formatCode>
                <c:ptCount val="7"/>
                <c:pt idx="0">
                  <c:v>1.5733999999999999</c:v>
                </c:pt>
                <c:pt idx="1">
                  <c:v>1.4888999999999999</c:v>
                </c:pt>
                <c:pt idx="2">
                  <c:v>1.8717999999999999</c:v>
                </c:pt>
                <c:pt idx="3">
                  <c:v>1.5348999999999999</c:v>
                </c:pt>
                <c:pt idx="4">
                  <c:v>1.7733000000000001</c:v>
                </c:pt>
                <c:pt idx="5">
                  <c:v>1.7598</c:v>
                </c:pt>
                <c:pt idx="6">
                  <c:v>1.5061</c:v>
                </c:pt>
              </c:numCache>
            </c:numRef>
          </c:val>
        </c:ser>
        <c:ser>
          <c:idx val="1"/>
          <c:order val="1"/>
          <c:tx>
            <c:strRef>
              <c:f>'Fit Correct'!$I$34</c:f>
              <c:strCache>
                <c:ptCount val="1"/>
                <c:pt idx="0">
                  <c:v>P2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Correct'!$K$34:$K$40</c:f>
              <c:numCache>
                <c:formatCode>General</c:formatCode>
                <c:ptCount val="7"/>
                <c:pt idx="0">
                  <c:v>2.3224</c:v>
                </c:pt>
                <c:pt idx="1">
                  <c:v>2.1760000000000002</c:v>
                </c:pt>
                <c:pt idx="2">
                  <c:v>2.8172999999999999</c:v>
                </c:pt>
                <c:pt idx="3">
                  <c:v>2.2454000000000001</c:v>
                </c:pt>
                <c:pt idx="4">
                  <c:v>2.7117</c:v>
                </c:pt>
                <c:pt idx="5">
                  <c:v>2.6844999999999999</c:v>
                </c:pt>
                <c:pt idx="6">
                  <c:v>2.2010999999999998</c:v>
                </c:pt>
              </c:numCache>
            </c:numRef>
          </c:val>
        </c:ser>
        <c:ser>
          <c:idx val="2"/>
          <c:order val="2"/>
          <c:tx>
            <c:strRef>
              <c:f>'Fit Correct'!$I$43</c:f>
              <c:strCache>
                <c:ptCount val="1"/>
                <c:pt idx="0">
                  <c:v>P3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Correct'!$K$41:$K$47</c:f>
              <c:numCache>
                <c:formatCode>General</c:formatCode>
                <c:ptCount val="7"/>
                <c:pt idx="0">
                  <c:v>1.4746999999999999</c:v>
                </c:pt>
                <c:pt idx="1">
                  <c:v>1.4086000000000001</c:v>
                </c:pt>
                <c:pt idx="2">
                  <c:v>1.6796</c:v>
                </c:pt>
                <c:pt idx="3">
                  <c:v>1.4477</c:v>
                </c:pt>
                <c:pt idx="4">
                  <c:v>1.5869</c:v>
                </c:pt>
                <c:pt idx="5">
                  <c:v>1.6167</c:v>
                </c:pt>
                <c:pt idx="6">
                  <c:v>1.4216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919488"/>
        <c:axId val="74220288"/>
      </c:barChart>
      <c:catAx>
        <c:axId val="73919488"/>
        <c:scaling>
          <c:orientation val="minMax"/>
        </c:scaling>
        <c:delete val="0"/>
        <c:axPos val="b"/>
        <c:majorTickMark val="out"/>
        <c:minorTickMark val="none"/>
        <c:tickLblPos val="nextTo"/>
        <c:crossAx val="74220288"/>
        <c:crosses val="autoZero"/>
        <c:auto val="1"/>
        <c:lblAlgn val="ctr"/>
        <c:lblOffset val="100"/>
        <c:noMultiLvlLbl val="0"/>
      </c:catAx>
      <c:valAx>
        <c:axId val="742202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b="0" dirty="0" smtClean="0"/>
                  <a:t>Y Resolution</a:t>
                </a:r>
                <a:r>
                  <a:rPr lang="en-GB" b="0" baseline="0" dirty="0" smtClean="0"/>
                  <a:t> </a:t>
                </a:r>
                <a:r>
                  <a:rPr lang="en-GB" b="0" baseline="0" dirty="0"/>
                  <a:t>(</a:t>
                </a:r>
                <a:r>
                  <a:rPr lang="el-GR" b="0" baseline="0" dirty="0">
                    <a:latin typeface="Calibri"/>
                    <a:cs typeface="Calibri"/>
                  </a:rPr>
                  <a:t>μ</a:t>
                </a:r>
                <a:r>
                  <a:rPr lang="en-GB" b="0" baseline="0" dirty="0">
                    <a:latin typeface="Calibri"/>
                    <a:cs typeface="Calibri"/>
                  </a:rPr>
                  <a:t>m)</a:t>
                </a:r>
                <a:endParaRPr lang="en-GB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919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Jitter Run 2,</a:t>
            </a:r>
            <a:r>
              <a:rPr lang="en-GB" baseline="0"/>
              <a:t> Bunch 1</a:t>
            </a:r>
            <a:endParaRPr lang="en-GB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'Fit Correct'!$I$27</c:f>
              <c:strCache>
                <c:ptCount val="1"/>
                <c:pt idx="0">
                  <c:v>P1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Correct'!$D$27:$D$33</c:f>
              <c:numCache>
                <c:formatCode>General</c:formatCode>
                <c:ptCount val="7"/>
                <c:pt idx="0">
                  <c:v>5.032</c:v>
                </c:pt>
                <c:pt idx="1">
                  <c:v>4.4306999999999999</c:v>
                </c:pt>
                <c:pt idx="2">
                  <c:v>3.2241</c:v>
                </c:pt>
                <c:pt idx="3">
                  <c:v>5.0861999999999998</c:v>
                </c:pt>
                <c:pt idx="4">
                  <c:v>3.7707999999999999</c:v>
                </c:pt>
                <c:pt idx="5">
                  <c:v>6.0507</c:v>
                </c:pt>
                <c:pt idx="6">
                  <c:v>4.1734</c:v>
                </c:pt>
              </c:numCache>
            </c:numRef>
          </c:val>
        </c:ser>
        <c:ser>
          <c:idx val="1"/>
          <c:order val="1"/>
          <c:tx>
            <c:strRef>
              <c:f>'Fit Correct'!$I$37</c:f>
              <c:strCache>
                <c:ptCount val="1"/>
                <c:pt idx="0">
                  <c:v>P2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Correct'!$D$34:$D$40</c:f>
              <c:numCache>
                <c:formatCode>General</c:formatCode>
                <c:ptCount val="7"/>
                <c:pt idx="0">
                  <c:v>6.4394999999999998</c:v>
                </c:pt>
                <c:pt idx="1">
                  <c:v>5.7910000000000004</c:v>
                </c:pt>
                <c:pt idx="2">
                  <c:v>4.8051000000000004</c:v>
                </c:pt>
                <c:pt idx="3">
                  <c:v>6.6760000000000002</c:v>
                </c:pt>
                <c:pt idx="4">
                  <c:v>5.7713999999999999</c:v>
                </c:pt>
                <c:pt idx="5">
                  <c:v>7.6066000000000003</c:v>
                </c:pt>
                <c:pt idx="6">
                  <c:v>5.2310999999999996</c:v>
                </c:pt>
              </c:numCache>
            </c:numRef>
          </c:val>
        </c:ser>
        <c:ser>
          <c:idx val="2"/>
          <c:order val="2"/>
          <c:tx>
            <c:strRef>
              <c:f>'Fit Correct'!$I$43</c:f>
              <c:strCache>
                <c:ptCount val="1"/>
                <c:pt idx="0">
                  <c:v>P3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Correct'!$D$41:$D$47</c:f>
              <c:numCache>
                <c:formatCode>General</c:formatCode>
                <c:ptCount val="7"/>
                <c:pt idx="0">
                  <c:v>6.3985000000000003</c:v>
                </c:pt>
                <c:pt idx="1">
                  <c:v>6.101</c:v>
                </c:pt>
                <c:pt idx="2">
                  <c:v>8.5531000000000006</c:v>
                </c:pt>
                <c:pt idx="3">
                  <c:v>6.2832999999999997</c:v>
                </c:pt>
                <c:pt idx="4">
                  <c:v>6.2230999999999996</c:v>
                </c:pt>
                <c:pt idx="5">
                  <c:v>9.7245000000000008</c:v>
                </c:pt>
                <c:pt idx="6">
                  <c:v>6.12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938432"/>
        <c:axId val="73939968"/>
      </c:barChart>
      <c:catAx>
        <c:axId val="73938432"/>
        <c:scaling>
          <c:orientation val="minMax"/>
        </c:scaling>
        <c:delete val="0"/>
        <c:axPos val="b"/>
        <c:majorTickMark val="out"/>
        <c:minorTickMark val="none"/>
        <c:tickLblPos val="nextTo"/>
        <c:crossAx val="73939968"/>
        <c:crosses val="autoZero"/>
        <c:auto val="1"/>
        <c:lblAlgn val="ctr"/>
        <c:lblOffset val="100"/>
        <c:noMultiLvlLbl val="0"/>
      </c:catAx>
      <c:valAx>
        <c:axId val="739399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X Resolution</a:t>
                </a:r>
                <a:r>
                  <a:rPr lang="en-GB" baseline="0"/>
                  <a:t> (</a:t>
                </a:r>
                <a:r>
                  <a:rPr lang="el-GR" baseline="0">
                    <a:latin typeface="Calibri"/>
                    <a:cs typeface="Calibri"/>
                  </a:rPr>
                  <a:t>μ</a:t>
                </a:r>
                <a:r>
                  <a:rPr lang="en-GB" baseline="0">
                    <a:latin typeface="Calibri"/>
                    <a:cs typeface="Calibri"/>
                  </a:rPr>
                  <a:t>m)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938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Jitter Run 2,</a:t>
            </a:r>
            <a:r>
              <a:rPr lang="en-GB" baseline="0"/>
              <a:t> Bunch 2</a:t>
            </a:r>
            <a:endParaRPr lang="en-GB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'Fit Correct'!$I$28</c:f>
              <c:strCache>
                <c:ptCount val="1"/>
                <c:pt idx="0">
                  <c:v>P1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Correct'!$E$27:$E$33</c:f>
              <c:numCache>
                <c:formatCode>General</c:formatCode>
                <c:ptCount val="7"/>
                <c:pt idx="0">
                  <c:v>5.2016</c:v>
                </c:pt>
                <c:pt idx="1">
                  <c:v>4.4173</c:v>
                </c:pt>
                <c:pt idx="2">
                  <c:v>4.4809000000000001</c:v>
                </c:pt>
                <c:pt idx="3">
                  <c:v>5.4185999999999996</c:v>
                </c:pt>
                <c:pt idx="4">
                  <c:v>3.2637999999999998</c:v>
                </c:pt>
                <c:pt idx="5">
                  <c:v>5.4775999999999998</c:v>
                </c:pt>
                <c:pt idx="6">
                  <c:v>4.0983000000000001</c:v>
                </c:pt>
              </c:numCache>
            </c:numRef>
          </c:val>
        </c:ser>
        <c:ser>
          <c:idx val="1"/>
          <c:order val="1"/>
          <c:tx>
            <c:strRef>
              <c:f>'Fit Correct'!$I$34</c:f>
              <c:strCache>
                <c:ptCount val="1"/>
                <c:pt idx="0">
                  <c:v>P2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Correct'!$E$34:$E$40</c:f>
              <c:numCache>
                <c:formatCode>General</c:formatCode>
                <c:ptCount val="7"/>
                <c:pt idx="0">
                  <c:v>6.3658000000000001</c:v>
                </c:pt>
                <c:pt idx="1">
                  <c:v>5.8224999999999998</c:v>
                </c:pt>
                <c:pt idx="2">
                  <c:v>7.0166000000000004</c:v>
                </c:pt>
                <c:pt idx="3">
                  <c:v>6.8769</c:v>
                </c:pt>
                <c:pt idx="4">
                  <c:v>3.9333</c:v>
                </c:pt>
                <c:pt idx="5">
                  <c:v>7.625</c:v>
                </c:pt>
                <c:pt idx="6">
                  <c:v>5.5697000000000001</c:v>
                </c:pt>
              </c:numCache>
            </c:numRef>
          </c:val>
        </c:ser>
        <c:ser>
          <c:idx val="2"/>
          <c:order val="2"/>
          <c:tx>
            <c:strRef>
              <c:f>'Fit Correct'!$I$43</c:f>
              <c:strCache>
                <c:ptCount val="1"/>
                <c:pt idx="0">
                  <c:v>P3</c:v>
                </c:pt>
              </c:strCache>
            </c:strRef>
          </c:tx>
          <c:invertIfNegative val="0"/>
          <c:cat>
            <c:strRef>
              <c:f>'Fit Correct'!$H$3:$H$9</c:f>
              <c:strCache>
                <c:ptCount val="7"/>
                <c:pt idx="0">
                  <c:v>No Cut</c:v>
                </c:pt>
                <c:pt idx="1">
                  <c:v>Above Cut From P1</c:v>
                </c:pt>
                <c:pt idx="2">
                  <c:v>Below Cut From P1</c:v>
                </c:pt>
                <c:pt idx="3">
                  <c:v>Above Cut From P2</c:v>
                </c:pt>
                <c:pt idx="4">
                  <c:v>Below Cut From P2</c:v>
                </c:pt>
                <c:pt idx="5">
                  <c:v>Above Cut From P3</c:v>
                </c:pt>
                <c:pt idx="6">
                  <c:v>Below Cut From P3</c:v>
                </c:pt>
              </c:strCache>
            </c:strRef>
          </c:cat>
          <c:val>
            <c:numRef>
              <c:f>'Fit Correct'!$E$41:$E$47</c:f>
              <c:numCache>
                <c:formatCode>General</c:formatCode>
                <c:ptCount val="7"/>
                <c:pt idx="0">
                  <c:v>7.3190999999999997</c:v>
                </c:pt>
                <c:pt idx="1">
                  <c:v>7.8757000000000001</c:v>
                </c:pt>
                <c:pt idx="2">
                  <c:v>8.6626999999999992</c:v>
                </c:pt>
                <c:pt idx="3">
                  <c:v>8.2064000000000004</c:v>
                </c:pt>
                <c:pt idx="4">
                  <c:v>5.4286000000000003</c:v>
                </c:pt>
                <c:pt idx="5">
                  <c:v>8.0668000000000006</c:v>
                </c:pt>
                <c:pt idx="6">
                  <c:v>7.7579000000000002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983104"/>
        <c:axId val="73984640"/>
      </c:barChart>
      <c:catAx>
        <c:axId val="73983104"/>
        <c:scaling>
          <c:orientation val="minMax"/>
        </c:scaling>
        <c:delete val="0"/>
        <c:axPos val="b"/>
        <c:majorTickMark val="out"/>
        <c:minorTickMark val="none"/>
        <c:tickLblPos val="nextTo"/>
        <c:crossAx val="73984640"/>
        <c:crosses val="autoZero"/>
        <c:auto val="1"/>
        <c:lblAlgn val="ctr"/>
        <c:lblOffset val="100"/>
        <c:noMultiLvlLbl val="0"/>
      </c:catAx>
      <c:valAx>
        <c:axId val="739846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X Resolution</a:t>
                </a:r>
                <a:r>
                  <a:rPr lang="en-GB" baseline="0"/>
                  <a:t> (</a:t>
                </a:r>
                <a:r>
                  <a:rPr lang="el-GR" baseline="0">
                    <a:latin typeface="Calibri"/>
                    <a:cs typeface="Calibri"/>
                  </a:rPr>
                  <a:t>μ</a:t>
                </a:r>
                <a:r>
                  <a:rPr lang="en-GB" baseline="0">
                    <a:latin typeface="Calibri"/>
                    <a:cs typeface="Calibri"/>
                  </a:rPr>
                  <a:t>m)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983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06/05/2011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30622"/>
            <a:ext cx="482453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 </a:t>
            </a:r>
            <a:r>
              <a:rPr lang="en-GB" dirty="0"/>
              <a:t>P</a:t>
            </a:r>
            <a:r>
              <a:rPr lang="en-GB" dirty="0" smtClean="0"/>
              <a:t>osition Studies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813" y="1844825"/>
            <a:ext cx="4970501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844825"/>
            <a:ext cx="5023216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30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336704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Resolution Via Fitting Method</a:t>
            </a:r>
            <a:endParaRPr lang="en-GB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6512504"/>
              </p:ext>
            </p:extLst>
          </p:nvPr>
        </p:nvGraphicFramePr>
        <p:xfrm>
          <a:off x="71438" y="9087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7023171"/>
              </p:ext>
            </p:extLst>
          </p:nvPr>
        </p:nvGraphicFramePr>
        <p:xfrm>
          <a:off x="3995936" y="357301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0370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336704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Resolution Via Fitting Method</a:t>
            </a:r>
            <a:endParaRPr lang="en-GB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7859525"/>
              </p:ext>
            </p:extLst>
          </p:nvPr>
        </p:nvGraphicFramePr>
        <p:xfrm>
          <a:off x="4433677" y="37170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5589929"/>
              </p:ext>
            </p:extLst>
          </p:nvPr>
        </p:nvGraphicFramePr>
        <p:xfrm>
          <a:off x="96590" y="9087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580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336704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Resolution Via Fitting Method</a:t>
            </a:r>
            <a:endParaRPr lang="en-GB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268760"/>
            <a:ext cx="85689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Jitter Run 2 Bunch 1 in P1 via Robs Method using Jitter and Train to Train Correlation</a:t>
            </a:r>
          </a:p>
          <a:p>
            <a:r>
              <a:rPr lang="en-GB" dirty="0" err="1" smtClean="0"/>
              <a:t>Xres</a:t>
            </a:r>
            <a:r>
              <a:rPr lang="en-GB" dirty="0" smtClean="0"/>
              <a:t> = 12		</a:t>
            </a:r>
            <a:r>
              <a:rPr lang="en-GB" dirty="0" err="1" smtClean="0"/>
              <a:t>Yres</a:t>
            </a:r>
            <a:r>
              <a:rPr lang="en-GB" dirty="0" smtClean="0"/>
              <a:t> = 3</a:t>
            </a:r>
          </a:p>
          <a:p>
            <a:r>
              <a:rPr lang="en-GB" dirty="0" smtClean="0"/>
              <a:t>Using Geometric Method </a:t>
            </a:r>
          </a:p>
          <a:p>
            <a:r>
              <a:rPr lang="en-GB" dirty="0" err="1" smtClean="0"/>
              <a:t>Xres</a:t>
            </a:r>
            <a:r>
              <a:rPr lang="en-GB" dirty="0" smtClean="0"/>
              <a:t> = 23 		</a:t>
            </a:r>
            <a:r>
              <a:rPr lang="en-GB" dirty="0" err="1" smtClean="0"/>
              <a:t>Yres</a:t>
            </a:r>
            <a:r>
              <a:rPr lang="en-GB" dirty="0" smtClean="0"/>
              <a:t> = 2.7</a:t>
            </a:r>
          </a:p>
          <a:p>
            <a:r>
              <a:rPr lang="en-GB" dirty="0" smtClean="0"/>
              <a:t>Using Fit Method</a:t>
            </a:r>
          </a:p>
          <a:p>
            <a:r>
              <a:rPr lang="en-GB" dirty="0" err="1"/>
              <a:t>Xres</a:t>
            </a:r>
            <a:r>
              <a:rPr lang="en-GB" dirty="0"/>
              <a:t> = </a:t>
            </a:r>
            <a:r>
              <a:rPr lang="en-GB" dirty="0" smtClean="0"/>
              <a:t>5		 </a:t>
            </a:r>
            <a:r>
              <a:rPr lang="en-GB" dirty="0" err="1"/>
              <a:t>Yres</a:t>
            </a:r>
            <a:r>
              <a:rPr lang="en-GB" dirty="0"/>
              <a:t> = </a:t>
            </a:r>
            <a:r>
              <a:rPr lang="en-GB" dirty="0" smtClean="0"/>
              <a:t>2.1</a:t>
            </a:r>
          </a:p>
          <a:p>
            <a:endParaRPr lang="en-GB" dirty="0" smtClean="0"/>
          </a:p>
          <a:p>
            <a:r>
              <a:rPr lang="en-GB" dirty="0"/>
              <a:t>For Jitter Run 2 Bunch </a:t>
            </a:r>
            <a:r>
              <a:rPr lang="en-GB" dirty="0" smtClean="0"/>
              <a:t>2 </a:t>
            </a:r>
            <a:r>
              <a:rPr lang="en-GB" dirty="0"/>
              <a:t>in P1 via Robs Method using Jitter and Train to Train Correlation</a:t>
            </a:r>
          </a:p>
          <a:p>
            <a:r>
              <a:rPr lang="en-GB" dirty="0" err="1"/>
              <a:t>Xres</a:t>
            </a:r>
            <a:r>
              <a:rPr lang="en-GB" dirty="0"/>
              <a:t> = </a:t>
            </a:r>
            <a:r>
              <a:rPr lang="en-GB" dirty="0" smtClean="0"/>
              <a:t>7.5 </a:t>
            </a:r>
            <a:r>
              <a:rPr lang="en-GB" dirty="0"/>
              <a:t>	</a:t>
            </a:r>
            <a:r>
              <a:rPr lang="en-GB" dirty="0" err="1"/>
              <a:t>Yres</a:t>
            </a:r>
            <a:r>
              <a:rPr lang="en-GB" dirty="0"/>
              <a:t> = </a:t>
            </a:r>
            <a:r>
              <a:rPr lang="en-GB" dirty="0" smtClean="0"/>
              <a:t>2.2</a:t>
            </a:r>
            <a:endParaRPr lang="en-GB" dirty="0"/>
          </a:p>
          <a:p>
            <a:r>
              <a:rPr lang="en-GB" dirty="0"/>
              <a:t>Using Geometric Method </a:t>
            </a:r>
          </a:p>
          <a:p>
            <a:r>
              <a:rPr lang="en-GB" dirty="0" err="1"/>
              <a:t>Xres</a:t>
            </a:r>
            <a:r>
              <a:rPr lang="en-GB" dirty="0"/>
              <a:t> = </a:t>
            </a:r>
            <a:r>
              <a:rPr lang="en-GB" dirty="0" smtClean="0"/>
              <a:t>11.5	 </a:t>
            </a:r>
            <a:r>
              <a:rPr lang="en-GB" dirty="0" err="1"/>
              <a:t>Yres</a:t>
            </a:r>
            <a:r>
              <a:rPr lang="en-GB" dirty="0"/>
              <a:t> = </a:t>
            </a:r>
            <a:r>
              <a:rPr lang="en-GB" dirty="0" smtClean="0"/>
              <a:t>2.6</a:t>
            </a:r>
            <a:endParaRPr lang="en-GB" dirty="0"/>
          </a:p>
          <a:p>
            <a:r>
              <a:rPr lang="en-GB" dirty="0"/>
              <a:t>Using Fit Method</a:t>
            </a:r>
          </a:p>
          <a:p>
            <a:r>
              <a:rPr lang="en-GB" dirty="0" err="1"/>
              <a:t>Xres</a:t>
            </a:r>
            <a:r>
              <a:rPr lang="en-GB" dirty="0"/>
              <a:t> = </a:t>
            </a:r>
            <a:r>
              <a:rPr lang="en-GB" dirty="0" smtClean="0"/>
              <a:t>5.2		 </a:t>
            </a:r>
            <a:r>
              <a:rPr lang="en-GB" dirty="0" err="1"/>
              <a:t>Yres</a:t>
            </a:r>
            <a:r>
              <a:rPr lang="en-GB" dirty="0"/>
              <a:t> = </a:t>
            </a:r>
            <a:r>
              <a:rPr lang="en-GB" dirty="0" smtClean="0"/>
              <a:t>1.6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All resolutions in </a:t>
            </a:r>
            <a:r>
              <a:rPr lang="el-GR" dirty="0" smtClean="0">
                <a:solidFill>
                  <a:srgbClr val="FF0000"/>
                </a:solidFill>
                <a:latin typeface="Calibri"/>
                <a:cs typeface="Calibri"/>
              </a:rPr>
              <a:t>μ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83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30622"/>
            <a:ext cx="482453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 </a:t>
            </a:r>
            <a:r>
              <a:rPr lang="en-GB" dirty="0"/>
              <a:t>P</a:t>
            </a:r>
            <a:r>
              <a:rPr lang="en-GB" dirty="0" smtClean="0"/>
              <a:t>osition Studies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50400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587" y="1707690"/>
            <a:ext cx="5040049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86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30622"/>
            <a:ext cx="482453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 </a:t>
            </a:r>
            <a:r>
              <a:rPr lang="en-GB" dirty="0"/>
              <a:t>P</a:t>
            </a:r>
            <a:r>
              <a:rPr lang="en-GB" dirty="0" smtClean="0"/>
              <a:t>osition Studies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558" y="3717032"/>
            <a:ext cx="5261991" cy="2856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717032"/>
            <a:ext cx="5334000" cy="290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734969"/>
            <a:ext cx="5334000" cy="283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558" y="734969"/>
            <a:ext cx="5261991" cy="283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285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30622"/>
            <a:ext cx="482453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 </a:t>
            </a:r>
            <a:r>
              <a:rPr lang="en-GB" dirty="0"/>
              <a:t>P</a:t>
            </a:r>
            <a:r>
              <a:rPr lang="en-GB" dirty="0" smtClean="0"/>
              <a:t>osition </a:t>
            </a:r>
            <a:r>
              <a:rPr lang="en-GB" dirty="0" smtClean="0"/>
              <a:t>Jitter Run 3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28750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98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30622"/>
            <a:ext cx="482453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 </a:t>
            </a:r>
            <a:r>
              <a:rPr lang="en-GB" dirty="0"/>
              <a:t>P</a:t>
            </a:r>
            <a:r>
              <a:rPr lang="en-GB" dirty="0" smtClean="0"/>
              <a:t>osition </a:t>
            </a:r>
            <a:r>
              <a:rPr lang="en-GB" dirty="0" smtClean="0"/>
              <a:t>Jitter Run 3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28750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55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30622"/>
            <a:ext cx="482453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 </a:t>
            </a:r>
            <a:r>
              <a:rPr lang="en-GB" dirty="0"/>
              <a:t>P</a:t>
            </a:r>
            <a:r>
              <a:rPr lang="en-GB" dirty="0" smtClean="0"/>
              <a:t>osition </a:t>
            </a:r>
            <a:r>
              <a:rPr lang="en-GB" dirty="0" smtClean="0"/>
              <a:t>Jitter Run 3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28750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55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30622"/>
            <a:ext cx="482453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 </a:t>
            </a:r>
            <a:r>
              <a:rPr lang="en-GB" dirty="0"/>
              <a:t>P</a:t>
            </a:r>
            <a:r>
              <a:rPr lang="en-GB" dirty="0" smtClean="0"/>
              <a:t>osition </a:t>
            </a:r>
            <a:r>
              <a:rPr lang="en-GB" dirty="0" smtClean="0"/>
              <a:t>Jitter Run 3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505" y="1916832"/>
            <a:ext cx="4683224" cy="351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336" y="1916832"/>
            <a:ext cx="4683224" cy="351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1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30622"/>
            <a:ext cx="482453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Y </a:t>
            </a:r>
            <a:r>
              <a:rPr lang="en-GB" dirty="0"/>
              <a:t>Position Jitter Run 3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>
                <a:latin typeface="Calibri" pitchFamily="34" charset="0"/>
              </a:rPr>
              <a:t>8</a:t>
            </a:r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83" y="1596800"/>
            <a:ext cx="4674815" cy="3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499" y="1556791"/>
            <a:ext cx="4512501" cy="352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56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336704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Resolution Via Geometric Method</a:t>
            </a:r>
            <a:endParaRPr lang="en-GB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05 May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584147"/>
              </p:ext>
            </p:extLst>
          </p:nvPr>
        </p:nvGraphicFramePr>
        <p:xfrm>
          <a:off x="21720" y="764703"/>
          <a:ext cx="4391025" cy="2635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6475107"/>
              </p:ext>
            </p:extLst>
          </p:nvPr>
        </p:nvGraphicFramePr>
        <p:xfrm>
          <a:off x="4408533" y="764704"/>
          <a:ext cx="4572000" cy="2910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6411002"/>
              </p:ext>
            </p:extLst>
          </p:nvPr>
        </p:nvGraphicFramePr>
        <p:xfrm>
          <a:off x="71438" y="3645024"/>
          <a:ext cx="423386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790241"/>
              </p:ext>
            </p:extLst>
          </p:nvPr>
        </p:nvGraphicFramePr>
        <p:xfrm>
          <a:off x="4408533" y="3717032"/>
          <a:ext cx="4572000" cy="2815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56746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227</Words>
  <Application>Microsoft Office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X Position Studies</vt:lpstr>
      <vt:lpstr>X Position Studies</vt:lpstr>
      <vt:lpstr>X Position Studies</vt:lpstr>
      <vt:lpstr>X Position Jitter Run 3</vt:lpstr>
      <vt:lpstr>X Position Jitter Run 3</vt:lpstr>
      <vt:lpstr>X Position Jitter Run 3</vt:lpstr>
      <vt:lpstr>X Position Jitter Run 3</vt:lpstr>
      <vt:lpstr>Y Position Jitter Run 3</vt:lpstr>
      <vt:lpstr>Resolution Via Geometric Method</vt:lpstr>
      <vt:lpstr>Resolution Via Fitting Method</vt:lpstr>
      <vt:lpstr>Resolution Via Fitting Method</vt:lpstr>
      <vt:lpstr>Resolution Via Fitting Method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38</cp:revision>
  <dcterms:created xsi:type="dcterms:W3CDTF">2011-03-24T11:41:11Z</dcterms:created>
  <dcterms:modified xsi:type="dcterms:W3CDTF">2011-05-06T09:02:10Z</dcterms:modified>
</cp:coreProperties>
</file>