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Default Extension="tiff" ContentType="image/tif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3">
  <p:sldMasterIdLst>
    <p:sldMasterId id="2147483660" r:id="rId1"/>
  </p:sldMasterIdLst>
  <p:notesMasterIdLst>
    <p:notesMasterId r:id="rId25"/>
  </p:notesMasterIdLst>
  <p:sldIdLst>
    <p:sldId id="299" r:id="rId2"/>
    <p:sldId id="321" r:id="rId3"/>
    <p:sldId id="322" r:id="rId4"/>
    <p:sldId id="301" r:id="rId5"/>
    <p:sldId id="302" r:id="rId6"/>
    <p:sldId id="303" r:id="rId7"/>
    <p:sldId id="304" r:id="rId8"/>
    <p:sldId id="305" r:id="rId9"/>
    <p:sldId id="306" r:id="rId10"/>
    <p:sldId id="307" r:id="rId11"/>
    <p:sldId id="310" r:id="rId12"/>
    <p:sldId id="311" r:id="rId13"/>
    <p:sldId id="312" r:id="rId14"/>
    <p:sldId id="313" r:id="rId15"/>
    <p:sldId id="314" r:id="rId16"/>
    <p:sldId id="315" r:id="rId17"/>
    <p:sldId id="316" r:id="rId18"/>
    <p:sldId id="317" r:id="rId19"/>
    <p:sldId id="318" r:id="rId20"/>
    <p:sldId id="319" r:id="rId21"/>
    <p:sldId id="320" r:id="rId22"/>
    <p:sldId id="309" r:id="rId23"/>
    <p:sldId id="308"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extLst>
    <p:ext uri="{E76CE94A-603C-4142-B9EB-6D1370010A27}">
      <p14:discardImageEditData xmlns="" xmlns:p14="http://schemas.microsoft.com/office/powerpoint/2010/main" val="0"/>
    </p:ext>
    <p:ext uri="{D31A062A-798A-4329-ABDD-BBA856620510}">
      <p14:defaultImageDpi xmlns=""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80" autoAdjust="0"/>
    <p:restoredTop sz="86410" autoAdjust="0"/>
  </p:normalViewPr>
  <p:slideViewPr>
    <p:cSldViewPr snapToGrid="0" snapToObjects="1">
      <p:cViewPr varScale="1">
        <p:scale>
          <a:sx n="76" d="100"/>
          <a:sy n="76" d="100"/>
        </p:scale>
        <p:origin x="-1110" y="-84"/>
      </p:cViewPr>
      <p:guideLst>
        <p:guide orient="horz" pos="2154"/>
        <p:guide pos="2880"/>
      </p:guideLst>
    </p:cSldViewPr>
  </p:slideViewPr>
  <p:outlineViewPr>
    <p:cViewPr>
      <p:scale>
        <a:sx n="33" d="100"/>
        <a:sy n="33" d="100"/>
      </p:scale>
      <p:origin x="0" y="2172"/>
    </p:cViewPr>
  </p:outlin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2B536C9-BEEA-9F47-B0F0-85B97911FD09}" type="datetimeFigureOut">
              <a:rPr lang="en-US" smtClean="0"/>
              <a:pPr/>
              <a:t>5/10/2011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F8439E7-54DC-D940-8397-26774371248E}" type="slidenum">
              <a:rPr lang="en-US" smtClean="0"/>
              <a:pPr/>
              <a:t>‹#›</a:t>
            </a:fld>
            <a:endParaRPr lang="en-US"/>
          </a:p>
        </p:txBody>
      </p:sp>
    </p:spTree>
    <p:extLst>
      <p:ext uri="{BB962C8B-B14F-4D97-AF65-F5344CB8AC3E}">
        <p14:creationId xmlns="" xmlns:p14="http://schemas.microsoft.com/office/powerpoint/2010/main" val="269339652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F8439E7-54DC-D940-8397-26774371248E}"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8439E7-54DC-D940-8397-26774371248E}"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8439E7-54DC-D940-8397-26774371248E}"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8439E7-54DC-D940-8397-26774371248E}"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8439E7-54DC-D940-8397-26774371248E}"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8439E7-54DC-D940-8397-26774371248E}"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8439E7-54DC-D940-8397-26774371248E}"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8439E7-54DC-D940-8397-26774371248E}"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8439E7-54DC-D940-8397-26774371248E}"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8439E7-54DC-D940-8397-26774371248E}"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8439E7-54DC-D940-8397-26774371248E}"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8439E7-54DC-D940-8397-26774371248E}"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8439E7-54DC-D940-8397-26774371248E}"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8439E7-54DC-D940-8397-26774371248E}"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FB56EE7-DB8E-4D78-B01B-7F879ED81189}"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8439E7-54DC-D940-8397-26774371248E}" type="slidenum">
              <a:rPr lang="en-US" smtClean="0"/>
              <a:pPr/>
              <a:t>23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8439E7-54DC-D940-8397-26774371248E}"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8439E7-54DC-D940-8397-26774371248E}"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8439E7-54DC-D940-8397-26774371248E}"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8439E7-54DC-D940-8397-26774371248E}"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8439E7-54DC-D940-8397-26774371248E}"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8439E7-54DC-D940-8397-26774371248E}"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8439E7-54DC-D940-8397-26774371248E}"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ilccolor"/>
          <p:cNvPicPr>
            <a:picLocks noChangeAspect="1" noChangeArrowheads="1"/>
          </p:cNvPicPr>
          <p:nvPr/>
        </p:nvPicPr>
        <p:blipFill>
          <a:blip r:embed="rId2"/>
          <a:srcRect/>
          <a:stretch>
            <a:fillRect/>
          </a:stretch>
        </p:blipFill>
        <p:spPr bwMode="auto">
          <a:xfrm>
            <a:off x="0" y="152400"/>
            <a:ext cx="1219200" cy="796925"/>
          </a:xfrm>
          <a:prstGeom prst="rect">
            <a:avLst/>
          </a:prstGeom>
          <a:noFill/>
          <a:ln w="9525">
            <a:noFill/>
            <a:miter lim="800000"/>
            <a:headEnd/>
            <a:tailEnd/>
          </a:ln>
        </p:spPr>
      </p:pic>
      <p:pic>
        <p:nvPicPr>
          <p:cNvPr id="5" name="Picture 7" descr="1024_greendot_divider"/>
          <p:cNvPicPr>
            <a:picLocks noChangeAspect="1" noChangeArrowheads="1"/>
          </p:cNvPicPr>
          <p:nvPr/>
        </p:nvPicPr>
        <p:blipFill>
          <a:blip r:embed="rId3"/>
          <a:srcRect/>
          <a:stretch>
            <a:fillRect/>
          </a:stretch>
        </p:blipFill>
        <p:spPr bwMode="auto">
          <a:xfrm>
            <a:off x="1295400" y="838200"/>
            <a:ext cx="7848600" cy="153988"/>
          </a:xfrm>
          <a:prstGeom prst="rect">
            <a:avLst/>
          </a:prstGeom>
          <a:noFill/>
          <a:ln w="9525">
            <a:noFill/>
            <a:miter lim="800000"/>
            <a:headEnd/>
            <a:tailEnd/>
          </a:ln>
        </p:spPr>
      </p:pic>
      <p:sp>
        <p:nvSpPr>
          <p:cNvPr id="6" name="Text Box 8"/>
          <p:cNvSpPr txBox="1">
            <a:spLocks noChangeArrowheads="1"/>
          </p:cNvSpPr>
          <p:nvPr/>
        </p:nvSpPr>
        <p:spPr bwMode="auto">
          <a:xfrm>
            <a:off x="1295400" y="0"/>
            <a:ext cx="7620000" cy="457200"/>
          </a:xfrm>
          <a:prstGeom prst="rect">
            <a:avLst/>
          </a:prstGeom>
          <a:noFill/>
          <a:ln w="9525">
            <a:noFill/>
            <a:miter lim="800000"/>
            <a:headEnd/>
            <a:tailEnd/>
          </a:ln>
          <a:effectLst/>
        </p:spPr>
        <p:txBody>
          <a:bodyPr>
            <a:spAutoFit/>
          </a:bodyPr>
          <a:lstStyle/>
          <a:p>
            <a:pPr fontAlgn="auto">
              <a:spcBef>
                <a:spcPct val="50000"/>
              </a:spcBef>
              <a:spcAft>
                <a:spcPts val="0"/>
              </a:spcAft>
              <a:defRPr/>
            </a:pPr>
            <a:endParaRPr lang="en-US" sz="2400">
              <a:latin typeface="+mn-lt"/>
              <a:ea typeface="+mn-ea"/>
              <a:cs typeface="+mn-cs"/>
            </a:endParaRPr>
          </a:p>
        </p:txBody>
      </p:sp>
      <p:sp>
        <p:nvSpPr>
          <p:cNvPr id="7" name="Text Box 9"/>
          <p:cNvSpPr txBox="1">
            <a:spLocks noChangeArrowheads="1"/>
          </p:cNvSpPr>
          <p:nvPr/>
        </p:nvSpPr>
        <p:spPr bwMode="auto">
          <a:xfrm>
            <a:off x="1828800" y="0"/>
            <a:ext cx="6629400" cy="457200"/>
          </a:xfrm>
          <a:prstGeom prst="rect">
            <a:avLst/>
          </a:prstGeom>
          <a:noFill/>
          <a:ln w="9525">
            <a:noFill/>
            <a:miter lim="800000"/>
            <a:headEnd/>
            <a:tailEnd/>
          </a:ln>
          <a:effectLst/>
        </p:spPr>
        <p:txBody>
          <a:bodyPr>
            <a:spAutoFit/>
          </a:bodyPr>
          <a:lstStyle/>
          <a:p>
            <a:pPr fontAlgn="auto">
              <a:spcBef>
                <a:spcPct val="50000"/>
              </a:spcBef>
              <a:spcAft>
                <a:spcPts val="0"/>
              </a:spcAft>
              <a:defRPr/>
            </a:pPr>
            <a:endParaRPr lang="en-US" sz="2400">
              <a:latin typeface="+mn-lt"/>
              <a:ea typeface="+mn-ea"/>
              <a:cs typeface="+mn-cs"/>
            </a:endParaRPr>
          </a:p>
        </p:txBody>
      </p:sp>
      <p:pic>
        <p:nvPicPr>
          <p:cNvPr id="8" name="Picture 11" descr="1024_greendot_divider"/>
          <p:cNvPicPr>
            <a:picLocks noChangeAspect="1" noChangeArrowheads="1"/>
          </p:cNvPicPr>
          <p:nvPr/>
        </p:nvPicPr>
        <p:blipFill>
          <a:blip r:embed="rId3"/>
          <a:srcRect/>
          <a:stretch>
            <a:fillRect/>
          </a:stretch>
        </p:blipFill>
        <p:spPr bwMode="auto">
          <a:xfrm>
            <a:off x="0" y="6096000"/>
            <a:ext cx="9144000" cy="179388"/>
          </a:xfrm>
          <a:prstGeom prst="rect">
            <a:avLst/>
          </a:prstGeom>
          <a:noFill/>
          <a:ln w="9525">
            <a:noFill/>
            <a:miter lim="800000"/>
            <a:headEnd/>
            <a:tailEnd/>
          </a:ln>
        </p:spPr>
      </p:pic>
      <p:sp>
        <p:nvSpPr>
          <p:cNvPr id="5122" name="Rectangle 2"/>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GB"/>
          </a:p>
        </p:txBody>
      </p:sp>
      <p:sp>
        <p:nvSpPr>
          <p:cNvPr id="5130" name="Rectangle 10"/>
          <p:cNvSpPr>
            <a:spLocks noGrp="1" noChangeArrowheads="1"/>
          </p:cNvSpPr>
          <p:nvPr>
            <p:ph type="ctrTitle"/>
          </p:nvPr>
        </p:nvSpPr>
        <p:spPr>
          <a:xfrm>
            <a:off x="762000" y="2286000"/>
            <a:ext cx="7772400" cy="1143000"/>
          </a:xfrm>
        </p:spPr>
        <p:txBody>
          <a:bodyPr/>
          <a:lstStyle>
            <a:lvl1pPr>
              <a:defRPr sz="4800"/>
            </a:lvl1pPr>
          </a:lstStyle>
          <a:p>
            <a:r>
              <a:rPr lang="en-US" smtClean="0"/>
              <a:t>Click to edit Master title style</a:t>
            </a:r>
            <a:endParaRPr lang="en-GB"/>
          </a:p>
        </p:txBody>
      </p:sp>
      <p:sp>
        <p:nvSpPr>
          <p:cNvPr id="9" name="Rectangle 3"/>
          <p:cNvSpPr>
            <a:spLocks noGrp="1" noChangeArrowheads="1"/>
          </p:cNvSpPr>
          <p:nvPr>
            <p:ph type="dt" sz="half" idx="10"/>
          </p:nvPr>
        </p:nvSpPr>
        <p:spPr>
          <a:xfrm>
            <a:off x="0" y="6248400"/>
            <a:ext cx="3124200" cy="457200"/>
          </a:xfrm>
        </p:spPr>
        <p:txBody>
          <a:bodyPr/>
          <a:lstStyle>
            <a:lvl1pPr>
              <a:defRPr/>
            </a:lvl1pPr>
          </a:lstStyle>
          <a:p>
            <a:r>
              <a:rPr lang="en-US" smtClean="0"/>
              <a:t>02/05/2011 9mA webex</a:t>
            </a:r>
            <a:endParaRPr lang="en-US"/>
          </a:p>
        </p:txBody>
      </p:sp>
      <p:sp>
        <p:nvSpPr>
          <p:cNvPr id="10" name="Rectangle 4"/>
          <p:cNvSpPr>
            <a:spLocks noGrp="1" noChangeArrowheads="1"/>
          </p:cNvSpPr>
          <p:nvPr>
            <p:ph type="ftr" sz="quarter" idx="11"/>
          </p:nvPr>
        </p:nvSpPr>
        <p:spPr>
          <a:xfrm>
            <a:off x="3124200" y="6248400"/>
            <a:ext cx="2895600" cy="457200"/>
          </a:xfrm>
        </p:spPr>
        <p:txBody>
          <a:bodyPr/>
          <a:lstStyle>
            <a:lvl1pPr>
              <a:defRPr/>
            </a:lvl1pPr>
          </a:lstStyle>
          <a:p>
            <a:r>
              <a:rPr lang="en-US" smtClean="0"/>
              <a:t>S1Global Detuning Study (mcr)</a:t>
            </a:r>
            <a:endParaRPr lang="en-US"/>
          </a:p>
        </p:txBody>
      </p:sp>
      <p:sp>
        <p:nvSpPr>
          <p:cNvPr id="11" name="Rectangle 5"/>
          <p:cNvSpPr>
            <a:spLocks noGrp="1" noChangeArrowheads="1"/>
          </p:cNvSpPr>
          <p:nvPr>
            <p:ph type="sldNum" sz="quarter" idx="12"/>
          </p:nvPr>
        </p:nvSpPr>
        <p:spPr>
          <a:xfrm>
            <a:off x="6553200" y="6248400"/>
            <a:ext cx="2362200" cy="457200"/>
          </a:xfrm>
        </p:spPr>
        <p:txBody>
          <a:bodyPr/>
          <a:lstStyle>
            <a:lvl1pPr>
              <a:defRPr/>
            </a:lvl1pPr>
          </a:lstStyle>
          <a:p>
            <a:fld id="{AAB6FA28-7AEC-3F43-9C2D-3DB969CFEC6A}" type="slidenum">
              <a:rPr lang="en-US" smtClean="0"/>
              <a:pPr/>
              <a:t>‹#›</a:t>
            </a:fld>
            <a:endParaRPr lang="en-US"/>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sz="half" idx="10"/>
          </p:nvPr>
        </p:nvSpPr>
        <p:spPr>
          <a:ln/>
        </p:spPr>
        <p:txBody>
          <a:bodyPr/>
          <a:lstStyle>
            <a:lvl1pPr>
              <a:defRPr/>
            </a:lvl1pPr>
          </a:lstStyle>
          <a:p>
            <a:r>
              <a:rPr lang="en-US" smtClean="0"/>
              <a:t>02/05/2011 9mA webex</a:t>
            </a:r>
            <a:endParaRPr lang="en-US"/>
          </a:p>
        </p:txBody>
      </p:sp>
      <p:sp>
        <p:nvSpPr>
          <p:cNvPr id="5" name="Rectangle 4"/>
          <p:cNvSpPr>
            <a:spLocks noGrp="1" noChangeArrowheads="1"/>
          </p:cNvSpPr>
          <p:nvPr>
            <p:ph type="ftr" sz="quarter" idx="11"/>
          </p:nvPr>
        </p:nvSpPr>
        <p:spPr>
          <a:ln/>
        </p:spPr>
        <p:txBody>
          <a:bodyPr/>
          <a:lstStyle>
            <a:lvl1pPr>
              <a:defRPr/>
            </a:lvl1pPr>
          </a:lstStyle>
          <a:p>
            <a:r>
              <a:rPr lang="en-US" smtClean="0"/>
              <a:t>S1Global Detuning Study (mcr)</a:t>
            </a:r>
            <a:endParaRPr lang="en-US"/>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pPr/>
              <a:t>‹#›</a:t>
            </a:fld>
            <a:endParaRPr lang="en-US"/>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76200"/>
            <a:ext cx="1943100" cy="60960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76200"/>
            <a:ext cx="567690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sz="half" idx="10"/>
          </p:nvPr>
        </p:nvSpPr>
        <p:spPr>
          <a:ln/>
        </p:spPr>
        <p:txBody>
          <a:bodyPr/>
          <a:lstStyle>
            <a:lvl1pPr>
              <a:defRPr/>
            </a:lvl1pPr>
          </a:lstStyle>
          <a:p>
            <a:r>
              <a:rPr lang="en-US" smtClean="0"/>
              <a:t>02/05/2011 9mA webex</a:t>
            </a:r>
            <a:endParaRPr lang="en-US"/>
          </a:p>
        </p:txBody>
      </p:sp>
      <p:sp>
        <p:nvSpPr>
          <p:cNvPr id="5" name="Rectangle 4"/>
          <p:cNvSpPr>
            <a:spLocks noGrp="1" noChangeArrowheads="1"/>
          </p:cNvSpPr>
          <p:nvPr>
            <p:ph type="ftr" sz="quarter" idx="11"/>
          </p:nvPr>
        </p:nvSpPr>
        <p:spPr>
          <a:ln/>
        </p:spPr>
        <p:txBody>
          <a:bodyPr/>
          <a:lstStyle>
            <a:lvl1pPr>
              <a:defRPr/>
            </a:lvl1pPr>
          </a:lstStyle>
          <a:p>
            <a:r>
              <a:rPr lang="en-US" smtClean="0"/>
              <a:t>S1Global Detuning Study (mcr)</a:t>
            </a:r>
            <a:endParaRPr lang="en-US"/>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pPr/>
              <a:t>‹#›</a:t>
            </a:fld>
            <a:endParaRPr lang="en-US"/>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lvl1pPr>
              <a:defRPr b="1"/>
            </a:lvl1pPr>
            <a:lvl2pPr>
              <a:defRPr b="0"/>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Rectangle 3"/>
          <p:cNvSpPr>
            <a:spLocks noGrp="1" noChangeArrowheads="1"/>
          </p:cNvSpPr>
          <p:nvPr>
            <p:ph type="dt" sz="half" idx="10"/>
          </p:nvPr>
        </p:nvSpPr>
        <p:spPr>
          <a:ln/>
        </p:spPr>
        <p:txBody>
          <a:bodyPr/>
          <a:lstStyle>
            <a:lvl1pPr>
              <a:defRPr/>
            </a:lvl1pPr>
          </a:lstStyle>
          <a:p>
            <a:r>
              <a:rPr lang="en-US" smtClean="0"/>
              <a:t>02/05/2011 9mA webex</a:t>
            </a:r>
            <a:endParaRPr lang="en-US"/>
          </a:p>
        </p:txBody>
      </p:sp>
      <p:sp>
        <p:nvSpPr>
          <p:cNvPr id="5" name="Rectangle 4"/>
          <p:cNvSpPr>
            <a:spLocks noGrp="1" noChangeArrowheads="1"/>
          </p:cNvSpPr>
          <p:nvPr>
            <p:ph type="ftr" sz="quarter" idx="11"/>
          </p:nvPr>
        </p:nvSpPr>
        <p:spPr>
          <a:xfrm>
            <a:off x="3124200" y="6400800"/>
            <a:ext cx="3276600" cy="457200"/>
          </a:xfrm>
          <a:ln/>
        </p:spPr>
        <p:txBody>
          <a:bodyPr/>
          <a:lstStyle>
            <a:lvl1pPr>
              <a:defRPr/>
            </a:lvl1pPr>
          </a:lstStyle>
          <a:p>
            <a:r>
              <a:rPr lang="en-US" smtClean="0"/>
              <a:t>S1Global Detuning Study (mcr)</a:t>
            </a:r>
            <a:endParaRPr lang="en-US"/>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pPr/>
              <a:t>‹#›</a:t>
            </a:fld>
            <a:endParaRPr lang="en-US"/>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dt" sz="half" idx="10"/>
          </p:nvPr>
        </p:nvSpPr>
        <p:spPr>
          <a:ln/>
        </p:spPr>
        <p:txBody>
          <a:bodyPr/>
          <a:lstStyle>
            <a:lvl1pPr>
              <a:defRPr/>
            </a:lvl1pPr>
          </a:lstStyle>
          <a:p>
            <a:r>
              <a:rPr lang="en-US" smtClean="0"/>
              <a:t>02/05/2011 9mA webex</a:t>
            </a:r>
            <a:endParaRPr lang="en-US"/>
          </a:p>
        </p:txBody>
      </p:sp>
      <p:sp>
        <p:nvSpPr>
          <p:cNvPr id="5" name="Rectangle 4"/>
          <p:cNvSpPr>
            <a:spLocks noGrp="1" noChangeArrowheads="1"/>
          </p:cNvSpPr>
          <p:nvPr>
            <p:ph type="ftr" sz="quarter" idx="11"/>
          </p:nvPr>
        </p:nvSpPr>
        <p:spPr>
          <a:ln/>
        </p:spPr>
        <p:txBody>
          <a:bodyPr/>
          <a:lstStyle>
            <a:lvl1pPr>
              <a:defRPr/>
            </a:lvl1pPr>
          </a:lstStyle>
          <a:p>
            <a:r>
              <a:rPr lang="en-US" smtClean="0"/>
              <a:t>S1Global Detuning Study (mcr)</a:t>
            </a:r>
            <a:endParaRPr lang="en-US"/>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pPr/>
              <a:t>‹#›</a:t>
            </a:fld>
            <a:endParaRPr lang="en-US"/>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3716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3716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3"/>
          <p:cNvSpPr>
            <a:spLocks noGrp="1" noChangeArrowheads="1"/>
          </p:cNvSpPr>
          <p:nvPr>
            <p:ph type="dt" sz="half" idx="10"/>
          </p:nvPr>
        </p:nvSpPr>
        <p:spPr>
          <a:ln/>
        </p:spPr>
        <p:txBody>
          <a:bodyPr/>
          <a:lstStyle>
            <a:lvl1pPr>
              <a:defRPr/>
            </a:lvl1pPr>
          </a:lstStyle>
          <a:p>
            <a:r>
              <a:rPr lang="en-US" smtClean="0"/>
              <a:t>02/05/2011 9mA webex</a:t>
            </a:r>
            <a:endParaRPr lang="en-US"/>
          </a:p>
        </p:txBody>
      </p:sp>
      <p:sp>
        <p:nvSpPr>
          <p:cNvPr id="6" name="Rectangle 4"/>
          <p:cNvSpPr>
            <a:spLocks noGrp="1" noChangeArrowheads="1"/>
          </p:cNvSpPr>
          <p:nvPr>
            <p:ph type="ftr" sz="quarter" idx="11"/>
          </p:nvPr>
        </p:nvSpPr>
        <p:spPr>
          <a:ln/>
        </p:spPr>
        <p:txBody>
          <a:bodyPr/>
          <a:lstStyle>
            <a:lvl1pPr>
              <a:defRPr/>
            </a:lvl1pPr>
          </a:lstStyle>
          <a:p>
            <a:r>
              <a:rPr lang="en-US" smtClean="0"/>
              <a:t>S1Global Detuning Study (mcr)</a:t>
            </a:r>
            <a:endParaRPr lang="en-US"/>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pPr/>
              <a:t>‹#›</a:t>
            </a:fld>
            <a:endParaRPr lang="en-US"/>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3"/>
          <p:cNvSpPr>
            <a:spLocks noGrp="1" noChangeArrowheads="1"/>
          </p:cNvSpPr>
          <p:nvPr>
            <p:ph type="dt" sz="half" idx="10"/>
          </p:nvPr>
        </p:nvSpPr>
        <p:spPr>
          <a:ln/>
        </p:spPr>
        <p:txBody>
          <a:bodyPr/>
          <a:lstStyle>
            <a:lvl1pPr>
              <a:defRPr/>
            </a:lvl1pPr>
          </a:lstStyle>
          <a:p>
            <a:r>
              <a:rPr lang="en-US" smtClean="0"/>
              <a:t>02/05/2011 9mA webex</a:t>
            </a:r>
            <a:endParaRPr lang="en-US"/>
          </a:p>
        </p:txBody>
      </p:sp>
      <p:sp>
        <p:nvSpPr>
          <p:cNvPr id="8" name="Rectangle 4"/>
          <p:cNvSpPr>
            <a:spLocks noGrp="1" noChangeArrowheads="1"/>
          </p:cNvSpPr>
          <p:nvPr>
            <p:ph type="ftr" sz="quarter" idx="11"/>
          </p:nvPr>
        </p:nvSpPr>
        <p:spPr>
          <a:ln/>
        </p:spPr>
        <p:txBody>
          <a:bodyPr/>
          <a:lstStyle>
            <a:lvl1pPr>
              <a:defRPr/>
            </a:lvl1pPr>
          </a:lstStyle>
          <a:p>
            <a:r>
              <a:rPr lang="en-US" smtClean="0"/>
              <a:t>S1Global Detuning Study (mcr)</a:t>
            </a:r>
            <a:endParaRPr lang="en-US"/>
          </a:p>
        </p:txBody>
      </p:sp>
      <p:sp>
        <p:nvSpPr>
          <p:cNvPr id="9"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pPr/>
              <a:t>‹#›</a:t>
            </a:fld>
            <a:endParaRPr lang="en-US"/>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3"/>
          <p:cNvSpPr>
            <a:spLocks noGrp="1" noChangeArrowheads="1"/>
          </p:cNvSpPr>
          <p:nvPr>
            <p:ph type="dt" sz="half" idx="10"/>
          </p:nvPr>
        </p:nvSpPr>
        <p:spPr>
          <a:ln/>
        </p:spPr>
        <p:txBody>
          <a:bodyPr/>
          <a:lstStyle>
            <a:lvl1pPr>
              <a:defRPr/>
            </a:lvl1pPr>
          </a:lstStyle>
          <a:p>
            <a:r>
              <a:rPr lang="en-US" smtClean="0"/>
              <a:t>02/05/2011 9mA webex</a:t>
            </a:r>
            <a:endParaRPr lang="en-US"/>
          </a:p>
        </p:txBody>
      </p:sp>
      <p:sp>
        <p:nvSpPr>
          <p:cNvPr id="4" name="Rectangle 4"/>
          <p:cNvSpPr>
            <a:spLocks noGrp="1" noChangeArrowheads="1"/>
          </p:cNvSpPr>
          <p:nvPr>
            <p:ph type="ftr" sz="quarter" idx="11"/>
          </p:nvPr>
        </p:nvSpPr>
        <p:spPr>
          <a:ln/>
        </p:spPr>
        <p:txBody>
          <a:bodyPr/>
          <a:lstStyle>
            <a:lvl1pPr>
              <a:defRPr/>
            </a:lvl1pPr>
          </a:lstStyle>
          <a:p>
            <a:r>
              <a:rPr lang="en-US" smtClean="0"/>
              <a:t>S1Global Detuning Study (mcr)</a:t>
            </a:r>
            <a:endParaRPr lang="en-US"/>
          </a:p>
        </p:txBody>
      </p:sp>
      <p:sp>
        <p:nvSpPr>
          <p:cNvPr id="5"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pPr/>
              <a:t>‹#›</a:t>
            </a:fld>
            <a:endParaRPr lang="en-US"/>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sz="half" idx="10"/>
          </p:nvPr>
        </p:nvSpPr>
        <p:spPr>
          <a:ln/>
        </p:spPr>
        <p:txBody>
          <a:bodyPr/>
          <a:lstStyle>
            <a:lvl1pPr>
              <a:defRPr/>
            </a:lvl1pPr>
          </a:lstStyle>
          <a:p>
            <a:r>
              <a:rPr lang="en-US" smtClean="0"/>
              <a:t>02/05/2011 9mA webex</a:t>
            </a:r>
            <a:endParaRPr lang="en-US"/>
          </a:p>
        </p:txBody>
      </p:sp>
      <p:sp>
        <p:nvSpPr>
          <p:cNvPr id="3" name="Rectangle 4"/>
          <p:cNvSpPr>
            <a:spLocks noGrp="1" noChangeArrowheads="1"/>
          </p:cNvSpPr>
          <p:nvPr>
            <p:ph type="ftr" sz="quarter" idx="11"/>
          </p:nvPr>
        </p:nvSpPr>
        <p:spPr>
          <a:ln/>
        </p:spPr>
        <p:txBody>
          <a:bodyPr/>
          <a:lstStyle>
            <a:lvl1pPr>
              <a:defRPr/>
            </a:lvl1pPr>
          </a:lstStyle>
          <a:p>
            <a:r>
              <a:rPr lang="en-US" smtClean="0"/>
              <a:t>S1Global Detuning Study (mcr)</a:t>
            </a:r>
            <a:endParaRPr lang="en-US"/>
          </a:p>
        </p:txBody>
      </p:sp>
      <p:sp>
        <p:nvSpPr>
          <p:cNvPr id="4"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pPr/>
              <a:t>‹#›</a:t>
            </a:fld>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sz="half" idx="10"/>
          </p:nvPr>
        </p:nvSpPr>
        <p:spPr>
          <a:ln/>
        </p:spPr>
        <p:txBody>
          <a:bodyPr/>
          <a:lstStyle>
            <a:lvl1pPr>
              <a:defRPr/>
            </a:lvl1pPr>
          </a:lstStyle>
          <a:p>
            <a:r>
              <a:rPr lang="en-US" smtClean="0"/>
              <a:t>02/05/2011 9mA webex</a:t>
            </a:r>
            <a:endParaRPr lang="en-US"/>
          </a:p>
        </p:txBody>
      </p:sp>
      <p:sp>
        <p:nvSpPr>
          <p:cNvPr id="6" name="Rectangle 4"/>
          <p:cNvSpPr>
            <a:spLocks noGrp="1" noChangeArrowheads="1"/>
          </p:cNvSpPr>
          <p:nvPr>
            <p:ph type="ftr" sz="quarter" idx="11"/>
          </p:nvPr>
        </p:nvSpPr>
        <p:spPr>
          <a:ln/>
        </p:spPr>
        <p:txBody>
          <a:bodyPr/>
          <a:lstStyle>
            <a:lvl1pPr>
              <a:defRPr/>
            </a:lvl1pPr>
          </a:lstStyle>
          <a:p>
            <a:r>
              <a:rPr lang="en-US" smtClean="0"/>
              <a:t>S1Global Detuning Study (mcr)</a:t>
            </a:r>
            <a:endParaRPr lang="en-US"/>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pPr/>
              <a:t>‹#›</a:t>
            </a:fld>
            <a:endParaRPr lang="en-US"/>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sz="half" idx="10"/>
          </p:nvPr>
        </p:nvSpPr>
        <p:spPr>
          <a:ln/>
        </p:spPr>
        <p:txBody>
          <a:bodyPr/>
          <a:lstStyle>
            <a:lvl1pPr>
              <a:defRPr/>
            </a:lvl1pPr>
          </a:lstStyle>
          <a:p>
            <a:r>
              <a:rPr lang="en-US" smtClean="0"/>
              <a:t>02/05/2011 9mA webex</a:t>
            </a:r>
            <a:endParaRPr lang="en-US"/>
          </a:p>
        </p:txBody>
      </p:sp>
      <p:sp>
        <p:nvSpPr>
          <p:cNvPr id="6" name="Rectangle 4"/>
          <p:cNvSpPr>
            <a:spLocks noGrp="1" noChangeArrowheads="1"/>
          </p:cNvSpPr>
          <p:nvPr>
            <p:ph type="ftr" sz="quarter" idx="11"/>
          </p:nvPr>
        </p:nvSpPr>
        <p:spPr>
          <a:ln/>
        </p:spPr>
        <p:txBody>
          <a:bodyPr/>
          <a:lstStyle>
            <a:lvl1pPr>
              <a:defRPr/>
            </a:lvl1pPr>
          </a:lstStyle>
          <a:p>
            <a:r>
              <a:rPr lang="en-US" smtClean="0"/>
              <a:t>S1Global Detuning Study (mcr)</a:t>
            </a:r>
            <a:endParaRPr lang="en-US"/>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pPr/>
              <a:t>‹#›</a:t>
            </a:fld>
            <a:endParaRPr lang="en-US"/>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idx="1"/>
          </p:nvPr>
        </p:nvSpPr>
        <p:spPr bwMode="auto">
          <a:xfrm>
            <a:off x="685800" y="1371600"/>
            <a:ext cx="77724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p:txBody>
      </p:sp>
      <p:sp>
        <p:nvSpPr>
          <p:cNvPr id="4099" name="Rectangle 3"/>
          <p:cNvSpPr>
            <a:spLocks noGrp="1" noChangeArrowheads="1"/>
          </p:cNvSpPr>
          <p:nvPr>
            <p:ph type="dt" sz="half" idx="2"/>
          </p:nvPr>
        </p:nvSpPr>
        <p:spPr bwMode="auto">
          <a:xfrm>
            <a:off x="381000" y="6400800"/>
            <a:ext cx="24384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r>
              <a:rPr lang="en-US" smtClean="0"/>
              <a:t>02/05/2011 9mA webex</a:t>
            </a:r>
            <a:endParaRPr lang="en-US"/>
          </a:p>
        </p:txBody>
      </p:sp>
      <p:sp>
        <p:nvSpPr>
          <p:cNvPr id="4100" name="Rectangle 4"/>
          <p:cNvSpPr>
            <a:spLocks noGrp="1" noChangeArrowheads="1"/>
          </p:cNvSpPr>
          <p:nvPr>
            <p:ph type="ftr" sz="quarter" idx="3"/>
          </p:nvPr>
        </p:nvSpPr>
        <p:spPr bwMode="auto">
          <a:xfrm>
            <a:off x="3124200" y="64008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fontAlgn="base">
              <a:spcBef>
                <a:spcPts val="0"/>
              </a:spcBef>
              <a:spcAft>
                <a:spcPts val="0"/>
              </a:spcAft>
              <a:defRPr sz="1600" b="1">
                <a:solidFill>
                  <a:srgbClr val="23346C"/>
                </a:solidFill>
                <a:latin typeface="+mn-lt"/>
                <a:ea typeface="+mn-ea"/>
                <a:cs typeface="+mn-cs"/>
              </a:defRPr>
            </a:lvl1pPr>
          </a:lstStyle>
          <a:p>
            <a:r>
              <a:rPr lang="en-US" smtClean="0"/>
              <a:t>S1Global Detuning Study (mcr)</a:t>
            </a:r>
            <a:endParaRPr lang="en-US"/>
          </a:p>
        </p:txBody>
      </p:sp>
      <p:sp>
        <p:nvSpPr>
          <p:cNvPr id="4101" name="Rectangle 5"/>
          <p:cNvSpPr>
            <a:spLocks noGrp="1" noChangeArrowheads="1"/>
          </p:cNvSpPr>
          <p:nvPr>
            <p:ph type="sldNum" sz="quarter" idx="4"/>
          </p:nvPr>
        </p:nvSpPr>
        <p:spPr bwMode="auto">
          <a:xfrm>
            <a:off x="6553200" y="64008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fld id="{AAB6FA28-7AEC-3F43-9C2D-3DB969CFEC6A}" type="slidenum">
              <a:rPr lang="en-US" smtClean="0"/>
              <a:pPr/>
              <a:t>‹#›</a:t>
            </a:fld>
            <a:endParaRPr lang="en-US"/>
          </a:p>
        </p:txBody>
      </p:sp>
      <p:sp>
        <p:nvSpPr>
          <p:cNvPr id="4102" name="Text Box 6"/>
          <p:cNvSpPr txBox="1">
            <a:spLocks noChangeArrowheads="1"/>
          </p:cNvSpPr>
          <p:nvPr/>
        </p:nvSpPr>
        <p:spPr bwMode="auto">
          <a:xfrm>
            <a:off x="1295400" y="0"/>
            <a:ext cx="7620000" cy="457200"/>
          </a:xfrm>
          <a:prstGeom prst="rect">
            <a:avLst/>
          </a:prstGeom>
          <a:noFill/>
          <a:ln w="9525">
            <a:noFill/>
            <a:miter lim="800000"/>
            <a:headEnd/>
            <a:tailEnd/>
          </a:ln>
          <a:effectLst/>
        </p:spPr>
        <p:txBody>
          <a:bodyPr>
            <a:spAutoFit/>
          </a:bodyPr>
          <a:lstStyle/>
          <a:p>
            <a:pPr fontAlgn="auto">
              <a:spcBef>
                <a:spcPct val="50000"/>
              </a:spcBef>
              <a:spcAft>
                <a:spcPts val="0"/>
              </a:spcAft>
              <a:defRPr/>
            </a:pPr>
            <a:endParaRPr lang="en-US" sz="2400">
              <a:latin typeface="+mn-lt"/>
              <a:ea typeface="+mn-ea"/>
              <a:cs typeface="+mn-cs"/>
            </a:endParaRPr>
          </a:p>
        </p:txBody>
      </p:sp>
      <p:sp>
        <p:nvSpPr>
          <p:cNvPr id="4103" name="Text Box 7"/>
          <p:cNvSpPr txBox="1">
            <a:spLocks noChangeArrowheads="1"/>
          </p:cNvSpPr>
          <p:nvPr/>
        </p:nvSpPr>
        <p:spPr bwMode="auto">
          <a:xfrm>
            <a:off x="1828800" y="0"/>
            <a:ext cx="6629400" cy="457200"/>
          </a:xfrm>
          <a:prstGeom prst="rect">
            <a:avLst/>
          </a:prstGeom>
          <a:noFill/>
          <a:ln w="9525">
            <a:noFill/>
            <a:miter lim="800000"/>
            <a:headEnd/>
            <a:tailEnd/>
          </a:ln>
          <a:effectLst/>
        </p:spPr>
        <p:txBody>
          <a:bodyPr>
            <a:spAutoFit/>
          </a:bodyPr>
          <a:lstStyle/>
          <a:p>
            <a:pPr fontAlgn="auto">
              <a:spcBef>
                <a:spcPct val="50000"/>
              </a:spcBef>
              <a:spcAft>
                <a:spcPts val="0"/>
              </a:spcAft>
              <a:defRPr/>
            </a:pPr>
            <a:endParaRPr lang="en-US" sz="2400">
              <a:latin typeface="+mn-lt"/>
              <a:ea typeface="+mn-ea"/>
              <a:cs typeface="+mn-cs"/>
            </a:endParaRPr>
          </a:p>
        </p:txBody>
      </p:sp>
      <p:sp>
        <p:nvSpPr>
          <p:cNvPr id="2056" name="Rectangle 8"/>
          <p:cNvSpPr>
            <a:spLocks noGrp="1" noChangeArrowheads="1"/>
          </p:cNvSpPr>
          <p:nvPr>
            <p:ph type="title"/>
          </p:nvPr>
        </p:nvSpPr>
        <p:spPr bwMode="auto">
          <a:xfrm>
            <a:off x="1295400" y="76200"/>
            <a:ext cx="70866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a:p>
        </p:txBody>
      </p:sp>
      <p:pic>
        <p:nvPicPr>
          <p:cNvPr id="2057" name="Picture 9" descr="1024_greendot_divider"/>
          <p:cNvPicPr>
            <a:picLocks noChangeAspect="1" noChangeArrowheads="1"/>
          </p:cNvPicPr>
          <p:nvPr/>
        </p:nvPicPr>
        <p:blipFill>
          <a:blip r:embed="rId13"/>
          <a:srcRect/>
          <a:stretch>
            <a:fillRect/>
          </a:stretch>
        </p:blipFill>
        <p:spPr bwMode="auto">
          <a:xfrm>
            <a:off x="0" y="6248400"/>
            <a:ext cx="9144000" cy="179388"/>
          </a:xfrm>
          <a:prstGeom prst="rect">
            <a:avLst/>
          </a:prstGeom>
          <a:noFill/>
          <a:ln w="9525">
            <a:noFill/>
            <a:miter lim="800000"/>
            <a:headEnd/>
            <a:tailEnd/>
          </a:ln>
        </p:spPr>
      </p:pic>
      <p:pic>
        <p:nvPicPr>
          <p:cNvPr id="2058" name="Picture 10" descr="ilccolor"/>
          <p:cNvPicPr>
            <a:picLocks noChangeAspect="1" noChangeArrowheads="1"/>
          </p:cNvPicPr>
          <p:nvPr/>
        </p:nvPicPr>
        <p:blipFill>
          <a:blip r:embed="rId14"/>
          <a:srcRect/>
          <a:stretch>
            <a:fillRect/>
          </a:stretch>
        </p:blipFill>
        <p:spPr bwMode="auto">
          <a:xfrm>
            <a:off x="0" y="152400"/>
            <a:ext cx="1219200" cy="796925"/>
          </a:xfrm>
          <a:prstGeom prst="rect">
            <a:avLst/>
          </a:prstGeom>
          <a:noFill/>
          <a:ln w="9525">
            <a:noFill/>
            <a:miter lim="800000"/>
            <a:headEnd/>
            <a:tailEnd/>
          </a:ln>
        </p:spPr>
      </p:pic>
      <p:pic>
        <p:nvPicPr>
          <p:cNvPr id="2059" name="Picture 11" descr="1024_greendot_divider"/>
          <p:cNvPicPr>
            <a:picLocks noChangeAspect="1" noChangeArrowheads="1"/>
          </p:cNvPicPr>
          <p:nvPr/>
        </p:nvPicPr>
        <p:blipFill>
          <a:blip r:embed="rId13"/>
          <a:srcRect/>
          <a:stretch>
            <a:fillRect/>
          </a:stretch>
        </p:blipFill>
        <p:spPr bwMode="auto">
          <a:xfrm>
            <a:off x="1295400" y="838200"/>
            <a:ext cx="7848600" cy="15398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fade/>
  </p:transition>
  <p:hf hdr="0"/>
  <p:txStyles>
    <p:titleStyle>
      <a:lvl1pPr algn="ctr" rtl="0" eaLnBrk="1" fontAlgn="base" hangingPunct="1">
        <a:spcBef>
          <a:spcPct val="0"/>
        </a:spcBef>
        <a:spcAft>
          <a:spcPct val="0"/>
        </a:spcAft>
        <a:defRPr sz="3600">
          <a:solidFill>
            <a:srgbClr val="23346C"/>
          </a:solidFill>
          <a:latin typeface="+mj-lt"/>
          <a:ea typeface="+mj-ea"/>
          <a:cs typeface="+mj-cs"/>
        </a:defRPr>
      </a:lvl1pPr>
      <a:lvl2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2pPr>
      <a:lvl3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3pPr>
      <a:lvl4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4pPr>
      <a:lvl5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5pPr>
      <a:lvl6pPr marL="4572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6pPr>
      <a:lvl7pPr marL="9144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7pPr>
      <a:lvl8pPr marL="13716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8pPr>
      <a:lvl9pPr marL="18288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9pPr>
    </p:titleStyle>
    <p:bodyStyle>
      <a:lvl1pPr marL="342900" indent="-342900" algn="l" rtl="0" eaLnBrk="1" fontAlgn="base" hangingPunct="1">
        <a:spcBef>
          <a:spcPct val="20000"/>
        </a:spcBef>
        <a:spcAft>
          <a:spcPct val="0"/>
        </a:spcAft>
        <a:buChar char="•"/>
        <a:defRPr sz="2800">
          <a:solidFill>
            <a:srgbClr val="23346C"/>
          </a:solidFill>
          <a:latin typeface="+mn-lt"/>
          <a:ea typeface="+mn-ea"/>
          <a:cs typeface="+mn-cs"/>
        </a:defRPr>
      </a:lvl1pPr>
      <a:lvl2pPr marL="742950" indent="-285750" algn="l" rtl="0" eaLnBrk="1" fontAlgn="base" hangingPunct="1">
        <a:spcBef>
          <a:spcPct val="20000"/>
        </a:spcBef>
        <a:spcAft>
          <a:spcPct val="0"/>
        </a:spcAft>
        <a:buChar char="–"/>
        <a:defRPr sz="2400" b="1">
          <a:solidFill>
            <a:srgbClr val="23346C"/>
          </a:solidFill>
          <a:latin typeface="+mn-lt"/>
          <a:ea typeface="+mn-ea"/>
          <a:cs typeface="+mn-cs"/>
        </a:defRPr>
      </a:lvl2pPr>
      <a:lvl3pPr marL="1143000" indent="-228600" algn="l" rtl="0" eaLnBrk="1" fontAlgn="base" hangingPunct="1">
        <a:spcBef>
          <a:spcPct val="20000"/>
        </a:spcBef>
        <a:spcAft>
          <a:spcPct val="0"/>
        </a:spcAft>
        <a:buChar char="•"/>
        <a:defRPr sz="20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a:solidFill>
            <a:schemeClr val="tx1"/>
          </a:solidFill>
          <a:latin typeface="+mn-lt"/>
          <a:ea typeface="+mn-ea"/>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tif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tif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tif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tif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tif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tif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1.tiff"/></Relationships>
</file>

<file path=ppt/slides/_rels/slide3.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lstStyle/>
          <a:p>
            <a:pPr lvl="0"/>
            <a:r>
              <a:rPr lang="en-US" dirty="0" smtClean="0"/>
              <a:t>S1 Global: 2 hours at high gradient</a:t>
            </a:r>
            <a:endParaRPr lang="en-US" dirty="0"/>
          </a:p>
        </p:txBody>
      </p:sp>
      <p:sp>
        <p:nvSpPr>
          <p:cNvPr id="3" name="Content Placeholder 2"/>
          <p:cNvSpPr>
            <a:spLocks noGrp="1"/>
          </p:cNvSpPr>
          <p:nvPr>
            <p:ph idx="1"/>
          </p:nvPr>
        </p:nvSpPr>
        <p:spPr>
          <a:xfrm>
            <a:off x="685800" y="1371600"/>
            <a:ext cx="8224520" cy="4800600"/>
          </a:xfrm>
        </p:spPr>
        <p:txBody>
          <a:bodyPr/>
          <a:lstStyle/>
          <a:p>
            <a:r>
              <a:rPr lang="en-US" sz="1800" b="1" dirty="0" smtClean="0">
                <a:solidFill>
                  <a:srgbClr val="23346C"/>
                </a:solidFill>
                <a:latin typeface="+mn-lt"/>
                <a:ea typeface="+mn-ea"/>
                <a:cs typeface="+mn-cs"/>
              </a:rPr>
              <a:t>Take an </a:t>
            </a:r>
            <a:r>
              <a:rPr lang="en-US" sz="1800" b="1" dirty="0" smtClean="0">
                <a:solidFill>
                  <a:srgbClr val="23346C"/>
                </a:solidFill>
                <a:latin typeface="+mn-lt"/>
                <a:ea typeface="+mn-ea"/>
                <a:cs typeface="+mn-cs"/>
              </a:rPr>
              <a:t>ad-hoc collection of pulse waveforms recorded during S1Global operation in the late afternoon 15 December, 2010.  </a:t>
            </a:r>
            <a:endParaRPr lang="en-US" sz="1800" b="1" dirty="0" smtClean="0">
              <a:solidFill>
                <a:srgbClr val="23346C"/>
              </a:solidFill>
              <a:latin typeface="+mn-lt"/>
              <a:ea typeface="+mn-ea"/>
              <a:cs typeface="+mn-cs"/>
            </a:endParaRPr>
          </a:p>
          <a:p>
            <a:r>
              <a:rPr lang="en-US" sz="1800" b="1" dirty="0" smtClean="0">
                <a:solidFill>
                  <a:srgbClr val="23346C"/>
                </a:solidFill>
                <a:latin typeface="+mn-lt"/>
                <a:ea typeface="+mn-ea"/>
                <a:cs typeface="+mn-cs"/>
              </a:rPr>
              <a:t>For </a:t>
            </a:r>
            <a:r>
              <a:rPr lang="en-US" sz="1800" b="1" dirty="0" smtClean="0">
                <a:solidFill>
                  <a:srgbClr val="23346C"/>
                </a:solidFill>
                <a:latin typeface="+mn-lt"/>
                <a:ea typeface="+mn-ea"/>
                <a:cs typeface="+mn-cs"/>
              </a:rPr>
              <a:t>this period, 7 of the 8 cavities in the S1Global cryomodule were powered by a single klystron, similar to the RDR baseline. </a:t>
            </a:r>
            <a:endParaRPr lang="en-US" sz="1800" b="1" dirty="0" smtClean="0">
              <a:solidFill>
                <a:srgbClr val="23346C"/>
              </a:solidFill>
              <a:latin typeface="+mn-lt"/>
              <a:ea typeface="+mn-ea"/>
              <a:cs typeface="+mn-cs"/>
            </a:endParaRPr>
          </a:p>
          <a:p>
            <a:r>
              <a:rPr lang="en-US" sz="1800" b="1" dirty="0" smtClean="0">
                <a:solidFill>
                  <a:srgbClr val="23346C"/>
                </a:solidFill>
                <a:latin typeface="+mn-lt"/>
                <a:ea typeface="+mn-ea"/>
                <a:cs typeface="+mn-cs"/>
              </a:rPr>
              <a:t>The </a:t>
            </a:r>
            <a:r>
              <a:rPr lang="en-US" sz="1800" b="1" dirty="0" smtClean="0">
                <a:solidFill>
                  <a:srgbClr val="23346C"/>
                </a:solidFill>
                <a:latin typeface="+mn-lt"/>
                <a:ea typeface="+mn-ea"/>
                <a:cs typeface="+mn-cs"/>
              </a:rPr>
              <a:t>eighth cavity (C2, ACC11) could not be tuned to resonance and was not connected to RF power. </a:t>
            </a:r>
            <a:endParaRPr lang="en-US" sz="1800" b="1" dirty="0" smtClean="0">
              <a:solidFill>
                <a:srgbClr val="23346C"/>
              </a:solidFill>
              <a:latin typeface="+mn-lt"/>
              <a:ea typeface="+mn-ea"/>
              <a:cs typeface="+mn-cs"/>
            </a:endParaRPr>
          </a:p>
          <a:p>
            <a:r>
              <a:rPr lang="en-US" sz="1800" b="1" dirty="0" smtClean="0">
                <a:solidFill>
                  <a:srgbClr val="23346C"/>
                </a:solidFill>
                <a:latin typeface="+mn-lt"/>
                <a:ea typeface="+mn-ea"/>
                <a:cs typeface="+mn-cs"/>
              </a:rPr>
              <a:t>The </a:t>
            </a:r>
            <a:r>
              <a:rPr lang="en-US" sz="1800" b="1" dirty="0" smtClean="0">
                <a:solidFill>
                  <a:srgbClr val="23346C"/>
                </a:solidFill>
                <a:latin typeface="+mn-lt"/>
                <a:ea typeface="+mn-ea"/>
                <a:cs typeface="+mn-cs"/>
              </a:rPr>
              <a:t>average gradient was 27MV/m. 7195 pulses were recorded at a rate of 1 Hz for 2 hours with a fast waveform sampling rate of 1 </a:t>
            </a:r>
            <a:r>
              <a:rPr lang="en-US" sz="1800" b="1" dirty="0" err="1" smtClean="0">
                <a:solidFill>
                  <a:srgbClr val="23346C"/>
                </a:solidFill>
                <a:latin typeface="+mn-lt"/>
                <a:ea typeface="+mn-ea"/>
                <a:cs typeface="+mn-cs"/>
              </a:rPr>
              <a:t>MHz.</a:t>
            </a:r>
            <a:r>
              <a:rPr lang="en-US" sz="1800" b="1" dirty="0" smtClean="0">
                <a:solidFill>
                  <a:srgbClr val="23346C"/>
                </a:solidFill>
                <a:latin typeface="+mn-lt"/>
                <a:ea typeface="+mn-ea"/>
                <a:cs typeface="+mn-cs"/>
              </a:rPr>
              <a:t> 2048 samples were recorded for each waveform under study. </a:t>
            </a:r>
            <a:endParaRPr lang="en-US" sz="1800" b="1" dirty="0" smtClean="0">
              <a:solidFill>
                <a:srgbClr val="23346C"/>
              </a:solidFill>
              <a:latin typeface="+mn-lt"/>
              <a:ea typeface="+mn-ea"/>
              <a:cs typeface="+mn-cs"/>
            </a:endParaRPr>
          </a:p>
          <a:p>
            <a:r>
              <a:rPr lang="en-US" sz="1800" b="1" dirty="0" smtClean="0">
                <a:solidFill>
                  <a:srgbClr val="23346C"/>
                </a:solidFill>
                <a:latin typeface="+mn-lt"/>
                <a:ea typeface="+mn-ea"/>
                <a:cs typeface="+mn-cs"/>
              </a:rPr>
              <a:t>The </a:t>
            </a:r>
            <a:r>
              <a:rPr lang="en-US" sz="1800" b="1" dirty="0" smtClean="0">
                <a:solidFill>
                  <a:srgbClr val="23346C"/>
                </a:solidFill>
                <a:latin typeface="+mn-lt"/>
                <a:ea typeface="+mn-ea"/>
                <a:cs typeface="+mn-cs"/>
              </a:rPr>
              <a:t>total data sample is large: 7 cavity waveforms + a few other signals * 2048 sample points/waveform * 7195 pulses =150M numbers. </a:t>
            </a:r>
            <a:endParaRPr lang="en-US" sz="1800" b="1" dirty="0" smtClean="0">
              <a:solidFill>
                <a:srgbClr val="23346C"/>
              </a:solidFill>
              <a:latin typeface="+mn-lt"/>
              <a:ea typeface="+mn-ea"/>
              <a:cs typeface="+mn-cs"/>
            </a:endParaRPr>
          </a:p>
          <a:p>
            <a:r>
              <a:rPr lang="en-US" sz="1800" b="1" dirty="0" smtClean="0">
                <a:solidFill>
                  <a:srgbClr val="23346C"/>
                </a:solidFill>
                <a:latin typeface="+mn-lt"/>
                <a:ea typeface="+mn-ea"/>
                <a:cs typeface="+mn-cs"/>
              </a:rPr>
              <a:t>A </a:t>
            </a:r>
            <a:r>
              <a:rPr lang="en-US" sz="1800" b="1" dirty="0" smtClean="0">
                <a:solidFill>
                  <a:srgbClr val="23346C"/>
                </a:solidFill>
                <a:latin typeface="+mn-lt"/>
                <a:ea typeface="+mn-ea"/>
                <a:cs typeface="+mn-cs"/>
              </a:rPr>
              <a:t>similar study of this data was reported by Shin Michizono and T. Matsumoto on 25 January, 2011:</a:t>
            </a:r>
          </a:p>
          <a:p>
            <a:r>
              <a:rPr lang="en-US" sz="1800" b="1" u="sng" dirty="0" smtClean="0">
                <a:solidFill>
                  <a:srgbClr val="23346C"/>
                </a:solidFill>
                <a:latin typeface="+mn-lt"/>
                <a:ea typeface="+mn-ea"/>
                <a:cs typeface="+mn-cs"/>
              </a:rPr>
              <a:t>http://ilcagenda.linearcollider.org/getFile.py/access?contribId=2&amp;resId=1&amp;materialId=slides&amp;confId=4993</a:t>
            </a:r>
            <a:r>
              <a:rPr lang="en-US" sz="1800" b="1" dirty="0" smtClean="0">
                <a:solidFill>
                  <a:srgbClr val="23346C"/>
                </a:solidFill>
                <a:latin typeface="+mn-lt"/>
                <a:ea typeface="+mn-ea"/>
                <a:cs typeface="+mn-cs"/>
              </a:rPr>
              <a:t> .</a:t>
            </a:r>
          </a:p>
          <a:p>
            <a:endParaRPr lang="en-US" sz="1800" dirty="0">
              <a:solidFill>
                <a:srgbClr val="FF0000"/>
              </a:solidFill>
            </a:endParaRPr>
          </a:p>
        </p:txBody>
      </p:sp>
      <p:sp>
        <p:nvSpPr>
          <p:cNvPr id="4" name="Date Placeholder 3"/>
          <p:cNvSpPr>
            <a:spLocks noGrp="1"/>
          </p:cNvSpPr>
          <p:nvPr>
            <p:ph type="dt" sz="half" idx="10"/>
          </p:nvPr>
        </p:nvSpPr>
        <p:spPr/>
        <p:txBody>
          <a:bodyPr/>
          <a:lstStyle/>
          <a:p>
            <a:r>
              <a:rPr lang="en-US" smtClean="0"/>
              <a:t>02/05/2011 9mA webex</a:t>
            </a:r>
            <a:endParaRPr lang="en-US"/>
          </a:p>
        </p:txBody>
      </p:sp>
      <p:sp>
        <p:nvSpPr>
          <p:cNvPr id="5" name="Footer Placeholder 4"/>
          <p:cNvSpPr>
            <a:spLocks noGrp="1"/>
          </p:cNvSpPr>
          <p:nvPr>
            <p:ph type="ftr" sz="quarter" idx="11"/>
          </p:nvPr>
        </p:nvSpPr>
        <p:spPr/>
        <p:txBody>
          <a:bodyPr/>
          <a:lstStyle/>
          <a:p>
            <a:r>
              <a:rPr lang="en-US" smtClean="0"/>
              <a:t>S1Global Detuning Study (mcr)</a:t>
            </a:r>
            <a:endParaRPr lang="en-US"/>
          </a:p>
        </p:txBody>
      </p:sp>
      <p:sp>
        <p:nvSpPr>
          <p:cNvPr id="6" name="Slide Number Placeholder 5"/>
          <p:cNvSpPr>
            <a:spLocks noGrp="1"/>
          </p:cNvSpPr>
          <p:nvPr>
            <p:ph type="sldNum" sz="quarter" idx="12"/>
          </p:nvPr>
        </p:nvSpPr>
        <p:spPr/>
        <p:txBody>
          <a:bodyPr/>
          <a:lstStyle/>
          <a:p>
            <a:fld id="{AAB6FA28-7AEC-3F43-9C2D-3DB969CFEC6A}" type="slidenum">
              <a:rPr lang="en-US" smtClean="0"/>
              <a:pPr/>
              <a:t>1</a:t>
            </a:fld>
            <a:endParaRPr lang="en-US"/>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Close-up: Pulse 6000-6100</a:t>
            </a:r>
            <a:endParaRPr lang="en-US" dirty="0"/>
          </a:p>
        </p:txBody>
      </p:sp>
      <p:sp>
        <p:nvSpPr>
          <p:cNvPr id="4" name="Date Placeholder 3"/>
          <p:cNvSpPr>
            <a:spLocks noGrp="1"/>
          </p:cNvSpPr>
          <p:nvPr>
            <p:ph type="dt" sz="half" idx="10"/>
          </p:nvPr>
        </p:nvSpPr>
        <p:spPr/>
        <p:txBody>
          <a:bodyPr/>
          <a:lstStyle/>
          <a:p>
            <a:r>
              <a:rPr lang="en-US" smtClean="0"/>
              <a:t>02/05/2011 9mA webex</a:t>
            </a:r>
            <a:endParaRPr lang="en-US"/>
          </a:p>
        </p:txBody>
      </p:sp>
      <p:sp>
        <p:nvSpPr>
          <p:cNvPr id="5" name="Footer Placeholder 4"/>
          <p:cNvSpPr>
            <a:spLocks noGrp="1"/>
          </p:cNvSpPr>
          <p:nvPr>
            <p:ph type="ftr" sz="quarter" idx="11"/>
          </p:nvPr>
        </p:nvSpPr>
        <p:spPr/>
        <p:txBody>
          <a:bodyPr/>
          <a:lstStyle/>
          <a:p>
            <a:r>
              <a:rPr lang="en-US" smtClean="0"/>
              <a:t>S1Global Detuning Study (mcr)</a:t>
            </a:r>
            <a:endParaRPr lang="en-US"/>
          </a:p>
        </p:txBody>
      </p:sp>
      <p:sp>
        <p:nvSpPr>
          <p:cNvPr id="6" name="Slide Number Placeholder 5"/>
          <p:cNvSpPr>
            <a:spLocks noGrp="1"/>
          </p:cNvSpPr>
          <p:nvPr>
            <p:ph type="sldNum" sz="quarter" idx="12"/>
          </p:nvPr>
        </p:nvSpPr>
        <p:spPr/>
        <p:txBody>
          <a:bodyPr/>
          <a:lstStyle/>
          <a:p>
            <a:fld id="{AAB6FA28-7AEC-3F43-9C2D-3DB969CFEC6A}" type="slidenum">
              <a:rPr lang="en-US" smtClean="0"/>
              <a:pPr/>
              <a:t>10</a:t>
            </a:fld>
            <a:endParaRPr lang="en-US"/>
          </a:p>
        </p:txBody>
      </p:sp>
      <p:pic>
        <p:nvPicPr>
          <p:cNvPr id="7" name="Content Placeholder 6" descr="figcavC_6000.tif"/>
          <p:cNvPicPr>
            <a:picLocks noGrp="1"/>
          </p:cNvPicPr>
          <p:nvPr>
            <p:ph idx="1"/>
          </p:nvPr>
        </p:nvPicPr>
        <p:blipFill>
          <a:blip r:embed="rId3"/>
          <a:stretch>
            <a:fillRect/>
          </a:stretch>
        </p:blipFill>
        <p:spPr>
          <a:xfrm>
            <a:off x="685800" y="1499325"/>
            <a:ext cx="7772400" cy="4545150"/>
          </a:xfrm>
          <a:prstGeom prst="rect">
            <a:avLst/>
          </a:prstGeom>
        </p:spPr>
      </p:pic>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sz="1600" b="1" dirty="0" smtClean="0">
                <a:solidFill>
                  <a:srgbClr val="23346C"/>
                </a:solidFill>
                <a:latin typeface="+mn-lt"/>
                <a:ea typeface="+mn-ea"/>
                <a:cs typeface="+mn-cs"/>
              </a:rPr>
              <a:t>Observations :</a:t>
            </a:r>
          </a:p>
          <a:p>
            <a:pPr lvl="0"/>
            <a:r>
              <a:rPr lang="en-US" sz="1600" b="1" dirty="0" smtClean="0">
                <a:solidFill>
                  <a:srgbClr val="23346C"/>
                </a:solidFill>
                <a:latin typeface="+mn-lt"/>
                <a:ea typeface="+mn-ea"/>
                <a:cs typeface="+mn-cs"/>
              </a:rPr>
              <a:t>General stability is excellent, almost to the level required for linac operation.</a:t>
            </a:r>
          </a:p>
          <a:p>
            <a:pPr lvl="0"/>
            <a:r>
              <a:rPr lang="en-US" sz="1600" b="1" dirty="0" smtClean="0">
                <a:solidFill>
                  <a:srgbClr val="23346C"/>
                </a:solidFill>
                <a:latin typeface="+mn-lt"/>
                <a:ea typeface="+mn-ea"/>
                <a:cs typeface="+mn-cs"/>
              </a:rPr>
              <a:t>Long term drifts (~15 minutes) can be seen during the two hours. This can impact cavity tuning (see slide 10 of the 25 January presentation). The cryogenic system pressure fluctuations should be plotted.</a:t>
            </a:r>
          </a:p>
          <a:p>
            <a:pPr lvl="0"/>
            <a:r>
              <a:rPr lang="en-US" sz="1600" b="1" dirty="0" smtClean="0">
                <a:solidFill>
                  <a:srgbClr val="23346C"/>
                </a:solidFill>
                <a:latin typeface="+mn-lt"/>
                <a:ea typeface="+mn-ea"/>
                <a:cs typeface="+mn-cs"/>
              </a:rPr>
              <a:t>Cavity – to – cavity fluctuations are highly correlated (or anti-correlated). This suggests that microphonics is not a cause; instead RF power fluctuations appear to be important. This may be the most important observation from this data and appears to be inconsistent with slide 10 of the presentation noted above).</a:t>
            </a:r>
          </a:p>
          <a:p>
            <a:pPr lvl="0"/>
            <a:r>
              <a:rPr lang="en-US" sz="1600" b="1" dirty="0" smtClean="0">
                <a:solidFill>
                  <a:srgbClr val="23346C"/>
                </a:solidFill>
                <a:latin typeface="+mn-lt"/>
                <a:ea typeface="+mn-ea"/>
                <a:cs typeface="+mn-cs"/>
              </a:rPr>
              <a:t>Klystron and cavity fluctuations appear to be inconsistent. The klystron amplitude </a:t>
            </a:r>
            <a:r>
              <a:rPr lang="en-US" sz="1600" b="1" dirty="0" err="1" smtClean="0">
                <a:solidFill>
                  <a:srgbClr val="23346C"/>
                </a:solidFill>
                <a:latin typeface="+mn-lt"/>
                <a:ea typeface="+mn-ea"/>
                <a:cs typeface="+mn-cs"/>
              </a:rPr>
              <a:t>rms</a:t>
            </a:r>
            <a:r>
              <a:rPr lang="en-US" sz="1600" b="1" dirty="0" smtClean="0">
                <a:solidFill>
                  <a:srgbClr val="23346C"/>
                </a:solidFill>
                <a:latin typeface="+mn-lt"/>
                <a:ea typeface="+mn-ea"/>
                <a:cs typeface="+mn-cs"/>
              </a:rPr>
              <a:t> is larger than the cavity rms. (4 e-3 </a:t>
            </a:r>
            <a:r>
              <a:rPr lang="en-US" sz="1600" b="1" dirty="0" err="1" smtClean="0">
                <a:solidFill>
                  <a:srgbClr val="23346C"/>
                </a:solidFill>
                <a:latin typeface="+mn-lt"/>
                <a:ea typeface="+mn-ea"/>
                <a:cs typeface="+mn-cs"/>
              </a:rPr>
              <a:t>vs</a:t>
            </a:r>
            <a:r>
              <a:rPr lang="en-US" sz="1600" b="1" dirty="0" smtClean="0">
                <a:solidFill>
                  <a:srgbClr val="23346C"/>
                </a:solidFill>
                <a:latin typeface="+mn-lt"/>
                <a:ea typeface="+mn-ea"/>
                <a:cs typeface="+mn-cs"/>
              </a:rPr>
              <a:t> 2 e-3; figure 14 and figure 9).</a:t>
            </a:r>
          </a:p>
          <a:p>
            <a:pPr lvl="0"/>
            <a:r>
              <a:rPr lang="en-US" sz="1600" b="1" dirty="0" smtClean="0">
                <a:solidFill>
                  <a:srgbClr val="23346C"/>
                </a:solidFill>
                <a:latin typeface="+mn-lt"/>
                <a:ea typeface="+mn-ea"/>
                <a:cs typeface="+mn-cs"/>
              </a:rPr>
              <a:t>Klystron and cavity amplitude behavior do not appear to track each other. This may be caused by detuning or feedback and is yet to be understood. </a:t>
            </a:r>
          </a:p>
          <a:p>
            <a:endParaRPr lang="en-US" sz="1600" dirty="0"/>
          </a:p>
        </p:txBody>
      </p:sp>
      <p:sp>
        <p:nvSpPr>
          <p:cNvPr id="4" name="Date Placeholder 3"/>
          <p:cNvSpPr>
            <a:spLocks noGrp="1"/>
          </p:cNvSpPr>
          <p:nvPr>
            <p:ph type="dt" sz="half" idx="10"/>
          </p:nvPr>
        </p:nvSpPr>
        <p:spPr/>
        <p:txBody>
          <a:bodyPr/>
          <a:lstStyle/>
          <a:p>
            <a:r>
              <a:rPr lang="en-US" smtClean="0"/>
              <a:t>02/05/2011 9mA webex</a:t>
            </a:r>
            <a:endParaRPr lang="en-US"/>
          </a:p>
        </p:txBody>
      </p:sp>
      <p:sp>
        <p:nvSpPr>
          <p:cNvPr id="5" name="Footer Placeholder 4"/>
          <p:cNvSpPr>
            <a:spLocks noGrp="1"/>
          </p:cNvSpPr>
          <p:nvPr>
            <p:ph type="ftr" sz="quarter" idx="11"/>
          </p:nvPr>
        </p:nvSpPr>
        <p:spPr/>
        <p:txBody>
          <a:bodyPr/>
          <a:lstStyle/>
          <a:p>
            <a:r>
              <a:rPr lang="en-US" smtClean="0"/>
              <a:t>S1Global Detuning Study (mcr)</a:t>
            </a:r>
            <a:endParaRPr lang="en-US"/>
          </a:p>
        </p:txBody>
      </p:sp>
      <p:sp>
        <p:nvSpPr>
          <p:cNvPr id="6" name="Slide Number Placeholder 5"/>
          <p:cNvSpPr>
            <a:spLocks noGrp="1"/>
          </p:cNvSpPr>
          <p:nvPr>
            <p:ph type="sldNum" sz="quarter" idx="12"/>
          </p:nvPr>
        </p:nvSpPr>
        <p:spPr/>
        <p:txBody>
          <a:bodyPr/>
          <a:lstStyle/>
          <a:p>
            <a:fld id="{AAB6FA28-7AEC-3F43-9C2D-3DB969CFEC6A}" type="slidenum">
              <a:rPr lang="en-US" smtClean="0"/>
              <a:pPr/>
              <a:t>11</a:t>
            </a:fld>
            <a:endParaRPr lang="en-US"/>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Detuning (from Shin’s code)</a:t>
            </a:r>
            <a:endParaRPr lang="en-US" dirty="0"/>
          </a:p>
        </p:txBody>
      </p:sp>
      <p:sp>
        <p:nvSpPr>
          <p:cNvPr id="4" name="Date Placeholder 3"/>
          <p:cNvSpPr>
            <a:spLocks noGrp="1"/>
          </p:cNvSpPr>
          <p:nvPr>
            <p:ph type="dt" sz="half" idx="10"/>
          </p:nvPr>
        </p:nvSpPr>
        <p:spPr/>
        <p:txBody>
          <a:bodyPr/>
          <a:lstStyle/>
          <a:p>
            <a:r>
              <a:rPr lang="en-US" smtClean="0"/>
              <a:t>02/05/2011 9mA webex</a:t>
            </a:r>
            <a:endParaRPr lang="en-US"/>
          </a:p>
        </p:txBody>
      </p:sp>
      <p:sp>
        <p:nvSpPr>
          <p:cNvPr id="5" name="Footer Placeholder 4"/>
          <p:cNvSpPr>
            <a:spLocks noGrp="1"/>
          </p:cNvSpPr>
          <p:nvPr>
            <p:ph type="ftr" sz="quarter" idx="11"/>
          </p:nvPr>
        </p:nvSpPr>
        <p:spPr/>
        <p:txBody>
          <a:bodyPr/>
          <a:lstStyle/>
          <a:p>
            <a:r>
              <a:rPr lang="en-US" smtClean="0"/>
              <a:t>S1Global Detuning Study (mcr)</a:t>
            </a:r>
            <a:endParaRPr lang="en-US"/>
          </a:p>
        </p:txBody>
      </p:sp>
      <p:sp>
        <p:nvSpPr>
          <p:cNvPr id="6" name="Slide Number Placeholder 5"/>
          <p:cNvSpPr>
            <a:spLocks noGrp="1"/>
          </p:cNvSpPr>
          <p:nvPr>
            <p:ph type="sldNum" sz="quarter" idx="12"/>
          </p:nvPr>
        </p:nvSpPr>
        <p:spPr/>
        <p:txBody>
          <a:bodyPr/>
          <a:lstStyle/>
          <a:p>
            <a:fld id="{AAB6FA28-7AEC-3F43-9C2D-3DB969CFEC6A}" type="slidenum">
              <a:rPr lang="en-US" smtClean="0"/>
              <a:pPr/>
              <a:t>12</a:t>
            </a:fld>
            <a:endParaRPr lang="en-US"/>
          </a:p>
        </p:txBody>
      </p:sp>
      <p:pic>
        <p:nvPicPr>
          <p:cNvPr id="7" name="Content Placeholder 6" descr="Cav1Detun.tif"/>
          <p:cNvPicPr>
            <a:picLocks noGrp="1"/>
          </p:cNvPicPr>
          <p:nvPr>
            <p:ph idx="1"/>
          </p:nvPr>
        </p:nvPicPr>
        <p:blipFill>
          <a:blip r:embed="rId3"/>
          <a:stretch>
            <a:fillRect/>
          </a:stretch>
        </p:blipFill>
        <p:spPr>
          <a:xfrm>
            <a:off x="1371600" y="1371600"/>
            <a:ext cx="6400800" cy="4800600"/>
          </a:xfrm>
          <a:prstGeom prst="rect">
            <a:avLst/>
          </a:prstGeom>
        </p:spPr>
      </p:pic>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4" name="Date Placeholder 3"/>
          <p:cNvSpPr>
            <a:spLocks noGrp="1"/>
          </p:cNvSpPr>
          <p:nvPr>
            <p:ph type="dt" sz="half" idx="10"/>
          </p:nvPr>
        </p:nvSpPr>
        <p:spPr/>
        <p:txBody>
          <a:bodyPr/>
          <a:lstStyle/>
          <a:p>
            <a:r>
              <a:rPr lang="en-US" smtClean="0"/>
              <a:t>02/05/2011 9mA webex</a:t>
            </a:r>
            <a:endParaRPr lang="en-US"/>
          </a:p>
        </p:txBody>
      </p:sp>
      <p:sp>
        <p:nvSpPr>
          <p:cNvPr id="5" name="Footer Placeholder 4"/>
          <p:cNvSpPr>
            <a:spLocks noGrp="1"/>
          </p:cNvSpPr>
          <p:nvPr>
            <p:ph type="ftr" sz="quarter" idx="11"/>
          </p:nvPr>
        </p:nvSpPr>
        <p:spPr/>
        <p:txBody>
          <a:bodyPr/>
          <a:lstStyle/>
          <a:p>
            <a:r>
              <a:rPr lang="en-US" smtClean="0"/>
              <a:t>S1Global Detuning Study (mcr)</a:t>
            </a:r>
            <a:endParaRPr lang="en-US"/>
          </a:p>
        </p:txBody>
      </p:sp>
      <p:sp>
        <p:nvSpPr>
          <p:cNvPr id="6" name="Slide Number Placeholder 5"/>
          <p:cNvSpPr>
            <a:spLocks noGrp="1"/>
          </p:cNvSpPr>
          <p:nvPr>
            <p:ph type="sldNum" sz="quarter" idx="12"/>
          </p:nvPr>
        </p:nvSpPr>
        <p:spPr/>
        <p:txBody>
          <a:bodyPr/>
          <a:lstStyle/>
          <a:p>
            <a:fld id="{AAB6FA28-7AEC-3F43-9C2D-3DB969CFEC6A}" type="slidenum">
              <a:rPr lang="en-US" smtClean="0"/>
              <a:pPr/>
              <a:t>13</a:t>
            </a:fld>
            <a:endParaRPr lang="en-US"/>
          </a:p>
        </p:txBody>
      </p:sp>
      <p:pic>
        <p:nvPicPr>
          <p:cNvPr id="7" name="Content Placeholder 6" descr="Cav3Detun.tif"/>
          <p:cNvPicPr>
            <a:picLocks noGrp="1"/>
          </p:cNvPicPr>
          <p:nvPr>
            <p:ph idx="1"/>
          </p:nvPr>
        </p:nvPicPr>
        <p:blipFill>
          <a:blip r:embed="rId3"/>
          <a:stretch>
            <a:fillRect/>
          </a:stretch>
        </p:blipFill>
        <p:spPr>
          <a:xfrm>
            <a:off x="1371600" y="1371600"/>
            <a:ext cx="6400800" cy="4800600"/>
          </a:xfrm>
          <a:prstGeom prst="rect">
            <a:avLst/>
          </a:prstGeom>
        </p:spPr>
      </p:pic>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4" name="Date Placeholder 3"/>
          <p:cNvSpPr>
            <a:spLocks noGrp="1"/>
          </p:cNvSpPr>
          <p:nvPr>
            <p:ph type="dt" sz="half" idx="10"/>
          </p:nvPr>
        </p:nvSpPr>
        <p:spPr/>
        <p:txBody>
          <a:bodyPr/>
          <a:lstStyle/>
          <a:p>
            <a:r>
              <a:rPr lang="en-US" smtClean="0"/>
              <a:t>02/05/2011 9mA webex</a:t>
            </a:r>
            <a:endParaRPr lang="en-US"/>
          </a:p>
        </p:txBody>
      </p:sp>
      <p:sp>
        <p:nvSpPr>
          <p:cNvPr id="5" name="Footer Placeholder 4"/>
          <p:cNvSpPr>
            <a:spLocks noGrp="1"/>
          </p:cNvSpPr>
          <p:nvPr>
            <p:ph type="ftr" sz="quarter" idx="11"/>
          </p:nvPr>
        </p:nvSpPr>
        <p:spPr/>
        <p:txBody>
          <a:bodyPr/>
          <a:lstStyle/>
          <a:p>
            <a:r>
              <a:rPr lang="en-US" smtClean="0"/>
              <a:t>S1Global Detuning Study (mcr)</a:t>
            </a:r>
            <a:endParaRPr lang="en-US"/>
          </a:p>
        </p:txBody>
      </p:sp>
      <p:sp>
        <p:nvSpPr>
          <p:cNvPr id="6" name="Slide Number Placeholder 5"/>
          <p:cNvSpPr>
            <a:spLocks noGrp="1"/>
          </p:cNvSpPr>
          <p:nvPr>
            <p:ph type="sldNum" sz="quarter" idx="12"/>
          </p:nvPr>
        </p:nvSpPr>
        <p:spPr/>
        <p:txBody>
          <a:bodyPr/>
          <a:lstStyle/>
          <a:p>
            <a:fld id="{AAB6FA28-7AEC-3F43-9C2D-3DB969CFEC6A}" type="slidenum">
              <a:rPr lang="en-US" smtClean="0"/>
              <a:pPr/>
              <a:t>14</a:t>
            </a:fld>
            <a:endParaRPr lang="en-US"/>
          </a:p>
        </p:txBody>
      </p:sp>
      <p:pic>
        <p:nvPicPr>
          <p:cNvPr id="7" name="Content Placeholder 6" descr="Cav4Detun.tif"/>
          <p:cNvPicPr>
            <a:picLocks noGrp="1"/>
          </p:cNvPicPr>
          <p:nvPr>
            <p:ph idx="1"/>
          </p:nvPr>
        </p:nvPicPr>
        <p:blipFill>
          <a:blip r:embed="rId3"/>
          <a:stretch>
            <a:fillRect/>
          </a:stretch>
        </p:blipFill>
        <p:spPr>
          <a:xfrm>
            <a:off x="1371600" y="1371600"/>
            <a:ext cx="6400800" cy="4800600"/>
          </a:xfrm>
          <a:prstGeom prst="rect">
            <a:avLst/>
          </a:prstGeom>
        </p:spPr>
      </p:pic>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4" name="Date Placeholder 3"/>
          <p:cNvSpPr>
            <a:spLocks noGrp="1"/>
          </p:cNvSpPr>
          <p:nvPr>
            <p:ph type="dt" sz="half" idx="10"/>
          </p:nvPr>
        </p:nvSpPr>
        <p:spPr/>
        <p:txBody>
          <a:bodyPr/>
          <a:lstStyle/>
          <a:p>
            <a:r>
              <a:rPr lang="en-US" smtClean="0"/>
              <a:t>02/05/2011 9mA webex</a:t>
            </a:r>
            <a:endParaRPr lang="en-US"/>
          </a:p>
        </p:txBody>
      </p:sp>
      <p:sp>
        <p:nvSpPr>
          <p:cNvPr id="5" name="Footer Placeholder 4"/>
          <p:cNvSpPr>
            <a:spLocks noGrp="1"/>
          </p:cNvSpPr>
          <p:nvPr>
            <p:ph type="ftr" sz="quarter" idx="11"/>
          </p:nvPr>
        </p:nvSpPr>
        <p:spPr/>
        <p:txBody>
          <a:bodyPr/>
          <a:lstStyle/>
          <a:p>
            <a:r>
              <a:rPr lang="en-US" smtClean="0"/>
              <a:t>S1Global Detuning Study (mcr)</a:t>
            </a:r>
            <a:endParaRPr lang="en-US"/>
          </a:p>
        </p:txBody>
      </p:sp>
      <p:sp>
        <p:nvSpPr>
          <p:cNvPr id="6" name="Slide Number Placeholder 5"/>
          <p:cNvSpPr>
            <a:spLocks noGrp="1"/>
          </p:cNvSpPr>
          <p:nvPr>
            <p:ph type="sldNum" sz="quarter" idx="12"/>
          </p:nvPr>
        </p:nvSpPr>
        <p:spPr/>
        <p:txBody>
          <a:bodyPr/>
          <a:lstStyle/>
          <a:p>
            <a:fld id="{AAB6FA28-7AEC-3F43-9C2D-3DB969CFEC6A}" type="slidenum">
              <a:rPr lang="en-US" smtClean="0"/>
              <a:pPr/>
              <a:t>15</a:t>
            </a:fld>
            <a:endParaRPr lang="en-US"/>
          </a:p>
        </p:txBody>
      </p:sp>
      <p:pic>
        <p:nvPicPr>
          <p:cNvPr id="7" name="Content Placeholder 6" descr="Cav5Detun.tif"/>
          <p:cNvPicPr>
            <a:picLocks noGrp="1"/>
          </p:cNvPicPr>
          <p:nvPr>
            <p:ph idx="1"/>
          </p:nvPr>
        </p:nvPicPr>
        <p:blipFill>
          <a:blip r:embed="rId3"/>
          <a:stretch>
            <a:fillRect/>
          </a:stretch>
        </p:blipFill>
        <p:spPr>
          <a:xfrm>
            <a:off x="1371600" y="1371600"/>
            <a:ext cx="6400800" cy="4800600"/>
          </a:xfrm>
          <a:prstGeom prst="rect">
            <a:avLst/>
          </a:prstGeom>
        </p:spPr>
      </p:pic>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4" name="Date Placeholder 3"/>
          <p:cNvSpPr>
            <a:spLocks noGrp="1"/>
          </p:cNvSpPr>
          <p:nvPr>
            <p:ph type="dt" sz="half" idx="10"/>
          </p:nvPr>
        </p:nvSpPr>
        <p:spPr/>
        <p:txBody>
          <a:bodyPr/>
          <a:lstStyle/>
          <a:p>
            <a:r>
              <a:rPr lang="en-US" smtClean="0"/>
              <a:t>02/05/2011 9mA webex</a:t>
            </a:r>
            <a:endParaRPr lang="en-US"/>
          </a:p>
        </p:txBody>
      </p:sp>
      <p:sp>
        <p:nvSpPr>
          <p:cNvPr id="5" name="Footer Placeholder 4"/>
          <p:cNvSpPr>
            <a:spLocks noGrp="1"/>
          </p:cNvSpPr>
          <p:nvPr>
            <p:ph type="ftr" sz="quarter" idx="11"/>
          </p:nvPr>
        </p:nvSpPr>
        <p:spPr/>
        <p:txBody>
          <a:bodyPr/>
          <a:lstStyle/>
          <a:p>
            <a:r>
              <a:rPr lang="en-US" smtClean="0"/>
              <a:t>S1Global Detuning Study (mcr)</a:t>
            </a:r>
            <a:endParaRPr lang="en-US"/>
          </a:p>
        </p:txBody>
      </p:sp>
      <p:sp>
        <p:nvSpPr>
          <p:cNvPr id="6" name="Slide Number Placeholder 5"/>
          <p:cNvSpPr>
            <a:spLocks noGrp="1"/>
          </p:cNvSpPr>
          <p:nvPr>
            <p:ph type="sldNum" sz="quarter" idx="12"/>
          </p:nvPr>
        </p:nvSpPr>
        <p:spPr/>
        <p:txBody>
          <a:bodyPr/>
          <a:lstStyle/>
          <a:p>
            <a:fld id="{AAB6FA28-7AEC-3F43-9C2D-3DB969CFEC6A}" type="slidenum">
              <a:rPr lang="en-US" smtClean="0"/>
              <a:pPr/>
              <a:t>16</a:t>
            </a:fld>
            <a:endParaRPr lang="en-US"/>
          </a:p>
        </p:txBody>
      </p:sp>
      <p:pic>
        <p:nvPicPr>
          <p:cNvPr id="7" name="Content Placeholder 6" descr="Cav6Detun.tif"/>
          <p:cNvPicPr>
            <a:picLocks noGrp="1"/>
          </p:cNvPicPr>
          <p:nvPr>
            <p:ph idx="1"/>
          </p:nvPr>
        </p:nvPicPr>
        <p:blipFill>
          <a:blip r:embed="rId3"/>
          <a:stretch>
            <a:fillRect/>
          </a:stretch>
        </p:blipFill>
        <p:spPr>
          <a:xfrm>
            <a:off x="1371600" y="1371600"/>
            <a:ext cx="6400800" cy="4800600"/>
          </a:xfrm>
          <a:prstGeom prst="rect">
            <a:avLst/>
          </a:prstGeom>
        </p:spPr>
      </p:pic>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4" name="Date Placeholder 3"/>
          <p:cNvSpPr>
            <a:spLocks noGrp="1"/>
          </p:cNvSpPr>
          <p:nvPr>
            <p:ph type="dt" sz="half" idx="10"/>
          </p:nvPr>
        </p:nvSpPr>
        <p:spPr/>
        <p:txBody>
          <a:bodyPr/>
          <a:lstStyle/>
          <a:p>
            <a:r>
              <a:rPr lang="en-US" smtClean="0"/>
              <a:t>02/05/2011 9mA webex</a:t>
            </a:r>
            <a:endParaRPr lang="en-US"/>
          </a:p>
        </p:txBody>
      </p:sp>
      <p:sp>
        <p:nvSpPr>
          <p:cNvPr id="5" name="Footer Placeholder 4"/>
          <p:cNvSpPr>
            <a:spLocks noGrp="1"/>
          </p:cNvSpPr>
          <p:nvPr>
            <p:ph type="ftr" sz="quarter" idx="11"/>
          </p:nvPr>
        </p:nvSpPr>
        <p:spPr/>
        <p:txBody>
          <a:bodyPr/>
          <a:lstStyle/>
          <a:p>
            <a:r>
              <a:rPr lang="en-US" smtClean="0"/>
              <a:t>S1Global Detuning Study (mcr)</a:t>
            </a:r>
            <a:endParaRPr lang="en-US"/>
          </a:p>
        </p:txBody>
      </p:sp>
      <p:sp>
        <p:nvSpPr>
          <p:cNvPr id="6" name="Slide Number Placeholder 5"/>
          <p:cNvSpPr>
            <a:spLocks noGrp="1"/>
          </p:cNvSpPr>
          <p:nvPr>
            <p:ph type="sldNum" sz="quarter" idx="12"/>
          </p:nvPr>
        </p:nvSpPr>
        <p:spPr/>
        <p:txBody>
          <a:bodyPr/>
          <a:lstStyle/>
          <a:p>
            <a:fld id="{AAB6FA28-7AEC-3F43-9C2D-3DB969CFEC6A}" type="slidenum">
              <a:rPr lang="en-US" smtClean="0"/>
              <a:pPr/>
              <a:t>17</a:t>
            </a:fld>
            <a:endParaRPr lang="en-US"/>
          </a:p>
        </p:txBody>
      </p:sp>
      <p:pic>
        <p:nvPicPr>
          <p:cNvPr id="7" name="Content Placeholder 6" descr="Cav7Detun.tif"/>
          <p:cNvPicPr>
            <a:picLocks noGrp="1"/>
          </p:cNvPicPr>
          <p:nvPr>
            <p:ph idx="1"/>
          </p:nvPr>
        </p:nvPicPr>
        <p:blipFill>
          <a:blip r:embed="rId3"/>
          <a:stretch>
            <a:fillRect/>
          </a:stretch>
        </p:blipFill>
        <p:spPr>
          <a:xfrm>
            <a:off x="1371600" y="1371600"/>
            <a:ext cx="6400800" cy="4800600"/>
          </a:xfrm>
          <a:prstGeom prst="rect">
            <a:avLst/>
          </a:prstGeom>
        </p:spPr>
      </p:pic>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4" name="Date Placeholder 3"/>
          <p:cNvSpPr>
            <a:spLocks noGrp="1"/>
          </p:cNvSpPr>
          <p:nvPr>
            <p:ph type="dt" sz="half" idx="10"/>
          </p:nvPr>
        </p:nvSpPr>
        <p:spPr/>
        <p:txBody>
          <a:bodyPr/>
          <a:lstStyle/>
          <a:p>
            <a:r>
              <a:rPr lang="en-US" smtClean="0"/>
              <a:t>02/05/2011 9mA webex</a:t>
            </a:r>
            <a:endParaRPr lang="en-US"/>
          </a:p>
        </p:txBody>
      </p:sp>
      <p:sp>
        <p:nvSpPr>
          <p:cNvPr id="5" name="Footer Placeholder 4"/>
          <p:cNvSpPr>
            <a:spLocks noGrp="1"/>
          </p:cNvSpPr>
          <p:nvPr>
            <p:ph type="ftr" sz="quarter" idx="11"/>
          </p:nvPr>
        </p:nvSpPr>
        <p:spPr/>
        <p:txBody>
          <a:bodyPr/>
          <a:lstStyle/>
          <a:p>
            <a:r>
              <a:rPr lang="en-US" smtClean="0"/>
              <a:t>S1Global Detuning Study (mcr)</a:t>
            </a:r>
            <a:endParaRPr lang="en-US"/>
          </a:p>
        </p:txBody>
      </p:sp>
      <p:sp>
        <p:nvSpPr>
          <p:cNvPr id="6" name="Slide Number Placeholder 5"/>
          <p:cNvSpPr>
            <a:spLocks noGrp="1"/>
          </p:cNvSpPr>
          <p:nvPr>
            <p:ph type="sldNum" sz="quarter" idx="12"/>
          </p:nvPr>
        </p:nvSpPr>
        <p:spPr/>
        <p:txBody>
          <a:bodyPr/>
          <a:lstStyle/>
          <a:p>
            <a:fld id="{AAB6FA28-7AEC-3F43-9C2D-3DB969CFEC6A}" type="slidenum">
              <a:rPr lang="en-US" smtClean="0"/>
              <a:pPr/>
              <a:t>18</a:t>
            </a:fld>
            <a:endParaRPr lang="en-US"/>
          </a:p>
        </p:txBody>
      </p:sp>
      <p:pic>
        <p:nvPicPr>
          <p:cNvPr id="7" name="Content Placeholder 6" descr="Cav8Detun.tif"/>
          <p:cNvPicPr>
            <a:picLocks noGrp="1"/>
          </p:cNvPicPr>
          <p:nvPr>
            <p:ph idx="1"/>
          </p:nvPr>
        </p:nvPicPr>
        <p:blipFill>
          <a:blip r:embed="rId3"/>
          <a:stretch>
            <a:fillRect/>
          </a:stretch>
        </p:blipFill>
        <p:spPr>
          <a:xfrm>
            <a:off x="1371600" y="1371600"/>
            <a:ext cx="6400800" cy="4800600"/>
          </a:xfrm>
          <a:prstGeom prst="rect">
            <a:avLst/>
          </a:prstGeom>
        </p:spPr>
      </p:pic>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Detuning – </a:t>
            </a:r>
            <a:r>
              <a:rPr lang="en-US" dirty="0" err="1" smtClean="0"/>
              <a:t>closeup</a:t>
            </a:r>
            <a:r>
              <a:rPr lang="en-US" dirty="0" smtClean="0"/>
              <a:t> (6000-6100)</a:t>
            </a:r>
            <a:endParaRPr lang="en-US" dirty="0"/>
          </a:p>
        </p:txBody>
      </p:sp>
      <p:sp>
        <p:nvSpPr>
          <p:cNvPr id="4" name="Date Placeholder 3"/>
          <p:cNvSpPr>
            <a:spLocks noGrp="1"/>
          </p:cNvSpPr>
          <p:nvPr>
            <p:ph type="dt" sz="half" idx="10"/>
          </p:nvPr>
        </p:nvSpPr>
        <p:spPr/>
        <p:txBody>
          <a:bodyPr/>
          <a:lstStyle/>
          <a:p>
            <a:r>
              <a:rPr lang="en-US" smtClean="0"/>
              <a:t>02/05/2011 9mA webex</a:t>
            </a:r>
            <a:endParaRPr lang="en-US"/>
          </a:p>
        </p:txBody>
      </p:sp>
      <p:sp>
        <p:nvSpPr>
          <p:cNvPr id="5" name="Footer Placeholder 4"/>
          <p:cNvSpPr>
            <a:spLocks noGrp="1"/>
          </p:cNvSpPr>
          <p:nvPr>
            <p:ph type="ftr" sz="quarter" idx="11"/>
          </p:nvPr>
        </p:nvSpPr>
        <p:spPr/>
        <p:txBody>
          <a:bodyPr/>
          <a:lstStyle/>
          <a:p>
            <a:r>
              <a:rPr lang="en-US" smtClean="0"/>
              <a:t>S1Global Detuning Study (mcr)</a:t>
            </a:r>
            <a:endParaRPr lang="en-US"/>
          </a:p>
        </p:txBody>
      </p:sp>
      <p:sp>
        <p:nvSpPr>
          <p:cNvPr id="6" name="Slide Number Placeholder 5"/>
          <p:cNvSpPr>
            <a:spLocks noGrp="1"/>
          </p:cNvSpPr>
          <p:nvPr>
            <p:ph type="sldNum" sz="quarter" idx="12"/>
          </p:nvPr>
        </p:nvSpPr>
        <p:spPr/>
        <p:txBody>
          <a:bodyPr/>
          <a:lstStyle/>
          <a:p>
            <a:fld id="{AAB6FA28-7AEC-3F43-9C2D-3DB969CFEC6A}" type="slidenum">
              <a:rPr lang="en-US" smtClean="0"/>
              <a:pPr/>
              <a:t>19</a:t>
            </a:fld>
            <a:endParaRPr lang="en-US"/>
          </a:p>
        </p:txBody>
      </p:sp>
      <p:pic>
        <p:nvPicPr>
          <p:cNvPr id="7" name="Content Placeholder 6" descr="allcav_detuning6000.tif"/>
          <p:cNvPicPr>
            <a:picLocks noGrp="1"/>
          </p:cNvPicPr>
          <p:nvPr>
            <p:ph idx="1"/>
          </p:nvPr>
        </p:nvPicPr>
        <p:blipFill>
          <a:blip r:embed="rId3"/>
          <a:stretch>
            <a:fillRect/>
          </a:stretch>
        </p:blipFill>
        <p:spPr>
          <a:xfrm>
            <a:off x="152400" y="1371600"/>
            <a:ext cx="6400800" cy="4800600"/>
          </a:xfrm>
          <a:prstGeom prst="rect">
            <a:avLst/>
          </a:prstGeom>
        </p:spPr>
      </p:pic>
      <p:sp>
        <p:nvSpPr>
          <p:cNvPr id="8" name="TextBox 7"/>
          <p:cNvSpPr txBox="1"/>
          <p:nvPr/>
        </p:nvSpPr>
        <p:spPr>
          <a:xfrm>
            <a:off x="6553200" y="1716066"/>
            <a:ext cx="2415436" cy="5478423"/>
          </a:xfrm>
          <a:prstGeom prst="rect">
            <a:avLst/>
          </a:prstGeom>
          <a:noFill/>
        </p:spPr>
        <p:txBody>
          <a:bodyPr wrap="square" rtlCol="0">
            <a:spAutoFit/>
          </a:bodyPr>
          <a:lstStyle/>
          <a:p>
            <a:r>
              <a:rPr lang="en-US" sz="1400" dirty="0" smtClean="0"/>
              <a:t>Cavity detuning, as estimated using the code “analysis_8cav_cPCI2” for S1Global baseline pulses numbered 6000 to 6100 in the 7195 pulse data sample recorded 15 December, 2010. (Cavity C2 was off.) The standard deviation of the estimated detuning for the 100 pulses is shown for each cavity. Note that the apparent detuning of each cavity appears to be uncorrelated. There also appears to be different characteristic frequencies – note the differences between the data for C1, C3, C4 and A4. The average detuning for the A cavities is 3.7 (±2.3) Hz and the average detuning for the three C cavities is 7.0 (±1.8) Hz. </a:t>
            </a:r>
            <a:endParaRPr lang="en-US" sz="1400"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S1 Global Data</a:t>
            </a:r>
            <a:endParaRPr lang="en-US" dirty="0"/>
          </a:p>
        </p:txBody>
      </p:sp>
      <p:sp>
        <p:nvSpPr>
          <p:cNvPr id="3" name="Content Placeholder 2"/>
          <p:cNvSpPr>
            <a:spLocks noGrp="1"/>
          </p:cNvSpPr>
          <p:nvPr>
            <p:ph idx="1"/>
          </p:nvPr>
        </p:nvSpPr>
        <p:spPr/>
        <p:txBody>
          <a:bodyPr/>
          <a:lstStyle/>
          <a:p>
            <a:r>
              <a:rPr lang="en-US" dirty="0" smtClean="0"/>
              <a:t>Waveform ‘clippings’</a:t>
            </a:r>
          </a:p>
          <a:p>
            <a:pPr lvl="1"/>
            <a:r>
              <a:rPr lang="en-US" dirty="0" smtClean="0"/>
              <a:t>showing general stability (excellent)</a:t>
            </a:r>
          </a:p>
          <a:p>
            <a:pPr lvl="1"/>
            <a:r>
              <a:rPr lang="en-US" dirty="0" smtClean="0"/>
              <a:t>and correlations</a:t>
            </a:r>
          </a:p>
          <a:p>
            <a:r>
              <a:rPr lang="en-US" dirty="0" smtClean="0"/>
              <a:t>Detuning:</a:t>
            </a:r>
          </a:p>
          <a:p>
            <a:pPr lvl="1"/>
            <a:r>
              <a:rPr lang="en-US" dirty="0" smtClean="0"/>
              <a:t>per Shin’s definition</a:t>
            </a:r>
          </a:p>
          <a:p>
            <a:pPr lvl="1"/>
            <a:r>
              <a:rPr lang="en-US" dirty="0" smtClean="0"/>
              <a:t>just after RF pulse turned off</a:t>
            </a:r>
          </a:p>
          <a:p>
            <a:pPr lvl="1"/>
            <a:r>
              <a:rPr lang="en-US" dirty="0" smtClean="0"/>
              <a:t>Average 40 sample phase; linear fit to extract slope</a:t>
            </a:r>
          </a:p>
          <a:p>
            <a:r>
              <a:rPr lang="en-US" dirty="0" smtClean="0"/>
              <a:t>Correlation with </a:t>
            </a:r>
            <a:r>
              <a:rPr lang="en-US" dirty="0" err="1" smtClean="0"/>
              <a:t>cryosystem</a:t>
            </a:r>
            <a:r>
              <a:rPr lang="en-US" dirty="0" smtClean="0"/>
              <a:t> pressure</a:t>
            </a:r>
          </a:p>
        </p:txBody>
      </p:sp>
      <p:sp>
        <p:nvSpPr>
          <p:cNvPr id="4" name="Date Placeholder 3"/>
          <p:cNvSpPr>
            <a:spLocks noGrp="1"/>
          </p:cNvSpPr>
          <p:nvPr>
            <p:ph type="dt" sz="half" idx="10"/>
          </p:nvPr>
        </p:nvSpPr>
        <p:spPr/>
        <p:txBody>
          <a:bodyPr/>
          <a:lstStyle/>
          <a:p>
            <a:r>
              <a:rPr lang="en-US" smtClean="0"/>
              <a:t>02/05/2011 9mA webex</a:t>
            </a:r>
            <a:endParaRPr lang="en-US"/>
          </a:p>
        </p:txBody>
      </p:sp>
      <p:sp>
        <p:nvSpPr>
          <p:cNvPr id="5" name="Footer Placeholder 4"/>
          <p:cNvSpPr>
            <a:spLocks noGrp="1"/>
          </p:cNvSpPr>
          <p:nvPr>
            <p:ph type="ftr" sz="quarter" idx="11"/>
          </p:nvPr>
        </p:nvSpPr>
        <p:spPr/>
        <p:txBody>
          <a:bodyPr/>
          <a:lstStyle/>
          <a:p>
            <a:r>
              <a:rPr lang="en-US" smtClean="0"/>
              <a:t>S1Global Detuning Study (mcr)</a:t>
            </a:r>
            <a:endParaRPr lang="en-US"/>
          </a:p>
        </p:txBody>
      </p:sp>
      <p:sp>
        <p:nvSpPr>
          <p:cNvPr id="6" name="Slide Number Placeholder 5"/>
          <p:cNvSpPr>
            <a:spLocks noGrp="1"/>
          </p:cNvSpPr>
          <p:nvPr>
            <p:ph type="sldNum" sz="quarter" idx="12"/>
          </p:nvPr>
        </p:nvSpPr>
        <p:spPr/>
        <p:txBody>
          <a:bodyPr/>
          <a:lstStyle/>
          <a:p>
            <a:fld id="{AAB6FA28-7AEC-3F43-9C2D-3DB969CFEC6A}" type="slidenum">
              <a:rPr lang="en-US" smtClean="0"/>
              <a:pPr/>
              <a:t>2</a:t>
            </a:fld>
            <a:endParaRPr lang="en-US"/>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4" name="Date Placeholder 3"/>
          <p:cNvSpPr>
            <a:spLocks noGrp="1"/>
          </p:cNvSpPr>
          <p:nvPr>
            <p:ph type="dt" sz="half" idx="10"/>
          </p:nvPr>
        </p:nvSpPr>
        <p:spPr/>
        <p:txBody>
          <a:bodyPr/>
          <a:lstStyle/>
          <a:p>
            <a:r>
              <a:rPr lang="en-US" smtClean="0"/>
              <a:t>02/05/2011 9mA webex</a:t>
            </a:r>
            <a:endParaRPr lang="en-US"/>
          </a:p>
        </p:txBody>
      </p:sp>
      <p:sp>
        <p:nvSpPr>
          <p:cNvPr id="5" name="Footer Placeholder 4"/>
          <p:cNvSpPr>
            <a:spLocks noGrp="1"/>
          </p:cNvSpPr>
          <p:nvPr>
            <p:ph type="ftr" sz="quarter" idx="11"/>
          </p:nvPr>
        </p:nvSpPr>
        <p:spPr/>
        <p:txBody>
          <a:bodyPr/>
          <a:lstStyle/>
          <a:p>
            <a:r>
              <a:rPr lang="en-US" smtClean="0"/>
              <a:t>S1Global Detuning Study (mcr)</a:t>
            </a:r>
            <a:endParaRPr lang="en-US"/>
          </a:p>
        </p:txBody>
      </p:sp>
      <p:sp>
        <p:nvSpPr>
          <p:cNvPr id="6" name="Slide Number Placeholder 5"/>
          <p:cNvSpPr>
            <a:spLocks noGrp="1"/>
          </p:cNvSpPr>
          <p:nvPr>
            <p:ph type="sldNum" sz="quarter" idx="12"/>
          </p:nvPr>
        </p:nvSpPr>
        <p:spPr/>
        <p:txBody>
          <a:bodyPr/>
          <a:lstStyle/>
          <a:p>
            <a:fld id="{AAB6FA28-7AEC-3F43-9C2D-3DB969CFEC6A}" type="slidenum">
              <a:rPr lang="en-US" smtClean="0"/>
              <a:pPr/>
              <a:t>20</a:t>
            </a:fld>
            <a:endParaRPr lang="en-US"/>
          </a:p>
        </p:txBody>
      </p:sp>
      <p:pic>
        <p:nvPicPr>
          <p:cNvPr id="7" name="Content Placeholder 6" descr="detuning_rms.tif"/>
          <p:cNvPicPr>
            <a:picLocks noGrp="1"/>
          </p:cNvPicPr>
          <p:nvPr>
            <p:ph idx="1"/>
          </p:nvPr>
        </p:nvPicPr>
        <p:blipFill>
          <a:blip r:embed="rId3"/>
          <a:stretch>
            <a:fillRect/>
          </a:stretch>
        </p:blipFill>
        <p:spPr>
          <a:xfrm>
            <a:off x="1371600" y="1371600"/>
            <a:ext cx="6400800" cy="4800600"/>
          </a:xfrm>
          <a:prstGeom prst="rect">
            <a:avLst/>
          </a:prstGeom>
        </p:spPr>
      </p:pic>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Detuning </a:t>
            </a:r>
            <a:r>
              <a:rPr lang="en-US" dirty="0" err="1" smtClean="0"/>
              <a:t>rms</a:t>
            </a:r>
            <a:endParaRPr lang="en-US" dirty="0"/>
          </a:p>
        </p:txBody>
      </p:sp>
      <p:graphicFrame>
        <p:nvGraphicFramePr>
          <p:cNvPr id="7" name="Content Placeholder 6"/>
          <p:cNvGraphicFramePr>
            <a:graphicFrameLocks noGrp="1"/>
          </p:cNvGraphicFramePr>
          <p:nvPr>
            <p:ph idx="1"/>
          </p:nvPr>
        </p:nvGraphicFramePr>
        <p:xfrm>
          <a:off x="2819400" y="1691014"/>
          <a:ext cx="3293014" cy="3983931"/>
        </p:xfrm>
        <a:graphic>
          <a:graphicData uri="http://schemas.openxmlformats.org/drawingml/2006/table">
            <a:tbl>
              <a:tblPr/>
              <a:tblGrid>
                <a:gridCol w="1112210"/>
                <a:gridCol w="2180804"/>
              </a:tblGrid>
              <a:tr h="353698">
                <a:tc>
                  <a:txBody>
                    <a:bodyPr/>
                    <a:lstStyle/>
                    <a:p>
                      <a:pPr marL="0" marR="0">
                        <a:lnSpc>
                          <a:spcPct val="115000"/>
                        </a:lnSpc>
                        <a:spcBef>
                          <a:spcPts val="0"/>
                        </a:spcBef>
                        <a:spcAft>
                          <a:spcPts val="0"/>
                        </a:spcAft>
                      </a:pPr>
                      <a:r>
                        <a:rPr lang="en-US" sz="2400">
                          <a:latin typeface="Calibri"/>
                          <a:ea typeface="Calibri"/>
                          <a:cs typeface="Times New Roman"/>
                        </a:rPr>
                        <a:t>Cavity</a:t>
                      </a:r>
                      <a:endParaRPr lang="en-US" sz="2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400">
                          <a:latin typeface="Calibri"/>
                          <a:ea typeface="Calibri"/>
                          <a:cs typeface="Times New Roman"/>
                        </a:rPr>
                        <a:t>Detuning std (Hz)</a:t>
                      </a:r>
                      <a:endParaRPr lang="en-US" sz="2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3698">
                <a:tc>
                  <a:txBody>
                    <a:bodyPr/>
                    <a:lstStyle/>
                    <a:p>
                      <a:pPr marL="0" marR="0">
                        <a:lnSpc>
                          <a:spcPct val="115000"/>
                        </a:lnSpc>
                        <a:spcBef>
                          <a:spcPts val="0"/>
                        </a:spcBef>
                        <a:spcAft>
                          <a:spcPts val="0"/>
                        </a:spcAft>
                      </a:pPr>
                      <a:r>
                        <a:rPr lang="en-US" sz="2400">
                          <a:latin typeface="Calibri"/>
                          <a:ea typeface="Calibri"/>
                          <a:cs typeface="Times New Roman"/>
                        </a:rPr>
                        <a:t>A1</a:t>
                      </a:r>
                      <a:endParaRPr lang="en-US" sz="2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400">
                          <a:latin typeface="Calibri"/>
                          <a:ea typeface="Calibri"/>
                          <a:cs typeface="Times New Roman"/>
                        </a:rPr>
                        <a:t>1.2</a:t>
                      </a:r>
                      <a:endParaRPr lang="en-US" sz="2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3698">
                <a:tc>
                  <a:txBody>
                    <a:bodyPr/>
                    <a:lstStyle/>
                    <a:p>
                      <a:pPr marL="0" marR="0">
                        <a:lnSpc>
                          <a:spcPct val="115000"/>
                        </a:lnSpc>
                        <a:spcBef>
                          <a:spcPts val="0"/>
                        </a:spcBef>
                        <a:spcAft>
                          <a:spcPts val="0"/>
                        </a:spcAft>
                      </a:pPr>
                      <a:r>
                        <a:rPr lang="en-US" sz="2400">
                          <a:latin typeface="Calibri"/>
                          <a:ea typeface="Calibri"/>
                          <a:cs typeface="Times New Roman"/>
                        </a:rPr>
                        <a:t>A2</a:t>
                      </a:r>
                      <a:endParaRPr lang="en-US" sz="2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400">
                          <a:latin typeface="Calibri"/>
                          <a:ea typeface="Calibri"/>
                          <a:cs typeface="Times New Roman"/>
                        </a:rPr>
                        <a:t>4.5</a:t>
                      </a:r>
                      <a:endParaRPr lang="en-US" sz="2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3698">
                <a:tc>
                  <a:txBody>
                    <a:bodyPr/>
                    <a:lstStyle/>
                    <a:p>
                      <a:pPr marL="0" marR="0">
                        <a:lnSpc>
                          <a:spcPct val="115000"/>
                        </a:lnSpc>
                        <a:spcBef>
                          <a:spcPts val="0"/>
                        </a:spcBef>
                        <a:spcAft>
                          <a:spcPts val="0"/>
                        </a:spcAft>
                      </a:pPr>
                      <a:r>
                        <a:rPr lang="en-US" sz="2400" dirty="0">
                          <a:latin typeface="Calibri"/>
                          <a:ea typeface="Calibri"/>
                          <a:cs typeface="Times New Roman"/>
                        </a:rPr>
                        <a:t>A3</a:t>
                      </a:r>
                      <a:endParaRPr lang="en-US" sz="2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400">
                          <a:latin typeface="Calibri"/>
                          <a:ea typeface="Calibri"/>
                          <a:cs typeface="Times New Roman"/>
                        </a:rPr>
                        <a:t>2.4</a:t>
                      </a:r>
                      <a:endParaRPr lang="en-US" sz="2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3698">
                <a:tc>
                  <a:txBody>
                    <a:bodyPr/>
                    <a:lstStyle/>
                    <a:p>
                      <a:pPr marL="0" marR="0">
                        <a:lnSpc>
                          <a:spcPct val="115000"/>
                        </a:lnSpc>
                        <a:spcBef>
                          <a:spcPts val="0"/>
                        </a:spcBef>
                        <a:spcAft>
                          <a:spcPts val="0"/>
                        </a:spcAft>
                      </a:pPr>
                      <a:r>
                        <a:rPr lang="en-US" sz="2400">
                          <a:latin typeface="Calibri"/>
                          <a:ea typeface="Calibri"/>
                          <a:cs typeface="Times New Roman"/>
                        </a:rPr>
                        <a:t>A4</a:t>
                      </a:r>
                      <a:endParaRPr lang="en-US" sz="2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400">
                          <a:latin typeface="Calibri"/>
                          <a:ea typeface="Calibri"/>
                          <a:cs typeface="Times New Roman"/>
                        </a:rPr>
                        <a:t>6.5</a:t>
                      </a:r>
                      <a:endParaRPr lang="en-US" sz="2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3698">
                <a:tc>
                  <a:txBody>
                    <a:bodyPr/>
                    <a:lstStyle/>
                    <a:p>
                      <a:pPr marL="0" marR="0">
                        <a:lnSpc>
                          <a:spcPct val="115000"/>
                        </a:lnSpc>
                        <a:spcBef>
                          <a:spcPts val="0"/>
                        </a:spcBef>
                        <a:spcAft>
                          <a:spcPts val="0"/>
                        </a:spcAft>
                      </a:pPr>
                      <a:endParaRPr lang="en-US" sz="2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2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3698">
                <a:tc>
                  <a:txBody>
                    <a:bodyPr/>
                    <a:lstStyle/>
                    <a:p>
                      <a:pPr marL="0" marR="0">
                        <a:lnSpc>
                          <a:spcPct val="115000"/>
                        </a:lnSpc>
                        <a:spcBef>
                          <a:spcPts val="0"/>
                        </a:spcBef>
                        <a:spcAft>
                          <a:spcPts val="0"/>
                        </a:spcAft>
                      </a:pPr>
                      <a:r>
                        <a:rPr lang="en-US" sz="2400">
                          <a:latin typeface="Calibri"/>
                          <a:ea typeface="Calibri"/>
                          <a:cs typeface="Times New Roman"/>
                        </a:rPr>
                        <a:t>C1</a:t>
                      </a:r>
                      <a:endParaRPr lang="en-US" sz="2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400">
                          <a:latin typeface="Calibri"/>
                          <a:ea typeface="Calibri"/>
                          <a:cs typeface="Times New Roman"/>
                        </a:rPr>
                        <a:t>7.0</a:t>
                      </a:r>
                      <a:endParaRPr lang="en-US" sz="2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3698">
                <a:tc>
                  <a:txBody>
                    <a:bodyPr/>
                    <a:lstStyle/>
                    <a:p>
                      <a:pPr marL="0" marR="0">
                        <a:lnSpc>
                          <a:spcPct val="115000"/>
                        </a:lnSpc>
                        <a:spcBef>
                          <a:spcPts val="0"/>
                        </a:spcBef>
                        <a:spcAft>
                          <a:spcPts val="0"/>
                        </a:spcAft>
                      </a:pPr>
                      <a:r>
                        <a:rPr lang="en-US" sz="2400">
                          <a:latin typeface="Calibri"/>
                          <a:ea typeface="Calibri"/>
                          <a:cs typeface="Times New Roman"/>
                        </a:rPr>
                        <a:t>C3</a:t>
                      </a:r>
                      <a:endParaRPr lang="en-US" sz="2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400">
                          <a:latin typeface="Calibri"/>
                          <a:ea typeface="Calibri"/>
                          <a:cs typeface="Times New Roman"/>
                        </a:rPr>
                        <a:t>8.9</a:t>
                      </a:r>
                      <a:endParaRPr lang="en-US" sz="2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3698">
                <a:tc>
                  <a:txBody>
                    <a:bodyPr/>
                    <a:lstStyle/>
                    <a:p>
                      <a:pPr marL="0" marR="0">
                        <a:lnSpc>
                          <a:spcPct val="115000"/>
                        </a:lnSpc>
                        <a:spcBef>
                          <a:spcPts val="0"/>
                        </a:spcBef>
                        <a:spcAft>
                          <a:spcPts val="0"/>
                        </a:spcAft>
                      </a:pPr>
                      <a:r>
                        <a:rPr lang="en-US" sz="2400">
                          <a:latin typeface="Calibri"/>
                          <a:ea typeface="Calibri"/>
                          <a:cs typeface="Times New Roman"/>
                        </a:rPr>
                        <a:t>C4</a:t>
                      </a:r>
                      <a:endParaRPr lang="en-US" sz="2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400" dirty="0">
                          <a:latin typeface="Calibri"/>
                          <a:ea typeface="Calibri"/>
                          <a:cs typeface="Times New Roman"/>
                        </a:rPr>
                        <a:t>5.3</a:t>
                      </a:r>
                      <a:endParaRPr lang="en-US" sz="2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Date Placeholder 3"/>
          <p:cNvSpPr>
            <a:spLocks noGrp="1"/>
          </p:cNvSpPr>
          <p:nvPr>
            <p:ph type="dt" sz="half" idx="10"/>
          </p:nvPr>
        </p:nvSpPr>
        <p:spPr/>
        <p:txBody>
          <a:bodyPr/>
          <a:lstStyle/>
          <a:p>
            <a:r>
              <a:rPr lang="en-US" smtClean="0"/>
              <a:t>02/05/2011 9mA webex</a:t>
            </a:r>
            <a:endParaRPr lang="en-US"/>
          </a:p>
        </p:txBody>
      </p:sp>
      <p:sp>
        <p:nvSpPr>
          <p:cNvPr id="5" name="Footer Placeholder 4"/>
          <p:cNvSpPr>
            <a:spLocks noGrp="1"/>
          </p:cNvSpPr>
          <p:nvPr>
            <p:ph type="ftr" sz="quarter" idx="11"/>
          </p:nvPr>
        </p:nvSpPr>
        <p:spPr/>
        <p:txBody>
          <a:bodyPr/>
          <a:lstStyle/>
          <a:p>
            <a:r>
              <a:rPr lang="en-US" smtClean="0"/>
              <a:t>S1Global Detuning Study (mcr)</a:t>
            </a:r>
            <a:endParaRPr lang="en-US"/>
          </a:p>
        </p:txBody>
      </p:sp>
      <p:sp>
        <p:nvSpPr>
          <p:cNvPr id="6" name="Slide Number Placeholder 5"/>
          <p:cNvSpPr>
            <a:spLocks noGrp="1"/>
          </p:cNvSpPr>
          <p:nvPr>
            <p:ph type="sldNum" sz="quarter" idx="12"/>
          </p:nvPr>
        </p:nvSpPr>
        <p:spPr/>
        <p:txBody>
          <a:bodyPr/>
          <a:lstStyle/>
          <a:p>
            <a:fld id="{AAB6FA28-7AEC-3F43-9C2D-3DB969CFEC6A}" type="slidenum">
              <a:rPr lang="en-US" smtClean="0"/>
              <a:pPr/>
              <a:t>21</a:t>
            </a:fld>
            <a:endParaRPr lang="en-US"/>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1026" name="Picture 2" descr="8FCB8077-6CD7-45EF-9F05-7BF0AF760F16@dhcp"/>
          <p:cNvPicPr>
            <a:picLocks noGrp="1" noChangeAspect="1" noChangeArrowheads="1"/>
          </p:cNvPicPr>
          <p:nvPr>
            <p:ph idx="1"/>
          </p:nvPr>
        </p:nvPicPr>
        <p:blipFill>
          <a:blip r:embed="rId3"/>
          <a:srcRect/>
          <a:stretch>
            <a:fillRect/>
          </a:stretch>
        </p:blipFill>
        <p:spPr bwMode="auto">
          <a:xfrm>
            <a:off x="1643062" y="2191544"/>
            <a:ext cx="5857875" cy="3343275"/>
          </a:xfrm>
          <a:prstGeom prst="rect">
            <a:avLst/>
          </a:prstGeom>
          <a:noFill/>
          <a:ln w="9525">
            <a:noFill/>
            <a:miter lim="800000"/>
            <a:headEnd/>
            <a:tailEnd/>
          </a:ln>
        </p:spPr>
      </p:pic>
      <p:grpSp>
        <p:nvGrpSpPr>
          <p:cNvPr id="3" name="Group 13"/>
          <p:cNvGrpSpPr/>
          <p:nvPr/>
        </p:nvGrpSpPr>
        <p:grpSpPr>
          <a:xfrm>
            <a:off x="3276600" y="2514600"/>
            <a:ext cx="3506788" cy="457200"/>
            <a:chOff x="3276600" y="2514600"/>
            <a:chExt cx="3506788" cy="457200"/>
          </a:xfrm>
        </p:grpSpPr>
        <p:cxnSp>
          <p:nvCxnSpPr>
            <p:cNvPr id="6" name="Straight Connector 5"/>
            <p:cNvCxnSpPr/>
            <p:nvPr/>
          </p:nvCxnSpPr>
          <p:spPr>
            <a:xfrm>
              <a:off x="3276600" y="2895600"/>
              <a:ext cx="3505200" cy="1588"/>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5400000">
              <a:off x="3086894" y="2780506"/>
              <a:ext cx="381000" cy="1588"/>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a:off x="6592094" y="2780506"/>
              <a:ext cx="381000" cy="1588"/>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5257800" y="2667000"/>
              <a:ext cx="1524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3276600" y="2665412"/>
              <a:ext cx="1524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4343400" y="2514600"/>
              <a:ext cx="1297150" cy="369332"/>
            </a:xfrm>
            <a:prstGeom prst="rect">
              <a:avLst/>
            </a:prstGeom>
            <a:solidFill>
              <a:schemeClr val="bg1"/>
            </a:solidFill>
          </p:spPr>
          <p:txBody>
            <a:bodyPr wrap="none" rtlCol="0">
              <a:spAutoFit/>
            </a:bodyPr>
            <a:lstStyle/>
            <a:p>
              <a:r>
                <a:rPr lang="en-US" dirty="0" smtClean="0"/>
                <a:t>1500 - 5800</a:t>
              </a:r>
              <a:endParaRPr lang="en-US" dirty="0"/>
            </a:p>
          </p:txBody>
        </p:sp>
      </p:grpSp>
      <p:sp>
        <p:nvSpPr>
          <p:cNvPr id="14" name="Date Placeholder 13"/>
          <p:cNvSpPr>
            <a:spLocks noGrp="1"/>
          </p:cNvSpPr>
          <p:nvPr>
            <p:ph type="dt" sz="half" idx="10"/>
          </p:nvPr>
        </p:nvSpPr>
        <p:spPr/>
        <p:txBody>
          <a:bodyPr/>
          <a:lstStyle/>
          <a:p>
            <a:r>
              <a:rPr lang="en-US" smtClean="0"/>
              <a:t>02/05/2011 9mA webex</a:t>
            </a:r>
            <a:endParaRPr lang="en-US"/>
          </a:p>
        </p:txBody>
      </p:sp>
      <p:sp>
        <p:nvSpPr>
          <p:cNvPr id="15" name="Slide Number Placeholder 14"/>
          <p:cNvSpPr>
            <a:spLocks noGrp="1"/>
          </p:cNvSpPr>
          <p:nvPr>
            <p:ph type="sldNum" sz="quarter" idx="12"/>
          </p:nvPr>
        </p:nvSpPr>
        <p:spPr/>
        <p:txBody>
          <a:bodyPr/>
          <a:lstStyle/>
          <a:p>
            <a:fld id="{AAB6FA28-7AEC-3F43-9C2D-3DB969CFEC6A}" type="slidenum">
              <a:rPr lang="en-US" smtClean="0"/>
              <a:pPr/>
              <a:t>22</a:t>
            </a:fld>
            <a:endParaRPr lang="en-US"/>
          </a:p>
        </p:txBody>
      </p:sp>
      <p:sp>
        <p:nvSpPr>
          <p:cNvPr id="16" name="Footer Placeholder 15"/>
          <p:cNvSpPr>
            <a:spLocks noGrp="1"/>
          </p:cNvSpPr>
          <p:nvPr>
            <p:ph type="ftr" sz="quarter" idx="11"/>
          </p:nvPr>
        </p:nvSpPr>
        <p:spPr/>
        <p:txBody>
          <a:bodyPr/>
          <a:lstStyle/>
          <a:p>
            <a:r>
              <a:rPr lang="en-US" smtClean="0"/>
              <a:t>S1Global Detuning Study (mcr)</a:t>
            </a:r>
            <a:endParaRPr lang="en-US"/>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4" name="Date Placeholder 3"/>
          <p:cNvSpPr>
            <a:spLocks noGrp="1"/>
          </p:cNvSpPr>
          <p:nvPr>
            <p:ph type="dt" sz="half" idx="10"/>
          </p:nvPr>
        </p:nvSpPr>
        <p:spPr/>
        <p:txBody>
          <a:bodyPr/>
          <a:lstStyle/>
          <a:p>
            <a:r>
              <a:rPr lang="en-US" smtClean="0"/>
              <a:t>02/05/2011 9mA webex</a:t>
            </a:r>
            <a:endParaRPr lang="en-US"/>
          </a:p>
        </p:txBody>
      </p:sp>
      <p:sp>
        <p:nvSpPr>
          <p:cNvPr id="5" name="Footer Placeholder 4"/>
          <p:cNvSpPr>
            <a:spLocks noGrp="1"/>
          </p:cNvSpPr>
          <p:nvPr>
            <p:ph type="ftr" sz="quarter" idx="11"/>
          </p:nvPr>
        </p:nvSpPr>
        <p:spPr/>
        <p:txBody>
          <a:bodyPr/>
          <a:lstStyle/>
          <a:p>
            <a:r>
              <a:rPr lang="en-US" smtClean="0"/>
              <a:t>S1Global Detuning Study (mcr)</a:t>
            </a:r>
            <a:endParaRPr lang="en-US"/>
          </a:p>
        </p:txBody>
      </p:sp>
      <p:sp>
        <p:nvSpPr>
          <p:cNvPr id="6" name="Slide Number Placeholder 5"/>
          <p:cNvSpPr>
            <a:spLocks noGrp="1"/>
          </p:cNvSpPr>
          <p:nvPr>
            <p:ph type="sldNum" sz="quarter" idx="12"/>
          </p:nvPr>
        </p:nvSpPr>
        <p:spPr/>
        <p:txBody>
          <a:bodyPr/>
          <a:lstStyle/>
          <a:p>
            <a:fld id="{AAB6FA28-7AEC-3F43-9C2D-3DB969CFEC6A}" type="slidenum">
              <a:rPr lang="en-US" smtClean="0"/>
              <a:pPr/>
              <a:t>23</a:t>
            </a:fld>
            <a:endParaRPr lang="en-US"/>
          </a:p>
        </p:txBody>
      </p:sp>
      <p:pic>
        <p:nvPicPr>
          <p:cNvPr id="7" name="Picture 2" descr="8FCB8077-6CD7-45EF-9F05-7BF0AF760F16@dhcp"/>
          <p:cNvPicPr>
            <a:picLocks noChangeAspect="1" noChangeArrowheads="1"/>
          </p:cNvPicPr>
          <p:nvPr/>
        </p:nvPicPr>
        <p:blipFill>
          <a:blip r:embed="rId3"/>
          <a:srcRect/>
          <a:stretch>
            <a:fillRect/>
          </a:stretch>
        </p:blipFill>
        <p:spPr bwMode="auto">
          <a:xfrm>
            <a:off x="1643062" y="3494248"/>
            <a:ext cx="5857875" cy="3343275"/>
          </a:xfrm>
          <a:prstGeom prst="rect">
            <a:avLst/>
          </a:prstGeom>
          <a:noFill/>
          <a:ln w="9525">
            <a:noFill/>
            <a:miter lim="800000"/>
            <a:headEnd/>
            <a:tailEnd/>
          </a:ln>
        </p:spPr>
      </p:pic>
      <p:pic>
        <p:nvPicPr>
          <p:cNvPr id="8" name="Content Placeholder 6" descr="Cav1Detun.tif"/>
          <p:cNvPicPr>
            <a:picLocks noGrp="1"/>
          </p:cNvPicPr>
          <p:nvPr>
            <p:ph idx="1"/>
          </p:nvPr>
        </p:nvPicPr>
        <p:blipFill>
          <a:blip r:embed="rId4"/>
          <a:stretch>
            <a:fillRect/>
          </a:stretch>
        </p:blipFill>
        <p:spPr>
          <a:xfrm>
            <a:off x="1295400" y="-281835"/>
            <a:ext cx="6400800" cy="4352794"/>
          </a:xfrm>
          <a:prstGeom prst="rect">
            <a:avLst/>
          </a:prstGeom>
        </p:spPr>
      </p:pic>
      <p:grpSp>
        <p:nvGrpSpPr>
          <p:cNvPr id="9" name="Group 13"/>
          <p:cNvGrpSpPr/>
          <p:nvPr/>
        </p:nvGrpSpPr>
        <p:grpSpPr>
          <a:xfrm>
            <a:off x="3276600" y="4105402"/>
            <a:ext cx="3506788" cy="457200"/>
            <a:chOff x="3276600" y="2514600"/>
            <a:chExt cx="3506788" cy="457200"/>
          </a:xfrm>
        </p:grpSpPr>
        <p:cxnSp>
          <p:nvCxnSpPr>
            <p:cNvPr id="10" name="Straight Connector 9"/>
            <p:cNvCxnSpPr/>
            <p:nvPr/>
          </p:nvCxnSpPr>
          <p:spPr>
            <a:xfrm>
              <a:off x="3276600" y="2895600"/>
              <a:ext cx="3505200" cy="1588"/>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3086894" y="2780506"/>
              <a:ext cx="381000" cy="1588"/>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a:off x="6592094" y="2780506"/>
              <a:ext cx="381000" cy="1588"/>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5257800" y="2667000"/>
              <a:ext cx="1524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a:off x="3276600" y="2665412"/>
              <a:ext cx="1524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343400" y="2514600"/>
              <a:ext cx="1297150" cy="369332"/>
            </a:xfrm>
            <a:prstGeom prst="rect">
              <a:avLst/>
            </a:prstGeom>
            <a:solidFill>
              <a:schemeClr val="bg1"/>
            </a:solidFill>
          </p:spPr>
          <p:txBody>
            <a:bodyPr wrap="none" rtlCol="0">
              <a:spAutoFit/>
            </a:bodyPr>
            <a:lstStyle/>
            <a:p>
              <a:r>
                <a:rPr lang="en-US" dirty="0" smtClean="0"/>
                <a:t>1500 - 5800</a:t>
              </a:r>
              <a:endParaRPr lang="en-US" dirty="0"/>
            </a:p>
          </p:txBody>
        </p:sp>
      </p:gr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7" name="Content Placeholder 6" descr="Pages from ILC-SCRF-Industrialization-Update-110425.tiff"/>
          <p:cNvPicPr>
            <a:picLocks noGrp="1" noChangeAspect="1"/>
          </p:cNvPicPr>
          <p:nvPr>
            <p:ph idx="1"/>
          </p:nvPr>
        </p:nvPicPr>
        <p:blipFill>
          <a:blip r:embed="rId3"/>
          <a:srcRect l="8272" t="8114" r="10718" b="6591"/>
          <a:stretch>
            <a:fillRect/>
          </a:stretch>
        </p:blipFill>
        <p:spPr>
          <a:xfrm>
            <a:off x="-1" y="0"/>
            <a:ext cx="9212275" cy="6858000"/>
          </a:xfrm>
        </p:spPr>
      </p:pic>
      <p:sp>
        <p:nvSpPr>
          <p:cNvPr id="16" name="Rectangle 15"/>
          <p:cNvSpPr/>
          <p:nvPr/>
        </p:nvSpPr>
        <p:spPr bwMode="auto">
          <a:xfrm>
            <a:off x="1295400" y="4659682"/>
            <a:ext cx="7086600" cy="563671"/>
          </a:xfrm>
          <a:prstGeom prst="rect">
            <a:avLst/>
          </a:prstGeom>
          <a:solidFill>
            <a:schemeClr val="bg1"/>
          </a:solidFill>
          <a:ln w="571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ctr" latinLnBrk="0" hangingPunct="0">
              <a:lnSpc>
                <a:spcPct val="100000"/>
              </a:lnSpc>
              <a:spcBef>
                <a:spcPct val="0"/>
              </a:spcBef>
              <a:spcAft>
                <a:spcPct val="0"/>
              </a:spcAft>
              <a:buClrTx/>
              <a:buSzTx/>
              <a:buFontTx/>
              <a:buNone/>
              <a:tabLst/>
            </a:pPr>
            <a:endParaRPr kumimoji="0" lang="en-US"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endParaRPr>
          </a:p>
        </p:txBody>
      </p:sp>
      <p:sp>
        <p:nvSpPr>
          <p:cNvPr id="8" name="TextBox 7"/>
          <p:cNvSpPr txBox="1"/>
          <p:nvPr/>
        </p:nvSpPr>
        <p:spPr>
          <a:xfrm>
            <a:off x="1528175" y="4659682"/>
            <a:ext cx="479618" cy="369332"/>
          </a:xfrm>
          <a:prstGeom prst="rect">
            <a:avLst/>
          </a:prstGeom>
          <a:solidFill>
            <a:schemeClr val="bg1"/>
          </a:solidFill>
          <a:ln>
            <a:solidFill>
              <a:schemeClr val="accent1"/>
            </a:solidFill>
          </a:ln>
        </p:spPr>
        <p:txBody>
          <a:bodyPr wrap="none" rtlCol="0">
            <a:spAutoFit/>
          </a:bodyPr>
          <a:lstStyle/>
          <a:p>
            <a:r>
              <a:rPr lang="en-US" dirty="0" smtClean="0"/>
              <a:t>C1</a:t>
            </a:r>
            <a:endParaRPr lang="en-US" dirty="0"/>
          </a:p>
        </p:txBody>
      </p:sp>
      <p:sp>
        <p:nvSpPr>
          <p:cNvPr id="9" name="TextBox 8"/>
          <p:cNvSpPr txBox="1"/>
          <p:nvPr/>
        </p:nvSpPr>
        <p:spPr>
          <a:xfrm>
            <a:off x="2394557" y="4661770"/>
            <a:ext cx="479618" cy="369332"/>
          </a:xfrm>
          <a:prstGeom prst="rect">
            <a:avLst/>
          </a:prstGeom>
          <a:solidFill>
            <a:schemeClr val="bg1"/>
          </a:solidFill>
          <a:ln>
            <a:solidFill>
              <a:schemeClr val="accent1"/>
            </a:solidFill>
          </a:ln>
        </p:spPr>
        <p:txBody>
          <a:bodyPr wrap="none" rtlCol="0">
            <a:spAutoFit/>
          </a:bodyPr>
          <a:lstStyle/>
          <a:p>
            <a:r>
              <a:rPr lang="en-US" dirty="0" smtClean="0"/>
              <a:t>C2</a:t>
            </a:r>
            <a:endParaRPr lang="en-US" dirty="0"/>
          </a:p>
        </p:txBody>
      </p:sp>
      <p:sp>
        <p:nvSpPr>
          <p:cNvPr id="10" name="TextBox 9"/>
          <p:cNvSpPr txBox="1"/>
          <p:nvPr/>
        </p:nvSpPr>
        <p:spPr>
          <a:xfrm>
            <a:off x="3283903" y="4661770"/>
            <a:ext cx="479618" cy="369332"/>
          </a:xfrm>
          <a:prstGeom prst="rect">
            <a:avLst/>
          </a:prstGeom>
          <a:solidFill>
            <a:schemeClr val="bg1"/>
          </a:solidFill>
          <a:ln>
            <a:solidFill>
              <a:schemeClr val="accent1"/>
            </a:solidFill>
          </a:ln>
        </p:spPr>
        <p:txBody>
          <a:bodyPr wrap="none" rtlCol="0">
            <a:spAutoFit/>
          </a:bodyPr>
          <a:lstStyle/>
          <a:p>
            <a:r>
              <a:rPr lang="en-US" dirty="0" smtClean="0"/>
              <a:t>C3</a:t>
            </a:r>
            <a:endParaRPr lang="en-US" dirty="0"/>
          </a:p>
        </p:txBody>
      </p:sp>
      <p:sp>
        <p:nvSpPr>
          <p:cNvPr id="11" name="TextBox 10"/>
          <p:cNvSpPr txBox="1"/>
          <p:nvPr/>
        </p:nvSpPr>
        <p:spPr>
          <a:xfrm>
            <a:off x="4150285" y="4663858"/>
            <a:ext cx="479618" cy="369332"/>
          </a:xfrm>
          <a:prstGeom prst="rect">
            <a:avLst/>
          </a:prstGeom>
          <a:solidFill>
            <a:schemeClr val="bg1"/>
          </a:solidFill>
          <a:ln>
            <a:solidFill>
              <a:schemeClr val="accent1"/>
            </a:solidFill>
          </a:ln>
        </p:spPr>
        <p:txBody>
          <a:bodyPr wrap="none" rtlCol="0">
            <a:spAutoFit/>
          </a:bodyPr>
          <a:lstStyle/>
          <a:p>
            <a:r>
              <a:rPr lang="en-US" dirty="0" smtClean="0"/>
              <a:t>C4</a:t>
            </a:r>
            <a:endParaRPr lang="en-US" dirty="0"/>
          </a:p>
        </p:txBody>
      </p:sp>
      <p:sp>
        <p:nvSpPr>
          <p:cNvPr id="12" name="TextBox 11"/>
          <p:cNvSpPr txBox="1"/>
          <p:nvPr/>
        </p:nvSpPr>
        <p:spPr>
          <a:xfrm>
            <a:off x="5012491" y="4661770"/>
            <a:ext cx="479618" cy="369332"/>
          </a:xfrm>
          <a:prstGeom prst="rect">
            <a:avLst/>
          </a:prstGeom>
          <a:solidFill>
            <a:schemeClr val="bg1"/>
          </a:solidFill>
          <a:ln>
            <a:solidFill>
              <a:schemeClr val="accent1"/>
            </a:solidFill>
          </a:ln>
        </p:spPr>
        <p:txBody>
          <a:bodyPr wrap="none" rtlCol="0">
            <a:spAutoFit/>
          </a:bodyPr>
          <a:lstStyle/>
          <a:p>
            <a:r>
              <a:rPr lang="en-US" dirty="0" smtClean="0"/>
              <a:t>A1</a:t>
            </a:r>
            <a:endParaRPr lang="en-US" dirty="0"/>
          </a:p>
        </p:txBody>
      </p:sp>
      <p:sp>
        <p:nvSpPr>
          <p:cNvPr id="13" name="TextBox 12"/>
          <p:cNvSpPr txBox="1"/>
          <p:nvPr/>
        </p:nvSpPr>
        <p:spPr>
          <a:xfrm>
            <a:off x="5878873" y="4663858"/>
            <a:ext cx="466794" cy="369332"/>
          </a:xfrm>
          <a:prstGeom prst="rect">
            <a:avLst/>
          </a:prstGeom>
          <a:solidFill>
            <a:schemeClr val="bg1"/>
          </a:solidFill>
          <a:ln>
            <a:solidFill>
              <a:schemeClr val="accent1"/>
            </a:solidFill>
          </a:ln>
        </p:spPr>
        <p:txBody>
          <a:bodyPr wrap="none" rtlCol="0">
            <a:spAutoFit/>
          </a:bodyPr>
          <a:lstStyle/>
          <a:p>
            <a:r>
              <a:rPr lang="en-US" dirty="0" smtClean="0"/>
              <a:t>A2</a:t>
            </a:r>
            <a:endParaRPr lang="en-US" dirty="0"/>
          </a:p>
        </p:txBody>
      </p:sp>
      <p:sp>
        <p:nvSpPr>
          <p:cNvPr id="14" name="TextBox 13"/>
          <p:cNvSpPr txBox="1"/>
          <p:nvPr/>
        </p:nvSpPr>
        <p:spPr>
          <a:xfrm>
            <a:off x="6768219" y="4663858"/>
            <a:ext cx="466794" cy="369332"/>
          </a:xfrm>
          <a:prstGeom prst="rect">
            <a:avLst/>
          </a:prstGeom>
          <a:solidFill>
            <a:schemeClr val="bg1"/>
          </a:solidFill>
          <a:ln>
            <a:solidFill>
              <a:schemeClr val="accent1"/>
            </a:solidFill>
          </a:ln>
        </p:spPr>
        <p:txBody>
          <a:bodyPr wrap="none" rtlCol="0">
            <a:spAutoFit/>
          </a:bodyPr>
          <a:lstStyle/>
          <a:p>
            <a:r>
              <a:rPr lang="en-US" dirty="0" smtClean="0"/>
              <a:t>A3</a:t>
            </a:r>
            <a:endParaRPr lang="en-US" dirty="0"/>
          </a:p>
        </p:txBody>
      </p:sp>
      <p:sp>
        <p:nvSpPr>
          <p:cNvPr id="15" name="TextBox 14"/>
          <p:cNvSpPr txBox="1"/>
          <p:nvPr/>
        </p:nvSpPr>
        <p:spPr>
          <a:xfrm>
            <a:off x="7634601" y="4665946"/>
            <a:ext cx="466794" cy="369332"/>
          </a:xfrm>
          <a:prstGeom prst="rect">
            <a:avLst/>
          </a:prstGeom>
          <a:solidFill>
            <a:schemeClr val="bg1"/>
          </a:solidFill>
          <a:ln>
            <a:solidFill>
              <a:schemeClr val="accent1"/>
            </a:solidFill>
          </a:ln>
        </p:spPr>
        <p:txBody>
          <a:bodyPr wrap="none" rtlCol="0">
            <a:spAutoFit/>
          </a:bodyPr>
          <a:lstStyle/>
          <a:p>
            <a:r>
              <a:rPr lang="en-US" dirty="0" smtClean="0"/>
              <a:t>A4</a:t>
            </a:r>
            <a:endParaRPr lang="en-US" dirty="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4" name="Date Placeholder 3"/>
          <p:cNvSpPr>
            <a:spLocks noGrp="1"/>
          </p:cNvSpPr>
          <p:nvPr>
            <p:ph type="dt" sz="half" idx="10"/>
          </p:nvPr>
        </p:nvSpPr>
        <p:spPr/>
        <p:txBody>
          <a:bodyPr/>
          <a:lstStyle/>
          <a:p>
            <a:r>
              <a:rPr lang="en-US" smtClean="0"/>
              <a:t>02/05/2011 9mA webex</a:t>
            </a:r>
            <a:endParaRPr lang="en-US"/>
          </a:p>
        </p:txBody>
      </p:sp>
      <p:sp>
        <p:nvSpPr>
          <p:cNvPr id="5" name="Footer Placeholder 4"/>
          <p:cNvSpPr>
            <a:spLocks noGrp="1"/>
          </p:cNvSpPr>
          <p:nvPr>
            <p:ph type="ftr" sz="quarter" idx="11"/>
          </p:nvPr>
        </p:nvSpPr>
        <p:spPr/>
        <p:txBody>
          <a:bodyPr/>
          <a:lstStyle/>
          <a:p>
            <a:r>
              <a:rPr lang="en-US" smtClean="0"/>
              <a:t>S1Global Detuning Study (mcr)</a:t>
            </a:r>
            <a:endParaRPr lang="en-US"/>
          </a:p>
        </p:txBody>
      </p:sp>
      <p:sp>
        <p:nvSpPr>
          <p:cNvPr id="6" name="Slide Number Placeholder 5"/>
          <p:cNvSpPr>
            <a:spLocks noGrp="1"/>
          </p:cNvSpPr>
          <p:nvPr>
            <p:ph type="sldNum" sz="quarter" idx="12"/>
          </p:nvPr>
        </p:nvSpPr>
        <p:spPr/>
        <p:txBody>
          <a:bodyPr/>
          <a:lstStyle/>
          <a:p>
            <a:fld id="{AAB6FA28-7AEC-3F43-9C2D-3DB969CFEC6A}" type="slidenum">
              <a:rPr lang="en-US" smtClean="0"/>
              <a:pPr/>
              <a:t>4</a:t>
            </a:fld>
            <a:endParaRPr lang="en-US"/>
          </a:p>
        </p:txBody>
      </p:sp>
      <p:pic>
        <p:nvPicPr>
          <p:cNvPr id="7" name="Content Placeholder 6" descr="Figure1 - waveform.tif"/>
          <p:cNvPicPr>
            <a:picLocks noGrp="1"/>
          </p:cNvPicPr>
          <p:nvPr>
            <p:ph idx="1"/>
          </p:nvPr>
        </p:nvPicPr>
        <p:blipFill>
          <a:blip r:embed="rId3"/>
          <a:stretch>
            <a:fillRect/>
          </a:stretch>
        </p:blipFill>
        <p:spPr>
          <a:xfrm>
            <a:off x="0" y="76200"/>
            <a:ext cx="7772400" cy="4048125"/>
          </a:xfrm>
          <a:prstGeom prst="rect">
            <a:avLst/>
          </a:prstGeom>
        </p:spPr>
      </p:pic>
      <p:sp>
        <p:nvSpPr>
          <p:cNvPr id="11" name="TextBox 10"/>
          <p:cNvSpPr txBox="1"/>
          <p:nvPr/>
        </p:nvSpPr>
        <p:spPr>
          <a:xfrm>
            <a:off x="212942" y="4124325"/>
            <a:ext cx="7559458" cy="2031325"/>
          </a:xfrm>
          <a:prstGeom prst="rect">
            <a:avLst/>
          </a:prstGeom>
          <a:noFill/>
        </p:spPr>
        <p:txBody>
          <a:bodyPr wrap="square" rtlCol="0">
            <a:spAutoFit/>
          </a:bodyPr>
          <a:lstStyle/>
          <a:p>
            <a:r>
              <a:rPr lang="en-US" dirty="0" smtClean="0"/>
              <a:t>Figure 1 shows a typical cavity 6 (A2, MHI06) amplitude pulse. The fill is complete after 540 us, the flat-top is 1.0ms long and the characteristic decay time constant is t=.5 </a:t>
            </a:r>
            <a:r>
              <a:rPr lang="en-US" dirty="0" err="1" smtClean="0"/>
              <a:t>ms.</a:t>
            </a:r>
            <a:r>
              <a:rPr lang="en-US" dirty="0" smtClean="0"/>
              <a:t> Four segments of the flattop portion of the waveform, each twenty points long, were used for the figures below (</a:t>
            </a:r>
            <a:r>
              <a:rPr lang="en-US" dirty="0" err="1" smtClean="0"/>
              <a:t>i.e.,points</a:t>
            </a:r>
            <a:r>
              <a:rPr lang="en-US" dirty="0" smtClean="0"/>
              <a:t> A 751:770; B 1001:1020; C 1251:1270; D 1501:1520 in the above  figure).</a:t>
            </a:r>
            <a:endParaRPr lang="en-US" b="1" dirty="0" smtClean="0"/>
          </a:p>
          <a:p>
            <a:endParaRPr lang="en-US" dirty="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4" name="Date Placeholder 3"/>
          <p:cNvSpPr>
            <a:spLocks noGrp="1"/>
          </p:cNvSpPr>
          <p:nvPr>
            <p:ph type="dt" sz="half" idx="10"/>
          </p:nvPr>
        </p:nvSpPr>
        <p:spPr/>
        <p:txBody>
          <a:bodyPr/>
          <a:lstStyle/>
          <a:p>
            <a:r>
              <a:rPr lang="en-US" smtClean="0"/>
              <a:t>02/05/2011 9mA webex</a:t>
            </a:r>
            <a:endParaRPr lang="en-US"/>
          </a:p>
        </p:txBody>
      </p:sp>
      <p:sp>
        <p:nvSpPr>
          <p:cNvPr id="5" name="Footer Placeholder 4"/>
          <p:cNvSpPr>
            <a:spLocks noGrp="1"/>
          </p:cNvSpPr>
          <p:nvPr>
            <p:ph type="ftr" sz="quarter" idx="11"/>
          </p:nvPr>
        </p:nvSpPr>
        <p:spPr/>
        <p:txBody>
          <a:bodyPr/>
          <a:lstStyle/>
          <a:p>
            <a:r>
              <a:rPr lang="en-US" smtClean="0"/>
              <a:t>S1Global Detuning Study (mcr)</a:t>
            </a:r>
            <a:endParaRPr lang="en-US"/>
          </a:p>
        </p:txBody>
      </p:sp>
      <p:sp>
        <p:nvSpPr>
          <p:cNvPr id="6" name="Slide Number Placeholder 5"/>
          <p:cNvSpPr>
            <a:spLocks noGrp="1"/>
          </p:cNvSpPr>
          <p:nvPr>
            <p:ph type="sldNum" sz="quarter" idx="12"/>
          </p:nvPr>
        </p:nvSpPr>
        <p:spPr/>
        <p:txBody>
          <a:bodyPr/>
          <a:lstStyle/>
          <a:p>
            <a:fld id="{AAB6FA28-7AEC-3F43-9C2D-3DB969CFEC6A}" type="slidenum">
              <a:rPr lang="en-US" smtClean="0"/>
              <a:pPr/>
              <a:t>5</a:t>
            </a:fld>
            <a:endParaRPr lang="en-US"/>
          </a:p>
        </p:txBody>
      </p:sp>
      <p:pic>
        <p:nvPicPr>
          <p:cNvPr id="8" name="Content Placeholder 7" descr="Figure1 - waveform phase.tif"/>
          <p:cNvPicPr>
            <a:picLocks noGrp="1"/>
          </p:cNvPicPr>
          <p:nvPr>
            <p:ph idx="1"/>
          </p:nvPr>
        </p:nvPicPr>
        <p:blipFill>
          <a:blip r:embed="rId3" cstate="print"/>
          <a:stretch>
            <a:fillRect/>
          </a:stretch>
        </p:blipFill>
        <p:spPr>
          <a:xfrm>
            <a:off x="14614" y="76200"/>
            <a:ext cx="9086344" cy="4733795"/>
          </a:xfrm>
          <a:prstGeom prst="rect">
            <a:avLst/>
          </a:prstGeom>
        </p:spPr>
      </p:pic>
      <p:sp>
        <p:nvSpPr>
          <p:cNvPr id="10" name="TextBox 9"/>
          <p:cNvSpPr txBox="1"/>
          <p:nvPr/>
        </p:nvSpPr>
        <p:spPr>
          <a:xfrm>
            <a:off x="381000" y="4809995"/>
            <a:ext cx="7071986" cy="1200329"/>
          </a:xfrm>
          <a:prstGeom prst="rect">
            <a:avLst/>
          </a:prstGeom>
          <a:noFill/>
        </p:spPr>
        <p:txBody>
          <a:bodyPr wrap="square" rtlCol="0">
            <a:spAutoFit/>
          </a:bodyPr>
          <a:lstStyle/>
          <a:p>
            <a:r>
              <a:rPr lang="en-US" dirty="0" smtClean="0"/>
              <a:t>Figure 2 shows the phase as recorded during the same typical cavity 6 pulse. Without a beam reference, we should assume there is an arbitrary phase offset. An accurate phase reference is required to estimate the actual acceleration field a beam would see.</a:t>
            </a:r>
            <a:endParaRPr lang="en-US"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pulse to pulse amplitude (A-D)</a:t>
            </a:r>
            <a:endParaRPr lang="en-US" dirty="0"/>
          </a:p>
        </p:txBody>
      </p:sp>
      <p:sp>
        <p:nvSpPr>
          <p:cNvPr id="4" name="Date Placeholder 3"/>
          <p:cNvSpPr>
            <a:spLocks noGrp="1"/>
          </p:cNvSpPr>
          <p:nvPr>
            <p:ph type="dt" sz="half" idx="10"/>
          </p:nvPr>
        </p:nvSpPr>
        <p:spPr/>
        <p:txBody>
          <a:bodyPr/>
          <a:lstStyle/>
          <a:p>
            <a:r>
              <a:rPr lang="en-US" smtClean="0"/>
              <a:t>02/05/2011 9mA webex</a:t>
            </a:r>
            <a:endParaRPr lang="en-US"/>
          </a:p>
        </p:txBody>
      </p:sp>
      <p:sp>
        <p:nvSpPr>
          <p:cNvPr id="5" name="Footer Placeholder 4"/>
          <p:cNvSpPr>
            <a:spLocks noGrp="1"/>
          </p:cNvSpPr>
          <p:nvPr>
            <p:ph type="ftr" sz="quarter" idx="11"/>
          </p:nvPr>
        </p:nvSpPr>
        <p:spPr/>
        <p:txBody>
          <a:bodyPr/>
          <a:lstStyle/>
          <a:p>
            <a:r>
              <a:rPr lang="en-US" smtClean="0"/>
              <a:t>S1Global Detuning Study (mcr)</a:t>
            </a:r>
            <a:endParaRPr lang="en-US"/>
          </a:p>
        </p:txBody>
      </p:sp>
      <p:sp>
        <p:nvSpPr>
          <p:cNvPr id="6" name="Slide Number Placeholder 5"/>
          <p:cNvSpPr>
            <a:spLocks noGrp="1"/>
          </p:cNvSpPr>
          <p:nvPr>
            <p:ph type="sldNum" sz="quarter" idx="12"/>
          </p:nvPr>
        </p:nvSpPr>
        <p:spPr/>
        <p:txBody>
          <a:bodyPr/>
          <a:lstStyle/>
          <a:p>
            <a:fld id="{AAB6FA28-7AEC-3F43-9C2D-3DB969CFEC6A}" type="slidenum">
              <a:rPr lang="en-US" smtClean="0"/>
              <a:pPr/>
              <a:t>6</a:t>
            </a:fld>
            <a:endParaRPr lang="en-US"/>
          </a:p>
        </p:txBody>
      </p:sp>
      <p:pic>
        <p:nvPicPr>
          <p:cNvPr id="9" name="Content Placeholder 8" descr="Figure3 history cut.tif"/>
          <p:cNvPicPr>
            <a:picLocks noGrp="1"/>
          </p:cNvPicPr>
          <p:nvPr>
            <p:ph idx="1"/>
          </p:nvPr>
        </p:nvPicPr>
        <p:blipFill>
          <a:blip r:embed="rId3" cstate="print"/>
          <a:stretch>
            <a:fillRect/>
          </a:stretch>
        </p:blipFill>
        <p:spPr>
          <a:xfrm>
            <a:off x="0" y="990601"/>
            <a:ext cx="9144000" cy="5562598"/>
          </a:xfrm>
          <a:prstGeom prst="rect">
            <a:avLst/>
          </a:prstGeom>
        </p:spPr>
      </p:pic>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Klystron p/p stability (A-D)</a:t>
            </a:r>
            <a:endParaRPr lang="en-US" dirty="0"/>
          </a:p>
        </p:txBody>
      </p:sp>
      <p:sp>
        <p:nvSpPr>
          <p:cNvPr id="4" name="Date Placeholder 3"/>
          <p:cNvSpPr>
            <a:spLocks noGrp="1"/>
          </p:cNvSpPr>
          <p:nvPr>
            <p:ph type="dt" sz="half" idx="10"/>
          </p:nvPr>
        </p:nvSpPr>
        <p:spPr/>
        <p:txBody>
          <a:bodyPr/>
          <a:lstStyle/>
          <a:p>
            <a:r>
              <a:rPr lang="en-US" smtClean="0"/>
              <a:t>02/05/2011 9mA webex</a:t>
            </a:r>
            <a:endParaRPr lang="en-US"/>
          </a:p>
        </p:txBody>
      </p:sp>
      <p:sp>
        <p:nvSpPr>
          <p:cNvPr id="5" name="Footer Placeholder 4"/>
          <p:cNvSpPr>
            <a:spLocks noGrp="1"/>
          </p:cNvSpPr>
          <p:nvPr>
            <p:ph type="ftr" sz="quarter" idx="11"/>
          </p:nvPr>
        </p:nvSpPr>
        <p:spPr/>
        <p:txBody>
          <a:bodyPr/>
          <a:lstStyle/>
          <a:p>
            <a:r>
              <a:rPr lang="en-US" smtClean="0"/>
              <a:t>S1Global Detuning Study (mcr)</a:t>
            </a:r>
            <a:endParaRPr lang="en-US"/>
          </a:p>
        </p:txBody>
      </p:sp>
      <p:sp>
        <p:nvSpPr>
          <p:cNvPr id="6" name="Slide Number Placeholder 5"/>
          <p:cNvSpPr>
            <a:spLocks noGrp="1"/>
          </p:cNvSpPr>
          <p:nvPr>
            <p:ph type="sldNum" sz="quarter" idx="12"/>
          </p:nvPr>
        </p:nvSpPr>
        <p:spPr/>
        <p:txBody>
          <a:bodyPr/>
          <a:lstStyle/>
          <a:p>
            <a:fld id="{AAB6FA28-7AEC-3F43-9C2D-3DB969CFEC6A}" type="slidenum">
              <a:rPr lang="en-US" smtClean="0"/>
              <a:pPr/>
              <a:t>7</a:t>
            </a:fld>
            <a:endParaRPr lang="en-US"/>
          </a:p>
        </p:txBody>
      </p:sp>
      <p:pic>
        <p:nvPicPr>
          <p:cNvPr id="7" name="Content Placeholder 6" descr="Figure 6klyhistory.tif"/>
          <p:cNvPicPr>
            <a:picLocks noGrp="1"/>
          </p:cNvPicPr>
          <p:nvPr>
            <p:ph idx="1"/>
          </p:nvPr>
        </p:nvPicPr>
        <p:blipFill>
          <a:blip r:embed="rId3"/>
          <a:stretch>
            <a:fillRect/>
          </a:stretch>
        </p:blipFill>
        <p:spPr>
          <a:xfrm>
            <a:off x="685800" y="1509253"/>
            <a:ext cx="7772400" cy="4525293"/>
          </a:xfrm>
          <a:prstGeom prst="rect">
            <a:avLst/>
          </a:prstGeom>
        </p:spPr>
      </p:pic>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100 pulse average </a:t>
            </a:r>
            <a:r>
              <a:rPr lang="en-US" dirty="0" err="1" smtClean="0"/>
              <a:t>vs</a:t>
            </a:r>
            <a:r>
              <a:rPr lang="en-US" dirty="0" smtClean="0"/>
              <a:t> time</a:t>
            </a:r>
            <a:endParaRPr lang="en-US" dirty="0"/>
          </a:p>
        </p:txBody>
      </p:sp>
      <p:sp>
        <p:nvSpPr>
          <p:cNvPr id="4" name="Date Placeholder 3"/>
          <p:cNvSpPr>
            <a:spLocks noGrp="1"/>
          </p:cNvSpPr>
          <p:nvPr>
            <p:ph type="dt" sz="half" idx="10"/>
          </p:nvPr>
        </p:nvSpPr>
        <p:spPr/>
        <p:txBody>
          <a:bodyPr/>
          <a:lstStyle/>
          <a:p>
            <a:r>
              <a:rPr lang="en-US" smtClean="0"/>
              <a:t>02/05/2011 9mA webex</a:t>
            </a:r>
            <a:endParaRPr lang="en-US"/>
          </a:p>
        </p:txBody>
      </p:sp>
      <p:sp>
        <p:nvSpPr>
          <p:cNvPr id="5" name="Footer Placeholder 4"/>
          <p:cNvSpPr>
            <a:spLocks noGrp="1"/>
          </p:cNvSpPr>
          <p:nvPr>
            <p:ph type="ftr" sz="quarter" idx="11"/>
          </p:nvPr>
        </p:nvSpPr>
        <p:spPr/>
        <p:txBody>
          <a:bodyPr/>
          <a:lstStyle/>
          <a:p>
            <a:r>
              <a:rPr lang="en-US" smtClean="0"/>
              <a:t>S1Global Detuning Study (mcr)</a:t>
            </a:r>
            <a:endParaRPr lang="en-US"/>
          </a:p>
        </p:txBody>
      </p:sp>
      <p:sp>
        <p:nvSpPr>
          <p:cNvPr id="6" name="Slide Number Placeholder 5"/>
          <p:cNvSpPr>
            <a:spLocks noGrp="1"/>
          </p:cNvSpPr>
          <p:nvPr>
            <p:ph type="sldNum" sz="quarter" idx="12"/>
          </p:nvPr>
        </p:nvSpPr>
        <p:spPr/>
        <p:txBody>
          <a:bodyPr/>
          <a:lstStyle/>
          <a:p>
            <a:fld id="{AAB6FA28-7AEC-3F43-9C2D-3DB969CFEC6A}" type="slidenum">
              <a:rPr lang="en-US" smtClean="0"/>
              <a:pPr/>
              <a:t>8</a:t>
            </a:fld>
            <a:endParaRPr lang="en-US"/>
          </a:p>
        </p:txBody>
      </p:sp>
      <p:pic>
        <p:nvPicPr>
          <p:cNvPr id="7" name="Content Placeholder 6" descr="Figure 9cavmeanhistory.tif"/>
          <p:cNvPicPr>
            <a:picLocks noGrp="1"/>
          </p:cNvPicPr>
          <p:nvPr>
            <p:ph idx="1"/>
          </p:nvPr>
        </p:nvPicPr>
        <p:blipFill>
          <a:blip r:embed="rId3"/>
          <a:stretch>
            <a:fillRect/>
          </a:stretch>
        </p:blipFill>
        <p:spPr>
          <a:xfrm>
            <a:off x="685800" y="1518611"/>
            <a:ext cx="7772400" cy="4506578"/>
          </a:xfrm>
          <a:prstGeom prst="rect">
            <a:avLst/>
          </a:prstGeom>
        </p:spPr>
      </p:pic>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100 pulse </a:t>
            </a:r>
            <a:r>
              <a:rPr lang="en-US" dirty="0" err="1" smtClean="0"/>
              <a:t>rms</a:t>
            </a:r>
            <a:r>
              <a:rPr lang="en-US" dirty="0" smtClean="0"/>
              <a:t> </a:t>
            </a:r>
            <a:r>
              <a:rPr lang="en-US" dirty="0" err="1" smtClean="0"/>
              <a:t>vs</a:t>
            </a:r>
            <a:r>
              <a:rPr lang="en-US" dirty="0" smtClean="0"/>
              <a:t> time</a:t>
            </a:r>
            <a:endParaRPr lang="en-US" dirty="0"/>
          </a:p>
        </p:txBody>
      </p:sp>
      <p:sp>
        <p:nvSpPr>
          <p:cNvPr id="4" name="Date Placeholder 3"/>
          <p:cNvSpPr>
            <a:spLocks noGrp="1"/>
          </p:cNvSpPr>
          <p:nvPr>
            <p:ph type="dt" sz="half" idx="10"/>
          </p:nvPr>
        </p:nvSpPr>
        <p:spPr/>
        <p:txBody>
          <a:bodyPr/>
          <a:lstStyle/>
          <a:p>
            <a:r>
              <a:rPr lang="en-US" smtClean="0"/>
              <a:t>02/05/2011 9mA webex</a:t>
            </a:r>
            <a:endParaRPr lang="en-US"/>
          </a:p>
        </p:txBody>
      </p:sp>
      <p:sp>
        <p:nvSpPr>
          <p:cNvPr id="5" name="Footer Placeholder 4"/>
          <p:cNvSpPr>
            <a:spLocks noGrp="1"/>
          </p:cNvSpPr>
          <p:nvPr>
            <p:ph type="ftr" sz="quarter" idx="11"/>
          </p:nvPr>
        </p:nvSpPr>
        <p:spPr/>
        <p:txBody>
          <a:bodyPr/>
          <a:lstStyle/>
          <a:p>
            <a:r>
              <a:rPr lang="en-US" smtClean="0"/>
              <a:t>S1Global Detuning Study (mcr)</a:t>
            </a:r>
            <a:endParaRPr lang="en-US"/>
          </a:p>
        </p:txBody>
      </p:sp>
      <p:sp>
        <p:nvSpPr>
          <p:cNvPr id="6" name="Slide Number Placeholder 5"/>
          <p:cNvSpPr>
            <a:spLocks noGrp="1"/>
          </p:cNvSpPr>
          <p:nvPr>
            <p:ph type="sldNum" sz="quarter" idx="12"/>
          </p:nvPr>
        </p:nvSpPr>
        <p:spPr/>
        <p:txBody>
          <a:bodyPr/>
          <a:lstStyle/>
          <a:p>
            <a:fld id="{AAB6FA28-7AEC-3F43-9C2D-3DB969CFEC6A}" type="slidenum">
              <a:rPr lang="en-US" smtClean="0"/>
              <a:pPr/>
              <a:t>9</a:t>
            </a:fld>
            <a:endParaRPr lang="en-US"/>
          </a:p>
        </p:txBody>
      </p:sp>
      <p:pic>
        <p:nvPicPr>
          <p:cNvPr id="7" name="Content Placeholder 6" descr="Figure 7cavrmshistory.tif"/>
          <p:cNvPicPr>
            <a:picLocks noGrp="1"/>
          </p:cNvPicPr>
          <p:nvPr>
            <p:ph idx="1"/>
          </p:nvPr>
        </p:nvPicPr>
        <p:blipFill>
          <a:blip r:embed="rId3"/>
          <a:stretch>
            <a:fillRect/>
          </a:stretch>
        </p:blipFill>
        <p:spPr>
          <a:xfrm>
            <a:off x="685800" y="1418608"/>
            <a:ext cx="7772400" cy="4706584"/>
          </a:xfrm>
          <a:prstGeom prst="rect">
            <a:avLst/>
          </a:prstGeom>
        </p:spPr>
      </p:pic>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Default Theme">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Theme.thmx</Template>
  <TotalTime>2771</TotalTime>
  <Words>943</Words>
  <Application>Microsoft Office PowerPoint</Application>
  <PresentationFormat>On-screen Show (4:3)</PresentationFormat>
  <Paragraphs>149</Paragraphs>
  <Slides>23</Slides>
  <Notes>23</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Default Theme</vt:lpstr>
      <vt:lpstr>S1 Global: 2 hours at high gradient</vt:lpstr>
      <vt:lpstr>S1 Global Data</vt:lpstr>
      <vt:lpstr>Slide 3</vt:lpstr>
      <vt:lpstr>Slide 4</vt:lpstr>
      <vt:lpstr>Slide 5</vt:lpstr>
      <vt:lpstr>pulse to pulse amplitude (A-D)</vt:lpstr>
      <vt:lpstr>Klystron p/p stability (A-D)</vt:lpstr>
      <vt:lpstr>100 pulse average vs time</vt:lpstr>
      <vt:lpstr>100 pulse rms vs time</vt:lpstr>
      <vt:lpstr>Close-up: Pulse 6000-6100</vt:lpstr>
      <vt:lpstr>Slide 11</vt:lpstr>
      <vt:lpstr>Detuning (from Shin’s code)</vt:lpstr>
      <vt:lpstr>Slide 13</vt:lpstr>
      <vt:lpstr>Slide 14</vt:lpstr>
      <vt:lpstr>Slide 15</vt:lpstr>
      <vt:lpstr>Slide 16</vt:lpstr>
      <vt:lpstr>Slide 17</vt:lpstr>
      <vt:lpstr>Slide 18</vt:lpstr>
      <vt:lpstr>Detuning – closeup (6000-6100)</vt:lpstr>
      <vt:lpstr>Slide 20</vt:lpstr>
      <vt:lpstr>Detuning rms</vt:lpstr>
      <vt:lpstr>Slide 22</vt:lpstr>
      <vt:lpstr>Slide 23</vt:lpstr>
    </vt:vector>
  </TitlesOfParts>
  <Company>DESY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Ewan’s note #1</dc:title>
  <dc:creator>Nicholas Walker</dc:creator>
  <cp:lastModifiedBy>mcrec</cp:lastModifiedBy>
  <cp:revision>157</cp:revision>
  <dcterms:created xsi:type="dcterms:W3CDTF">2010-12-03T12:30:00Z</dcterms:created>
  <dcterms:modified xsi:type="dcterms:W3CDTF">2011-05-10T14:09:24Z</dcterms:modified>
</cp:coreProperties>
</file>