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D:\PROJETS\TPC\MESURES\2011\110502-14_BeamTest_DESY\Electronic_Temperatu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D:\PROJETS\TPC\MESURES\2011\110502-14_BeamTest_DESY\Electronic_Temperat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989597346829898"/>
          <c:y val="0.0576948478835424"/>
          <c:w val="0.782989254497826"/>
          <c:h val="0.786393946168167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'Sheet1 (2)'!$C$1</c:f>
              <c:strCache>
                <c:ptCount val="1"/>
                <c:pt idx="0">
                  <c:v>FEC 0</c:v>
                </c:pt>
              </c:strCache>
            </c:strRef>
          </c:tx>
          <c:spPr>
            <a:ln w="25400">
              <a:solidFill>
                <a:srgbClr val="00B0F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B0F0"/>
              </a:solidFill>
              <a:ln w="12700">
                <a:solidFill>
                  <a:srgbClr val="00B0F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135.0</c:v>
                </c:pt>
              </c:numCache>
            </c:numRef>
          </c:xVal>
          <c:yVal>
            <c:numRef>
              <c:f>'Sheet1 (2)'!$C$2:$C$16</c:f>
              <c:numCache>
                <c:formatCode>General</c:formatCode>
                <c:ptCount val="15"/>
                <c:pt idx="0">
                  <c:v>29.0</c:v>
                </c:pt>
                <c:pt idx="1">
                  <c:v>34.0</c:v>
                </c:pt>
                <c:pt idx="2">
                  <c:v>39.0</c:v>
                </c:pt>
                <c:pt idx="3">
                  <c:v>41.0</c:v>
                </c:pt>
                <c:pt idx="4">
                  <c:v>43.0</c:v>
                </c:pt>
                <c:pt idx="5">
                  <c:v>44.0</c:v>
                </c:pt>
                <c:pt idx="6">
                  <c:v>44.0</c:v>
                </c:pt>
                <c:pt idx="7">
                  <c:v>45.0</c:v>
                </c:pt>
                <c:pt idx="8">
                  <c:v>45.0</c:v>
                </c:pt>
                <c:pt idx="9">
                  <c:v>45.0</c:v>
                </c:pt>
                <c:pt idx="10">
                  <c:v>45.0</c:v>
                </c:pt>
                <c:pt idx="11">
                  <c:v>46.0</c:v>
                </c:pt>
                <c:pt idx="12">
                  <c:v>46.0</c:v>
                </c:pt>
                <c:pt idx="13">
                  <c:v>46.0</c:v>
                </c:pt>
                <c:pt idx="14">
                  <c:v>46.0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'Sheet1 (2)'!$D$1</c:f>
              <c:strCache>
                <c:ptCount val="1"/>
                <c:pt idx="0">
                  <c:v>FEC 1</c:v>
                </c:pt>
              </c:strCache>
            </c:strRef>
          </c:tx>
          <c:spPr>
            <a:ln w="25400">
              <a:solidFill>
                <a:srgbClr val="92D05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92D050"/>
              </a:solidFill>
              <a:ln w="12700">
                <a:solidFill>
                  <a:srgbClr val="92D05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135.0</c:v>
                </c:pt>
              </c:numCache>
            </c:numRef>
          </c:xVal>
          <c:yVal>
            <c:numRef>
              <c:f>'Sheet1 (2)'!$D$2:$D$16</c:f>
              <c:numCache>
                <c:formatCode>General</c:formatCode>
                <c:ptCount val="15"/>
                <c:pt idx="0">
                  <c:v>30.0</c:v>
                </c:pt>
                <c:pt idx="1">
                  <c:v>36.0</c:v>
                </c:pt>
                <c:pt idx="2">
                  <c:v>43.0</c:v>
                </c:pt>
                <c:pt idx="3">
                  <c:v>46.0</c:v>
                </c:pt>
                <c:pt idx="4">
                  <c:v>49.0</c:v>
                </c:pt>
                <c:pt idx="5">
                  <c:v>50.0</c:v>
                </c:pt>
                <c:pt idx="6">
                  <c:v>51.0</c:v>
                </c:pt>
                <c:pt idx="7">
                  <c:v>51.0</c:v>
                </c:pt>
                <c:pt idx="8">
                  <c:v>51.0</c:v>
                </c:pt>
                <c:pt idx="9">
                  <c:v>51.0</c:v>
                </c:pt>
                <c:pt idx="10">
                  <c:v>51.0</c:v>
                </c:pt>
                <c:pt idx="11">
                  <c:v>52.0</c:v>
                </c:pt>
                <c:pt idx="12">
                  <c:v>52.0</c:v>
                </c:pt>
                <c:pt idx="13">
                  <c:v>52.0</c:v>
                </c:pt>
                <c:pt idx="14">
                  <c:v>53.0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'Sheet1 (2)'!$E$1</c:f>
              <c:strCache>
                <c:ptCount val="1"/>
                <c:pt idx="0">
                  <c:v>FEC 2</c:v>
                </c:pt>
              </c:strCache>
            </c:strRef>
          </c:tx>
          <c:spPr>
            <a:ln>
              <a:solidFill>
                <a:srgbClr val="FFD32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C000"/>
              </a:solidFill>
              <a:ln w="6350">
                <a:solidFill>
                  <a:srgbClr val="FFD32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135.0</c:v>
                </c:pt>
              </c:numCache>
            </c:numRef>
          </c:xVal>
          <c:yVal>
            <c:numRef>
              <c:f>'Sheet1 (2)'!$E$2:$E$16</c:f>
              <c:numCache>
                <c:formatCode>General</c:formatCode>
                <c:ptCount val="15"/>
                <c:pt idx="0">
                  <c:v>30.0</c:v>
                </c:pt>
                <c:pt idx="1">
                  <c:v>37.0</c:v>
                </c:pt>
                <c:pt idx="2">
                  <c:v>44.0</c:v>
                </c:pt>
                <c:pt idx="3">
                  <c:v>48.0</c:v>
                </c:pt>
                <c:pt idx="4">
                  <c:v>50.0</c:v>
                </c:pt>
                <c:pt idx="5">
                  <c:v>52.0</c:v>
                </c:pt>
                <c:pt idx="6">
                  <c:v>52.0</c:v>
                </c:pt>
                <c:pt idx="7">
                  <c:v>53.0</c:v>
                </c:pt>
                <c:pt idx="8">
                  <c:v>53.0</c:v>
                </c:pt>
                <c:pt idx="9">
                  <c:v>53.0</c:v>
                </c:pt>
                <c:pt idx="10">
                  <c:v>53.0</c:v>
                </c:pt>
                <c:pt idx="11">
                  <c:v>54.0</c:v>
                </c:pt>
                <c:pt idx="12">
                  <c:v>54.0</c:v>
                </c:pt>
                <c:pt idx="13">
                  <c:v>54.0</c:v>
                </c:pt>
                <c:pt idx="14">
                  <c:v>54.0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'Sheet1 (2)'!$F$1</c:f>
              <c:strCache>
                <c:ptCount val="1"/>
                <c:pt idx="0">
                  <c:v>FEC 3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x"/>
            <c:size val="5"/>
            <c:spPr>
              <a:noFill/>
              <a:ln w="12700">
                <a:solidFill>
                  <a:srgbClr val="FF000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135.0</c:v>
                </c:pt>
              </c:numCache>
            </c:numRef>
          </c:xVal>
          <c:yVal>
            <c:numRef>
              <c:f>'Sheet1 (2)'!$F$2:$F$16</c:f>
              <c:numCache>
                <c:formatCode>General</c:formatCode>
                <c:ptCount val="15"/>
                <c:pt idx="0">
                  <c:v>30.0</c:v>
                </c:pt>
                <c:pt idx="1">
                  <c:v>37.0</c:v>
                </c:pt>
                <c:pt idx="2">
                  <c:v>45.0</c:v>
                </c:pt>
                <c:pt idx="3">
                  <c:v>49.0</c:v>
                </c:pt>
                <c:pt idx="4">
                  <c:v>51.0</c:v>
                </c:pt>
                <c:pt idx="5">
                  <c:v>52.0</c:v>
                </c:pt>
                <c:pt idx="6">
                  <c:v>53.0</c:v>
                </c:pt>
                <c:pt idx="7">
                  <c:v>54.0</c:v>
                </c:pt>
                <c:pt idx="8">
                  <c:v>54.0</c:v>
                </c:pt>
                <c:pt idx="9">
                  <c:v>54.0</c:v>
                </c:pt>
                <c:pt idx="10">
                  <c:v>54.0</c:v>
                </c:pt>
                <c:pt idx="11">
                  <c:v>54.0</c:v>
                </c:pt>
                <c:pt idx="12">
                  <c:v>54.0</c:v>
                </c:pt>
                <c:pt idx="13">
                  <c:v>54.0</c:v>
                </c:pt>
                <c:pt idx="14">
                  <c:v>55.0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'Sheet1 (2)'!$G$1</c:f>
              <c:strCache>
                <c:ptCount val="1"/>
                <c:pt idx="0">
                  <c:v>FEC 4</c:v>
                </c:pt>
              </c:strCache>
            </c:strRef>
          </c:tx>
          <c:spPr>
            <a:ln w="25400">
              <a:solidFill>
                <a:srgbClr val="FFFF00"/>
              </a:solidFill>
              <a:prstDash val="solid"/>
            </a:ln>
          </c:spPr>
          <c:marker>
            <c:symbol val="star"/>
            <c:size val="5"/>
            <c:spPr>
              <a:noFill/>
              <a:ln w="12700">
                <a:solidFill>
                  <a:srgbClr val="FFFF0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135.0</c:v>
                </c:pt>
              </c:numCache>
            </c:numRef>
          </c:xVal>
          <c:yVal>
            <c:numRef>
              <c:f>'Sheet1 (2)'!$G$2:$G$16</c:f>
              <c:numCache>
                <c:formatCode>General</c:formatCode>
                <c:ptCount val="15"/>
                <c:pt idx="0">
                  <c:v>30.0</c:v>
                </c:pt>
                <c:pt idx="1">
                  <c:v>37.0</c:v>
                </c:pt>
                <c:pt idx="2">
                  <c:v>44.0</c:v>
                </c:pt>
                <c:pt idx="3">
                  <c:v>47.0</c:v>
                </c:pt>
                <c:pt idx="4">
                  <c:v>49.0</c:v>
                </c:pt>
                <c:pt idx="5">
                  <c:v>51.0</c:v>
                </c:pt>
                <c:pt idx="6">
                  <c:v>51.0</c:v>
                </c:pt>
                <c:pt idx="7">
                  <c:v>52.0</c:v>
                </c:pt>
                <c:pt idx="8">
                  <c:v>52.0</c:v>
                </c:pt>
                <c:pt idx="9">
                  <c:v>52.0</c:v>
                </c:pt>
                <c:pt idx="10">
                  <c:v>52.0</c:v>
                </c:pt>
                <c:pt idx="11">
                  <c:v>52.0</c:v>
                </c:pt>
                <c:pt idx="12">
                  <c:v>53.0</c:v>
                </c:pt>
                <c:pt idx="13">
                  <c:v>53.0</c:v>
                </c:pt>
                <c:pt idx="14">
                  <c:v>53.0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'Sheet1 (2)'!$H$1</c:f>
              <c:strCache>
                <c:ptCount val="1"/>
                <c:pt idx="0">
                  <c:v>FEC 5</c:v>
                </c:pt>
              </c:strCache>
            </c:strRef>
          </c:tx>
          <c:spPr>
            <a:ln w="25400">
              <a:solidFill>
                <a:srgbClr val="0070C0"/>
              </a:solidFill>
              <a:prstDash val="solid"/>
            </a:ln>
          </c:spPr>
          <c:marker>
            <c:symbol val="plus"/>
            <c:size val="5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135.0</c:v>
                </c:pt>
              </c:numCache>
            </c:numRef>
          </c:xVal>
          <c:yVal>
            <c:numRef>
              <c:f>'Sheet1 (2)'!$H$2:$H$16</c:f>
              <c:numCache>
                <c:formatCode>General</c:formatCode>
                <c:ptCount val="15"/>
                <c:pt idx="0">
                  <c:v>29.0</c:v>
                </c:pt>
                <c:pt idx="1">
                  <c:v>34.0</c:v>
                </c:pt>
                <c:pt idx="2">
                  <c:v>39.0</c:v>
                </c:pt>
                <c:pt idx="3">
                  <c:v>41.0</c:v>
                </c:pt>
                <c:pt idx="4">
                  <c:v>43.0</c:v>
                </c:pt>
                <c:pt idx="5">
                  <c:v>44.0</c:v>
                </c:pt>
                <c:pt idx="6">
                  <c:v>44.0</c:v>
                </c:pt>
                <c:pt idx="7">
                  <c:v>44.0</c:v>
                </c:pt>
                <c:pt idx="8">
                  <c:v>45.0</c:v>
                </c:pt>
                <c:pt idx="9">
                  <c:v>45.0</c:v>
                </c:pt>
                <c:pt idx="10">
                  <c:v>45.0</c:v>
                </c:pt>
                <c:pt idx="11">
                  <c:v>45.0</c:v>
                </c:pt>
                <c:pt idx="12">
                  <c:v>45.0</c:v>
                </c:pt>
                <c:pt idx="13">
                  <c:v>45.0</c:v>
                </c:pt>
                <c:pt idx="14">
                  <c:v>46.0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'Sheet1 (2)'!$I$1</c:f>
              <c:strCache>
                <c:ptCount val="1"/>
                <c:pt idx="0">
                  <c:v>FEMI</c:v>
                </c:pt>
              </c:strCache>
            </c:strRef>
          </c:tx>
          <c:spPr>
            <a:ln w="25400">
              <a:solidFill>
                <a:srgbClr val="314004"/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xVal>
            <c:numRef>
              <c:f>'Sheet1 (2)'!$B$2:$B$16</c:f>
              <c:numCache>
                <c:formatCode>General</c:formatCode>
                <c:ptCount val="15"/>
                <c:pt idx="0">
                  <c:v>2.0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135.0</c:v>
                </c:pt>
              </c:numCache>
            </c:numRef>
          </c:xVal>
          <c:yVal>
            <c:numRef>
              <c:f>'Sheet1 (2)'!$I$2:$I$16</c:f>
              <c:numCache>
                <c:formatCode>General</c:formatCode>
                <c:ptCount val="15"/>
                <c:pt idx="0">
                  <c:v>30.0</c:v>
                </c:pt>
                <c:pt idx="1">
                  <c:v>37.0</c:v>
                </c:pt>
                <c:pt idx="2">
                  <c:v>42.0</c:v>
                </c:pt>
                <c:pt idx="3">
                  <c:v>45.0</c:v>
                </c:pt>
                <c:pt idx="4">
                  <c:v>47.0</c:v>
                </c:pt>
                <c:pt idx="5">
                  <c:v>47.0</c:v>
                </c:pt>
                <c:pt idx="6">
                  <c:v>48.0</c:v>
                </c:pt>
                <c:pt idx="7">
                  <c:v>48.0</c:v>
                </c:pt>
                <c:pt idx="8">
                  <c:v>49.0</c:v>
                </c:pt>
                <c:pt idx="9">
                  <c:v>49.0</c:v>
                </c:pt>
                <c:pt idx="10">
                  <c:v>49.0</c:v>
                </c:pt>
                <c:pt idx="11">
                  <c:v>49.0</c:v>
                </c:pt>
                <c:pt idx="12">
                  <c:v>49.0</c:v>
                </c:pt>
                <c:pt idx="13">
                  <c:v>49.0</c:v>
                </c:pt>
                <c:pt idx="14">
                  <c:v>49.0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9982488"/>
        <c:axId val="629976952"/>
      </c:scatterChart>
      <c:valAx>
        <c:axId val="629976952"/>
        <c:scaling>
          <c:orientation val="minMax"/>
        </c:scaling>
        <c:delete val="0"/>
        <c:axPos val="l"/>
        <c:majorGridlines>
          <c:spPr>
            <a:ln w="6350">
              <a:solidFill>
                <a:srgbClr val="B3B3B3"/>
              </a:solidFill>
              <a:prstDash val="lg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(°c)</a:t>
                </a:r>
              </a:p>
            </c:rich>
          </c:tx>
          <c:layout>
            <c:manualLayout>
              <c:xMode val="edge"/>
              <c:yMode val="edge"/>
              <c:x val="0.0172876669630076"/>
              <c:y val="0.333555566850918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rgbClr val="B3B3B3"/>
            </a:solidFill>
          </a:ln>
        </c:spPr>
        <c:crossAx val="629982488"/>
        <c:crosses val="autoZero"/>
        <c:crossBetween val="midCat"/>
      </c:valAx>
      <c:valAx>
        <c:axId val="6299824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(min)</a:t>
                </a:r>
              </a:p>
            </c:rich>
          </c:tx>
          <c:layout>
            <c:manualLayout>
              <c:xMode val="edge"/>
              <c:yMode val="edge"/>
              <c:x val="0.479645434839839"/>
              <c:y val="0.91431886249338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rgbClr val="B3B3B3"/>
            </a:solidFill>
          </a:ln>
        </c:spPr>
        <c:crossAx val="629976952"/>
        <c:crosses val="autoZero"/>
        <c:crossBetween val="midCat"/>
      </c:valAx>
      <c:spPr>
        <a:noFill/>
        <a:ln w="12700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88342177913929"/>
          <c:y val="0.282435113487962"/>
          <c:w val="0.102109176570567"/>
          <c:h val="0.332764178654693"/>
        </c:manualLayout>
      </c:layout>
      <c:overlay val="0"/>
      <c:spPr>
        <a:noFill/>
        <a:ln>
          <a:noFill/>
        </a:ln>
      </c:sp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800">
          <a:latin typeface="Calibri" pitchFamily="34" charset="0"/>
          <a:cs typeface="Calibri" pitchFamily="34" charset="0"/>
        </a:defRPr>
      </a:pPr>
      <a:endParaRPr lang="nl-NL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989597346829898"/>
          <c:y val="0.0576948478835424"/>
          <c:w val="0.782989254497826"/>
          <c:h val="0.786393946168167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'Sheet1 (2)'!$C$1</c:f>
              <c:strCache>
                <c:ptCount val="1"/>
                <c:pt idx="0">
                  <c:v>FEC 0</c:v>
                </c:pt>
              </c:strCache>
            </c:strRef>
          </c:tx>
          <c:spPr>
            <a:ln w="25400">
              <a:solidFill>
                <a:srgbClr val="00B0F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B0F0"/>
              </a:solidFill>
              <a:ln w="12700">
                <a:solidFill>
                  <a:srgbClr val="00B0F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31.0</c:v>
                </c:pt>
                <c:pt idx="8">
                  <c:v>33.0</c:v>
                </c:pt>
                <c:pt idx="9">
                  <c:v>35.0</c:v>
                </c:pt>
                <c:pt idx="10">
                  <c:v>40.0</c:v>
                </c:pt>
                <c:pt idx="11">
                  <c:v>45.0</c:v>
                </c:pt>
                <c:pt idx="12">
                  <c:v>46.0</c:v>
                </c:pt>
                <c:pt idx="13">
                  <c:v>48.0</c:v>
                </c:pt>
                <c:pt idx="14">
                  <c:v>50.0</c:v>
                </c:pt>
                <c:pt idx="15">
                  <c:v>55.0</c:v>
                </c:pt>
                <c:pt idx="16">
                  <c:v>60.0</c:v>
                </c:pt>
                <c:pt idx="17">
                  <c:v>70.0</c:v>
                </c:pt>
              </c:numCache>
            </c:numRef>
          </c:xVal>
          <c:yVal>
            <c:numRef>
              <c:f>'Sheet1 (2)'!$C$17:$C$34</c:f>
              <c:numCache>
                <c:formatCode>General</c:formatCode>
                <c:ptCount val="18"/>
                <c:pt idx="0">
                  <c:v>45.0</c:v>
                </c:pt>
                <c:pt idx="1">
                  <c:v>43.0</c:v>
                </c:pt>
                <c:pt idx="2">
                  <c:v>42.0</c:v>
                </c:pt>
                <c:pt idx="3">
                  <c:v>41.0</c:v>
                </c:pt>
                <c:pt idx="4">
                  <c:v>41.0</c:v>
                </c:pt>
                <c:pt idx="5">
                  <c:v>40.0</c:v>
                </c:pt>
                <c:pt idx="6">
                  <c:v>40.0</c:v>
                </c:pt>
                <c:pt idx="7">
                  <c:v>40.0</c:v>
                </c:pt>
                <c:pt idx="8">
                  <c:v>39.0</c:v>
                </c:pt>
                <c:pt idx="9">
                  <c:v>39.0</c:v>
                </c:pt>
                <c:pt idx="10">
                  <c:v>38.0</c:v>
                </c:pt>
                <c:pt idx="11">
                  <c:v>38.0</c:v>
                </c:pt>
                <c:pt idx="12">
                  <c:v>38.0</c:v>
                </c:pt>
                <c:pt idx="13">
                  <c:v>38.0</c:v>
                </c:pt>
                <c:pt idx="14">
                  <c:v>38.0</c:v>
                </c:pt>
                <c:pt idx="15">
                  <c:v>37.0</c:v>
                </c:pt>
                <c:pt idx="16">
                  <c:v>37.0</c:v>
                </c:pt>
                <c:pt idx="17">
                  <c:v>37.0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'Sheet1 (2)'!$D$1</c:f>
              <c:strCache>
                <c:ptCount val="1"/>
                <c:pt idx="0">
                  <c:v>FEC 1</c:v>
                </c:pt>
              </c:strCache>
            </c:strRef>
          </c:tx>
          <c:spPr>
            <a:ln w="25400">
              <a:solidFill>
                <a:srgbClr val="92D05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92D050"/>
              </a:solidFill>
              <a:ln w="12700">
                <a:solidFill>
                  <a:srgbClr val="92D05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31.0</c:v>
                </c:pt>
                <c:pt idx="8">
                  <c:v>33.0</c:v>
                </c:pt>
                <c:pt idx="9">
                  <c:v>35.0</c:v>
                </c:pt>
                <c:pt idx="10">
                  <c:v>40.0</c:v>
                </c:pt>
                <c:pt idx="11">
                  <c:v>45.0</c:v>
                </c:pt>
                <c:pt idx="12">
                  <c:v>46.0</c:v>
                </c:pt>
                <c:pt idx="13">
                  <c:v>48.0</c:v>
                </c:pt>
                <c:pt idx="14">
                  <c:v>50.0</c:v>
                </c:pt>
                <c:pt idx="15">
                  <c:v>55.0</c:v>
                </c:pt>
                <c:pt idx="16">
                  <c:v>60.0</c:v>
                </c:pt>
                <c:pt idx="17">
                  <c:v>70.0</c:v>
                </c:pt>
              </c:numCache>
            </c:numRef>
          </c:xVal>
          <c:yVal>
            <c:numRef>
              <c:f>'Sheet1 (2)'!$D$17:$D$34</c:f>
              <c:numCache>
                <c:formatCode>General</c:formatCode>
                <c:ptCount val="18"/>
                <c:pt idx="0">
                  <c:v>52.0</c:v>
                </c:pt>
                <c:pt idx="1">
                  <c:v>49.0</c:v>
                </c:pt>
                <c:pt idx="2">
                  <c:v>47.0</c:v>
                </c:pt>
                <c:pt idx="3">
                  <c:v>46.0</c:v>
                </c:pt>
                <c:pt idx="4">
                  <c:v>46.0</c:v>
                </c:pt>
                <c:pt idx="5">
                  <c:v>46.0</c:v>
                </c:pt>
                <c:pt idx="6">
                  <c:v>45.0</c:v>
                </c:pt>
                <c:pt idx="7">
                  <c:v>45.0</c:v>
                </c:pt>
                <c:pt idx="8">
                  <c:v>44.0</c:v>
                </c:pt>
                <c:pt idx="9">
                  <c:v>43.0</c:v>
                </c:pt>
                <c:pt idx="10">
                  <c:v>43.0</c:v>
                </c:pt>
                <c:pt idx="11">
                  <c:v>42.0</c:v>
                </c:pt>
                <c:pt idx="12">
                  <c:v>42.0</c:v>
                </c:pt>
                <c:pt idx="13">
                  <c:v>42.0</c:v>
                </c:pt>
                <c:pt idx="14">
                  <c:v>41.0</c:v>
                </c:pt>
                <c:pt idx="15">
                  <c:v>41.0</c:v>
                </c:pt>
                <c:pt idx="16">
                  <c:v>41.0</c:v>
                </c:pt>
                <c:pt idx="17">
                  <c:v>41.0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'Sheet1 (2)'!$E$1</c:f>
              <c:strCache>
                <c:ptCount val="1"/>
                <c:pt idx="0">
                  <c:v>FEC 2</c:v>
                </c:pt>
              </c:strCache>
            </c:strRef>
          </c:tx>
          <c:spPr>
            <a:ln>
              <a:solidFill>
                <a:srgbClr val="FFD32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C000"/>
              </a:solidFill>
              <a:ln w="6350">
                <a:solidFill>
                  <a:srgbClr val="FFD32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31.0</c:v>
                </c:pt>
                <c:pt idx="8">
                  <c:v>33.0</c:v>
                </c:pt>
                <c:pt idx="9">
                  <c:v>35.0</c:v>
                </c:pt>
                <c:pt idx="10">
                  <c:v>40.0</c:v>
                </c:pt>
                <c:pt idx="11">
                  <c:v>45.0</c:v>
                </c:pt>
                <c:pt idx="12">
                  <c:v>46.0</c:v>
                </c:pt>
                <c:pt idx="13">
                  <c:v>48.0</c:v>
                </c:pt>
                <c:pt idx="14">
                  <c:v>50.0</c:v>
                </c:pt>
                <c:pt idx="15">
                  <c:v>55.0</c:v>
                </c:pt>
                <c:pt idx="16">
                  <c:v>60.0</c:v>
                </c:pt>
                <c:pt idx="17">
                  <c:v>70.0</c:v>
                </c:pt>
              </c:numCache>
            </c:numRef>
          </c:xVal>
          <c:yVal>
            <c:numRef>
              <c:f>'Sheet1 (2)'!$E$17:$E$34</c:f>
              <c:numCache>
                <c:formatCode>General</c:formatCode>
                <c:ptCount val="18"/>
                <c:pt idx="0">
                  <c:v>54.0</c:v>
                </c:pt>
                <c:pt idx="1">
                  <c:v>52.0</c:v>
                </c:pt>
                <c:pt idx="2">
                  <c:v>50.0</c:v>
                </c:pt>
                <c:pt idx="3">
                  <c:v>48.0</c:v>
                </c:pt>
                <c:pt idx="4">
                  <c:v>48.0</c:v>
                </c:pt>
                <c:pt idx="5">
                  <c:v>48.0</c:v>
                </c:pt>
                <c:pt idx="6">
                  <c:v>48.0</c:v>
                </c:pt>
                <c:pt idx="7">
                  <c:v>47.0</c:v>
                </c:pt>
                <c:pt idx="8">
                  <c:v>47.0</c:v>
                </c:pt>
                <c:pt idx="9">
                  <c:v>46.0</c:v>
                </c:pt>
                <c:pt idx="10">
                  <c:v>45.0</c:v>
                </c:pt>
                <c:pt idx="11">
                  <c:v>45.0</c:v>
                </c:pt>
                <c:pt idx="12">
                  <c:v>44.0</c:v>
                </c:pt>
                <c:pt idx="13">
                  <c:v>44.0</c:v>
                </c:pt>
                <c:pt idx="14">
                  <c:v>44.0</c:v>
                </c:pt>
                <c:pt idx="15">
                  <c:v>43.0</c:v>
                </c:pt>
                <c:pt idx="16">
                  <c:v>43.0</c:v>
                </c:pt>
                <c:pt idx="17">
                  <c:v>43.0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'Sheet1 (2)'!$F$1</c:f>
              <c:strCache>
                <c:ptCount val="1"/>
                <c:pt idx="0">
                  <c:v>FEC 3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x"/>
            <c:size val="5"/>
            <c:spPr>
              <a:noFill/>
              <a:ln w="12700">
                <a:solidFill>
                  <a:srgbClr val="FF000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31.0</c:v>
                </c:pt>
                <c:pt idx="8">
                  <c:v>33.0</c:v>
                </c:pt>
                <c:pt idx="9">
                  <c:v>35.0</c:v>
                </c:pt>
                <c:pt idx="10">
                  <c:v>40.0</c:v>
                </c:pt>
                <c:pt idx="11">
                  <c:v>45.0</c:v>
                </c:pt>
                <c:pt idx="12">
                  <c:v>46.0</c:v>
                </c:pt>
                <c:pt idx="13">
                  <c:v>48.0</c:v>
                </c:pt>
                <c:pt idx="14">
                  <c:v>50.0</c:v>
                </c:pt>
                <c:pt idx="15">
                  <c:v>55.0</c:v>
                </c:pt>
                <c:pt idx="16">
                  <c:v>60.0</c:v>
                </c:pt>
                <c:pt idx="17">
                  <c:v>70.0</c:v>
                </c:pt>
              </c:numCache>
            </c:numRef>
          </c:xVal>
          <c:yVal>
            <c:numRef>
              <c:f>'Sheet1 (2)'!$F$17:$F$34</c:f>
              <c:numCache>
                <c:formatCode>General</c:formatCode>
                <c:ptCount val="18"/>
                <c:pt idx="0">
                  <c:v>54.0</c:v>
                </c:pt>
                <c:pt idx="1">
                  <c:v>53.0</c:v>
                </c:pt>
                <c:pt idx="2">
                  <c:v>51.0</c:v>
                </c:pt>
                <c:pt idx="3">
                  <c:v>49.0</c:v>
                </c:pt>
                <c:pt idx="4">
                  <c:v>49.0</c:v>
                </c:pt>
                <c:pt idx="5">
                  <c:v>49.0</c:v>
                </c:pt>
                <c:pt idx="6">
                  <c:v>48.0</c:v>
                </c:pt>
                <c:pt idx="7">
                  <c:v>48.0</c:v>
                </c:pt>
                <c:pt idx="8">
                  <c:v>47.0</c:v>
                </c:pt>
                <c:pt idx="9">
                  <c:v>47.0</c:v>
                </c:pt>
                <c:pt idx="10">
                  <c:v>46.0</c:v>
                </c:pt>
                <c:pt idx="11">
                  <c:v>45.0</c:v>
                </c:pt>
                <c:pt idx="12">
                  <c:v>45.0</c:v>
                </c:pt>
                <c:pt idx="13">
                  <c:v>44.0</c:v>
                </c:pt>
                <c:pt idx="14">
                  <c:v>44.0</c:v>
                </c:pt>
                <c:pt idx="15">
                  <c:v>44.0</c:v>
                </c:pt>
                <c:pt idx="16">
                  <c:v>43.0</c:v>
                </c:pt>
                <c:pt idx="17">
                  <c:v>43.0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'Sheet1 (2)'!$G$1</c:f>
              <c:strCache>
                <c:ptCount val="1"/>
                <c:pt idx="0">
                  <c:v>FEC 4</c:v>
                </c:pt>
              </c:strCache>
            </c:strRef>
          </c:tx>
          <c:spPr>
            <a:ln w="25400">
              <a:solidFill>
                <a:srgbClr val="FFFF00"/>
              </a:solidFill>
              <a:prstDash val="solid"/>
            </a:ln>
          </c:spPr>
          <c:marker>
            <c:symbol val="star"/>
            <c:size val="5"/>
            <c:spPr>
              <a:noFill/>
              <a:ln w="12700">
                <a:solidFill>
                  <a:srgbClr val="FFFF0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31.0</c:v>
                </c:pt>
                <c:pt idx="8">
                  <c:v>33.0</c:v>
                </c:pt>
                <c:pt idx="9">
                  <c:v>35.0</c:v>
                </c:pt>
                <c:pt idx="10">
                  <c:v>40.0</c:v>
                </c:pt>
                <c:pt idx="11">
                  <c:v>45.0</c:v>
                </c:pt>
                <c:pt idx="12">
                  <c:v>46.0</c:v>
                </c:pt>
                <c:pt idx="13">
                  <c:v>48.0</c:v>
                </c:pt>
                <c:pt idx="14">
                  <c:v>50.0</c:v>
                </c:pt>
                <c:pt idx="15">
                  <c:v>55.0</c:v>
                </c:pt>
                <c:pt idx="16">
                  <c:v>60.0</c:v>
                </c:pt>
                <c:pt idx="17">
                  <c:v>70.0</c:v>
                </c:pt>
              </c:numCache>
            </c:numRef>
          </c:xVal>
          <c:yVal>
            <c:numRef>
              <c:f>'Sheet1 (2)'!$G$17:$G$34</c:f>
              <c:numCache>
                <c:formatCode>General</c:formatCode>
                <c:ptCount val="18"/>
                <c:pt idx="0">
                  <c:v>53.0</c:v>
                </c:pt>
                <c:pt idx="1">
                  <c:v>51.0</c:v>
                </c:pt>
                <c:pt idx="2">
                  <c:v>49.0</c:v>
                </c:pt>
                <c:pt idx="3">
                  <c:v>48.0</c:v>
                </c:pt>
                <c:pt idx="4">
                  <c:v>48.0</c:v>
                </c:pt>
                <c:pt idx="5">
                  <c:v>47.0</c:v>
                </c:pt>
                <c:pt idx="6">
                  <c:v>47.0</c:v>
                </c:pt>
                <c:pt idx="7">
                  <c:v>46.0</c:v>
                </c:pt>
                <c:pt idx="8">
                  <c:v>46.0</c:v>
                </c:pt>
                <c:pt idx="9">
                  <c:v>45.0</c:v>
                </c:pt>
                <c:pt idx="10">
                  <c:v>44.0</c:v>
                </c:pt>
                <c:pt idx="11">
                  <c:v>44.0</c:v>
                </c:pt>
                <c:pt idx="12">
                  <c:v>43.0</c:v>
                </c:pt>
                <c:pt idx="13">
                  <c:v>43.0</c:v>
                </c:pt>
                <c:pt idx="14">
                  <c:v>43.0</c:v>
                </c:pt>
                <c:pt idx="15">
                  <c:v>42.0</c:v>
                </c:pt>
                <c:pt idx="16">
                  <c:v>42.0</c:v>
                </c:pt>
                <c:pt idx="17">
                  <c:v>42.0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'Sheet1 (2)'!$H$1</c:f>
              <c:strCache>
                <c:ptCount val="1"/>
                <c:pt idx="0">
                  <c:v>FEC 5</c:v>
                </c:pt>
              </c:strCache>
            </c:strRef>
          </c:tx>
          <c:spPr>
            <a:ln w="25400">
              <a:solidFill>
                <a:srgbClr val="0070C0"/>
              </a:solidFill>
              <a:prstDash val="solid"/>
            </a:ln>
          </c:spPr>
          <c:marker>
            <c:symbol val="plus"/>
            <c:size val="5"/>
            <c:spPr>
              <a:noFill/>
              <a:ln w="12700">
                <a:solidFill>
                  <a:srgbClr val="0070C0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31.0</c:v>
                </c:pt>
                <c:pt idx="8">
                  <c:v>33.0</c:v>
                </c:pt>
                <c:pt idx="9">
                  <c:v>35.0</c:v>
                </c:pt>
                <c:pt idx="10">
                  <c:v>40.0</c:v>
                </c:pt>
                <c:pt idx="11">
                  <c:v>45.0</c:v>
                </c:pt>
                <c:pt idx="12">
                  <c:v>46.0</c:v>
                </c:pt>
                <c:pt idx="13">
                  <c:v>48.0</c:v>
                </c:pt>
                <c:pt idx="14">
                  <c:v>50.0</c:v>
                </c:pt>
                <c:pt idx="15">
                  <c:v>55.0</c:v>
                </c:pt>
                <c:pt idx="16">
                  <c:v>60.0</c:v>
                </c:pt>
                <c:pt idx="17">
                  <c:v>70.0</c:v>
                </c:pt>
              </c:numCache>
            </c:numRef>
          </c:xVal>
          <c:yVal>
            <c:numRef>
              <c:f>'Sheet1 (2)'!$H$17:$H$34</c:f>
              <c:numCache>
                <c:formatCode>General</c:formatCode>
                <c:ptCount val="18"/>
                <c:pt idx="0">
                  <c:v>46.0</c:v>
                </c:pt>
                <c:pt idx="1">
                  <c:v>45.0</c:v>
                </c:pt>
                <c:pt idx="2">
                  <c:v>44.0</c:v>
                </c:pt>
                <c:pt idx="3">
                  <c:v>43.0</c:v>
                </c:pt>
                <c:pt idx="4">
                  <c:v>42.0</c:v>
                </c:pt>
                <c:pt idx="5">
                  <c:v>42.0</c:v>
                </c:pt>
                <c:pt idx="6">
                  <c:v>42.0</c:v>
                </c:pt>
                <c:pt idx="7">
                  <c:v>41.0</c:v>
                </c:pt>
                <c:pt idx="8">
                  <c:v>41.0</c:v>
                </c:pt>
                <c:pt idx="9">
                  <c:v>40.0</c:v>
                </c:pt>
                <c:pt idx="10">
                  <c:v>40.0</c:v>
                </c:pt>
                <c:pt idx="11">
                  <c:v>39.0</c:v>
                </c:pt>
                <c:pt idx="12">
                  <c:v>39.0</c:v>
                </c:pt>
                <c:pt idx="13">
                  <c:v>38.0</c:v>
                </c:pt>
                <c:pt idx="14">
                  <c:v>38.0</c:v>
                </c:pt>
                <c:pt idx="15">
                  <c:v>38.0</c:v>
                </c:pt>
                <c:pt idx="16">
                  <c:v>38.0</c:v>
                </c:pt>
                <c:pt idx="17">
                  <c:v>38.0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'Sheet1 (2)'!$I$1</c:f>
              <c:strCache>
                <c:ptCount val="1"/>
                <c:pt idx="0">
                  <c:v>FEMI</c:v>
                </c:pt>
              </c:strCache>
            </c:strRef>
          </c:tx>
          <c:spPr>
            <a:ln w="25400">
              <a:solidFill>
                <a:srgbClr val="314004"/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xVal>
            <c:numRef>
              <c:f>'Sheet1 (2)'!$B$17:$B$34</c:f>
              <c:numCache>
                <c:formatCode>General</c:formatCode>
                <c:ptCount val="18"/>
                <c:pt idx="0">
                  <c:v>1.0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31.0</c:v>
                </c:pt>
                <c:pt idx="8">
                  <c:v>33.0</c:v>
                </c:pt>
                <c:pt idx="9">
                  <c:v>35.0</c:v>
                </c:pt>
                <c:pt idx="10">
                  <c:v>40.0</c:v>
                </c:pt>
                <c:pt idx="11">
                  <c:v>45.0</c:v>
                </c:pt>
                <c:pt idx="12">
                  <c:v>46.0</c:v>
                </c:pt>
                <c:pt idx="13">
                  <c:v>48.0</c:v>
                </c:pt>
                <c:pt idx="14">
                  <c:v>50.0</c:v>
                </c:pt>
                <c:pt idx="15">
                  <c:v>55.0</c:v>
                </c:pt>
                <c:pt idx="16">
                  <c:v>60.0</c:v>
                </c:pt>
                <c:pt idx="17">
                  <c:v>70.0</c:v>
                </c:pt>
              </c:numCache>
            </c:numRef>
          </c:xVal>
          <c:yVal>
            <c:numRef>
              <c:f>'Sheet1 (2)'!$I$17:$I$34</c:f>
              <c:numCache>
                <c:formatCode>General</c:formatCode>
                <c:ptCount val="18"/>
                <c:pt idx="0">
                  <c:v>47.0</c:v>
                </c:pt>
                <c:pt idx="1">
                  <c:v>44.0</c:v>
                </c:pt>
                <c:pt idx="2">
                  <c:v>42.0</c:v>
                </c:pt>
                <c:pt idx="3">
                  <c:v>41.0</c:v>
                </c:pt>
                <c:pt idx="4">
                  <c:v>41.0</c:v>
                </c:pt>
                <c:pt idx="5">
                  <c:v>41.0</c:v>
                </c:pt>
                <c:pt idx="6">
                  <c:v>40.0</c:v>
                </c:pt>
                <c:pt idx="7">
                  <c:v>40.0</c:v>
                </c:pt>
                <c:pt idx="8">
                  <c:v>39.0</c:v>
                </c:pt>
                <c:pt idx="9">
                  <c:v>38.0</c:v>
                </c:pt>
                <c:pt idx="10">
                  <c:v>37.0</c:v>
                </c:pt>
                <c:pt idx="11">
                  <c:v>37.0</c:v>
                </c:pt>
                <c:pt idx="12">
                  <c:v>37.0</c:v>
                </c:pt>
                <c:pt idx="13">
                  <c:v>36.0</c:v>
                </c:pt>
                <c:pt idx="14">
                  <c:v>36.0</c:v>
                </c:pt>
                <c:pt idx="15">
                  <c:v>36.0</c:v>
                </c:pt>
                <c:pt idx="16">
                  <c:v>35.0</c:v>
                </c:pt>
                <c:pt idx="17">
                  <c:v>35.0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9618856"/>
        <c:axId val="629613336"/>
      </c:scatterChart>
      <c:valAx>
        <c:axId val="629613336"/>
        <c:scaling>
          <c:orientation val="minMax"/>
        </c:scaling>
        <c:delete val="0"/>
        <c:axPos val="l"/>
        <c:majorGridlines>
          <c:spPr>
            <a:ln w="6350">
              <a:solidFill>
                <a:srgbClr val="B3B3B3"/>
              </a:solidFill>
              <a:prstDash val="lg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(°c)</a:t>
                </a:r>
              </a:p>
            </c:rich>
          </c:tx>
          <c:layout>
            <c:manualLayout>
              <c:xMode val="edge"/>
              <c:yMode val="edge"/>
              <c:x val="0.0172876669630076"/>
              <c:y val="0.333555566850918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rgbClr val="B3B3B3"/>
            </a:solidFill>
          </a:ln>
        </c:spPr>
        <c:crossAx val="629618856"/>
        <c:crosses val="autoZero"/>
        <c:crossBetween val="midCat"/>
      </c:valAx>
      <c:valAx>
        <c:axId val="629618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(min)</a:t>
                </a:r>
              </a:p>
            </c:rich>
          </c:tx>
          <c:layout>
            <c:manualLayout>
              <c:xMode val="edge"/>
              <c:yMode val="edge"/>
              <c:x val="0.479645434839839"/>
              <c:y val="0.91431886249338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rgbClr val="B3B3B3"/>
            </a:solidFill>
          </a:ln>
        </c:spPr>
        <c:crossAx val="629613336"/>
        <c:crosses val="autoZero"/>
        <c:crossBetween val="midCat"/>
      </c:valAx>
      <c:spPr>
        <a:noFill/>
        <a:ln w="12700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88150990185947"/>
          <c:y val="0.282282132606131"/>
          <c:w val="0.102300364298549"/>
          <c:h val="0.335159234180995"/>
        </c:manualLayout>
      </c:layout>
      <c:overlay val="0"/>
      <c:spPr>
        <a:noFill/>
        <a:ln>
          <a:noFill/>
        </a:ln>
      </c:sp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800">
          <a:latin typeface="Calibri" pitchFamily="34" charset="0"/>
          <a:cs typeface="Calibri" pitchFamily="34" charset="0"/>
        </a:defRPr>
      </a:pPr>
      <a:endParaRPr lang="nl-NL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DE5DF4-5938-4F76-844A-8EA6FA1C0E6B}" type="datetimeFigureOut">
              <a:rPr lang="fr-FR" smtClean="0"/>
              <a:pPr/>
              <a:t>5/12/11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64B2E7-80C9-4E57-834D-4DF028318FA3}" type="slidenum">
              <a:rPr lang="fr-FR" smtClean="0"/>
              <a:pPr/>
              <a:t>‹nr.›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800" dirty="0" err="1" smtClean="0"/>
              <a:t>Beam</a:t>
            </a:r>
            <a:r>
              <a:rPr lang="fr-FR" sz="4800" dirty="0" smtClean="0"/>
              <a:t> test of a new </a:t>
            </a:r>
            <a:r>
              <a:rPr lang="fr-FR" sz="4800" dirty="0" err="1" smtClean="0"/>
              <a:t>integrated</a:t>
            </a:r>
            <a:r>
              <a:rPr lang="fr-FR" sz="4800" dirty="0" smtClean="0"/>
              <a:t> Micromegas module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Saclay Carleton Bruxelles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smtClean="0"/>
              <a:t>Temperature during switching on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092C1B-4A52-4B4B-9401-34520E932C9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graphicFrame>
        <p:nvGraphicFramePr>
          <p:cNvPr id="7" name="Graphique 6"/>
          <p:cNvGraphicFramePr>
            <a:graphicFrameLocks noGrp="1"/>
          </p:cNvGraphicFramePr>
          <p:nvPr/>
        </p:nvGraphicFramePr>
        <p:xfrm>
          <a:off x="-83110" y="540000"/>
          <a:ext cx="9310221" cy="6079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8440" name="Connecteur droit 8"/>
          <p:cNvCxnSpPr>
            <a:cxnSpLocks noChangeShapeType="1"/>
          </p:cNvCxnSpPr>
          <p:nvPr/>
        </p:nvCxnSpPr>
        <p:spPr bwMode="auto">
          <a:xfrm>
            <a:off x="839788" y="3890963"/>
            <a:ext cx="7294562" cy="0"/>
          </a:xfrm>
          <a:prstGeom prst="line">
            <a:avLst/>
          </a:prstGeom>
          <a:noFill/>
          <a:ln w="25400" algn="ctr">
            <a:solidFill>
              <a:srgbClr val="0000FF"/>
            </a:solidFill>
            <a:prstDash val="dash"/>
            <a:round/>
            <a:headEnd/>
            <a:tailEnd/>
          </a:ln>
        </p:spPr>
      </p:cxnSp>
      <p:sp>
        <p:nvSpPr>
          <p:cNvPr id="18441" name="ZoneTexte 9"/>
          <p:cNvSpPr txBox="1">
            <a:spLocks noChangeArrowheads="1"/>
          </p:cNvSpPr>
          <p:nvPr/>
        </p:nvSpPr>
        <p:spPr bwMode="auto">
          <a:xfrm>
            <a:off x="6759575" y="3859213"/>
            <a:ext cx="143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FF"/>
                </a:solidFill>
                <a:latin typeface="Bell MT" pitchFamily="18" charset="0"/>
              </a:rPr>
              <a:t>Temperature in the hall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smtClean="0"/>
              <a:t>Temperature after cooling 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8A8F4B-5BEF-48A9-AAE3-7B3FC6F7B9A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graphicFrame>
        <p:nvGraphicFramePr>
          <p:cNvPr id="7" name="Graphique 6"/>
          <p:cNvGraphicFramePr>
            <a:graphicFrameLocks noGrp="1"/>
          </p:cNvGraphicFramePr>
          <p:nvPr/>
        </p:nvGraphicFramePr>
        <p:xfrm>
          <a:off x="-83110" y="540000"/>
          <a:ext cx="9310221" cy="6079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e 13"/>
          <p:cNvGrpSpPr>
            <a:grpSpLocks/>
          </p:cNvGrpSpPr>
          <p:nvPr/>
        </p:nvGrpSpPr>
        <p:grpSpPr bwMode="auto">
          <a:xfrm>
            <a:off x="3019425" y="2530475"/>
            <a:ext cx="2868613" cy="1125538"/>
            <a:chOff x="2987749" y="2626242"/>
            <a:chExt cx="2868670" cy="1252949"/>
          </a:xfrm>
        </p:grpSpPr>
        <p:sp>
          <p:nvSpPr>
            <p:cNvPr id="19467" name="ZoneTexte 7"/>
            <p:cNvSpPr txBox="1">
              <a:spLocks noChangeArrowheads="1"/>
            </p:cNvSpPr>
            <p:nvPr/>
          </p:nvSpPr>
          <p:spPr bwMode="auto">
            <a:xfrm>
              <a:off x="2987749" y="3540637"/>
              <a:ext cx="2868670" cy="33855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rgbClr val="0000FF"/>
                  </a:solidFill>
                  <a:latin typeface="Bell MT" pitchFamily="18" charset="0"/>
                </a:rPr>
                <a:t>Increasing of the Nitrogen flow</a:t>
              </a:r>
            </a:p>
          </p:txBody>
        </p:sp>
        <p:cxnSp>
          <p:nvCxnSpPr>
            <p:cNvPr id="19468" name="Connecteur droit avec flèche 9"/>
            <p:cNvCxnSpPr>
              <a:cxnSpLocks noChangeShapeType="1"/>
            </p:cNvCxnSpPr>
            <p:nvPr/>
          </p:nvCxnSpPr>
          <p:spPr bwMode="auto">
            <a:xfrm flipV="1">
              <a:off x="3551274" y="2626242"/>
              <a:ext cx="0" cy="914395"/>
            </a:xfrm>
            <a:prstGeom prst="straightConnector1">
              <a:avLst/>
            </a:prstGeom>
            <a:noFill/>
            <a:ln w="9525" algn="ctr">
              <a:solidFill>
                <a:srgbClr val="0000FF"/>
              </a:solidFill>
              <a:round/>
              <a:headEnd/>
              <a:tailEnd type="arrow" w="med" len="med"/>
            </a:ln>
          </p:spPr>
        </p:cxnSp>
        <p:cxnSp>
          <p:nvCxnSpPr>
            <p:cNvPr id="19469" name="Connecteur droit avec flèche 10"/>
            <p:cNvCxnSpPr>
              <a:cxnSpLocks noChangeShapeType="1"/>
            </p:cNvCxnSpPr>
            <p:nvPr/>
          </p:nvCxnSpPr>
          <p:spPr bwMode="auto">
            <a:xfrm flipV="1">
              <a:off x="5000846" y="2902688"/>
              <a:ext cx="0" cy="637949"/>
            </a:xfrm>
            <a:prstGeom prst="straightConnector1">
              <a:avLst/>
            </a:prstGeom>
            <a:noFill/>
            <a:ln w="9525" algn="ctr">
              <a:solidFill>
                <a:srgbClr val="0000FF"/>
              </a:solidFill>
              <a:round/>
              <a:headEnd/>
              <a:tailEnd type="arrow" w="med" len="med"/>
            </a:ln>
          </p:spPr>
        </p:cxnSp>
      </p:grpSp>
      <p:sp>
        <p:nvSpPr>
          <p:cNvPr id="19465" name="ZoneTexte 14"/>
          <p:cNvSpPr txBox="1">
            <a:spLocks noChangeArrowheads="1"/>
          </p:cNvSpPr>
          <p:nvPr/>
        </p:nvSpPr>
        <p:spPr bwMode="auto">
          <a:xfrm>
            <a:off x="6759575" y="3859213"/>
            <a:ext cx="143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FF"/>
                </a:solidFill>
                <a:latin typeface="Bell MT" pitchFamily="18" charset="0"/>
              </a:rPr>
              <a:t>Temperature in the hall</a:t>
            </a:r>
          </a:p>
        </p:txBody>
      </p:sp>
      <p:cxnSp>
        <p:nvCxnSpPr>
          <p:cNvPr id="19466" name="Connecteur droit 15"/>
          <p:cNvCxnSpPr>
            <a:cxnSpLocks noChangeShapeType="1"/>
          </p:cNvCxnSpPr>
          <p:nvPr/>
        </p:nvCxnSpPr>
        <p:spPr bwMode="auto">
          <a:xfrm>
            <a:off x="839788" y="3890963"/>
            <a:ext cx="7294562" cy="0"/>
          </a:xfrm>
          <a:prstGeom prst="line">
            <a:avLst/>
          </a:prstGeom>
          <a:noFill/>
          <a:ln w="25400" algn="ctr">
            <a:solidFill>
              <a:srgbClr val="0000FF"/>
            </a:solidFill>
            <a:prstDash val="dash"/>
            <a:round/>
            <a:headEnd/>
            <a:tailEnd/>
          </a:ln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Event </a:t>
            </a:r>
            <a:r>
              <a:rPr lang="fr-FR" dirty="0" err="1" smtClean="0"/>
              <a:t>samples</a:t>
            </a:r>
            <a:r>
              <a:rPr lang="fr-FR" dirty="0" smtClean="0"/>
              <a:t> in B=1T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FB93F-C362-400D-90F5-B93433C176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>
          <a:xfrm>
            <a:off x="457200" y="6237312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David.Attie@cea.fr</a:t>
            </a:r>
            <a:endParaRPr lang="en-US" dirty="0"/>
          </a:p>
        </p:txBody>
      </p:sp>
      <p:pic>
        <p:nvPicPr>
          <p:cNvPr id="20487" name="Picture 2" descr="D:\PROJETS\TPC\MESURES\2011\110502-14_BeamTest_DESY\Animation\Animation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274763"/>
            <a:ext cx="72009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4408"/>
            <a:ext cx="8229600" cy="72234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Are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loosing</a:t>
            </a:r>
            <a:r>
              <a:rPr lang="fr-FR" dirty="0" smtClean="0"/>
              <a:t> </a:t>
            </a:r>
            <a:r>
              <a:rPr lang="fr-FR" dirty="0" err="1" smtClean="0"/>
              <a:t>ASICs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1026" name="Picture 2" descr="D:\Paul\ilc\Electronics and DAQ\Orsay2011\2011 TB\ASICSMay6-R12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511" y="1181100"/>
            <a:ext cx="4016473" cy="2723815"/>
          </a:xfrm>
          <a:prstGeom prst="rect">
            <a:avLst/>
          </a:prstGeom>
          <a:noFill/>
        </p:spPr>
      </p:pic>
      <p:pic>
        <p:nvPicPr>
          <p:cNvPr id="1027" name="Picture 3" descr="D:\Paul\ilc\Electronics and DAQ\Orsay2011\2011 TB\ASICSMay10-R13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84296"/>
            <a:ext cx="4106788" cy="2785063"/>
          </a:xfrm>
          <a:prstGeom prst="rect">
            <a:avLst/>
          </a:prstGeom>
          <a:noFill/>
        </p:spPr>
      </p:pic>
      <p:pic>
        <p:nvPicPr>
          <p:cNvPr id="1028" name="Picture 4" descr="D:\Paul\ilc\Electronics and DAQ\Orsay2011\2011 TB\ASICSMay1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884296"/>
            <a:ext cx="4106788" cy="2785063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1835696" y="112474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May 6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835696" y="37890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May 10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300192" y="37890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May 12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932040" y="1628800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Mainly</a:t>
            </a:r>
            <a:r>
              <a:rPr lang="fr-FR" dirty="0" smtClean="0"/>
              <a:t> </a:t>
            </a:r>
            <a:r>
              <a:rPr lang="fr-FR" dirty="0" err="1" smtClean="0"/>
              <a:t>ASICs</a:t>
            </a:r>
            <a:r>
              <a:rPr lang="fr-FR" dirty="0" smtClean="0"/>
              <a:t> 1 and 2 tend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missing</a:t>
            </a:r>
            <a:endParaRPr lang="fr-FR" dirty="0" smtClean="0"/>
          </a:p>
          <a:p>
            <a:r>
              <a:rPr lang="fr-FR" dirty="0" smtClean="0"/>
              <a:t>-not </a:t>
            </a:r>
            <a:r>
              <a:rPr lang="fr-FR" dirty="0" err="1" smtClean="0"/>
              <a:t>especially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Pedestal</a:t>
            </a:r>
            <a:r>
              <a:rPr lang="fr-FR" dirty="0" smtClean="0"/>
              <a:t> fluctuations?</a:t>
            </a:r>
          </a:p>
          <a:p>
            <a:pPr>
              <a:buFontTx/>
              <a:buChar char="-"/>
            </a:pPr>
            <a:r>
              <a:rPr lang="fr-FR" dirty="0" smtClean="0"/>
              <a:t>Bad contacts?</a:t>
            </a:r>
          </a:p>
          <a:p>
            <a:pPr>
              <a:buFontTx/>
              <a:buChar char="-"/>
            </a:pPr>
            <a:r>
              <a:rPr lang="fr-FR" dirty="0" err="1" smtClean="0"/>
              <a:t>Investigate</a:t>
            </a:r>
            <a:r>
              <a:rPr lang="fr-FR" dirty="0" smtClean="0"/>
              <a:t>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Completely</a:t>
            </a:r>
            <a:r>
              <a:rPr lang="fr-FR" dirty="0" smtClean="0"/>
              <a:t> new setup </a:t>
            </a:r>
            <a:r>
              <a:rPr lang="fr-FR" dirty="0" err="1" smtClean="0"/>
              <a:t>aimed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7-module </a:t>
            </a:r>
            <a:r>
              <a:rPr lang="fr-FR" dirty="0" err="1" smtClean="0"/>
              <a:t>operation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New detector : new </a:t>
            </a:r>
            <a:r>
              <a:rPr lang="fr-FR" dirty="0" err="1" smtClean="0"/>
              <a:t>routing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to new </a:t>
            </a:r>
            <a:r>
              <a:rPr lang="fr-FR" dirty="0" err="1" smtClean="0"/>
              <a:t>connectors</a:t>
            </a:r>
            <a:r>
              <a:rPr lang="fr-FR" dirty="0" smtClean="0"/>
              <a:t>, </a:t>
            </a:r>
            <a:r>
              <a:rPr lang="fr-FR" dirty="0" err="1" smtClean="0"/>
              <a:t>lower</a:t>
            </a:r>
            <a:r>
              <a:rPr lang="fr-FR" dirty="0" smtClean="0"/>
              <a:t> anode </a:t>
            </a:r>
            <a:r>
              <a:rPr lang="fr-FR" dirty="0" err="1" smtClean="0"/>
              <a:t>resistivity</a:t>
            </a:r>
            <a:r>
              <a:rPr lang="fr-FR" dirty="0" smtClean="0"/>
              <a:t>, new </a:t>
            </a:r>
            <a:r>
              <a:rPr lang="fr-FR" dirty="0" err="1" smtClean="0"/>
              <a:t>res</a:t>
            </a:r>
            <a:r>
              <a:rPr lang="fr-FR" dirty="0" smtClean="0"/>
              <a:t>. foil </a:t>
            </a:r>
            <a:r>
              <a:rPr lang="fr-FR" dirty="0" err="1" smtClean="0"/>
              <a:t>grounding</a:t>
            </a:r>
            <a:r>
              <a:rPr lang="fr-FR" dirty="0" smtClean="0"/>
              <a:t> on the </a:t>
            </a:r>
            <a:r>
              <a:rPr lang="fr-FR" dirty="0" err="1" smtClean="0"/>
              <a:t>edge</a:t>
            </a:r>
            <a:r>
              <a:rPr lang="fr-FR" dirty="0" smtClean="0"/>
              <a:t> of the PCB.</a:t>
            </a:r>
          </a:p>
          <a:p>
            <a:r>
              <a:rPr lang="fr-FR" dirty="0" smtClean="0"/>
              <a:t>New 300 points flat </a:t>
            </a:r>
            <a:r>
              <a:rPr lang="fr-FR" dirty="0" err="1" smtClean="0"/>
              <a:t>connectors</a:t>
            </a:r>
            <a:endParaRPr lang="fr-FR" dirty="0" smtClean="0"/>
          </a:p>
          <a:p>
            <a:r>
              <a:rPr lang="fr-FR" dirty="0" smtClean="0"/>
              <a:t>New front end: </a:t>
            </a: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naked</a:t>
            </a:r>
            <a:r>
              <a:rPr lang="fr-FR" dirty="0" smtClean="0"/>
              <a:t> AFTER chips and </a:t>
            </a:r>
            <a:r>
              <a:rPr lang="fr-FR" dirty="0" err="1" smtClean="0"/>
              <a:t>remove</a:t>
            </a:r>
            <a:r>
              <a:rPr lang="fr-FR" dirty="0" smtClean="0"/>
              <a:t> double diodes (count on RF to </a:t>
            </a:r>
            <a:r>
              <a:rPr lang="fr-FR" dirty="0" err="1" smtClean="0"/>
              <a:t>protect</a:t>
            </a:r>
            <a:r>
              <a:rPr lang="fr-FR" dirty="0" smtClean="0"/>
              <a:t> </a:t>
            </a:r>
            <a:r>
              <a:rPr lang="fr-FR" dirty="0" err="1" smtClean="0"/>
              <a:t>against</a:t>
            </a:r>
            <a:r>
              <a:rPr lang="fr-FR" dirty="0" smtClean="0"/>
              <a:t> </a:t>
            </a:r>
            <a:r>
              <a:rPr lang="fr-FR" dirty="0" err="1" smtClean="0"/>
              <a:t>sparks</a:t>
            </a:r>
            <a:r>
              <a:rPr lang="fr-FR" dirty="0" smtClean="0"/>
              <a:t>)</a:t>
            </a:r>
          </a:p>
          <a:p>
            <a:r>
              <a:rPr lang="fr-FR" dirty="0" smtClean="0"/>
              <a:t>New Front End Mezzanine (FEMI)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backend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for up to 12 modules</a:t>
            </a:r>
          </a:p>
          <a:p>
            <a:r>
              <a:rPr lang="fr-FR" dirty="0" smtClean="0"/>
              <a:t>New DAQ, 7-module </a:t>
            </a:r>
            <a:r>
              <a:rPr lang="fr-FR" dirty="0" err="1" smtClean="0"/>
              <a:t>ready</a:t>
            </a:r>
            <a:r>
              <a:rPr lang="fr-FR" dirty="0" smtClean="0"/>
              <a:t> and more compact format</a:t>
            </a:r>
          </a:p>
          <a:p>
            <a:r>
              <a:rPr lang="fr-FR" dirty="0" smtClean="0"/>
              <a:t>New trigger </a:t>
            </a:r>
            <a:r>
              <a:rPr lang="fr-FR" dirty="0" err="1" smtClean="0"/>
              <a:t>discriminator</a:t>
            </a:r>
            <a:r>
              <a:rPr lang="fr-FR" dirty="0" smtClean="0"/>
              <a:t> and </a:t>
            </a:r>
            <a:r>
              <a:rPr lang="fr-FR" dirty="0" err="1" smtClean="0"/>
              <a:t>logic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Test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Monday</a:t>
            </a:r>
            <a:r>
              <a:rPr lang="fr-FR" dirty="0" smtClean="0"/>
              <a:t> May 2</a:t>
            </a:r>
          </a:p>
          <a:p>
            <a:r>
              <a:rPr lang="fr-FR" dirty="0" smtClean="0"/>
              <a:t>Up and running in 24 </a:t>
            </a:r>
            <a:r>
              <a:rPr lang="fr-FR" dirty="0" err="1" smtClean="0"/>
              <a:t>hours</a:t>
            </a:r>
            <a:r>
              <a:rPr lang="fr-FR" dirty="0" smtClean="0"/>
              <a:t>, but 2 </a:t>
            </a:r>
            <a:r>
              <a:rPr lang="fr-FR" dirty="0" err="1" smtClean="0"/>
              <a:t>days</a:t>
            </a:r>
            <a:r>
              <a:rPr lang="fr-FR" dirty="0" smtClean="0"/>
              <a:t> for </a:t>
            </a:r>
            <a:r>
              <a:rPr lang="fr-FR" dirty="0" err="1" smtClean="0"/>
              <a:t>debugging</a:t>
            </a:r>
            <a:r>
              <a:rPr lang="fr-FR" dirty="0" smtClean="0"/>
              <a:t> monitoring, </a:t>
            </a:r>
            <a:r>
              <a:rPr lang="fr-FR" dirty="0" err="1" smtClean="0"/>
              <a:t>mapping</a:t>
            </a:r>
            <a:r>
              <a:rPr lang="fr-FR" dirty="0" smtClean="0"/>
              <a:t>, </a:t>
            </a:r>
            <a:r>
              <a:rPr lang="fr-FR" dirty="0" err="1" smtClean="0"/>
              <a:t>tuning</a:t>
            </a:r>
            <a:r>
              <a:rPr lang="fr-FR" dirty="0" smtClean="0"/>
              <a:t> HV, </a:t>
            </a:r>
            <a:r>
              <a:rPr lang="fr-FR" dirty="0" err="1" smtClean="0"/>
              <a:t>etc</a:t>
            </a:r>
            <a:r>
              <a:rPr lang="fr-FR" dirty="0" smtClean="0"/>
              <a:t>…</a:t>
            </a:r>
          </a:p>
          <a:p>
            <a:r>
              <a:rPr lang="fr-FR" dirty="0" smtClean="0"/>
              <a:t>All the initial program has been </a:t>
            </a:r>
            <a:r>
              <a:rPr lang="fr-FR" dirty="0" err="1" smtClean="0"/>
              <a:t>done</a:t>
            </a:r>
            <a:r>
              <a:rPr lang="fr-FR" dirty="0" smtClean="0"/>
              <a:t> (150 good </a:t>
            </a:r>
            <a:r>
              <a:rPr lang="fr-FR" dirty="0" err="1" smtClean="0"/>
              <a:t>runs</a:t>
            </a:r>
            <a:r>
              <a:rPr lang="fr-FR" dirty="0" smtClean="0"/>
              <a:t> of 5000 </a:t>
            </a:r>
            <a:r>
              <a:rPr lang="fr-FR" dirty="0" err="1" smtClean="0"/>
              <a:t>evts</a:t>
            </a:r>
            <a:r>
              <a:rPr lang="fr-FR" dirty="0" smtClean="0"/>
              <a:t>, + lots of </a:t>
            </a:r>
            <a:r>
              <a:rPr lang="fr-FR" dirty="0" err="1" smtClean="0"/>
              <a:t>cosmics</a:t>
            </a:r>
            <a:r>
              <a:rPr lang="fr-FR" dirty="0" smtClean="0"/>
              <a:t>).</a:t>
            </a:r>
          </a:p>
          <a:p>
            <a:r>
              <a:rPr lang="fr-FR" dirty="0" smtClean="0"/>
              <a:t>Plan to </a:t>
            </a:r>
            <a:r>
              <a:rPr lang="fr-FR" dirty="0" err="1" smtClean="0"/>
              <a:t>dismount</a:t>
            </a:r>
            <a:r>
              <a:rPr lang="fr-FR" dirty="0" smtClean="0"/>
              <a:t> on Friday night and Saturday </a:t>
            </a:r>
            <a:r>
              <a:rPr lang="fr-FR" dirty="0" err="1" smtClean="0"/>
              <a:t>morning</a:t>
            </a:r>
            <a:r>
              <a:rPr lang="fr-FR" dirty="0" smtClean="0"/>
              <a:t> May 14.</a:t>
            </a:r>
          </a:p>
          <a:p>
            <a:r>
              <a:rPr lang="fr-FR" dirty="0" smtClean="0"/>
              <a:t>Small </a:t>
            </a:r>
            <a:r>
              <a:rPr lang="fr-FR" dirty="0" err="1" smtClean="0"/>
              <a:t>problem</a:t>
            </a:r>
            <a:r>
              <a:rPr lang="fr-FR" dirty="0" smtClean="0"/>
              <a:t> </a:t>
            </a:r>
            <a:r>
              <a:rPr lang="fr-FR" dirty="0" err="1" smtClean="0"/>
              <a:t>yesterday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-&gt; </a:t>
            </a:r>
            <a:r>
              <a:rPr lang="fr-FR" dirty="0" err="1" smtClean="0"/>
              <a:t>solved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size, </a:t>
            </a:r>
            <a:r>
              <a:rPr lang="fr-FR" dirty="0" err="1" smtClean="0"/>
              <a:t>Vdrift</a:t>
            </a:r>
            <a:endParaRPr lang="fr-FR" dirty="0"/>
          </a:p>
        </p:txBody>
      </p:sp>
      <p:pic>
        <p:nvPicPr>
          <p:cNvPr id="2050" name="Picture 2" descr="D:\Paul\ilc\Electronics and DAQ\Orsay2011\2011 TB\beamZ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2024" y="2492896"/>
            <a:ext cx="4604432" cy="3687688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467544" y="2708920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Fitted</a:t>
            </a:r>
            <a:r>
              <a:rPr lang="fr-FR" dirty="0" smtClean="0"/>
              <a:t> </a:t>
            </a:r>
            <a:r>
              <a:rPr lang="fr-FR" dirty="0" err="1" smtClean="0"/>
              <a:t>rms</a:t>
            </a:r>
            <a:r>
              <a:rPr lang="fr-FR" dirty="0" smtClean="0"/>
              <a:t> 1.3 </a:t>
            </a:r>
            <a:r>
              <a:rPr lang="fr-FR" dirty="0" err="1" smtClean="0"/>
              <a:t>bins</a:t>
            </a:r>
            <a:r>
              <a:rPr lang="fr-FR" dirty="0" smtClean="0"/>
              <a:t> -&gt; 3.9 mm</a:t>
            </a:r>
          </a:p>
          <a:p>
            <a:endParaRPr lang="fr-FR" dirty="0" smtClean="0"/>
          </a:p>
          <a:p>
            <a:r>
              <a:rPr lang="fr-FR" dirty="0" err="1" smtClean="0"/>
              <a:t>Vdrift</a:t>
            </a:r>
            <a:r>
              <a:rPr lang="fr-FR" dirty="0" smtClean="0"/>
              <a:t> </a:t>
            </a:r>
            <a:r>
              <a:rPr lang="fr-FR" dirty="0" err="1" smtClean="0"/>
              <a:t>checked</a:t>
            </a:r>
            <a:r>
              <a:rPr lang="fr-FR" dirty="0" smtClean="0"/>
              <a:t> OK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dirty="0"/>
              <a:t>Integrated electronics for 7 module project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6A130-A841-4AF0-BA81-9F78510F51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9222" name="Picture 2" descr="D:\PROJETS\TPC\DESIGN\Sauvegarde CAO\Paul Colas\TPC_Electroniqu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r="11699"/>
          <a:stretch>
            <a:fillRect/>
          </a:stretch>
        </p:blipFill>
        <p:spPr bwMode="auto">
          <a:xfrm>
            <a:off x="203200" y="552450"/>
            <a:ext cx="43211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 descr="D:\PROJETS\TPC\DESIGN\Sauvegarde CAO\Paul Colas\TPC_Electroniqu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" r="11954"/>
          <a:stretch>
            <a:fillRect/>
          </a:stretch>
        </p:blipFill>
        <p:spPr bwMode="auto">
          <a:xfrm>
            <a:off x="4645025" y="552450"/>
            <a:ext cx="43195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3871913"/>
            <a:ext cx="3460750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2" descr="D:\PROJETS\TPC\MESURES\2011\110502-14_BeamTest_DESY\Photos\IMG_05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3844925"/>
            <a:ext cx="3476625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Integrated electronics for 7 module project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981C6F-7AFF-48D7-9EE1-D323F3ACF38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11270" name="Picture 9" descr="PhotoFEC 0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684213"/>
            <a:ext cx="1965325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7"/>
          <p:cNvSpPr/>
          <p:nvPr/>
        </p:nvSpPr>
        <p:spPr bwMode="auto">
          <a:xfrm>
            <a:off x="762000" y="3521075"/>
            <a:ext cx="1800225" cy="1116013"/>
          </a:xfrm>
          <a:prstGeom prst="trapezoid">
            <a:avLst>
              <a:gd name="adj" fmla="val 66997"/>
            </a:avLst>
          </a:prstGeom>
          <a:solidFill>
            <a:schemeClr val="bg1">
              <a:lumMod val="9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72" name="Espace réservé du contenu 1"/>
          <p:cNvSpPr>
            <a:spLocks noGrp="1"/>
          </p:cNvSpPr>
          <p:nvPr>
            <p:ph idx="1"/>
          </p:nvPr>
        </p:nvSpPr>
        <p:spPr>
          <a:xfrm>
            <a:off x="3214688" y="571500"/>
            <a:ext cx="5741987" cy="1214438"/>
          </a:xfrm>
        </p:spPr>
        <p:txBody>
          <a:bodyPr/>
          <a:lstStyle/>
          <a:p>
            <a:pPr eaLnBrk="1" hangingPunct="1"/>
            <a:r>
              <a:rPr lang="en-US" sz="1600" smtClean="0">
                <a:solidFill>
                  <a:srgbClr val="0000FF"/>
                </a:solidFill>
                <a:cs typeface="Arial" charset="0"/>
              </a:rPr>
              <a:t>Remove packaging and protection diodes</a:t>
            </a:r>
          </a:p>
          <a:p>
            <a:pPr eaLnBrk="1" hangingPunct="1"/>
            <a:r>
              <a:rPr lang="en-US" sz="1600" smtClean="0">
                <a:solidFill>
                  <a:srgbClr val="0000FF"/>
                </a:solidFill>
                <a:cs typeface="Arial" charset="0"/>
              </a:rPr>
              <a:t>Wire –bonding on board for AFTER chips</a:t>
            </a:r>
          </a:p>
          <a:p>
            <a:pPr eaLnBrk="1" hangingPunct="1"/>
            <a:r>
              <a:rPr lang="en-US" sz="1600" smtClean="0">
                <a:solidFill>
                  <a:srgbClr val="0000FF"/>
                </a:solidFill>
                <a:cs typeface="Arial" charset="0"/>
              </a:rPr>
              <a:t>Use 2 × 300 pins connector</a:t>
            </a:r>
          </a:p>
          <a:p>
            <a:pPr eaLnBrk="1" hangingPunct="1"/>
            <a:r>
              <a:rPr lang="en-US" sz="1600" smtClean="0">
                <a:solidFill>
                  <a:srgbClr val="0000FF"/>
                </a:solidFill>
                <a:cs typeface="Arial" charset="0"/>
              </a:rPr>
              <a:t>Replace resistors SMC 0603 by 0402 (1 mm × 0.5 mm)</a:t>
            </a:r>
          </a:p>
        </p:txBody>
      </p:sp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000250"/>
            <a:ext cx="2335213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63" y="1820863"/>
            <a:ext cx="1366837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6" descr="Photos 0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" t="1726" r="47417" b="2589"/>
          <a:stretch>
            <a:fillRect/>
          </a:stretch>
        </p:blipFill>
        <p:spPr bwMode="auto">
          <a:xfrm>
            <a:off x="762000" y="4637088"/>
            <a:ext cx="1800225" cy="1809750"/>
          </a:xfrm>
          <a:prstGeom prst="rect">
            <a:avLst/>
          </a:prstGeom>
          <a:solidFill>
            <a:srgbClr val="FFFF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6" name="Connecteur droit avec flèche 12"/>
          <p:cNvCxnSpPr>
            <a:cxnSpLocks noChangeShapeType="1"/>
          </p:cNvCxnSpPr>
          <p:nvPr/>
        </p:nvCxnSpPr>
        <p:spPr bwMode="auto">
          <a:xfrm>
            <a:off x="727075" y="3906838"/>
            <a:ext cx="1800225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Connecteur droit avec flèche 14"/>
          <p:cNvCxnSpPr>
            <a:cxnSpLocks noChangeShapeType="1"/>
          </p:cNvCxnSpPr>
          <p:nvPr/>
        </p:nvCxnSpPr>
        <p:spPr bwMode="auto">
          <a:xfrm rot="16200000" flipH="1">
            <a:off x="1117600" y="2284413"/>
            <a:ext cx="3060700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8" name="Connecteur droit avec flèche 17"/>
          <p:cNvCxnSpPr>
            <a:cxnSpLocks noChangeShapeType="1"/>
          </p:cNvCxnSpPr>
          <p:nvPr/>
        </p:nvCxnSpPr>
        <p:spPr bwMode="auto">
          <a:xfrm>
            <a:off x="749300" y="4518025"/>
            <a:ext cx="1800225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9" name="Connecteur droit avec flèche 18"/>
          <p:cNvCxnSpPr>
            <a:cxnSpLocks noChangeShapeType="1"/>
          </p:cNvCxnSpPr>
          <p:nvPr/>
        </p:nvCxnSpPr>
        <p:spPr bwMode="auto">
          <a:xfrm rot="5400000">
            <a:off x="4560887" y="3146426"/>
            <a:ext cx="1800225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0" name="Connecteur droit avec flèche 20"/>
          <p:cNvCxnSpPr>
            <a:cxnSpLocks noChangeShapeType="1"/>
          </p:cNvCxnSpPr>
          <p:nvPr/>
        </p:nvCxnSpPr>
        <p:spPr bwMode="auto">
          <a:xfrm rot="5400000" flipH="1" flipV="1">
            <a:off x="1814513" y="5559425"/>
            <a:ext cx="1776412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81" name="Picture 3" descr="Camera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5354638"/>
            <a:ext cx="503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82" name="Connecteur droit avec flèche 25"/>
          <p:cNvCxnSpPr>
            <a:cxnSpLocks noChangeShapeType="1"/>
          </p:cNvCxnSpPr>
          <p:nvPr/>
        </p:nvCxnSpPr>
        <p:spPr bwMode="auto">
          <a:xfrm>
            <a:off x="4730750" y="5224463"/>
            <a:ext cx="576263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3" name="Connecteur droit avec flèche 26"/>
          <p:cNvCxnSpPr>
            <a:cxnSpLocks noChangeShapeType="1"/>
          </p:cNvCxnSpPr>
          <p:nvPr/>
        </p:nvCxnSpPr>
        <p:spPr bwMode="auto">
          <a:xfrm rot="5400000">
            <a:off x="5142707" y="5614194"/>
            <a:ext cx="431800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4" name="Connecteur droit avec flèche 28"/>
          <p:cNvCxnSpPr>
            <a:cxnSpLocks noChangeAspect="1"/>
          </p:cNvCxnSpPr>
          <p:nvPr/>
        </p:nvCxnSpPr>
        <p:spPr bwMode="auto">
          <a:xfrm>
            <a:off x="6503988" y="2516188"/>
            <a:ext cx="1749425" cy="10048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5" name="ZoneTexte 38"/>
          <p:cNvSpPr txBox="1">
            <a:spLocks noChangeArrowheads="1"/>
          </p:cNvSpPr>
          <p:nvPr/>
        </p:nvSpPr>
        <p:spPr bwMode="auto">
          <a:xfrm>
            <a:off x="2647950" y="1903413"/>
            <a:ext cx="687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25 cm</a:t>
            </a:r>
          </a:p>
        </p:txBody>
      </p:sp>
      <p:sp>
        <p:nvSpPr>
          <p:cNvPr id="11286" name="ZoneTexte 39"/>
          <p:cNvSpPr txBox="1">
            <a:spLocks noChangeArrowheads="1"/>
          </p:cNvSpPr>
          <p:nvPr/>
        </p:nvSpPr>
        <p:spPr bwMode="auto">
          <a:xfrm>
            <a:off x="708025" y="3908425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14 cm</a:t>
            </a:r>
          </a:p>
        </p:txBody>
      </p:sp>
      <p:sp>
        <p:nvSpPr>
          <p:cNvPr id="11287" name="ZoneTexte 40"/>
          <p:cNvSpPr txBox="1">
            <a:spLocks noChangeArrowheads="1"/>
          </p:cNvSpPr>
          <p:nvPr/>
        </p:nvSpPr>
        <p:spPr bwMode="auto">
          <a:xfrm>
            <a:off x="4716463" y="486727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0,78 cm</a:t>
            </a:r>
          </a:p>
        </p:txBody>
      </p:sp>
      <p:sp>
        <p:nvSpPr>
          <p:cNvPr id="11288" name="ZoneTexte 41"/>
          <p:cNvSpPr txBox="1">
            <a:spLocks noChangeArrowheads="1"/>
          </p:cNvSpPr>
          <p:nvPr/>
        </p:nvSpPr>
        <p:spPr bwMode="auto">
          <a:xfrm>
            <a:off x="5387975" y="5441950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0,74 cm</a:t>
            </a:r>
          </a:p>
        </p:txBody>
      </p:sp>
      <p:sp>
        <p:nvSpPr>
          <p:cNvPr id="11289" name="ZoneTexte 42"/>
          <p:cNvSpPr txBox="1">
            <a:spLocks noChangeArrowheads="1"/>
          </p:cNvSpPr>
          <p:nvPr/>
        </p:nvSpPr>
        <p:spPr bwMode="auto">
          <a:xfrm>
            <a:off x="6562725" y="2941638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4,5 cm</a:t>
            </a:r>
          </a:p>
        </p:txBody>
      </p:sp>
      <p:sp>
        <p:nvSpPr>
          <p:cNvPr id="11290" name="ZoneTexte 43"/>
          <p:cNvSpPr txBox="1">
            <a:spLocks noChangeArrowheads="1"/>
          </p:cNvSpPr>
          <p:nvPr/>
        </p:nvSpPr>
        <p:spPr bwMode="auto">
          <a:xfrm>
            <a:off x="5473700" y="287972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12,5 cm</a:t>
            </a:r>
          </a:p>
        </p:txBody>
      </p:sp>
      <p:sp>
        <p:nvSpPr>
          <p:cNvPr id="11291" name="ZoneTexte 44"/>
          <p:cNvSpPr txBox="1">
            <a:spLocks noChangeArrowheads="1"/>
          </p:cNvSpPr>
          <p:nvPr/>
        </p:nvSpPr>
        <p:spPr bwMode="auto">
          <a:xfrm>
            <a:off x="4565650" y="4075113"/>
            <a:ext cx="730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2,8 cm</a:t>
            </a:r>
          </a:p>
        </p:txBody>
      </p:sp>
      <p:cxnSp>
        <p:nvCxnSpPr>
          <p:cNvPr id="11292" name="Connecteur droit avec flèche 45"/>
          <p:cNvCxnSpPr>
            <a:cxnSpLocks noChangeAspect="1"/>
          </p:cNvCxnSpPr>
          <p:nvPr/>
        </p:nvCxnSpPr>
        <p:spPr bwMode="auto">
          <a:xfrm>
            <a:off x="4773613" y="3906838"/>
            <a:ext cx="388937" cy="22383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Flèche droite 29"/>
          <p:cNvSpPr/>
          <p:nvPr/>
        </p:nvSpPr>
        <p:spPr bwMode="auto">
          <a:xfrm>
            <a:off x="3060700" y="5354638"/>
            <a:ext cx="1020763" cy="34607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94" name="ZoneTexte 49"/>
          <p:cNvSpPr txBox="1">
            <a:spLocks noChangeArrowheads="1"/>
          </p:cNvSpPr>
          <p:nvPr/>
        </p:nvSpPr>
        <p:spPr bwMode="auto">
          <a:xfrm>
            <a:off x="1393825" y="4178300"/>
            <a:ext cx="731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11295" name="ZoneTexte 50"/>
          <p:cNvSpPr txBox="1">
            <a:spLocks noChangeArrowheads="1"/>
          </p:cNvSpPr>
          <p:nvPr/>
        </p:nvSpPr>
        <p:spPr bwMode="auto">
          <a:xfrm>
            <a:off x="2681288" y="4887913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33" name="Espace réservé du contenu 1"/>
          <p:cNvSpPr txBox="1">
            <a:spLocks/>
          </p:cNvSpPr>
          <p:nvPr/>
        </p:nvSpPr>
        <p:spPr bwMode="auto">
          <a:xfrm>
            <a:off x="0" y="2038350"/>
            <a:ext cx="5969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FEC</a:t>
            </a:r>
          </a:p>
        </p:txBody>
      </p:sp>
      <p:sp>
        <p:nvSpPr>
          <p:cNvPr id="34" name="Espace réservé du contenu 1"/>
          <p:cNvSpPr txBox="1">
            <a:spLocks/>
          </p:cNvSpPr>
          <p:nvPr/>
        </p:nvSpPr>
        <p:spPr bwMode="auto">
          <a:xfrm>
            <a:off x="152400" y="5354638"/>
            <a:ext cx="5969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Chip</a:t>
            </a:r>
          </a:p>
        </p:txBody>
      </p:sp>
      <p:sp>
        <p:nvSpPr>
          <p:cNvPr id="35" name="Flèche droite 34"/>
          <p:cNvSpPr/>
          <p:nvPr/>
        </p:nvSpPr>
        <p:spPr bwMode="auto">
          <a:xfrm>
            <a:off x="3019425" y="2792413"/>
            <a:ext cx="1020763" cy="34448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pic>
        <p:nvPicPr>
          <p:cNvPr id="11299" name="Picture 3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3786188"/>
            <a:ext cx="928687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Design of the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43997C-10F4-46AD-9E8B-822C0108359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David.Attie@cea.fr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10, 2011 - TPC Electronics: SALTRO Status &amp; Evolution</a:t>
            </a:r>
          </a:p>
          <a:p>
            <a:pPr>
              <a:defRPr/>
            </a:pPr>
            <a:endParaRPr lang="en-US"/>
          </a:p>
        </p:txBody>
      </p:sp>
      <p:pic>
        <p:nvPicPr>
          <p:cNvPr id="12295" name="Picture 2" descr="D:\PCB Pads-FEC-FEM-V5.4.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601663"/>
            <a:ext cx="8280400" cy="585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1"/>
          <p:cNvSpPr>
            <a:spLocks noGrp="1"/>
          </p:cNvSpPr>
          <p:nvPr>
            <p:ph idx="1"/>
          </p:nvPr>
        </p:nvSpPr>
        <p:spPr>
          <a:xfrm>
            <a:off x="179512" y="825500"/>
            <a:ext cx="7056784" cy="50517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4 chips per FEC wire bonding on the 8-layer PCB</a:t>
            </a:r>
          </a:p>
          <a:p>
            <a:pPr>
              <a:defRPr/>
            </a:pPr>
            <a:endParaRPr lang="en-US" sz="800" dirty="0" smtClean="0">
              <a:cs typeface="Arial" charset="0"/>
            </a:endParaRPr>
          </a:p>
          <a:p>
            <a:pPr>
              <a:defRPr/>
            </a:pPr>
            <a:r>
              <a:rPr lang="en-US" dirty="0" smtClean="0">
                <a:cs typeface="Arial" charset="0"/>
              </a:rPr>
              <a:t>Protections: a resistor (0201 SMC) at each channel input 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A0: 0Ω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A1: 3Ω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A2: 5,1Ω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A3: 10Ω</a:t>
            </a:r>
          </a:p>
          <a:p>
            <a:pPr marL="0" indent="0">
              <a:buFontTx/>
              <a:buNone/>
              <a:defRPr/>
            </a:pPr>
            <a:endParaRPr lang="en-US" sz="800" dirty="0" smtClean="0"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US" sz="800" dirty="0" smtClean="0"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US" sz="800" dirty="0" smtClean="0"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US" sz="800" dirty="0" smtClean="0"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US" sz="800" dirty="0" smtClean="0">
              <a:cs typeface="Arial" charset="0"/>
            </a:endParaRPr>
          </a:p>
          <a:p>
            <a:pPr marL="0" indent="0">
              <a:buFontTx/>
              <a:buNone/>
              <a:defRPr/>
            </a:pPr>
            <a:endParaRPr lang="en-US" sz="800" dirty="0" smtClean="0">
              <a:cs typeface="Arial" charset="0"/>
            </a:endParaRPr>
          </a:p>
          <a:p>
            <a:pPr>
              <a:defRPr/>
            </a:pPr>
            <a:r>
              <a:rPr lang="en-US" dirty="0" smtClean="0">
                <a:cs typeface="Arial" charset="0"/>
              </a:rPr>
              <a:t>Temperature measurement device for each FEC</a:t>
            </a:r>
          </a:p>
          <a:p>
            <a:pPr>
              <a:defRPr/>
            </a:pPr>
            <a:endParaRPr lang="en-US" dirty="0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Front-End </a:t>
            </a:r>
            <a:r>
              <a:rPr lang="fr-FR" dirty="0" err="1" smtClean="0"/>
              <a:t>Card</a:t>
            </a:r>
            <a:r>
              <a:rPr lang="fr-FR" dirty="0" smtClean="0"/>
              <a:t> (FEC)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567095-4944-46CE-A29E-E5FEF96485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5367" name="Picture 7" descr="D:\PROJETS\TPC\DESIGN\New Electronics\IMG_46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086" y="2276872"/>
            <a:ext cx="2992090" cy="22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 descr="IMG_438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503" y="793750"/>
            <a:ext cx="1263650" cy="53832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D:\TMP\DétecteurI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D:\TMP\DétecteurILC+FEC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D:\TMP\DétecteurILC+FECs+F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First prototype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4374FE-340B-4CB9-ACC9-06757317037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David.Attie@cea.fr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10, 2011 - LC Power Distribution and Pulsing Workshop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dèle par défaut">
    <a:majorFont>
      <a:latin typeface="Arial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dèle par défaut">
    <a:majorFont>
      <a:latin typeface="Arial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1233</TotalTime>
  <Words>475</Words>
  <Application>Microsoft Macintosh PowerPoint</Application>
  <PresentationFormat>Diavoorstelling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Débit</vt:lpstr>
      <vt:lpstr>Beam test of a new integrated Micromegas module</vt:lpstr>
      <vt:lpstr>Completely new setup aimed at 7-module operation</vt:lpstr>
      <vt:lpstr>Beam Test</vt:lpstr>
      <vt:lpstr>Beam size, Vdrift</vt:lpstr>
      <vt:lpstr>Integrated electronics for 7 module project</vt:lpstr>
      <vt:lpstr>Integrated electronics for 7 module project</vt:lpstr>
      <vt:lpstr>Design of the integrated electronics</vt:lpstr>
      <vt:lpstr>Front-End Card (FEC)</vt:lpstr>
      <vt:lpstr>First prototype of the electronics</vt:lpstr>
      <vt:lpstr>Temperature during switching on</vt:lpstr>
      <vt:lpstr>Temperature after cooling </vt:lpstr>
      <vt:lpstr>Event samples in B=1T</vt:lpstr>
      <vt:lpstr>Are we loosing ASICs?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a new integrated Micromegas module</dc:title>
  <dc:creator>Paul Colas</dc:creator>
  <cp:lastModifiedBy>Jan Timmermans</cp:lastModifiedBy>
  <cp:revision>6</cp:revision>
  <dcterms:created xsi:type="dcterms:W3CDTF">2011-05-11T14:59:46Z</dcterms:created>
  <dcterms:modified xsi:type="dcterms:W3CDTF">2011-05-12T13:31:46Z</dcterms:modified>
</cp:coreProperties>
</file>