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6" r:id="rId11"/>
    <p:sldId id="25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4916D-9C74-408D-908C-E0F96510A667}" type="datetimeFigureOut">
              <a:rPr lang="fr-FR" smtClean="0"/>
              <a:t>18/05/2011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7966-E2FE-4A1A-B986-9054A2D9441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BE9C-D6CF-4474-B36C-57351A9968C4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F58A6-7E42-4E5B-B9E4-7CDDA0D7E227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6DDD-F48B-437F-9747-E21A440A3FCE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6B15F48-FEE1-4054-A75D-F23E5BF9C9CA}" type="datetime1">
              <a:rPr lang="fr-FR" smtClean="0"/>
              <a:t>18/05/2011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8D111CA5-4DE9-4999-AE12-AE70D4DFF00B}" type="datetime1">
              <a:rPr lang="fr-FR" smtClean="0"/>
              <a:t>18/05/2011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6661150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98F754D2-CA94-476F-B3A4-5A337BBC5DFF}" type="datetime1">
              <a:rPr lang="fr-FR" smtClean="0"/>
              <a:t>18/05/2011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4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F42F-FC2E-4927-AC54-B1A04C35F990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83314-AE60-4FBC-BB81-38BA2C4EA18B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7FCE7-CA4E-418A-BC66-4198230B21EB}" type="datetime1">
              <a:rPr lang="fr-FR" smtClean="0"/>
              <a:t>18/05/2011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C7912-F983-4431-A0FF-E0C805079F3F}" type="datetime1">
              <a:rPr lang="fr-FR" smtClean="0"/>
              <a:t>18/05/2011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F058-DB16-4B48-A16E-C1DA29C0B9BA}" type="datetime1">
              <a:rPr lang="fr-FR" smtClean="0"/>
              <a:t>18/05/2011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F4DA4-3070-492E-A3C0-E13A9D7B5828}" type="datetime1">
              <a:rPr lang="fr-FR" smtClean="0"/>
              <a:t>18/05/2011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53EF-7342-4D12-8003-0E8801B23B3A}" type="datetime1">
              <a:rPr lang="fr-FR" smtClean="0"/>
              <a:t>18/05/2011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056F-D596-438C-B31C-49DF1FC44E91}" type="datetime1">
              <a:rPr lang="fr-FR" smtClean="0"/>
              <a:t>18/05/2011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37467-BB57-4964-96BB-0A66D53F0BEA}" type="datetime1">
              <a:rPr lang="fr-FR" smtClean="0"/>
              <a:t>18/05/2011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5B60C-6F90-4683-B77B-A5F1A6584B7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SUMMARY OF THE ORSAY LD-TPC ELECTRONICS MEETING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Time (2013) to </a:t>
            </a:r>
            <a:r>
              <a:rPr lang="fr-FR" dirty="0" err="1" smtClean="0"/>
              <a:t>re</a:t>
            </a:r>
            <a:r>
              <a:rPr lang="fr-FR" dirty="0" smtClean="0"/>
              <a:t>-</a:t>
            </a:r>
            <a:r>
              <a:rPr lang="fr-FR" dirty="0" err="1" smtClean="0"/>
              <a:t>think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scratch the </a:t>
            </a:r>
            <a:r>
              <a:rPr lang="fr-FR" dirty="0" err="1" smtClean="0"/>
              <a:t>electronics</a:t>
            </a:r>
            <a:r>
              <a:rPr lang="fr-FR" dirty="0" smtClean="0"/>
              <a:t> for ILD TPC </a:t>
            </a:r>
            <a:r>
              <a:rPr lang="fr-FR" dirty="0" err="1" smtClean="0"/>
              <a:t>readout</a:t>
            </a:r>
            <a:endParaRPr lang="fr-FR" dirty="0" smtClean="0"/>
          </a:p>
          <a:p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usable for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endParaRPr lang="fr-FR" dirty="0" smtClean="0"/>
          </a:p>
          <a:p>
            <a:r>
              <a:rPr lang="fr-FR" dirty="0" smtClean="0"/>
              <a:t>130 nm </a:t>
            </a:r>
            <a:r>
              <a:rPr lang="fr-FR" dirty="0" err="1" smtClean="0"/>
              <a:t>seems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technology</a:t>
            </a:r>
            <a:r>
              <a:rPr lang="fr-FR" dirty="0" smtClean="0"/>
              <a:t>, but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questionned</a:t>
            </a:r>
            <a:endParaRPr lang="fr-FR" dirty="0" smtClean="0"/>
          </a:p>
          <a:p>
            <a:r>
              <a:rPr lang="fr-FR" dirty="0" smtClean="0"/>
              <a:t>Power distribution and </a:t>
            </a:r>
            <a:r>
              <a:rPr lang="fr-FR" dirty="0" err="1" smtClean="0"/>
              <a:t>consumption</a:t>
            </a:r>
            <a:r>
              <a:rPr lang="fr-FR" dirty="0" smtClean="0"/>
              <a:t> are important  issues (</a:t>
            </a:r>
            <a:r>
              <a:rPr lang="fr-FR" dirty="0" err="1" smtClean="0"/>
              <a:t>taking</a:t>
            </a:r>
            <a:r>
              <a:rPr lang="fr-FR" dirty="0" smtClean="0"/>
              <a:t> in and out power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: </a:t>
            </a:r>
            <a:r>
              <a:rPr lang="fr-FR" dirty="0" err="1" smtClean="0"/>
              <a:t>improve</a:t>
            </a:r>
            <a:r>
              <a:rPr lang="fr-FR" dirty="0" smtClean="0"/>
              <a:t> SALTRO 16 design:</a:t>
            </a:r>
          </a:p>
          <a:p>
            <a:pPr lvl="1"/>
            <a:r>
              <a:rPr lang="fr-FR" dirty="0" smtClean="0"/>
              <a:t>Compact,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gourmand ADC</a:t>
            </a:r>
            <a:r>
              <a:rPr lang="fr-FR" smtClean="0"/>
              <a:t>, </a:t>
            </a:r>
            <a:endParaRPr lang="fr-FR" dirty="0" smtClean="0"/>
          </a:p>
          <a:p>
            <a:r>
              <a:rPr lang="fr-FR" dirty="0" err="1" smtClean="0"/>
              <a:t>Work</a:t>
            </a:r>
            <a:r>
              <a:rPr lang="fr-FR" dirty="0" smtClean="0"/>
              <a:t> out </a:t>
            </a:r>
            <a:r>
              <a:rPr lang="fr-FR" dirty="0" err="1" smtClean="0"/>
              <a:t>storage</a:t>
            </a:r>
            <a:r>
              <a:rPr lang="fr-FR" dirty="0" smtClean="0"/>
              <a:t> and real-time data </a:t>
            </a:r>
            <a:r>
              <a:rPr lang="fr-FR" dirty="0" err="1" smtClean="0"/>
              <a:t>reduction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Continue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PCA16+ALTRO and SALTRO16 or AFTER </a:t>
            </a:r>
            <a:r>
              <a:rPr lang="fr-FR" dirty="0" err="1" smtClean="0"/>
              <a:t>with</a:t>
            </a:r>
            <a:r>
              <a:rPr lang="fr-FR" dirty="0" smtClean="0"/>
              <a:t> help </a:t>
            </a:r>
            <a:r>
              <a:rPr lang="fr-FR" dirty="0" err="1" smtClean="0"/>
              <a:t>from</a:t>
            </a:r>
            <a:r>
              <a:rPr lang="fr-FR" dirty="0" smtClean="0"/>
              <a:t> AIDA (Lund, Saclay,…). None of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final LD </a:t>
            </a:r>
            <a:r>
              <a:rPr lang="fr-FR" dirty="0" err="1" smtClean="0"/>
              <a:t>electronics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insufficient</a:t>
            </a:r>
            <a:r>
              <a:rPr lang="fr-FR" dirty="0" smtClean="0"/>
              <a:t> </a:t>
            </a:r>
            <a:r>
              <a:rPr lang="fr-FR" dirty="0" err="1" smtClean="0"/>
              <a:t>packing</a:t>
            </a:r>
            <a:r>
              <a:rPr lang="fr-FR" dirty="0" smtClean="0"/>
              <a:t>, protection,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consumption</a:t>
            </a:r>
            <a:r>
              <a:rPr lang="fr-FR" dirty="0" smtClean="0"/>
              <a:t>, </a:t>
            </a:r>
            <a:r>
              <a:rPr lang="fr-FR" dirty="0" err="1" smtClean="0"/>
              <a:t>memory</a:t>
            </a:r>
            <a:r>
              <a:rPr lang="fr-FR" dirty="0" smtClean="0"/>
              <a:t> </a:t>
            </a:r>
            <a:r>
              <a:rPr lang="fr-FR" dirty="0" err="1" smtClean="0"/>
              <a:t>depth</a:t>
            </a:r>
            <a:r>
              <a:rPr lang="fr-FR" dirty="0" smtClean="0"/>
              <a:t>,… )</a:t>
            </a:r>
          </a:p>
          <a:p>
            <a:r>
              <a:rPr lang="fr-FR" dirty="0" smtClean="0"/>
              <a:t>Start design </a:t>
            </a:r>
            <a:r>
              <a:rPr lang="fr-FR" dirty="0" err="1" smtClean="0"/>
              <a:t>work</a:t>
            </a:r>
            <a:r>
              <a:rPr lang="fr-FR" dirty="0" smtClean="0"/>
              <a:t> on a future </a:t>
            </a:r>
            <a:r>
              <a:rPr lang="fr-FR" dirty="0" err="1" smtClean="0"/>
              <a:t>GdSP</a:t>
            </a:r>
            <a:r>
              <a:rPr lang="fr-FR" dirty="0" smtClean="0"/>
              <a:t> chip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LD-TPC and SLHC muon </a:t>
            </a:r>
            <a:r>
              <a:rPr lang="fr-FR" dirty="0" err="1" smtClean="0"/>
              <a:t>chambers</a:t>
            </a:r>
            <a:r>
              <a:rPr lang="fr-FR" dirty="0" smtClean="0"/>
              <a:t>. Paul Aspell </a:t>
            </a:r>
            <a:r>
              <a:rPr lang="fr-FR" dirty="0" err="1" smtClean="0"/>
              <a:t>is</a:t>
            </a:r>
            <a:r>
              <a:rPr lang="fr-FR" dirty="0" smtClean="0"/>
              <a:t> putting </a:t>
            </a:r>
            <a:r>
              <a:rPr lang="fr-FR" dirty="0" err="1" smtClean="0"/>
              <a:t>together</a:t>
            </a:r>
            <a:r>
              <a:rPr lang="fr-FR" dirty="0" smtClean="0"/>
              <a:t> a design team. Saclay </a:t>
            </a:r>
            <a:r>
              <a:rPr lang="fr-FR" dirty="0" err="1" smtClean="0"/>
              <a:t>volunteer</a:t>
            </a:r>
            <a:r>
              <a:rPr lang="fr-FR" dirty="0" smtClean="0"/>
              <a:t> to </a:t>
            </a:r>
            <a:r>
              <a:rPr lang="fr-FR" dirty="0" err="1" smtClean="0"/>
              <a:t>participate</a:t>
            </a:r>
            <a:r>
              <a:rPr lang="fr-FR" dirty="0" smtClean="0"/>
              <a:t>. </a:t>
            </a:r>
            <a:r>
              <a:rPr lang="fr-FR" dirty="0" err="1" smtClean="0"/>
              <a:t>Directly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to full Si chip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expensive</a:t>
            </a:r>
            <a:r>
              <a:rPr lang="fr-FR" dirty="0" smtClean="0"/>
              <a:t> and </a:t>
            </a:r>
            <a:r>
              <a:rPr lang="fr-FR" dirty="0" err="1" smtClean="0"/>
              <a:t>premature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Reminder</a:t>
            </a:r>
            <a:r>
              <a:rPr lang="fr-FR" dirty="0" smtClean="0"/>
              <a:t> on </a:t>
            </a:r>
            <a:r>
              <a:rPr lang="fr-FR" dirty="0" err="1" smtClean="0"/>
              <a:t>signals</a:t>
            </a:r>
            <a:r>
              <a:rPr lang="fr-FR" dirty="0" smtClean="0"/>
              <a:t>, </a:t>
            </a:r>
            <a:r>
              <a:rPr lang="fr-FR" dirty="0" err="1" smtClean="0"/>
              <a:t>beam</a:t>
            </a:r>
            <a:r>
              <a:rPr lang="fr-FR" dirty="0" smtClean="0"/>
              <a:t> conditions, </a:t>
            </a:r>
            <a:r>
              <a:rPr lang="fr-FR" dirty="0" err="1" smtClean="0"/>
              <a:t>etc</a:t>
            </a:r>
            <a:r>
              <a:rPr lang="fr-FR" dirty="0" smtClean="0"/>
              <a:t>… </a:t>
            </a:r>
            <a:r>
              <a:rPr lang="fr-FR" dirty="0" err="1" smtClean="0"/>
              <a:t>at</a:t>
            </a:r>
            <a:r>
              <a:rPr lang="fr-FR" dirty="0" smtClean="0"/>
              <a:t> ILC and CLIC (PC and Lucie L)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No </a:t>
            </a:r>
            <a:r>
              <a:rPr lang="fr-FR" dirty="0" err="1" smtClean="0"/>
              <a:t>special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signal </a:t>
            </a:r>
            <a:r>
              <a:rPr lang="fr-FR" dirty="0" err="1" smtClean="0"/>
              <a:t>shape</a:t>
            </a:r>
            <a:r>
              <a:rPr lang="fr-FR" dirty="0" smtClean="0"/>
              <a:t> and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GEM and Micromegas</a:t>
            </a:r>
          </a:p>
          <a:p>
            <a:r>
              <a:rPr lang="fr-FR" dirty="0" err="1" smtClean="0"/>
              <a:t>Possibility</a:t>
            </a:r>
            <a:r>
              <a:rPr lang="fr-FR" dirty="0" smtClean="0"/>
              <a:t> of power </a:t>
            </a:r>
            <a:r>
              <a:rPr lang="fr-FR" dirty="0" err="1" smtClean="0"/>
              <a:t>pulsing</a:t>
            </a:r>
            <a:r>
              <a:rPr lang="fr-FR" dirty="0" smtClean="0"/>
              <a:t> for ILC</a:t>
            </a:r>
          </a:p>
          <a:p>
            <a:r>
              <a:rPr lang="fr-FR" dirty="0" err="1" smtClean="0"/>
              <a:t>Very</a:t>
            </a:r>
            <a:r>
              <a:rPr lang="fr-FR" dirty="0" smtClean="0"/>
              <a:t> variable backgrounds in CLIC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727" y="764704"/>
            <a:ext cx="73657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dirty="0" err="1" smtClean="0"/>
              <a:t>Summary</a:t>
            </a:r>
            <a:r>
              <a:rPr lang="sv-SE" sz="2000" dirty="0" smtClean="0"/>
              <a:t> of </a:t>
            </a:r>
            <a:r>
              <a:rPr lang="sv-SE" sz="2000" dirty="0" err="1" smtClean="0"/>
              <a:t>experiences</a:t>
            </a:r>
            <a:r>
              <a:rPr lang="sv-SE" sz="2000" dirty="0" smtClean="0"/>
              <a:t> with the PCA16-ALTRO (EUDET)  electronics</a:t>
            </a:r>
          </a:p>
          <a:p>
            <a:pPr algn="ctr"/>
            <a:r>
              <a:rPr lang="sv-SE" sz="1600" dirty="0" smtClean="0"/>
              <a:t>(12-27mV/fC) (30-130ns </a:t>
            </a:r>
            <a:r>
              <a:rPr lang="sv-SE" sz="1600" dirty="0" err="1" smtClean="0"/>
              <a:t>shaping</a:t>
            </a:r>
            <a:r>
              <a:rPr lang="sv-SE" sz="1600" dirty="0" smtClean="0"/>
              <a:t>) (20MHz sampling)</a:t>
            </a:r>
          </a:p>
          <a:p>
            <a:endParaRPr lang="sv-SE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55576" y="3284984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 smtClean="0"/>
              <a:t>       Problems</a:t>
            </a:r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Breaking</a:t>
            </a:r>
            <a:r>
              <a:rPr lang="sv-SE" dirty="0" smtClean="0"/>
              <a:t> </a:t>
            </a:r>
            <a:r>
              <a:rPr lang="sv-SE" dirty="0" err="1" smtClean="0"/>
              <a:t>amplifier</a:t>
            </a:r>
            <a:r>
              <a:rPr lang="sv-SE" dirty="0" smtClean="0"/>
              <a:t> </a:t>
            </a:r>
            <a:r>
              <a:rPr lang="sv-SE" dirty="0" err="1" smtClean="0"/>
              <a:t>channels</a:t>
            </a:r>
            <a:r>
              <a:rPr lang="sv-SE" dirty="0" smtClean="0"/>
              <a:t> with </a:t>
            </a:r>
            <a:r>
              <a:rPr lang="sv-SE" dirty="0" err="1" smtClean="0"/>
              <a:t>GEMs</a:t>
            </a:r>
            <a:r>
              <a:rPr lang="sv-SE" dirty="0" smtClean="0"/>
              <a:t>.  </a:t>
            </a:r>
            <a:r>
              <a:rPr lang="sv-SE" dirty="0" err="1" smtClean="0"/>
              <a:t>Severe</a:t>
            </a:r>
            <a:r>
              <a:rPr lang="sv-SE" dirty="0" smtClean="0"/>
              <a:t>, has to be solved</a:t>
            </a:r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Diffcult</a:t>
            </a:r>
            <a:r>
              <a:rPr lang="sv-SE" dirty="0" smtClean="0"/>
              <a:t> </a:t>
            </a:r>
            <a:r>
              <a:rPr lang="sv-SE" dirty="0" err="1" smtClean="0"/>
              <a:t>assembly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cooling</a:t>
            </a:r>
            <a:r>
              <a:rPr lang="sv-SE" dirty="0" smtClean="0"/>
              <a:t> </a:t>
            </a:r>
            <a:r>
              <a:rPr lang="sv-SE" dirty="0" err="1" smtClean="0"/>
              <a:t>FECs</a:t>
            </a:r>
            <a:r>
              <a:rPr lang="sv-SE" dirty="0" smtClean="0"/>
              <a:t>, </a:t>
            </a:r>
            <a:r>
              <a:rPr lang="sv-SE" dirty="0" err="1" smtClean="0"/>
              <a:t>needs</a:t>
            </a:r>
            <a:r>
              <a:rPr lang="sv-SE" dirty="0" smtClean="0"/>
              <a:t> </a:t>
            </a:r>
            <a:r>
              <a:rPr lang="sv-SE" dirty="0" err="1" smtClean="0"/>
              <a:t>forced</a:t>
            </a:r>
            <a:r>
              <a:rPr lang="sv-SE" dirty="0" smtClean="0"/>
              <a:t> air </a:t>
            </a:r>
            <a:r>
              <a:rPr lang="sv-SE" dirty="0" err="1" smtClean="0"/>
              <a:t>cooling</a:t>
            </a:r>
            <a:r>
              <a:rPr lang="sv-SE" dirty="0" smtClean="0"/>
              <a:t> . Not OK for the </a:t>
            </a:r>
            <a:r>
              <a:rPr lang="sv-SE" dirty="0" err="1" smtClean="0"/>
              <a:t>future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Global </a:t>
            </a:r>
            <a:r>
              <a:rPr lang="sv-SE" dirty="0" err="1" smtClean="0"/>
              <a:t>threshold</a:t>
            </a:r>
            <a:r>
              <a:rPr lang="sv-SE" dirty="0" smtClean="0"/>
              <a:t> </a:t>
            </a:r>
            <a:r>
              <a:rPr lang="sv-SE" dirty="0" err="1" smtClean="0"/>
              <a:t>limited</a:t>
            </a:r>
            <a:r>
              <a:rPr lang="sv-SE" dirty="0" smtClean="0"/>
              <a:t> by</a:t>
            </a:r>
          </a:p>
          <a:p>
            <a:pPr lvl="2">
              <a:buFont typeface="Arial" pitchFamily="34" charset="0"/>
              <a:buChar char="•"/>
            </a:pPr>
            <a:r>
              <a:rPr lang="sv-SE" dirty="0" err="1" smtClean="0"/>
              <a:t>Touching</a:t>
            </a:r>
            <a:r>
              <a:rPr lang="sv-SE" dirty="0" smtClean="0"/>
              <a:t> </a:t>
            </a:r>
            <a:r>
              <a:rPr lang="sv-SE" dirty="0" err="1" smtClean="0"/>
              <a:t>cables</a:t>
            </a:r>
            <a:r>
              <a:rPr lang="sv-SE" dirty="0" smtClean="0"/>
              <a:t>.  </a:t>
            </a:r>
          </a:p>
          <a:p>
            <a:pPr lvl="2">
              <a:buFont typeface="Arial" pitchFamily="34" charset="0"/>
              <a:buChar char="•"/>
            </a:pPr>
            <a:r>
              <a:rPr lang="sv-SE" dirty="0" err="1" smtClean="0"/>
              <a:t>Edges</a:t>
            </a:r>
            <a:r>
              <a:rPr lang="sv-SE" dirty="0" smtClean="0"/>
              <a:t> of </a:t>
            </a:r>
            <a:r>
              <a:rPr lang="sv-SE" dirty="0" err="1" smtClean="0"/>
              <a:t>pad</a:t>
            </a:r>
            <a:r>
              <a:rPr lang="sv-SE" dirty="0" smtClean="0"/>
              <a:t> panel</a:t>
            </a:r>
          </a:p>
          <a:p>
            <a:pPr lvl="2">
              <a:buFont typeface="Arial" pitchFamily="34" charset="0"/>
              <a:buChar char="•"/>
            </a:pPr>
            <a:r>
              <a:rPr lang="sv-SE" dirty="0" smtClean="0"/>
              <a:t>Long </a:t>
            </a:r>
            <a:r>
              <a:rPr lang="sv-SE" dirty="0" err="1" smtClean="0"/>
              <a:t>cables</a:t>
            </a:r>
            <a:r>
              <a:rPr lang="sv-SE" dirty="0" smtClean="0"/>
              <a:t>. The </a:t>
            </a:r>
            <a:r>
              <a:rPr lang="sv-SE" dirty="0" err="1" smtClean="0"/>
              <a:t>cables</a:t>
            </a:r>
            <a:r>
              <a:rPr lang="sv-SE" dirty="0" smtClean="0"/>
              <a:t> are the </a:t>
            </a:r>
            <a:r>
              <a:rPr lang="sv-SE" dirty="0" err="1" smtClean="0"/>
              <a:t>unpredictable</a:t>
            </a:r>
            <a:r>
              <a:rPr lang="sv-SE" dirty="0" smtClean="0"/>
              <a:t> part of the system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484784"/>
            <a:ext cx="71858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sv-SE" sz="2400" b="1" dirty="0" smtClean="0"/>
              <a:t>Good</a:t>
            </a:r>
          </a:p>
          <a:p>
            <a:pPr lvl="1"/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smtClean="0"/>
              <a:t>Excellent </a:t>
            </a:r>
            <a:r>
              <a:rPr lang="sv-SE" dirty="0" err="1" smtClean="0"/>
              <a:t>noise</a:t>
            </a:r>
            <a:r>
              <a:rPr lang="sv-SE" dirty="0" smtClean="0"/>
              <a:t>, ca 350 </a:t>
            </a:r>
            <a:r>
              <a:rPr lang="sv-SE" dirty="0" err="1" smtClean="0"/>
              <a:t>electrons</a:t>
            </a:r>
            <a:r>
              <a:rPr lang="sv-SE" dirty="0" smtClean="0"/>
              <a:t>. One FEC </a:t>
            </a:r>
            <a:r>
              <a:rPr lang="sv-SE" dirty="0" err="1" smtClean="0"/>
              <a:t>connected</a:t>
            </a:r>
            <a:r>
              <a:rPr lang="sv-SE" dirty="0" smtClean="0"/>
              <a:t> to </a:t>
            </a:r>
            <a:r>
              <a:rPr lang="sv-SE" dirty="0" err="1" smtClean="0"/>
              <a:t>chamber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dirty="0" err="1" smtClean="0"/>
              <a:t>Routine</a:t>
            </a:r>
            <a:r>
              <a:rPr lang="sv-SE" dirty="0" smtClean="0"/>
              <a:t> operation of ~8000ch with global </a:t>
            </a:r>
            <a:r>
              <a:rPr lang="sv-SE" dirty="0" err="1" smtClean="0"/>
              <a:t>threshold</a:t>
            </a:r>
            <a:r>
              <a:rPr lang="sv-SE" dirty="0" smtClean="0"/>
              <a:t> at 4 </a:t>
            </a:r>
            <a:r>
              <a:rPr lang="sv-SE" dirty="0" err="1" smtClean="0"/>
              <a:t>adc</a:t>
            </a:r>
            <a:r>
              <a:rPr lang="sv-SE" dirty="0" smtClean="0"/>
              <a:t> </a:t>
            </a:r>
            <a:r>
              <a:rPr lang="sv-SE" dirty="0" err="1" smtClean="0"/>
              <a:t>channels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 ( ca 2000 </a:t>
            </a:r>
            <a:r>
              <a:rPr lang="sv-SE" dirty="0" err="1" smtClean="0"/>
              <a:t>electrons</a:t>
            </a:r>
            <a:r>
              <a:rPr lang="sv-SE" dirty="0" smtClean="0"/>
              <a:t>).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8"/>
            <a:ext cx="80089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v-SE" dirty="0" smtClean="0"/>
              <a:t>It has </a:t>
            </a:r>
            <a:r>
              <a:rPr lang="sv-SE" dirty="0" err="1" smtClean="0"/>
              <a:t>been</a:t>
            </a:r>
            <a:r>
              <a:rPr lang="sv-SE" dirty="0" smtClean="0"/>
              <a:t> (is)  the </a:t>
            </a:r>
            <a:r>
              <a:rPr lang="sv-SE" dirty="0" err="1" smtClean="0"/>
              <a:t>working</a:t>
            </a:r>
            <a:r>
              <a:rPr lang="sv-SE" dirty="0" smtClean="0"/>
              <a:t> </a:t>
            </a:r>
            <a:r>
              <a:rPr lang="sv-SE" dirty="0" err="1" smtClean="0"/>
              <a:t>assumption</a:t>
            </a:r>
            <a:r>
              <a:rPr lang="sv-SE" dirty="0" smtClean="0"/>
              <a:t> that the final LD-TPC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the </a:t>
            </a:r>
            <a:r>
              <a:rPr lang="sv-SE" dirty="0" err="1" smtClean="0"/>
              <a:t>readout</a:t>
            </a:r>
            <a:r>
              <a:rPr lang="sv-SE" dirty="0" smtClean="0"/>
              <a:t> </a:t>
            </a:r>
          </a:p>
          <a:p>
            <a:r>
              <a:rPr lang="sv-SE" dirty="0"/>
              <a:t>e</a:t>
            </a:r>
            <a:r>
              <a:rPr lang="sv-SE" dirty="0" smtClean="0"/>
              <a:t>lectronics </a:t>
            </a:r>
            <a:r>
              <a:rPr lang="sv-SE" dirty="0" err="1" smtClean="0"/>
              <a:t>mounted</a:t>
            </a:r>
            <a:r>
              <a:rPr lang="sv-SE" dirty="0" smtClean="0"/>
              <a:t>  </a:t>
            </a:r>
            <a:r>
              <a:rPr lang="sv-SE" dirty="0" err="1" smtClean="0"/>
              <a:t>directly</a:t>
            </a:r>
            <a:r>
              <a:rPr lang="sv-SE" dirty="0" smtClean="0"/>
              <a:t> on the </a:t>
            </a:r>
            <a:r>
              <a:rPr lang="sv-SE" dirty="0" err="1" smtClean="0"/>
              <a:t>outer</a:t>
            </a:r>
            <a:r>
              <a:rPr lang="sv-SE" dirty="0" smtClean="0"/>
              <a:t> face of the </a:t>
            </a:r>
            <a:r>
              <a:rPr lang="sv-SE" dirty="0" err="1" smtClean="0"/>
              <a:t>pad</a:t>
            </a:r>
            <a:r>
              <a:rPr lang="sv-SE" dirty="0" smtClean="0"/>
              <a:t> panel.</a:t>
            </a:r>
          </a:p>
          <a:p>
            <a:endParaRPr lang="sv-SE" dirty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With SALTRO16  the </a:t>
            </a:r>
            <a:r>
              <a:rPr lang="sv-SE" dirty="0" err="1" smtClean="0"/>
              <a:t>channel</a:t>
            </a:r>
            <a:r>
              <a:rPr lang="sv-SE" dirty="0" smtClean="0"/>
              <a:t> </a:t>
            </a:r>
            <a:r>
              <a:rPr lang="sv-SE" dirty="0" err="1" smtClean="0"/>
              <a:t>density</a:t>
            </a:r>
            <a:r>
              <a:rPr lang="sv-SE" dirty="0" smtClean="0"/>
              <a:t>  is </a:t>
            </a:r>
            <a:r>
              <a:rPr lang="sv-SE" dirty="0" err="1" smtClean="0"/>
              <a:t>too</a:t>
            </a:r>
            <a:r>
              <a:rPr lang="sv-SE" dirty="0" smtClean="0"/>
              <a:t> </a:t>
            </a:r>
            <a:r>
              <a:rPr lang="sv-SE" dirty="0" err="1" smtClean="0"/>
              <a:t>low</a:t>
            </a:r>
            <a:r>
              <a:rPr lang="sv-SE" dirty="0" smtClean="0"/>
              <a:t> , </a:t>
            </a:r>
            <a:r>
              <a:rPr lang="sv-SE" dirty="0" err="1" smtClean="0"/>
              <a:t>limiting</a:t>
            </a:r>
            <a:r>
              <a:rPr lang="sv-SE" dirty="0" smtClean="0"/>
              <a:t> the </a:t>
            </a:r>
            <a:r>
              <a:rPr lang="sv-SE" dirty="0" err="1" smtClean="0"/>
              <a:t>pad</a:t>
            </a:r>
            <a:r>
              <a:rPr lang="sv-SE" dirty="0" smtClean="0"/>
              <a:t> </a:t>
            </a:r>
            <a:r>
              <a:rPr lang="sv-SE" dirty="0" err="1" smtClean="0"/>
              <a:t>size</a:t>
            </a:r>
            <a:r>
              <a:rPr lang="sv-SE" dirty="0" smtClean="0"/>
              <a:t>  to 1*9mm (in </a:t>
            </a:r>
            <a:r>
              <a:rPr lang="sv-SE" dirty="0" err="1" smtClean="0"/>
              <a:t>theory</a:t>
            </a:r>
            <a:r>
              <a:rPr lang="sv-SE" dirty="0" smtClean="0"/>
              <a:t>).  In </a:t>
            </a:r>
            <a:r>
              <a:rPr lang="sv-SE" dirty="0" err="1" smtClean="0"/>
              <a:t>practise</a:t>
            </a:r>
            <a:r>
              <a:rPr lang="sv-SE" dirty="0" smtClean="0"/>
              <a:t> </a:t>
            </a:r>
            <a:r>
              <a:rPr lang="sv-SE" dirty="0" err="1" smtClean="0"/>
              <a:t>probably</a:t>
            </a:r>
            <a:r>
              <a:rPr lang="sv-SE" dirty="0" smtClean="0"/>
              <a:t> </a:t>
            </a:r>
            <a:r>
              <a:rPr lang="sv-SE" dirty="0" err="1" smtClean="0"/>
              <a:t>twice</a:t>
            </a:r>
            <a:r>
              <a:rPr lang="sv-SE" dirty="0" smtClean="0"/>
              <a:t> that </a:t>
            </a:r>
            <a:r>
              <a:rPr lang="sv-SE" dirty="0" err="1" smtClean="0"/>
              <a:t>even</a:t>
            </a:r>
            <a:r>
              <a:rPr lang="sv-SE" dirty="0" smtClean="0"/>
              <a:t>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bond</a:t>
            </a:r>
            <a:r>
              <a:rPr lang="sv-SE" dirty="0" smtClean="0"/>
              <a:t> </a:t>
            </a:r>
            <a:r>
              <a:rPr lang="sv-SE" dirty="0" err="1" smtClean="0"/>
              <a:t>naked</a:t>
            </a:r>
            <a:r>
              <a:rPr lang="sv-SE" dirty="0" smtClean="0"/>
              <a:t> die to the panel.</a:t>
            </a:r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As </a:t>
            </a:r>
            <a:r>
              <a:rPr lang="sv-SE" dirty="0" err="1" smtClean="0"/>
              <a:t>long</a:t>
            </a:r>
            <a:r>
              <a:rPr lang="sv-SE" dirty="0" smtClean="0"/>
              <a:t> as </a:t>
            </a:r>
            <a:r>
              <a:rPr lang="sv-SE" dirty="0" err="1" smtClean="0"/>
              <a:t>we</a:t>
            </a:r>
            <a:r>
              <a:rPr lang="sv-SE" dirty="0" smtClean="0"/>
              <a:t> are bonding </a:t>
            </a:r>
            <a:r>
              <a:rPr lang="sv-SE" dirty="0" err="1" smtClean="0"/>
              <a:t>untested</a:t>
            </a:r>
            <a:r>
              <a:rPr lang="sv-SE" dirty="0" smtClean="0"/>
              <a:t> chips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to work with </a:t>
            </a:r>
            <a:r>
              <a:rPr lang="sv-SE" dirty="0" err="1" smtClean="0"/>
              <a:t>fabrication</a:t>
            </a:r>
            <a:r>
              <a:rPr lang="sv-SE" dirty="0" smtClean="0"/>
              <a:t> </a:t>
            </a:r>
            <a:r>
              <a:rPr lang="sv-SE" dirty="0" err="1" smtClean="0"/>
              <a:t>modules</a:t>
            </a:r>
            <a:r>
              <a:rPr lang="sv-SE" dirty="0" smtClean="0"/>
              <a:t> with  </a:t>
            </a:r>
            <a:r>
              <a:rPr lang="sv-SE" dirty="0" err="1" smtClean="0"/>
              <a:t>few</a:t>
            </a:r>
            <a:r>
              <a:rPr lang="sv-SE" dirty="0" smtClean="0"/>
              <a:t> chips </a:t>
            </a:r>
            <a:r>
              <a:rPr lang="sv-SE" dirty="0" err="1" smtClean="0"/>
              <a:t>otherwise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are killed by the </a:t>
            </a:r>
            <a:r>
              <a:rPr lang="sv-SE" dirty="0" err="1" smtClean="0"/>
              <a:t>yield</a:t>
            </a:r>
            <a:r>
              <a:rPr lang="sv-SE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sv-SE" dirty="0"/>
          </a:p>
          <a:p>
            <a:pPr>
              <a:buFont typeface="Arial" pitchFamily="34" charset="0"/>
              <a:buChar char="•"/>
            </a:pPr>
            <a:r>
              <a:rPr lang="sv-SE" dirty="0" err="1" smtClean="0"/>
              <a:t>We</a:t>
            </a:r>
            <a:r>
              <a:rPr lang="sv-SE" dirty="0" smtClean="0"/>
              <a:t> plan to </a:t>
            </a:r>
            <a:r>
              <a:rPr lang="sv-SE" dirty="0" err="1" smtClean="0"/>
              <a:t>place</a:t>
            </a:r>
            <a:r>
              <a:rPr lang="sv-SE" dirty="0" smtClean="0"/>
              <a:t> the SALTRO16 on  a </a:t>
            </a:r>
            <a:r>
              <a:rPr lang="sv-SE" dirty="0" err="1" smtClean="0"/>
              <a:t>multi-chip-module</a:t>
            </a:r>
            <a:r>
              <a:rPr lang="sv-SE" dirty="0" smtClean="0"/>
              <a:t> (FEC-MCM) </a:t>
            </a:r>
            <a:r>
              <a:rPr lang="sv-SE" dirty="0" err="1" smtClean="0"/>
              <a:t>which</a:t>
            </a:r>
            <a:endParaRPr lang="sv-SE" dirty="0" smtClean="0"/>
          </a:p>
          <a:p>
            <a:r>
              <a:rPr lang="sv-SE" dirty="0" smtClean="0"/>
              <a:t> </a:t>
            </a:r>
            <a:r>
              <a:rPr lang="sv-SE" dirty="0" err="1" smtClean="0"/>
              <a:t>connects</a:t>
            </a:r>
            <a:r>
              <a:rPr lang="sv-SE" dirty="0" smtClean="0"/>
              <a:t> to the </a:t>
            </a:r>
            <a:r>
              <a:rPr lang="sv-SE" dirty="0" err="1" smtClean="0"/>
              <a:t>pad</a:t>
            </a:r>
            <a:r>
              <a:rPr lang="sv-SE" dirty="0" smtClean="0"/>
              <a:t> panel with the JAE </a:t>
            </a:r>
            <a:r>
              <a:rPr lang="sv-SE" dirty="0" err="1" smtClean="0"/>
              <a:t>connectors</a:t>
            </a:r>
            <a:r>
              <a:rPr lang="sv-SE" dirty="0" smtClean="0"/>
              <a:t> </a:t>
            </a:r>
            <a:r>
              <a:rPr lang="sv-SE" dirty="0" err="1" smtClean="0"/>
              <a:t>used</a:t>
            </a:r>
            <a:r>
              <a:rPr lang="sv-SE" dirty="0" smtClean="0"/>
              <a:t>  for the ALTRO </a:t>
            </a:r>
            <a:r>
              <a:rPr lang="sv-SE" dirty="0" err="1" smtClean="0"/>
              <a:t>electr</a:t>
            </a:r>
            <a:r>
              <a:rPr lang="sv-SE" dirty="0" smtClean="0"/>
              <a:t>. </a:t>
            </a:r>
          </a:p>
          <a:p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After some detours we have now settled on a </a:t>
            </a:r>
          </a:p>
          <a:p>
            <a:r>
              <a:rPr lang="sv-SE" dirty="0" smtClean="0"/>
              <a:t>FEC-MCM module with 8 SALTRO16  (bonded </a:t>
            </a:r>
          </a:p>
          <a:p>
            <a:r>
              <a:rPr lang="sv-SE" dirty="0" smtClean="0"/>
              <a:t>individually on a carrier card) chips (128channels) </a:t>
            </a:r>
          </a:p>
          <a:p>
            <a:r>
              <a:rPr lang="sv-SE" dirty="0" smtClean="0"/>
              <a:t>resembling  the present FEC. </a:t>
            </a:r>
          </a:p>
          <a:p>
            <a:pPr>
              <a:buFont typeface="Arial" pitchFamily="34" charset="0"/>
              <a:buChar char="•"/>
            </a:pPr>
            <a:endParaRPr lang="sv-SE" dirty="0" smtClean="0"/>
          </a:p>
          <a:p>
            <a:pPr>
              <a:buFont typeface="Arial" pitchFamily="34" charset="0"/>
              <a:buChar char="•"/>
            </a:pPr>
            <a:r>
              <a:rPr lang="sv-SE" dirty="0" smtClean="0"/>
              <a:t>The digital readout and control  on a </a:t>
            </a:r>
          </a:p>
          <a:p>
            <a:r>
              <a:rPr lang="sv-SE" dirty="0" smtClean="0"/>
              <a:t>separate pc-board</a:t>
            </a:r>
          </a:p>
          <a:p>
            <a:endParaRPr lang="sv-SE" dirty="0" smtClean="0"/>
          </a:p>
          <a:p>
            <a:endParaRPr lang="sv-S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45024"/>
            <a:ext cx="3558183" cy="258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en-US" dirty="0"/>
              <a:t>Integrated electronics for 7 module project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A130-A841-4AF0-BA81-9F78510F51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4 chips per FEC wire bonding on the 8-layer PCB</a:t>
            </a:r>
          </a:p>
          <a:p>
            <a:pPr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Protections: a resistor (0201 SMC) at each channel input 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A0: 0Ω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A1: 3Ω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A2: 5,1Ω</a:t>
            </a:r>
          </a:p>
          <a:p>
            <a:pPr lvl="1">
              <a:buFont typeface="Bell MT" pitchFamily="18" charset="0"/>
              <a:buChar char="–"/>
              <a:defRPr/>
            </a:pPr>
            <a:r>
              <a:rPr lang="en-US" sz="1600" dirty="0" smtClean="0">
                <a:cs typeface="Arial" charset="0"/>
              </a:rPr>
              <a:t>A3: 10Ω</a:t>
            </a:r>
          </a:p>
          <a:p>
            <a:pPr marL="0" indent="0">
              <a:buFontTx/>
              <a:buNone/>
              <a:defRPr/>
            </a:pPr>
            <a:endParaRPr lang="en-US" sz="800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cs typeface="Arial" charset="0"/>
              </a:rPr>
              <a:t>Temperature measurement device for each FEC</a:t>
            </a:r>
          </a:p>
          <a:p>
            <a:pPr>
              <a:defRPr/>
            </a:pPr>
            <a:endParaRPr lang="en-US" dirty="0" smtClean="0"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Front-End </a:t>
            </a:r>
            <a:r>
              <a:rPr lang="fr-FR" dirty="0" err="1" smtClean="0"/>
              <a:t>Card</a:t>
            </a:r>
            <a:r>
              <a:rPr lang="fr-FR" dirty="0" smtClean="0"/>
              <a:t> (FEC)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567095-4944-46CE-A29E-E5FEF96485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5367" name="Picture 7" descr="D:\PROJETS\TPC\DESIGN\New Electronics\IMG_46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3634533"/>
            <a:ext cx="3589337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 descr="IMG_438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03" y="793750"/>
            <a:ext cx="1263650" cy="53832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4374FE-340B-4CB9-ACC9-06757317037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429" y="116632"/>
            <a:ext cx="8481395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9096053" cy="680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B60C-6F90-4683-B77B-A5F1A6584B7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540</Words>
  <Application>Microsoft Office PowerPoint</Application>
  <PresentationFormat>Affichage à l'écran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SUMMARY OF THE ORSAY LD-TPC ELECTRONICS MEETING</vt:lpstr>
      <vt:lpstr>Reminder on signals, beam conditions, etc… at ILC and CLIC (PC and Lucie L)</vt:lpstr>
      <vt:lpstr>Diapositive 3</vt:lpstr>
      <vt:lpstr>Diapositive 4</vt:lpstr>
      <vt:lpstr>Integrated electronics for 7 module project</vt:lpstr>
      <vt:lpstr>Front-End Card (FEC)</vt:lpstr>
      <vt:lpstr>First prototype of the electronics</vt:lpstr>
      <vt:lpstr>Diapositive 8</vt:lpstr>
      <vt:lpstr>Diapositive 9</vt:lpstr>
      <vt:lpstr>Summary</vt:lpstr>
      <vt:lpstr>New Conclusions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ORSAY LD-TPC ELECTRONICS MEETING</dc:title>
  <dc:creator>Paul Colas</dc:creator>
  <cp:lastModifiedBy>Paul Colas</cp:lastModifiedBy>
  <cp:revision>5</cp:revision>
  <dcterms:created xsi:type="dcterms:W3CDTF">2011-05-17T21:01:23Z</dcterms:created>
  <dcterms:modified xsi:type="dcterms:W3CDTF">2011-05-18T11:34:49Z</dcterms:modified>
</cp:coreProperties>
</file>